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diagrams/layout6.xml" ContentType="application/vnd.openxmlformats-officedocument.drawingml.diagramLayout+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diagrams/layout3.xml" ContentType="application/vnd.openxmlformats-officedocument.drawingml.diagramLayout+xml"/>
  <Override PartName="/ppt/notesSlides/notesSlide9.xml" ContentType="application/vnd.openxmlformats-officedocument.presentationml.notesSlide+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2"/>
  </p:notesMasterIdLst>
  <p:handoutMasterIdLst>
    <p:handoutMasterId r:id="rId103"/>
  </p:handoutMasterIdLst>
  <p:sldIdLst>
    <p:sldId id="429" r:id="rId2"/>
    <p:sldId id="509" r:id="rId3"/>
    <p:sldId id="495" r:id="rId4"/>
    <p:sldId id="512" r:id="rId5"/>
    <p:sldId id="511" r:id="rId6"/>
    <p:sldId id="499" r:id="rId7"/>
    <p:sldId id="500" r:id="rId8"/>
    <p:sldId id="502" r:id="rId9"/>
    <p:sldId id="504" r:id="rId10"/>
    <p:sldId id="505" r:id="rId11"/>
    <p:sldId id="506" r:id="rId12"/>
    <p:sldId id="513" r:id="rId13"/>
    <p:sldId id="507" r:id="rId14"/>
    <p:sldId id="508" r:id="rId15"/>
    <p:sldId id="520" r:id="rId16"/>
    <p:sldId id="514" r:id="rId17"/>
    <p:sldId id="521" r:id="rId18"/>
    <p:sldId id="558" r:id="rId19"/>
    <p:sldId id="517" r:id="rId20"/>
    <p:sldId id="518" r:id="rId21"/>
    <p:sldId id="559" r:id="rId22"/>
    <p:sldId id="526" r:id="rId23"/>
    <p:sldId id="527" r:id="rId24"/>
    <p:sldId id="528" r:id="rId25"/>
    <p:sldId id="529" r:id="rId26"/>
    <p:sldId id="564" r:id="rId27"/>
    <p:sldId id="560" r:id="rId28"/>
    <p:sldId id="561" r:id="rId29"/>
    <p:sldId id="562" r:id="rId30"/>
    <p:sldId id="563" r:id="rId31"/>
    <p:sldId id="552" r:id="rId32"/>
    <p:sldId id="553" r:id="rId33"/>
    <p:sldId id="554" r:id="rId34"/>
    <p:sldId id="555" r:id="rId35"/>
    <p:sldId id="566" r:id="rId36"/>
    <p:sldId id="565" r:id="rId37"/>
    <p:sldId id="567" r:id="rId38"/>
    <p:sldId id="568" r:id="rId39"/>
    <p:sldId id="569" r:id="rId40"/>
    <p:sldId id="570" r:id="rId41"/>
    <p:sldId id="571" r:id="rId42"/>
    <p:sldId id="572" r:id="rId43"/>
    <p:sldId id="573" r:id="rId44"/>
    <p:sldId id="594" r:id="rId45"/>
    <p:sldId id="574" r:id="rId46"/>
    <p:sldId id="575" r:id="rId47"/>
    <p:sldId id="576" r:id="rId48"/>
    <p:sldId id="579" r:id="rId49"/>
    <p:sldId id="580" r:id="rId50"/>
    <p:sldId id="577" r:id="rId51"/>
    <p:sldId id="581" r:id="rId52"/>
    <p:sldId id="582" r:id="rId53"/>
    <p:sldId id="583" r:id="rId54"/>
    <p:sldId id="589" r:id="rId55"/>
    <p:sldId id="584" r:id="rId56"/>
    <p:sldId id="586" r:id="rId57"/>
    <p:sldId id="590" r:id="rId58"/>
    <p:sldId id="591" r:id="rId59"/>
    <p:sldId id="587" r:id="rId60"/>
    <p:sldId id="592" r:id="rId61"/>
    <p:sldId id="588" r:id="rId62"/>
    <p:sldId id="593" r:id="rId63"/>
    <p:sldId id="595" r:id="rId64"/>
    <p:sldId id="596" r:id="rId65"/>
    <p:sldId id="597" r:id="rId66"/>
    <p:sldId id="598" r:id="rId67"/>
    <p:sldId id="599" r:id="rId68"/>
    <p:sldId id="600" r:id="rId69"/>
    <p:sldId id="601" r:id="rId70"/>
    <p:sldId id="602" r:id="rId71"/>
    <p:sldId id="603" r:id="rId72"/>
    <p:sldId id="604" r:id="rId73"/>
    <p:sldId id="605" r:id="rId74"/>
    <p:sldId id="606" r:id="rId75"/>
    <p:sldId id="607" r:id="rId76"/>
    <p:sldId id="608" r:id="rId77"/>
    <p:sldId id="609" r:id="rId78"/>
    <p:sldId id="610" r:id="rId79"/>
    <p:sldId id="611" r:id="rId80"/>
    <p:sldId id="612" r:id="rId81"/>
    <p:sldId id="613" r:id="rId82"/>
    <p:sldId id="614" r:id="rId83"/>
    <p:sldId id="615" r:id="rId84"/>
    <p:sldId id="616" r:id="rId85"/>
    <p:sldId id="617" r:id="rId86"/>
    <p:sldId id="618" r:id="rId87"/>
    <p:sldId id="619" r:id="rId88"/>
    <p:sldId id="620" r:id="rId89"/>
    <p:sldId id="621" r:id="rId90"/>
    <p:sldId id="622" r:id="rId91"/>
    <p:sldId id="623" r:id="rId92"/>
    <p:sldId id="624" r:id="rId93"/>
    <p:sldId id="625" r:id="rId94"/>
    <p:sldId id="626" r:id="rId95"/>
    <p:sldId id="627" r:id="rId96"/>
    <p:sldId id="628" r:id="rId97"/>
    <p:sldId id="629" r:id="rId98"/>
    <p:sldId id="630" r:id="rId99"/>
    <p:sldId id="631" r:id="rId100"/>
    <p:sldId id="426" r:id="rId101"/>
  </p:sldIdLst>
  <p:sldSz cx="12190413" cy="6858000"/>
  <p:notesSz cx="7010400" cy="1112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660033"/>
    <a:srgbClr val="00FFFF"/>
    <a:srgbClr val="000066"/>
    <a:srgbClr val="006600"/>
    <a:srgbClr val="CCFF66"/>
    <a:srgbClr val="660066"/>
    <a:srgbClr val="FFFF66"/>
    <a:srgbClr val="FF6600"/>
    <a:srgbClr val="CCE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p:cViewPr varScale="1">
        <p:scale>
          <a:sx n="69" d="100"/>
          <a:sy n="69" d="100"/>
        </p:scale>
        <p:origin x="-672" y="-10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88FDFF-49C5-4C81-A2B7-D7CAB9D2FF11}" type="doc">
      <dgm:prSet loTypeId="urn:microsoft.com/office/officeart/2005/8/layout/chevron2" loCatId="list" qsTypeId="urn:microsoft.com/office/officeart/2005/8/quickstyle/3d2" qsCatId="3D" csTypeId="urn:microsoft.com/office/officeart/2005/8/colors/colorful1" csCatId="colorful" phldr="1"/>
      <dgm:spPr/>
      <dgm:t>
        <a:bodyPr/>
        <a:lstStyle/>
        <a:p>
          <a:endParaRPr lang="id-ID"/>
        </a:p>
      </dgm:t>
    </dgm:pt>
    <dgm:pt modelId="{727D5896-187F-4328-B680-BAF639FDDAFB}">
      <dgm:prSet phldrT="[Text]" custT="1"/>
      <dgm:spPr/>
      <dgm:t>
        <a:bodyPr/>
        <a:lstStyle/>
        <a:p>
          <a:r>
            <a:rPr lang="id-ID" sz="1400" dirty="0" smtClean="0">
              <a:latin typeface="Rockwell Condensed" pitchFamily="18" charset="0"/>
            </a:rPr>
            <a:t>1</a:t>
          </a:r>
          <a:endParaRPr lang="id-ID" sz="1400" dirty="0">
            <a:latin typeface="Rockwell Condensed" pitchFamily="18" charset="0"/>
          </a:endParaRPr>
        </a:p>
      </dgm:t>
    </dgm:pt>
    <dgm:pt modelId="{34AEA30E-006E-4033-875B-F54207DB50A5}" type="parTrans" cxnId="{F2C1CB46-3F07-4060-BBBA-8A0A8EC3C57C}">
      <dgm:prSet/>
      <dgm:spPr/>
      <dgm:t>
        <a:bodyPr/>
        <a:lstStyle/>
        <a:p>
          <a:endParaRPr lang="id-ID" sz="2000">
            <a:latin typeface="Rockwell Condensed" pitchFamily="18" charset="0"/>
          </a:endParaRPr>
        </a:p>
      </dgm:t>
    </dgm:pt>
    <dgm:pt modelId="{EE670392-6C20-41AE-AB4F-48D885CCBB6D}" type="sibTrans" cxnId="{F2C1CB46-3F07-4060-BBBA-8A0A8EC3C57C}">
      <dgm:prSet/>
      <dgm:spPr/>
      <dgm:t>
        <a:bodyPr/>
        <a:lstStyle/>
        <a:p>
          <a:endParaRPr lang="id-ID" sz="2000">
            <a:latin typeface="Rockwell Condensed" pitchFamily="18" charset="0"/>
          </a:endParaRPr>
        </a:p>
      </dgm:t>
    </dgm:pt>
    <dgm:pt modelId="{4734E2AE-59D3-47DE-A946-259E19CFF1A0}">
      <dgm:prSet phldrT="[Text]" custT="1"/>
      <dgm:spPr/>
      <dgm:t>
        <a:bodyPr/>
        <a:lstStyle/>
        <a:p>
          <a:r>
            <a:rPr lang="id-ID" sz="2800" dirty="0" smtClean="0">
              <a:latin typeface="Rockwell Condensed" pitchFamily="18" charset="0"/>
            </a:rPr>
            <a:t>PERSIAPAN</a:t>
          </a:r>
          <a:endParaRPr lang="id-ID" sz="2800" dirty="0">
            <a:latin typeface="Rockwell Condensed" pitchFamily="18" charset="0"/>
          </a:endParaRPr>
        </a:p>
      </dgm:t>
    </dgm:pt>
    <dgm:pt modelId="{1EA2EBD3-F0B7-43C6-9574-FEA232F58E49}" type="parTrans" cxnId="{1DE12148-A59F-4AC3-8D57-0ADA62F59793}">
      <dgm:prSet/>
      <dgm:spPr/>
      <dgm:t>
        <a:bodyPr/>
        <a:lstStyle/>
        <a:p>
          <a:endParaRPr lang="id-ID" sz="2000">
            <a:latin typeface="Rockwell Condensed" pitchFamily="18" charset="0"/>
          </a:endParaRPr>
        </a:p>
      </dgm:t>
    </dgm:pt>
    <dgm:pt modelId="{C46CB418-1BBC-4EC3-B599-209502793E32}" type="sibTrans" cxnId="{1DE12148-A59F-4AC3-8D57-0ADA62F59793}">
      <dgm:prSet/>
      <dgm:spPr/>
      <dgm:t>
        <a:bodyPr/>
        <a:lstStyle/>
        <a:p>
          <a:endParaRPr lang="id-ID" sz="2000">
            <a:latin typeface="Rockwell Condensed" pitchFamily="18" charset="0"/>
          </a:endParaRPr>
        </a:p>
      </dgm:t>
    </dgm:pt>
    <dgm:pt modelId="{E85113AD-FFC0-4CDD-A2D4-1EF6AAA3AA49}">
      <dgm:prSet phldrT="[Text]" custT="1"/>
      <dgm:spPr/>
      <dgm:t>
        <a:bodyPr/>
        <a:lstStyle/>
        <a:p>
          <a:r>
            <a:rPr lang="id-ID" sz="1400" dirty="0" smtClean="0">
              <a:latin typeface="Rockwell Condensed" pitchFamily="18" charset="0"/>
            </a:rPr>
            <a:t>2</a:t>
          </a:r>
          <a:endParaRPr lang="id-ID" sz="1400" dirty="0">
            <a:latin typeface="Rockwell Condensed" pitchFamily="18" charset="0"/>
          </a:endParaRPr>
        </a:p>
      </dgm:t>
    </dgm:pt>
    <dgm:pt modelId="{10327665-E425-4542-BF5D-A0B44D41AD8D}" type="parTrans" cxnId="{40056DCF-FF11-4249-9B73-0A1E0A569191}">
      <dgm:prSet/>
      <dgm:spPr/>
      <dgm:t>
        <a:bodyPr/>
        <a:lstStyle/>
        <a:p>
          <a:endParaRPr lang="id-ID" sz="2000">
            <a:latin typeface="Rockwell Condensed" pitchFamily="18" charset="0"/>
          </a:endParaRPr>
        </a:p>
      </dgm:t>
    </dgm:pt>
    <dgm:pt modelId="{8B31E72B-3314-4418-BB9B-A426D039AA0B}" type="sibTrans" cxnId="{40056DCF-FF11-4249-9B73-0A1E0A569191}">
      <dgm:prSet/>
      <dgm:spPr/>
      <dgm:t>
        <a:bodyPr/>
        <a:lstStyle/>
        <a:p>
          <a:endParaRPr lang="id-ID" sz="2000">
            <a:latin typeface="Rockwell Condensed" pitchFamily="18" charset="0"/>
          </a:endParaRPr>
        </a:p>
      </dgm:t>
    </dgm:pt>
    <dgm:pt modelId="{FDACA475-B0E2-4BF3-A478-DEB93E3DB3B6}">
      <dgm:prSet phldrT="[Text]" custT="1"/>
      <dgm:spPr/>
      <dgm:t>
        <a:bodyPr/>
        <a:lstStyle/>
        <a:p>
          <a:r>
            <a:rPr lang="id-ID" sz="2800" dirty="0" smtClean="0">
              <a:latin typeface="Rockwell Condensed" pitchFamily="18" charset="0"/>
            </a:rPr>
            <a:t>PENYUSUNAN RANWAL</a:t>
          </a:r>
          <a:endParaRPr lang="id-ID" sz="2800" dirty="0">
            <a:latin typeface="Rockwell Condensed" pitchFamily="18" charset="0"/>
          </a:endParaRPr>
        </a:p>
      </dgm:t>
    </dgm:pt>
    <dgm:pt modelId="{A1F674FB-9D72-4068-971D-C9B9D9B178F3}" type="parTrans" cxnId="{73AE8626-A91A-4DA8-A98E-AEC2CD84BCB6}">
      <dgm:prSet/>
      <dgm:spPr/>
      <dgm:t>
        <a:bodyPr/>
        <a:lstStyle/>
        <a:p>
          <a:endParaRPr lang="id-ID" sz="2000">
            <a:latin typeface="Rockwell Condensed" pitchFamily="18" charset="0"/>
          </a:endParaRPr>
        </a:p>
      </dgm:t>
    </dgm:pt>
    <dgm:pt modelId="{7685717D-7232-4028-B4C3-CDB92346E42B}" type="sibTrans" cxnId="{73AE8626-A91A-4DA8-A98E-AEC2CD84BCB6}">
      <dgm:prSet/>
      <dgm:spPr/>
      <dgm:t>
        <a:bodyPr/>
        <a:lstStyle/>
        <a:p>
          <a:endParaRPr lang="id-ID" sz="2000">
            <a:latin typeface="Rockwell Condensed" pitchFamily="18" charset="0"/>
          </a:endParaRPr>
        </a:p>
      </dgm:t>
    </dgm:pt>
    <dgm:pt modelId="{B08348CB-8514-495D-9C0F-C0AE99F32F23}">
      <dgm:prSet phldrT="[Text]" custT="1"/>
      <dgm:spPr/>
      <dgm:t>
        <a:bodyPr/>
        <a:lstStyle/>
        <a:p>
          <a:r>
            <a:rPr lang="id-ID" sz="1400" dirty="0" smtClean="0">
              <a:latin typeface="Rockwell Condensed" pitchFamily="18" charset="0"/>
            </a:rPr>
            <a:t>3</a:t>
          </a:r>
          <a:endParaRPr lang="id-ID" sz="1400" dirty="0">
            <a:latin typeface="Rockwell Condensed" pitchFamily="18" charset="0"/>
          </a:endParaRPr>
        </a:p>
      </dgm:t>
    </dgm:pt>
    <dgm:pt modelId="{EFF27C32-FE83-4AEF-A768-3EFE3F8E39C7}" type="parTrans" cxnId="{66A28670-802E-44E7-A290-D639989911F3}">
      <dgm:prSet/>
      <dgm:spPr/>
      <dgm:t>
        <a:bodyPr/>
        <a:lstStyle/>
        <a:p>
          <a:endParaRPr lang="id-ID" sz="2000">
            <a:latin typeface="Rockwell Condensed" pitchFamily="18" charset="0"/>
          </a:endParaRPr>
        </a:p>
      </dgm:t>
    </dgm:pt>
    <dgm:pt modelId="{30F4EC76-E2C2-4BD0-8603-6B0135BAF11D}" type="sibTrans" cxnId="{66A28670-802E-44E7-A290-D639989911F3}">
      <dgm:prSet/>
      <dgm:spPr/>
      <dgm:t>
        <a:bodyPr/>
        <a:lstStyle/>
        <a:p>
          <a:endParaRPr lang="id-ID" sz="2000">
            <a:latin typeface="Rockwell Condensed" pitchFamily="18" charset="0"/>
          </a:endParaRPr>
        </a:p>
      </dgm:t>
    </dgm:pt>
    <dgm:pt modelId="{EC359CD5-D0C8-4BC8-A6BE-3FCC61938810}">
      <dgm:prSet phldrT="[Text]" custT="1"/>
      <dgm:spPr/>
      <dgm:t>
        <a:bodyPr/>
        <a:lstStyle/>
        <a:p>
          <a:r>
            <a:rPr lang="id-ID" sz="2800" dirty="0" smtClean="0">
              <a:latin typeface="Rockwell Condensed" pitchFamily="18" charset="0"/>
            </a:rPr>
            <a:t>KONSULTASI RANWAL KE MDN</a:t>
          </a:r>
          <a:endParaRPr lang="id-ID" sz="2800" dirty="0">
            <a:latin typeface="Rockwell Condensed" pitchFamily="18" charset="0"/>
          </a:endParaRPr>
        </a:p>
      </dgm:t>
    </dgm:pt>
    <dgm:pt modelId="{3AFDA1CB-E151-4B8F-B117-82C62CDF61A1}" type="parTrans" cxnId="{F059F126-787E-41CA-9F13-277916EDC4A7}">
      <dgm:prSet/>
      <dgm:spPr/>
      <dgm:t>
        <a:bodyPr/>
        <a:lstStyle/>
        <a:p>
          <a:endParaRPr lang="id-ID" sz="2000">
            <a:latin typeface="Rockwell Condensed" pitchFamily="18" charset="0"/>
          </a:endParaRPr>
        </a:p>
      </dgm:t>
    </dgm:pt>
    <dgm:pt modelId="{12D5A308-EFCD-4727-96B4-2998700E12DE}" type="sibTrans" cxnId="{F059F126-787E-41CA-9F13-277916EDC4A7}">
      <dgm:prSet/>
      <dgm:spPr/>
      <dgm:t>
        <a:bodyPr/>
        <a:lstStyle/>
        <a:p>
          <a:endParaRPr lang="id-ID" sz="2000">
            <a:latin typeface="Rockwell Condensed" pitchFamily="18" charset="0"/>
          </a:endParaRPr>
        </a:p>
      </dgm:t>
    </dgm:pt>
    <dgm:pt modelId="{B7C9A1FE-13D8-404C-B485-D1E08AC0D378}">
      <dgm:prSet custT="1"/>
      <dgm:spPr/>
      <dgm:t>
        <a:bodyPr/>
        <a:lstStyle/>
        <a:p>
          <a:r>
            <a:rPr lang="id-ID" sz="1400" dirty="0" smtClean="0">
              <a:latin typeface="Rockwell Condensed" pitchFamily="18" charset="0"/>
            </a:rPr>
            <a:t>4</a:t>
          </a:r>
          <a:endParaRPr lang="id-ID" sz="1400" dirty="0">
            <a:latin typeface="Rockwell Condensed" pitchFamily="18" charset="0"/>
          </a:endParaRPr>
        </a:p>
      </dgm:t>
    </dgm:pt>
    <dgm:pt modelId="{B9DD9EED-63E5-466B-9CFB-4539EB87BBCF}" type="parTrans" cxnId="{162B235A-AC4F-4A97-99FA-3C5818798C77}">
      <dgm:prSet/>
      <dgm:spPr/>
      <dgm:t>
        <a:bodyPr/>
        <a:lstStyle/>
        <a:p>
          <a:endParaRPr lang="id-ID" sz="2000">
            <a:latin typeface="Rockwell Condensed" pitchFamily="18" charset="0"/>
          </a:endParaRPr>
        </a:p>
      </dgm:t>
    </dgm:pt>
    <dgm:pt modelId="{E34FF4C7-528E-46CC-8568-816385373AD8}" type="sibTrans" cxnId="{162B235A-AC4F-4A97-99FA-3C5818798C77}">
      <dgm:prSet/>
      <dgm:spPr/>
      <dgm:t>
        <a:bodyPr/>
        <a:lstStyle/>
        <a:p>
          <a:endParaRPr lang="id-ID" sz="2000">
            <a:latin typeface="Rockwell Condensed" pitchFamily="18" charset="0"/>
          </a:endParaRPr>
        </a:p>
      </dgm:t>
    </dgm:pt>
    <dgm:pt modelId="{969E0779-95B0-4BC7-8E96-397C26225E2D}">
      <dgm:prSet custT="1"/>
      <dgm:spPr/>
      <dgm:t>
        <a:bodyPr/>
        <a:lstStyle/>
        <a:p>
          <a:r>
            <a:rPr lang="id-ID" sz="2800" dirty="0" smtClean="0">
              <a:latin typeface="Rockwell Condensed" pitchFamily="18" charset="0"/>
            </a:rPr>
            <a:t>PENYUSUNAN RANCANGAN</a:t>
          </a:r>
          <a:endParaRPr lang="id-ID" sz="2800" dirty="0">
            <a:latin typeface="Rockwell Condensed" pitchFamily="18" charset="0"/>
          </a:endParaRPr>
        </a:p>
      </dgm:t>
    </dgm:pt>
    <dgm:pt modelId="{AF89218D-817A-4A85-B2DC-4D6AFCFAB68F}" type="parTrans" cxnId="{1FF5866E-E337-47C7-A108-607F4EE699AC}">
      <dgm:prSet/>
      <dgm:spPr/>
      <dgm:t>
        <a:bodyPr/>
        <a:lstStyle/>
        <a:p>
          <a:endParaRPr lang="id-ID" sz="2000">
            <a:latin typeface="Rockwell Condensed" pitchFamily="18" charset="0"/>
          </a:endParaRPr>
        </a:p>
      </dgm:t>
    </dgm:pt>
    <dgm:pt modelId="{83871370-22D8-4839-AB90-38BA20AAB891}" type="sibTrans" cxnId="{1FF5866E-E337-47C7-A108-607F4EE699AC}">
      <dgm:prSet/>
      <dgm:spPr/>
      <dgm:t>
        <a:bodyPr/>
        <a:lstStyle/>
        <a:p>
          <a:endParaRPr lang="id-ID" sz="2000">
            <a:latin typeface="Rockwell Condensed" pitchFamily="18" charset="0"/>
          </a:endParaRPr>
        </a:p>
      </dgm:t>
    </dgm:pt>
    <dgm:pt modelId="{32ED25CB-34EE-43C0-9095-D5A2936A3428}">
      <dgm:prSet custT="1"/>
      <dgm:spPr/>
      <dgm:t>
        <a:bodyPr/>
        <a:lstStyle/>
        <a:p>
          <a:r>
            <a:rPr lang="id-ID" sz="1400" dirty="0" smtClean="0">
              <a:latin typeface="Rockwell Condensed" pitchFamily="18" charset="0"/>
            </a:rPr>
            <a:t>5</a:t>
          </a:r>
          <a:endParaRPr lang="id-ID" sz="1400" dirty="0">
            <a:latin typeface="Rockwell Condensed" pitchFamily="18" charset="0"/>
          </a:endParaRPr>
        </a:p>
      </dgm:t>
    </dgm:pt>
    <dgm:pt modelId="{BB70864D-48A9-44C2-A06A-1A902C4E7308}" type="parTrans" cxnId="{72B84662-8637-4072-B06E-9C7FCE90EA7D}">
      <dgm:prSet/>
      <dgm:spPr/>
      <dgm:t>
        <a:bodyPr/>
        <a:lstStyle/>
        <a:p>
          <a:endParaRPr lang="id-ID" sz="2000">
            <a:latin typeface="Rockwell Condensed" pitchFamily="18" charset="0"/>
          </a:endParaRPr>
        </a:p>
      </dgm:t>
    </dgm:pt>
    <dgm:pt modelId="{A43D01C8-1068-41A6-AD08-6F867B01764E}" type="sibTrans" cxnId="{72B84662-8637-4072-B06E-9C7FCE90EA7D}">
      <dgm:prSet/>
      <dgm:spPr/>
      <dgm:t>
        <a:bodyPr/>
        <a:lstStyle/>
        <a:p>
          <a:endParaRPr lang="id-ID" sz="2000">
            <a:latin typeface="Rockwell Condensed" pitchFamily="18" charset="0"/>
          </a:endParaRPr>
        </a:p>
      </dgm:t>
    </dgm:pt>
    <dgm:pt modelId="{5057AD4B-9DAE-4F9A-BECC-34C06700430A}">
      <dgm:prSet custT="1"/>
      <dgm:spPr/>
      <dgm:t>
        <a:bodyPr/>
        <a:lstStyle/>
        <a:p>
          <a:r>
            <a:rPr lang="id-ID" sz="2800" dirty="0" smtClean="0">
              <a:latin typeface="Rockwell Condensed" pitchFamily="18" charset="0"/>
            </a:rPr>
            <a:t>MUSRENBANG RPJPD</a:t>
          </a:r>
          <a:endParaRPr lang="id-ID" sz="2800" dirty="0">
            <a:latin typeface="Rockwell Condensed" pitchFamily="18" charset="0"/>
          </a:endParaRPr>
        </a:p>
      </dgm:t>
    </dgm:pt>
    <dgm:pt modelId="{CA350962-F8AB-496D-9AA9-30498C6DA475}" type="parTrans" cxnId="{EFEF2B74-677F-48AF-9A62-B999B2EB57D7}">
      <dgm:prSet/>
      <dgm:spPr/>
      <dgm:t>
        <a:bodyPr/>
        <a:lstStyle/>
        <a:p>
          <a:endParaRPr lang="id-ID" sz="2000">
            <a:latin typeface="Rockwell Condensed" pitchFamily="18" charset="0"/>
          </a:endParaRPr>
        </a:p>
      </dgm:t>
    </dgm:pt>
    <dgm:pt modelId="{CBAF435E-8E4C-4D62-8F14-13D629C4B056}" type="sibTrans" cxnId="{EFEF2B74-677F-48AF-9A62-B999B2EB57D7}">
      <dgm:prSet/>
      <dgm:spPr/>
      <dgm:t>
        <a:bodyPr/>
        <a:lstStyle/>
        <a:p>
          <a:endParaRPr lang="id-ID" sz="2000">
            <a:latin typeface="Rockwell Condensed" pitchFamily="18" charset="0"/>
          </a:endParaRPr>
        </a:p>
      </dgm:t>
    </dgm:pt>
    <dgm:pt modelId="{841B7912-F401-4C8C-9918-69A971A6A37C}">
      <dgm:prSet custT="1"/>
      <dgm:spPr/>
      <dgm:t>
        <a:bodyPr/>
        <a:lstStyle/>
        <a:p>
          <a:r>
            <a:rPr lang="id-ID" sz="1400" dirty="0" smtClean="0">
              <a:latin typeface="Rockwell Condensed" pitchFamily="18" charset="0"/>
            </a:rPr>
            <a:t>6</a:t>
          </a:r>
          <a:endParaRPr lang="id-ID" sz="1400" dirty="0">
            <a:latin typeface="Rockwell Condensed" pitchFamily="18" charset="0"/>
          </a:endParaRPr>
        </a:p>
      </dgm:t>
    </dgm:pt>
    <dgm:pt modelId="{DF4C7612-BCD5-4668-BE18-16ABB0BDA035}" type="parTrans" cxnId="{939BE143-B7F6-4E60-83A4-D49BD856B63E}">
      <dgm:prSet/>
      <dgm:spPr/>
      <dgm:t>
        <a:bodyPr/>
        <a:lstStyle/>
        <a:p>
          <a:endParaRPr lang="id-ID" sz="2000">
            <a:latin typeface="Rockwell Condensed" pitchFamily="18" charset="0"/>
          </a:endParaRPr>
        </a:p>
      </dgm:t>
    </dgm:pt>
    <dgm:pt modelId="{AAE46898-CE06-4B9B-A463-4008C1BFBC80}" type="sibTrans" cxnId="{939BE143-B7F6-4E60-83A4-D49BD856B63E}">
      <dgm:prSet/>
      <dgm:spPr/>
      <dgm:t>
        <a:bodyPr/>
        <a:lstStyle/>
        <a:p>
          <a:endParaRPr lang="id-ID" sz="2000">
            <a:latin typeface="Rockwell Condensed" pitchFamily="18" charset="0"/>
          </a:endParaRPr>
        </a:p>
      </dgm:t>
    </dgm:pt>
    <dgm:pt modelId="{64053B8B-CCF8-403E-9729-5EFF48681900}">
      <dgm:prSet custT="1"/>
      <dgm:spPr/>
      <dgm:t>
        <a:bodyPr/>
        <a:lstStyle/>
        <a:p>
          <a:r>
            <a:rPr lang="id-ID" sz="2800" dirty="0" smtClean="0">
              <a:latin typeface="Rockwell Condensed" pitchFamily="18" charset="0"/>
            </a:rPr>
            <a:t>PENYUSUNAN RANKHIR &amp; RAPERDA</a:t>
          </a:r>
          <a:endParaRPr lang="id-ID" sz="2800" dirty="0">
            <a:latin typeface="Rockwell Condensed" pitchFamily="18" charset="0"/>
          </a:endParaRPr>
        </a:p>
      </dgm:t>
    </dgm:pt>
    <dgm:pt modelId="{9C5B3663-4904-4949-A15E-382D75F55C0B}" type="parTrans" cxnId="{29BE385F-2628-40E0-ACBC-0B64EF7F7216}">
      <dgm:prSet/>
      <dgm:spPr/>
      <dgm:t>
        <a:bodyPr/>
        <a:lstStyle/>
        <a:p>
          <a:endParaRPr lang="id-ID" sz="2000">
            <a:latin typeface="Rockwell Condensed" pitchFamily="18" charset="0"/>
          </a:endParaRPr>
        </a:p>
      </dgm:t>
    </dgm:pt>
    <dgm:pt modelId="{E1FE8A4D-7AAA-4186-B8F0-DA4748E351EE}" type="sibTrans" cxnId="{29BE385F-2628-40E0-ACBC-0B64EF7F7216}">
      <dgm:prSet/>
      <dgm:spPr/>
      <dgm:t>
        <a:bodyPr/>
        <a:lstStyle/>
        <a:p>
          <a:endParaRPr lang="id-ID" sz="2000">
            <a:latin typeface="Rockwell Condensed" pitchFamily="18" charset="0"/>
          </a:endParaRPr>
        </a:p>
      </dgm:t>
    </dgm:pt>
    <dgm:pt modelId="{8F0605D0-D47F-4FBD-A40B-CFB5BAB6CA8E}">
      <dgm:prSet custT="1"/>
      <dgm:spPr/>
      <dgm:t>
        <a:bodyPr/>
        <a:lstStyle/>
        <a:p>
          <a:r>
            <a:rPr lang="id-ID" sz="1400" dirty="0" smtClean="0">
              <a:latin typeface="Rockwell Condensed" pitchFamily="18" charset="0"/>
            </a:rPr>
            <a:t>7</a:t>
          </a:r>
          <a:endParaRPr lang="id-ID" sz="1400" dirty="0">
            <a:latin typeface="Rockwell Condensed" pitchFamily="18" charset="0"/>
          </a:endParaRPr>
        </a:p>
      </dgm:t>
    </dgm:pt>
    <dgm:pt modelId="{80729CC6-B44A-441A-94E3-70F9CC0865CE}" type="parTrans" cxnId="{72067572-9F6B-41AC-B814-4D8BD85E4FF4}">
      <dgm:prSet/>
      <dgm:spPr/>
      <dgm:t>
        <a:bodyPr/>
        <a:lstStyle/>
        <a:p>
          <a:endParaRPr lang="id-ID" sz="2000">
            <a:latin typeface="Rockwell Condensed" pitchFamily="18" charset="0"/>
          </a:endParaRPr>
        </a:p>
      </dgm:t>
    </dgm:pt>
    <dgm:pt modelId="{F66BFB19-F0A2-431D-8333-4147A64E3243}" type="sibTrans" cxnId="{72067572-9F6B-41AC-B814-4D8BD85E4FF4}">
      <dgm:prSet/>
      <dgm:spPr/>
      <dgm:t>
        <a:bodyPr/>
        <a:lstStyle/>
        <a:p>
          <a:endParaRPr lang="id-ID" sz="2000">
            <a:latin typeface="Rockwell Condensed" pitchFamily="18" charset="0"/>
          </a:endParaRPr>
        </a:p>
      </dgm:t>
    </dgm:pt>
    <dgm:pt modelId="{30F3ACFE-F1CB-4B39-B379-65ECDF009D32}">
      <dgm:prSet custT="1"/>
      <dgm:spPr/>
      <dgm:t>
        <a:bodyPr/>
        <a:lstStyle/>
        <a:p>
          <a:r>
            <a:rPr lang="id-ID" sz="2800" dirty="0" smtClean="0">
              <a:latin typeface="Rockwell Condensed" pitchFamily="18" charset="0"/>
            </a:rPr>
            <a:t>PEMBAHASAN DPRD DAN KESEPAKATAN</a:t>
          </a:r>
          <a:endParaRPr lang="id-ID" sz="2800" dirty="0">
            <a:latin typeface="Rockwell Condensed" pitchFamily="18" charset="0"/>
          </a:endParaRPr>
        </a:p>
      </dgm:t>
    </dgm:pt>
    <dgm:pt modelId="{B9B575BF-EA33-4A15-A06B-FDB9CF5C67BC}" type="parTrans" cxnId="{5EFEF91B-4935-43F9-9506-48E51385DF99}">
      <dgm:prSet/>
      <dgm:spPr/>
      <dgm:t>
        <a:bodyPr/>
        <a:lstStyle/>
        <a:p>
          <a:endParaRPr lang="id-ID" sz="2000">
            <a:latin typeface="Rockwell Condensed" pitchFamily="18" charset="0"/>
          </a:endParaRPr>
        </a:p>
      </dgm:t>
    </dgm:pt>
    <dgm:pt modelId="{35AA601F-4D3D-461E-93E0-7D78B31C5F72}" type="sibTrans" cxnId="{5EFEF91B-4935-43F9-9506-48E51385DF99}">
      <dgm:prSet/>
      <dgm:spPr/>
      <dgm:t>
        <a:bodyPr/>
        <a:lstStyle/>
        <a:p>
          <a:endParaRPr lang="id-ID" sz="2000">
            <a:latin typeface="Rockwell Condensed" pitchFamily="18" charset="0"/>
          </a:endParaRPr>
        </a:p>
      </dgm:t>
    </dgm:pt>
    <dgm:pt modelId="{2F8E15DE-2A1A-4DDD-899F-7241B936E43B}">
      <dgm:prSet custT="1"/>
      <dgm:spPr/>
      <dgm:t>
        <a:bodyPr/>
        <a:lstStyle/>
        <a:p>
          <a:r>
            <a:rPr lang="id-ID" sz="1400" dirty="0" smtClean="0">
              <a:latin typeface="Rockwell Condensed" pitchFamily="18" charset="0"/>
            </a:rPr>
            <a:t>8</a:t>
          </a:r>
          <a:endParaRPr lang="id-ID" sz="1400" dirty="0">
            <a:latin typeface="Rockwell Condensed" pitchFamily="18" charset="0"/>
          </a:endParaRPr>
        </a:p>
      </dgm:t>
    </dgm:pt>
    <dgm:pt modelId="{023D4227-DFAB-49ED-9119-33D78ED48AB1}" type="parTrans" cxnId="{1D84C177-5D30-45B4-B19B-DA7CB44BBD76}">
      <dgm:prSet/>
      <dgm:spPr/>
      <dgm:t>
        <a:bodyPr/>
        <a:lstStyle/>
        <a:p>
          <a:endParaRPr lang="id-ID" sz="2000">
            <a:latin typeface="Rockwell Condensed" pitchFamily="18" charset="0"/>
          </a:endParaRPr>
        </a:p>
      </dgm:t>
    </dgm:pt>
    <dgm:pt modelId="{9A3C3A4D-D608-4E51-9D8D-24E5D98B1A54}" type="sibTrans" cxnId="{1D84C177-5D30-45B4-B19B-DA7CB44BBD76}">
      <dgm:prSet/>
      <dgm:spPr/>
      <dgm:t>
        <a:bodyPr/>
        <a:lstStyle/>
        <a:p>
          <a:endParaRPr lang="id-ID" sz="2000">
            <a:latin typeface="Rockwell Condensed" pitchFamily="18" charset="0"/>
          </a:endParaRPr>
        </a:p>
      </dgm:t>
    </dgm:pt>
    <dgm:pt modelId="{80F2D487-521A-4A01-A7F5-1060D353A032}">
      <dgm:prSet custT="1"/>
      <dgm:spPr/>
      <dgm:t>
        <a:bodyPr/>
        <a:lstStyle/>
        <a:p>
          <a:r>
            <a:rPr lang="id-ID" sz="2800" dirty="0" smtClean="0">
              <a:latin typeface="Rockwell Condensed" pitchFamily="18" charset="0"/>
            </a:rPr>
            <a:t>EVALUASI RAPERDA DI MDN</a:t>
          </a:r>
          <a:endParaRPr lang="id-ID" sz="2800" dirty="0">
            <a:latin typeface="Rockwell Condensed" pitchFamily="18" charset="0"/>
          </a:endParaRPr>
        </a:p>
      </dgm:t>
    </dgm:pt>
    <dgm:pt modelId="{E3DCD60A-2C26-4F2A-89C0-2B85547B38F6}" type="parTrans" cxnId="{E2A6F559-FC00-48B4-8B05-DBE0736DF190}">
      <dgm:prSet/>
      <dgm:spPr/>
      <dgm:t>
        <a:bodyPr/>
        <a:lstStyle/>
        <a:p>
          <a:endParaRPr lang="id-ID" sz="2000">
            <a:latin typeface="Rockwell Condensed" pitchFamily="18" charset="0"/>
          </a:endParaRPr>
        </a:p>
      </dgm:t>
    </dgm:pt>
    <dgm:pt modelId="{3B862CE8-48CB-4138-9F25-6CC001601D78}" type="sibTrans" cxnId="{E2A6F559-FC00-48B4-8B05-DBE0736DF190}">
      <dgm:prSet/>
      <dgm:spPr/>
      <dgm:t>
        <a:bodyPr/>
        <a:lstStyle/>
        <a:p>
          <a:endParaRPr lang="id-ID" sz="2000">
            <a:latin typeface="Rockwell Condensed" pitchFamily="18" charset="0"/>
          </a:endParaRPr>
        </a:p>
      </dgm:t>
    </dgm:pt>
    <dgm:pt modelId="{00908897-E65B-443D-A527-DC611F1D72E3}">
      <dgm:prSet custT="1"/>
      <dgm:spPr/>
      <dgm:t>
        <a:bodyPr/>
        <a:lstStyle/>
        <a:p>
          <a:r>
            <a:rPr lang="id-ID" sz="1400" dirty="0" smtClean="0">
              <a:latin typeface="Rockwell Condensed" pitchFamily="18" charset="0"/>
            </a:rPr>
            <a:t>9</a:t>
          </a:r>
          <a:endParaRPr lang="id-ID" sz="1400" dirty="0">
            <a:latin typeface="Rockwell Condensed" pitchFamily="18" charset="0"/>
          </a:endParaRPr>
        </a:p>
      </dgm:t>
    </dgm:pt>
    <dgm:pt modelId="{3F7B8D69-5A6E-4BFE-A294-951135F83143}" type="parTrans" cxnId="{4CBFDE28-7A21-4E49-979C-AEEF62AFE483}">
      <dgm:prSet/>
      <dgm:spPr/>
      <dgm:t>
        <a:bodyPr/>
        <a:lstStyle/>
        <a:p>
          <a:endParaRPr lang="id-ID" sz="2000">
            <a:latin typeface="Rockwell Condensed" pitchFamily="18" charset="0"/>
          </a:endParaRPr>
        </a:p>
      </dgm:t>
    </dgm:pt>
    <dgm:pt modelId="{053ADC4F-3735-489E-9F25-4B09DEE4CCD2}" type="sibTrans" cxnId="{4CBFDE28-7A21-4E49-979C-AEEF62AFE483}">
      <dgm:prSet/>
      <dgm:spPr/>
      <dgm:t>
        <a:bodyPr/>
        <a:lstStyle/>
        <a:p>
          <a:endParaRPr lang="id-ID" sz="2000">
            <a:latin typeface="Rockwell Condensed" pitchFamily="18" charset="0"/>
          </a:endParaRPr>
        </a:p>
      </dgm:t>
    </dgm:pt>
    <dgm:pt modelId="{F387FCF8-0A46-4B9D-A960-55529BD56A5C}">
      <dgm:prSet custT="1"/>
      <dgm:spPr/>
      <dgm:t>
        <a:bodyPr/>
        <a:lstStyle/>
        <a:p>
          <a:r>
            <a:rPr lang="id-ID" sz="2800" dirty="0" smtClean="0">
              <a:latin typeface="Rockwell Condensed" pitchFamily="18" charset="0"/>
            </a:rPr>
            <a:t>PENETAPAN PERDA RPJPD</a:t>
          </a:r>
          <a:endParaRPr lang="id-ID" sz="2800" dirty="0">
            <a:latin typeface="Rockwell Condensed" pitchFamily="18" charset="0"/>
          </a:endParaRPr>
        </a:p>
      </dgm:t>
    </dgm:pt>
    <dgm:pt modelId="{8722650D-0AB8-4995-B828-FA6000943882}" type="parTrans" cxnId="{3F50068D-0D58-4BC4-9DA7-BC84A9E85B96}">
      <dgm:prSet/>
      <dgm:spPr/>
      <dgm:t>
        <a:bodyPr/>
        <a:lstStyle/>
        <a:p>
          <a:endParaRPr lang="id-ID" sz="2000">
            <a:latin typeface="Rockwell Condensed" pitchFamily="18" charset="0"/>
          </a:endParaRPr>
        </a:p>
      </dgm:t>
    </dgm:pt>
    <dgm:pt modelId="{27CBD705-D816-4852-8189-D1D4BDFF46EF}" type="sibTrans" cxnId="{3F50068D-0D58-4BC4-9DA7-BC84A9E85B96}">
      <dgm:prSet/>
      <dgm:spPr/>
      <dgm:t>
        <a:bodyPr/>
        <a:lstStyle/>
        <a:p>
          <a:endParaRPr lang="id-ID" sz="2000">
            <a:latin typeface="Rockwell Condensed" pitchFamily="18" charset="0"/>
          </a:endParaRPr>
        </a:p>
      </dgm:t>
    </dgm:pt>
    <dgm:pt modelId="{CDA4E6C9-0788-42A4-8152-6540D2A24AC5}" type="pres">
      <dgm:prSet presAssocID="{D788FDFF-49C5-4C81-A2B7-D7CAB9D2FF11}" presName="linearFlow" presStyleCnt="0">
        <dgm:presLayoutVars>
          <dgm:dir/>
          <dgm:animLvl val="lvl"/>
          <dgm:resizeHandles val="exact"/>
        </dgm:presLayoutVars>
      </dgm:prSet>
      <dgm:spPr/>
      <dgm:t>
        <a:bodyPr/>
        <a:lstStyle/>
        <a:p>
          <a:endParaRPr lang="id-ID"/>
        </a:p>
      </dgm:t>
    </dgm:pt>
    <dgm:pt modelId="{F1295339-08E4-42BA-BF0E-EFB08B8E2FE5}" type="pres">
      <dgm:prSet presAssocID="{727D5896-187F-4328-B680-BAF639FDDAFB}" presName="composite" presStyleCnt="0"/>
      <dgm:spPr/>
    </dgm:pt>
    <dgm:pt modelId="{B6EBC388-ED0A-4643-AEFD-9EDAC5873601}" type="pres">
      <dgm:prSet presAssocID="{727D5896-187F-4328-B680-BAF639FDDAFB}" presName="parentText" presStyleLbl="alignNode1" presStyleIdx="0" presStyleCnt="9">
        <dgm:presLayoutVars>
          <dgm:chMax val="1"/>
          <dgm:bulletEnabled val="1"/>
        </dgm:presLayoutVars>
      </dgm:prSet>
      <dgm:spPr/>
      <dgm:t>
        <a:bodyPr/>
        <a:lstStyle/>
        <a:p>
          <a:endParaRPr lang="id-ID"/>
        </a:p>
      </dgm:t>
    </dgm:pt>
    <dgm:pt modelId="{C57E30C0-8E29-47D1-A8D2-9AB86E96CD1B}" type="pres">
      <dgm:prSet presAssocID="{727D5896-187F-4328-B680-BAF639FDDAFB}" presName="descendantText" presStyleLbl="alignAcc1" presStyleIdx="0" presStyleCnt="9">
        <dgm:presLayoutVars>
          <dgm:bulletEnabled val="1"/>
        </dgm:presLayoutVars>
      </dgm:prSet>
      <dgm:spPr/>
      <dgm:t>
        <a:bodyPr/>
        <a:lstStyle/>
        <a:p>
          <a:endParaRPr lang="id-ID"/>
        </a:p>
      </dgm:t>
    </dgm:pt>
    <dgm:pt modelId="{A268872A-3B92-405A-841B-29092C49F303}" type="pres">
      <dgm:prSet presAssocID="{EE670392-6C20-41AE-AB4F-48D885CCBB6D}" presName="sp" presStyleCnt="0"/>
      <dgm:spPr/>
    </dgm:pt>
    <dgm:pt modelId="{46B28170-2FEE-48FE-9D6C-AE0563B6F3ED}" type="pres">
      <dgm:prSet presAssocID="{E85113AD-FFC0-4CDD-A2D4-1EF6AAA3AA49}" presName="composite" presStyleCnt="0"/>
      <dgm:spPr/>
    </dgm:pt>
    <dgm:pt modelId="{FB072B89-2828-4EB0-B733-98824C974C52}" type="pres">
      <dgm:prSet presAssocID="{E85113AD-FFC0-4CDD-A2D4-1EF6AAA3AA49}" presName="parentText" presStyleLbl="alignNode1" presStyleIdx="1" presStyleCnt="9">
        <dgm:presLayoutVars>
          <dgm:chMax val="1"/>
          <dgm:bulletEnabled val="1"/>
        </dgm:presLayoutVars>
      </dgm:prSet>
      <dgm:spPr/>
      <dgm:t>
        <a:bodyPr/>
        <a:lstStyle/>
        <a:p>
          <a:endParaRPr lang="id-ID"/>
        </a:p>
      </dgm:t>
    </dgm:pt>
    <dgm:pt modelId="{BA8C455C-CBAC-4731-81BA-D805CDD5000F}" type="pres">
      <dgm:prSet presAssocID="{E85113AD-FFC0-4CDD-A2D4-1EF6AAA3AA49}" presName="descendantText" presStyleLbl="alignAcc1" presStyleIdx="1" presStyleCnt="9">
        <dgm:presLayoutVars>
          <dgm:bulletEnabled val="1"/>
        </dgm:presLayoutVars>
      </dgm:prSet>
      <dgm:spPr/>
      <dgm:t>
        <a:bodyPr/>
        <a:lstStyle/>
        <a:p>
          <a:endParaRPr lang="id-ID"/>
        </a:p>
      </dgm:t>
    </dgm:pt>
    <dgm:pt modelId="{D34B6520-BE47-48F5-AC13-E8398A26D4F3}" type="pres">
      <dgm:prSet presAssocID="{8B31E72B-3314-4418-BB9B-A426D039AA0B}" presName="sp" presStyleCnt="0"/>
      <dgm:spPr/>
    </dgm:pt>
    <dgm:pt modelId="{9152FCC4-618E-4658-90B4-1B0994D31925}" type="pres">
      <dgm:prSet presAssocID="{B08348CB-8514-495D-9C0F-C0AE99F32F23}" presName="composite" presStyleCnt="0"/>
      <dgm:spPr/>
    </dgm:pt>
    <dgm:pt modelId="{AC3AA12F-F04C-4557-AE03-7FB322EE32F1}" type="pres">
      <dgm:prSet presAssocID="{B08348CB-8514-495D-9C0F-C0AE99F32F23}" presName="parentText" presStyleLbl="alignNode1" presStyleIdx="2" presStyleCnt="9">
        <dgm:presLayoutVars>
          <dgm:chMax val="1"/>
          <dgm:bulletEnabled val="1"/>
        </dgm:presLayoutVars>
      </dgm:prSet>
      <dgm:spPr/>
      <dgm:t>
        <a:bodyPr/>
        <a:lstStyle/>
        <a:p>
          <a:endParaRPr lang="id-ID"/>
        </a:p>
      </dgm:t>
    </dgm:pt>
    <dgm:pt modelId="{402FE2BC-3920-4054-ADB8-73B8AA6F5F2C}" type="pres">
      <dgm:prSet presAssocID="{B08348CB-8514-495D-9C0F-C0AE99F32F23}" presName="descendantText" presStyleLbl="alignAcc1" presStyleIdx="2" presStyleCnt="9">
        <dgm:presLayoutVars>
          <dgm:bulletEnabled val="1"/>
        </dgm:presLayoutVars>
      </dgm:prSet>
      <dgm:spPr/>
      <dgm:t>
        <a:bodyPr/>
        <a:lstStyle/>
        <a:p>
          <a:endParaRPr lang="id-ID"/>
        </a:p>
      </dgm:t>
    </dgm:pt>
    <dgm:pt modelId="{CEE0E643-B68D-4AA7-8515-0E37A0EDFB68}" type="pres">
      <dgm:prSet presAssocID="{30F4EC76-E2C2-4BD0-8603-6B0135BAF11D}" presName="sp" presStyleCnt="0"/>
      <dgm:spPr/>
    </dgm:pt>
    <dgm:pt modelId="{C5D87C43-A6A6-40A5-80A0-A8F2C306DE74}" type="pres">
      <dgm:prSet presAssocID="{B7C9A1FE-13D8-404C-B485-D1E08AC0D378}" presName="composite" presStyleCnt="0"/>
      <dgm:spPr/>
    </dgm:pt>
    <dgm:pt modelId="{6A1C5083-BD4A-4FB9-BEA5-ECFB673949C6}" type="pres">
      <dgm:prSet presAssocID="{B7C9A1FE-13D8-404C-B485-D1E08AC0D378}" presName="parentText" presStyleLbl="alignNode1" presStyleIdx="3" presStyleCnt="9">
        <dgm:presLayoutVars>
          <dgm:chMax val="1"/>
          <dgm:bulletEnabled val="1"/>
        </dgm:presLayoutVars>
      </dgm:prSet>
      <dgm:spPr/>
      <dgm:t>
        <a:bodyPr/>
        <a:lstStyle/>
        <a:p>
          <a:endParaRPr lang="id-ID"/>
        </a:p>
      </dgm:t>
    </dgm:pt>
    <dgm:pt modelId="{91EB7A65-AE66-4B1E-95DD-310BB2221750}" type="pres">
      <dgm:prSet presAssocID="{B7C9A1FE-13D8-404C-B485-D1E08AC0D378}" presName="descendantText" presStyleLbl="alignAcc1" presStyleIdx="3" presStyleCnt="9">
        <dgm:presLayoutVars>
          <dgm:bulletEnabled val="1"/>
        </dgm:presLayoutVars>
      </dgm:prSet>
      <dgm:spPr/>
      <dgm:t>
        <a:bodyPr/>
        <a:lstStyle/>
        <a:p>
          <a:endParaRPr lang="id-ID"/>
        </a:p>
      </dgm:t>
    </dgm:pt>
    <dgm:pt modelId="{8592D42C-92E9-42CF-9D5C-7AC79BCB1865}" type="pres">
      <dgm:prSet presAssocID="{E34FF4C7-528E-46CC-8568-816385373AD8}" presName="sp" presStyleCnt="0"/>
      <dgm:spPr/>
    </dgm:pt>
    <dgm:pt modelId="{73C51D50-3AC7-491B-98F0-24C6B32CAB79}" type="pres">
      <dgm:prSet presAssocID="{32ED25CB-34EE-43C0-9095-D5A2936A3428}" presName="composite" presStyleCnt="0"/>
      <dgm:spPr/>
    </dgm:pt>
    <dgm:pt modelId="{6B9D2982-2BCD-4D2C-AAC4-5FA16D92EB1D}" type="pres">
      <dgm:prSet presAssocID="{32ED25CB-34EE-43C0-9095-D5A2936A3428}" presName="parentText" presStyleLbl="alignNode1" presStyleIdx="4" presStyleCnt="9">
        <dgm:presLayoutVars>
          <dgm:chMax val="1"/>
          <dgm:bulletEnabled val="1"/>
        </dgm:presLayoutVars>
      </dgm:prSet>
      <dgm:spPr/>
      <dgm:t>
        <a:bodyPr/>
        <a:lstStyle/>
        <a:p>
          <a:endParaRPr lang="id-ID"/>
        </a:p>
      </dgm:t>
    </dgm:pt>
    <dgm:pt modelId="{F3C9264D-184D-4950-823B-386C1B199920}" type="pres">
      <dgm:prSet presAssocID="{32ED25CB-34EE-43C0-9095-D5A2936A3428}" presName="descendantText" presStyleLbl="alignAcc1" presStyleIdx="4" presStyleCnt="9">
        <dgm:presLayoutVars>
          <dgm:bulletEnabled val="1"/>
        </dgm:presLayoutVars>
      </dgm:prSet>
      <dgm:spPr/>
      <dgm:t>
        <a:bodyPr/>
        <a:lstStyle/>
        <a:p>
          <a:endParaRPr lang="id-ID"/>
        </a:p>
      </dgm:t>
    </dgm:pt>
    <dgm:pt modelId="{66DBCF26-89CA-419C-B01D-54C9CB1AA39B}" type="pres">
      <dgm:prSet presAssocID="{A43D01C8-1068-41A6-AD08-6F867B01764E}" presName="sp" presStyleCnt="0"/>
      <dgm:spPr/>
    </dgm:pt>
    <dgm:pt modelId="{557E7DFB-46EB-46D2-90F3-E252AEDE57B6}" type="pres">
      <dgm:prSet presAssocID="{841B7912-F401-4C8C-9918-69A971A6A37C}" presName="composite" presStyleCnt="0"/>
      <dgm:spPr/>
    </dgm:pt>
    <dgm:pt modelId="{25255BFB-BB99-410D-B29F-BEB97BCFD762}" type="pres">
      <dgm:prSet presAssocID="{841B7912-F401-4C8C-9918-69A971A6A37C}" presName="parentText" presStyleLbl="alignNode1" presStyleIdx="5" presStyleCnt="9">
        <dgm:presLayoutVars>
          <dgm:chMax val="1"/>
          <dgm:bulletEnabled val="1"/>
        </dgm:presLayoutVars>
      </dgm:prSet>
      <dgm:spPr/>
      <dgm:t>
        <a:bodyPr/>
        <a:lstStyle/>
        <a:p>
          <a:endParaRPr lang="id-ID"/>
        </a:p>
      </dgm:t>
    </dgm:pt>
    <dgm:pt modelId="{4B8097C2-41E0-4BD1-8BD2-C5A4030FFDDC}" type="pres">
      <dgm:prSet presAssocID="{841B7912-F401-4C8C-9918-69A971A6A37C}" presName="descendantText" presStyleLbl="alignAcc1" presStyleIdx="5" presStyleCnt="9">
        <dgm:presLayoutVars>
          <dgm:bulletEnabled val="1"/>
        </dgm:presLayoutVars>
      </dgm:prSet>
      <dgm:spPr/>
      <dgm:t>
        <a:bodyPr/>
        <a:lstStyle/>
        <a:p>
          <a:endParaRPr lang="id-ID"/>
        </a:p>
      </dgm:t>
    </dgm:pt>
    <dgm:pt modelId="{DBF052EA-DBFB-4201-889F-1845004ED768}" type="pres">
      <dgm:prSet presAssocID="{AAE46898-CE06-4B9B-A463-4008C1BFBC80}" presName="sp" presStyleCnt="0"/>
      <dgm:spPr/>
    </dgm:pt>
    <dgm:pt modelId="{3349A6D9-78A1-4696-BEAD-AD47D6231ED5}" type="pres">
      <dgm:prSet presAssocID="{8F0605D0-D47F-4FBD-A40B-CFB5BAB6CA8E}" presName="composite" presStyleCnt="0"/>
      <dgm:spPr/>
    </dgm:pt>
    <dgm:pt modelId="{B846919F-CCEF-489C-A60F-74320B209840}" type="pres">
      <dgm:prSet presAssocID="{8F0605D0-D47F-4FBD-A40B-CFB5BAB6CA8E}" presName="parentText" presStyleLbl="alignNode1" presStyleIdx="6" presStyleCnt="9">
        <dgm:presLayoutVars>
          <dgm:chMax val="1"/>
          <dgm:bulletEnabled val="1"/>
        </dgm:presLayoutVars>
      </dgm:prSet>
      <dgm:spPr/>
      <dgm:t>
        <a:bodyPr/>
        <a:lstStyle/>
        <a:p>
          <a:endParaRPr lang="id-ID"/>
        </a:p>
      </dgm:t>
    </dgm:pt>
    <dgm:pt modelId="{FE4FBABB-8539-4349-88D5-3207F4943F6C}" type="pres">
      <dgm:prSet presAssocID="{8F0605D0-D47F-4FBD-A40B-CFB5BAB6CA8E}" presName="descendantText" presStyleLbl="alignAcc1" presStyleIdx="6" presStyleCnt="9">
        <dgm:presLayoutVars>
          <dgm:bulletEnabled val="1"/>
        </dgm:presLayoutVars>
      </dgm:prSet>
      <dgm:spPr/>
      <dgm:t>
        <a:bodyPr/>
        <a:lstStyle/>
        <a:p>
          <a:endParaRPr lang="id-ID"/>
        </a:p>
      </dgm:t>
    </dgm:pt>
    <dgm:pt modelId="{630A75DC-E319-46A3-927A-2FE7537C2346}" type="pres">
      <dgm:prSet presAssocID="{F66BFB19-F0A2-431D-8333-4147A64E3243}" presName="sp" presStyleCnt="0"/>
      <dgm:spPr/>
    </dgm:pt>
    <dgm:pt modelId="{0B238284-A8D0-475A-915B-36B2F67A30AF}" type="pres">
      <dgm:prSet presAssocID="{2F8E15DE-2A1A-4DDD-899F-7241B936E43B}" presName="composite" presStyleCnt="0"/>
      <dgm:spPr/>
    </dgm:pt>
    <dgm:pt modelId="{D0C329CF-3D66-4DBB-8093-0BCC8A669CA8}" type="pres">
      <dgm:prSet presAssocID="{2F8E15DE-2A1A-4DDD-899F-7241B936E43B}" presName="parentText" presStyleLbl="alignNode1" presStyleIdx="7" presStyleCnt="9">
        <dgm:presLayoutVars>
          <dgm:chMax val="1"/>
          <dgm:bulletEnabled val="1"/>
        </dgm:presLayoutVars>
      </dgm:prSet>
      <dgm:spPr/>
      <dgm:t>
        <a:bodyPr/>
        <a:lstStyle/>
        <a:p>
          <a:endParaRPr lang="id-ID"/>
        </a:p>
      </dgm:t>
    </dgm:pt>
    <dgm:pt modelId="{44C1BE62-0D3B-446C-B2A4-8B30A0E53548}" type="pres">
      <dgm:prSet presAssocID="{2F8E15DE-2A1A-4DDD-899F-7241B936E43B}" presName="descendantText" presStyleLbl="alignAcc1" presStyleIdx="7" presStyleCnt="9">
        <dgm:presLayoutVars>
          <dgm:bulletEnabled val="1"/>
        </dgm:presLayoutVars>
      </dgm:prSet>
      <dgm:spPr/>
      <dgm:t>
        <a:bodyPr/>
        <a:lstStyle/>
        <a:p>
          <a:endParaRPr lang="id-ID"/>
        </a:p>
      </dgm:t>
    </dgm:pt>
    <dgm:pt modelId="{DC38EB8A-661F-4CE4-8F9E-1BB19B783F06}" type="pres">
      <dgm:prSet presAssocID="{9A3C3A4D-D608-4E51-9D8D-24E5D98B1A54}" presName="sp" presStyleCnt="0"/>
      <dgm:spPr/>
    </dgm:pt>
    <dgm:pt modelId="{C5D2CE27-697B-4ADE-ACFB-6985ADCB66AC}" type="pres">
      <dgm:prSet presAssocID="{00908897-E65B-443D-A527-DC611F1D72E3}" presName="composite" presStyleCnt="0"/>
      <dgm:spPr/>
    </dgm:pt>
    <dgm:pt modelId="{65851AA1-8C05-4527-AF0B-DC2D448F75B4}" type="pres">
      <dgm:prSet presAssocID="{00908897-E65B-443D-A527-DC611F1D72E3}" presName="parentText" presStyleLbl="alignNode1" presStyleIdx="8" presStyleCnt="9">
        <dgm:presLayoutVars>
          <dgm:chMax val="1"/>
          <dgm:bulletEnabled val="1"/>
        </dgm:presLayoutVars>
      </dgm:prSet>
      <dgm:spPr/>
      <dgm:t>
        <a:bodyPr/>
        <a:lstStyle/>
        <a:p>
          <a:endParaRPr lang="id-ID"/>
        </a:p>
      </dgm:t>
    </dgm:pt>
    <dgm:pt modelId="{0155DE81-02E5-4798-B1F5-F6C36BF4BAD3}" type="pres">
      <dgm:prSet presAssocID="{00908897-E65B-443D-A527-DC611F1D72E3}" presName="descendantText" presStyleLbl="alignAcc1" presStyleIdx="8" presStyleCnt="9">
        <dgm:presLayoutVars>
          <dgm:bulletEnabled val="1"/>
        </dgm:presLayoutVars>
      </dgm:prSet>
      <dgm:spPr/>
      <dgm:t>
        <a:bodyPr/>
        <a:lstStyle/>
        <a:p>
          <a:endParaRPr lang="id-ID"/>
        </a:p>
      </dgm:t>
    </dgm:pt>
  </dgm:ptLst>
  <dgm:cxnLst>
    <dgm:cxn modelId="{24822889-7C8F-4DF0-A997-E49B92492B29}" type="presOf" srcId="{B08348CB-8514-495D-9C0F-C0AE99F32F23}" destId="{AC3AA12F-F04C-4557-AE03-7FB322EE32F1}" srcOrd="0" destOrd="0" presId="urn:microsoft.com/office/officeart/2005/8/layout/chevron2"/>
    <dgm:cxn modelId="{4D4B5C45-C9DD-4DEF-A9C7-018A43EA4EA4}" type="presOf" srcId="{8F0605D0-D47F-4FBD-A40B-CFB5BAB6CA8E}" destId="{B846919F-CCEF-489C-A60F-74320B209840}" srcOrd="0" destOrd="0" presId="urn:microsoft.com/office/officeart/2005/8/layout/chevron2"/>
    <dgm:cxn modelId="{27964DA1-A88F-4BE7-AF80-B99AD00EFA64}" type="presOf" srcId="{64053B8B-CCF8-403E-9729-5EFF48681900}" destId="{4B8097C2-41E0-4BD1-8BD2-C5A4030FFDDC}" srcOrd="0" destOrd="0" presId="urn:microsoft.com/office/officeart/2005/8/layout/chevron2"/>
    <dgm:cxn modelId="{2CA92CA5-F4DA-4B75-8413-89B3656D6B10}" type="presOf" srcId="{5057AD4B-9DAE-4F9A-BECC-34C06700430A}" destId="{F3C9264D-184D-4950-823B-386C1B199920}" srcOrd="0" destOrd="0" presId="urn:microsoft.com/office/officeart/2005/8/layout/chevron2"/>
    <dgm:cxn modelId="{162B235A-AC4F-4A97-99FA-3C5818798C77}" srcId="{D788FDFF-49C5-4C81-A2B7-D7CAB9D2FF11}" destId="{B7C9A1FE-13D8-404C-B485-D1E08AC0D378}" srcOrd="3" destOrd="0" parTransId="{B9DD9EED-63E5-466B-9CFB-4539EB87BBCF}" sibTransId="{E34FF4C7-528E-46CC-8568-816385373AD8}"/>
    <dgm:cxn modelId="{94F229D5-01DD-4BEF-9DC9-E08013D09C86}" type="presOf" srcId="{B7C9A1FE-13D8-404C-B485-D1E08AC0D378}" destId="{6A1C5083-BD4A-4FB9-BEA5-ECFB673949C6}" srcOrd="0" destOrd="0" presId="urn:microsoft.com/office/officeart/2005/8/layout/chevron2"/>
    <dgm:cxn modelId="{939BE143-B7F6-4E60-83A4-D49BD856B63E}" srcId="{D788FDFF-49C5-4C81-A2B7-D7CAB9D2FF11}" destId="{841B7912-F401-4C8C-9918-69A971A6A37C}" srcOrd="5" destOrd="0" parTransId="{DF4C7612-BCD5-4668-BE18-16ABB0BDA035}" sibTransId="{AAE46898-CE06-4B9B-A463-4008C1BFBC80}"/>
    <dgm:cxn modelId="{A2533FC4-B9FE-42B1-B886-701F000E49F0}" type="presOf" srcId="{FDACA475-B0E2-4BF3-A478-DEB93E3DB3B6}" destId="{BA8C455C-CBAC-4731-81BA-D805CDD5000F}" srcOrd="0" destOrd="0" presId="urn:microsoft.com/office/officeart/2005/8/layout/chevron2"/>
    <dgm:cxn modelId="{4CBFDE28-7A21-4E49-979C-AEEF62AFE483}" srcId="{D788FDFF-49C5-4C81-A2B7-D7CAB9D2FF11}" destId="{00908897-E65B-443D-A527-DC611F1D72E3}" srcOrd="8" destOrd="0" parTransId="{3F7B8D69-5A6E-4BFE-A294-951135F83143}" sibTransId="{053ADC4F-3735-489E-9F25-4B09DEE4CCD2}"/>
    <dgm:cxn modelId="{AFEFBB0B-0242-4E1E-B289-FCF2D4A8E019}" type="presOf" srcId="{727D5896-187F-4328-B680-BAF639FDDAFB}" destId="{B6EBC388-ED0A-4643-AEFD-9EDAC5873601}" srcOrd="0" destOrd="0" presId="urn:microsoft.com/office/officeart/2005/8/layout/chevron2"/>
    <dgm:cxn modelId="{5EFEF91B-4935-43F9-9506-48E51385DF99}" srcId="{8F0605D0-D47F-4FBD-A40B-CFB5BAB6CA8E}" destId="{30F3ACFE-F1CB-4B39-B379-65ECDF009D32}" srcOrd="0" destOrd="0" parTransId="{B9B575BF-EA33-4A15-A06B-FDB9CF5C67BC}" sibTransId="{35AA601F-4D3D-461E-93E0-7D78B31C5F72}"/>
    <dgm:cxn modelId="{64588810-DBCC-4EE8-8C6F-32C860C498C6}" type="presOf" srcId="{2F8E15DE-2A1A-4DDD-899F-7241B936E43B}" destId="{D0C329CF-3D66-4DBB-8093-0BCC8A669CA8}" srcOrd="0" destOrd="0" presId="urn:microsoft.com/office/officeart/2005/8/layout/chevron2"/>
    <dgm:cxn modelId="{40056DCF-FF11-4249-9B73-0A1E0A569191}" srcId="{D788FDFF-49C5-4C81-A2B7-D7CAB9D2FF11}" destId="{E85113AD-FFC0-4CDD-A2D4-1EF6AAA3AA49}" srcOrd="1" destOrd="0" parTransId="{10327665-E425-4542-BF5D-A0B44D41AD8D}" sibTransId="{8B31E72B-3314-4418-BB9B-A426D039AA0B}"/>
    <dgm:cxn modelId="{699A046A-19A6-4934-B908-06B2B22054F3}" type="presOf" srcId="{00908897-E65B-443D-A527-DC611F1D72E3}" destId="{65851AA1-8C05-4527-AF0B-DC2D448F75B4}" srcOrd="0" destOrd="0" presId="urn:microsoft.com/office/officeart/2005/8/layout/chevron2"/>
    <dgm:cxn modelId="{73AE8626-A91A-4DA8-A98E-AEC2CD84BCB6}" srcId="{E85113AD-FFC0-4CDD-A2D4-1EF6AAA3AA49}" destId="{FDACA475-B0E2-4BF3-A478-DEB93E3DB3B6}" srcOrd="0" destOrd="0" parTransId="{A1F674FB-9D72-4068-971D-C9B9D9B178F3}" sibTransId="{7685717D-7232-4028-B4C3-CDB92346E42B}"/>
    <dgm:cxn modelId="{FC491489-B7C3-41BF-8189-1CF7A0206482}" type="presOf" srcId="{EC359CD5-D0C8-4BC8-A6BE-3FCC61938810}" destId="{402FE2BC-3920-4054-ADB8-73B8AA6F5F2C}" srcOrd="0" destOrd="0" presId="urn:microsoft.com/office/officeart/2005/8/layout/chevron2"/>
    <dgm:cxn modelId="{FE97808B-10F6-47A9-84C8-D9D520572B71}" type="presOf" srcId="{32ED25CB-34EE-43C0-9095-D5A2936A3428}" destId="{6B9D2982-2BCD-4D2C-AAC4-5FA16D92EB1D}" srcOrd="0" destOrd="0" presId="urn:microsoft.com/office/officeart/2005/8/layout/chevron2"/>
    <dgm:cxn modelId="{E2A6F559-FC00-48B4-8B05-DBE0736DF190}" srcId="{2F8E15DE-2A1A-4DDD-899F-7241B936E43B}" destId="{80F2D487-521A-4A01-A7F5-1060D353A032}" srcOrd="0" destOrd="0" parTransId="{E3DCD60A-2C26-4F2A-89C0-2B85547B38F6}" sibTransId="{3B862CE8-48CB-4138-9F25-6CC001601D78}"/>
    <dgm:cxn modelId="{EFEF2B74-677F-48AF-9A62-B999B2EB57D7}" srcId="{32ED25CB-34EE-43C0-9095-D5A2936A3428}" destId="{5057AD4B-9DAE-4F9A-BECC-34C06700430A}" srcOrd="0" destOrd="0" parTransId="{CA350962-F8AB-496D-9AA9-30498C6DA475}" sibTransId="{CBAF435E-8E4C-4D62-8F14-13D629C4B056}"/>
    <dgm:cxn modelId="{F059F126-787E-41CA-9F13-277916EDC4A7}" srcId="{B08348CB-8514-495D-9C0F-C0AE99F32F23}" destId="{EC359CD5-D0C8-4BC8-A6BE-3FCC61938810}" srcOrd="0" destOrd="0" parTransId="{3AFDA1CB-E151-4B8F-B117-82C62CDF61A1}" sibTransId="{12D5A308-EFCD-4727-96B4-2998700E12DE}"/>
    <dgm:cxn modelId="{E12833C1-7FCB-4C83-9E9B-E256E576D320}" type="presOf" srcId="{F387FCF8-0A46-4B9D-A960-55529BD56A5C}" destId="{0155DE81-02E5-4798-B1F5-F6C36BF4BAD3}" srcOrd="0" destOrd="0" presId="urn:microsoft.com/office/officeart/2005/8/layout/chevron2"/>
    <dgm:cxn modelId="{29BE385F-2628-40E0-ACBC-0B64EF7F7216}" srcId="{841B7912-F401-4C8C-9918-69A971A6A37C}" destId="{64053B8B-CCF8-403E-9729-5EFF48681900}" srcOrd="0" destOrd="0" parTransId="{9C5B3663-4904-4949-A15E-382D75F55C0B}" sibTransId="{E1FE8A4D-7AAA-4186-B8F0-DA4748E351EE}"/>
    <dgm:cxn modelId="{8BA00C13-EFA0-4153-A9CE-83D479D772D9}" type="presOf" srcId="{80F2D487-521A-4A01-A7F5-1060D353A032}" destId="{44C1BE62-0D3B-446C-B2A4-8B30A0E53548}" srcOrd="0" destOrd="0" presId="urn:microsoft.com/office/officeart/2005/8/layout/chevron2"/>
    <dgm:cxn modelId="{3F50068D-0D58-4BC4-9DA7-BC84A9E85B96}" srcId="{00908897-E65B-443D-A527-DC611F1D72E3}" destId="{F387FCF8-0A46-4B9D-A960-55529BD56A5C}" srcOrd="0" destOrd="0" parTransId="{8722650D-0AB8-4995-B828-FA6000943882}" sibTransId="{27CBD705-D816-4852-8189-D1D4BDFF46EF}"/>
    <dgm:cxn modelId="{72B84662-8637-4072-B06E-9C7FCE90EA7D}" srcId="{D788FDFF-49C5-4C81-A2B7-D7CAB9D2FF11}" destId="{32ED25CB-34EE-43C0-9095-D5A2936A3428}" srcOrd="4" destOrd="0" parTransId="{BB70864D-48A9-44C2-A06A-1A902C4E7308}" sibTransId="{A43D01C8-1068-41A6-AD08-6F867B01764E}"/>
    <dgm:cxn modelId="{1FF5866E-E337-47C7-A108-607F4EE699AC}" srcId="{B7C9A1FE-13D8-404C-B485-D1E08AC0D378}" destId="{969E0779-95B0-4BC7-8E96-397C26225E2D}" srcOrd="0" destOrd="0" parTransId="{AF89218D-817A-4A85-B2DC-4D6AFCFAB68F}" sibTransId="{83871370-22D8-4839-AB90-38BA20AAB891}"/>
    <dgm:cxn modelId="{675B6F21-5FB1-4B7A-AC95-E00BDD653048}" type="presOf" srcId="{841B7912-F401-4C8C-9918-69A971A6A37C}" destId="{25255BFB-BB99-410D-B29F-BEB97BCFD762}" srcOrd="0" destOrd="0" presId="urn:microsoft.com/office/officeart/2005/8/layout/chevron2"/>
    <dgm:cxn modelId="{05899310-2FFE-4266-991A-4D378BD3AA84}" type="presOf" srcId="{969E0779-95B0-4BC7-8E96-397C26225E2D}" destId="{91EB7A65-AE66-4B1E-95DD-310BB2221750}" srcOrd="0" destOrd="0" presId="urn:microsoft.com/office/officeart/2005/8/layout/chevron2"/>
    <dgm:cxn modelId="{4A580BA4-2121-4084-B077-99C77CACDC52}" type="presOf" srcId="{30F3ACFE-F1CB-4B39-B379-65ECDF009D32}" destId="{FE4FBABB-8539-4349-88D5-3207F4943F6C}" srcOrd="0" destOrd="0" presId="urn:microsoft.com/office/officeart/2005/8/layout/chevron2"/>
    <dgm:cxn modelId="{18904EAE-72A6-4158-B397-950B224B23FA}" type="presOf" srcId="{D788FDFF-49C5-4C81-A2B7-D7CAB9D2FF11}" destId="{CDA4E6C9-0788-42A4-8152-6540D2A24AC5}" srcOrd="0" destOrd="0" presId="urn:microsoft.com/office/officeart/2005/8/layout/chevron2"/>
    <dgm:cxn modelId="{F2C1CB46-3F07-4060-BBBA-8A0A8EC3C57C}" srcId="{D788FDFF-49C5-4C81-A2B7-D7CAB9D2FF11}" destId="{727D5896-187F-4328-B680-BAF639FDDAFB}" srcOrd="0" destOrd="0" parTransId="{34AEA30E-006E-4033-875B-F54207DB50A5}" sibTransId="{EE670392-6C20-41AE-AB4F-48D885CCBB6D}"/>
    <dgm:cxn modelId="{72067572-9F6B-41AC-B814-4D8BD85E4FF4}" srcId="{D788FDFF-49C5-4C81-A2B7-D7CAB9D2FF11}" destId="{8F0605D0-D47F-4FBD-A40B-CFB5BAB6CA8E}" srcOrd="6" destOrd="0" parTransId="{80729CC6-B44A-441A-94E3-70F9CC0865CE}" sibTransId="{F66BFB19-F0A2-431D-8333-4147A64E3243}"/>
    <dgm:cxn modelId="{66A28670-802E-44E7-A290-D639989911F3}" srcId="{D788FDFF-49C5-4C81-A2B7-D7CAB9D2FF11}" destId="{B08348CB-8514-495D-9C0F-C0AE99F32F23}" srcOrd="2" destOrd="0" parTransId="{EFF27C32-FE83-4AEF-A768-3EFE3F8E39C7}" sibTransId="{30F4EC76-E2C2-4BD0-8603-6B0135BAF11D}"/>
    <dgm:cxn modelId="{1DE12148-A59F-4AC3-8D57-0ADA62F59793}" srcId="{727D5896-187F-4328-B680-BAF639FDDAFB}" destId="{4734E2AE-59D3-47DE-A946-259E19CFF1A0}" srcOrd="0" destOrd="0" parTransId="{1EA2EBD3-F0B7-43C6-9574-FEA232F58E49}" sibTransId="{C46CB418-1BBC-4EC3-B599-209502793E32}"/>
    <dgm:cxn modelId="{C70D18ED-0869-4443-B94E-A78B35681F61}" type="presOf" srcId="{E85113AD-FFC0-4CDD-A2D4-1EF6AAA3AA49}" destId="{FB072B89-2828-4EB0-B733-98824C974C52}" srcOrd="0" destOrd="0" presId="urn:microsoft.com/office/officeart/2005/8/layout/chevron2"/>
    <dgm:cxn modelId="{7B2A85DE-2E0D-4CC3-959C-754F6731A102}" type="presOf" srcId="{4734E2AE-59D3-47DE-A946-259E19CFF1A0}" destId="{C57E30C0-8E29-47D1-A8D2-9AB86E96CD1B}" srcOrd="0" destOrd="0" presId="urn:microsoft.com/office/officeart/2005/8/layout/chevron2"/>
    <dgm:cxn modelId="{1D84C177-5D30-45B4-B19B-DA7CB44BBD76}" srcId="{D788FDFF-49C5-4C81-A2B7-D7CAB9D2FF11}" destId="{2F8E15DE-2A1A-4DDD-899F-7241B936E43B}" srcOrd="7" destOrd="0" parTransId="{023D4227-DFAB-49ED-9119-33D78ED48AB1}" sibTransId="{9A3C3A4D-D608-4E51-9D8D-24E5D98B1A54}"/>
    <dgm:cxn modelId="{FCF84A51-1CBC-4FD1-A54B-3E50A016F9FE}" type="presParOf" srcId="{CDA4E6C9-0788-42A4-8152-6540D2A24AC5}" destId="{F1295339-08E4-42BA-BF0E-EFB08B8E2FE5}" srcOrd="0" destOrd="0" presId="urn:microsoft.com/office/officeart/2005/8/layout/chevron2"/>
    <dgm:cxn modelId="{F8583B56-9310-444C-8FE0-73EBE5192A6F}" type="presParOf" srcId="{F1295339-08E4-42BA-BF0E-EFB08B8E2FE5}" destId="{B6EBC388-ED0A-4643-AEFD-9EDAC5873601}" srcOrd="0" destOrd="0" presId="urn:microsoft.com/office/officeart/2005/8/layout/chevron2"/>
    <dgm:cxn modelId="{D1E0495A-28F5-4800-AF5A-2F3BD38C4F69}" type="presParOf" srcId="{F1295339-08E4-42BA-BF0E-EFB08B8E2FE5}" destId="{C57E30C0-8E29-47D1-A8D2-9AB86E96CD1B}" srcOrd="1" destOrd="0" presId="urn:microsoft.com/office/officeart/2005/8/layout/chevron2"/>
    <dgm:cxn modelId="{1F08BEAF-C4B8-4083-9E1E-35B44B72EC0E}" type="presParOf" srcId="{CDA4E6C9-0788-42A4-8152-6540D2A24AC5}" destId="{A268872A-3B92-405A-841B-29092C49F303}" srcOrd="1" destOrd="0" presId="urn:microsoft.com/office/officeart/2005/8/layout/chevron2"/>
    <dgm:cxn modelId="{1BC765C4-CA6A-4524-ACC7-D65673D99510}" type="presParOf" srcId="{CDA4E6C9-0788-42A4-8152-6540D2A24AC5}" destId="{46B28170-2FEE-48FE-9D6C-AE0563B6F3ED}" srcOrd="2" destOrd="0" presId="urn:microsoft.com/office/officeart/2005/8/layout/chevron2"/>
    <dgm:cxn modelId="{85B8622E-46EF-4694-AEA9-AB00E9EE6EB7}" type="presParOf" srcId="{46B28170-2FEE-48FE-9D6C-AE0563B6F3ED}" destId="{FB072B89-2828-4EB0-B733-98824C974C52}" srcOrd="0" destOrd="0" presId="urn:microsoft.com/office/officeart/2005/8/layout/chevron2"/>
    <dgm:cxn modelId="{7700F3F9-50BF-4152-893E-160580F7FF56}" type="presParOf" srcId="{46B28170-2FEE-48FE-9D6C-AE0563B6F3ED}" destId="{BA8C455C-CBAC-4731-81BA-D805CDD5000F}" srcOrd="1" destOrd="0" presId="urn:microsoft.com/office/officeart/2005/8/layout/chevron2"/>
    <dgm:cxn modelId="{CB37B758-8C95-442F-9923-1FF709B66278}" type="presParOf" srcId="{CDA4E6C9-0788-42A4-8152-6540D2A24AC5}" destId="{D34B6520-BE47-48F5-AC13-E8398A26D4F3}" srcOrd="3" destOrd="0" presId="urn:microsoft.com/office/officeart/2005/8/layout/chevron2"/>
    <dgm:cxn modelId="{7FDA4914-7035-41C6-95C4-0691A1AD4A8A}" type="presParOf" srcId="{CDA4E6C9-0788-42A4-8152-6540D2A24AC5}" destId="{9152FCC4-618E-4658-90B4-1B0994D31925}" srcOrd="4" destOrd="0" presId="urn:microsoft.com/office/officeart/2005/8/layout/chevron2"/>
    <dgm:cxn modelId="{A7D4187D-5FDA-4356-964A-2E17D08164A2}" type="presParOf" srcId="{9152FCC4-618E-4658-90B4-1B0994D31925}" destId="{AC3AA12F-F04C-4557-AE03-7FB322EE32F1}" srcOrd="0" destOrd="0" presId="urn:microsoft.com/office/officeart/2005/8/layout/chevron2"/>
    <dgm:cxn modelId="{E8D97B07-C25B-49ED-89D2-3D7B0071E193}" type="presParOf" srcId="{9152FCC4-618E-4658-90B4-1B0994D31925}" destId="{402FE2BC-3920-4054-ADB8-73B8AA6F5F2C}" srcOrd="1" destOrd="0" presId="urn:microsoft.com/office/officeart/2005/8/layout/chevron2"/>
    <dgm:cxn modelId="{C9B67FFA-0BEB-4CB1-9C9D-DC801583A264}" type="presParOf" srcId="{CDA4E6C9-0788-42A4-8152-6540D2A24AC5}" destId="{CEE0E643-B68D-4AA7-8515-0E37A0EDFB68}" srcOrd="5" destOrd="0" presId="urn:microsoft.com/office/officeart/2005/8/layout/chevron2"/>
    <dgm:cxn modelId="{24E67951-6308-4BA9-BD98-0B30A4392C3D}" type="presParOf" srcId="{CDA4E6C9-0788-42A4-8152-6540D2A24AC5}" destId="{C5D87C43-A6A6-40A5-80A0-A8F2C306DE74}" srcOrd="6" destOrd="0" presId="urn:microsoft.com/office/officeart/2005/8/layout/chevron2"/>
    <dgm:cxn modelId="{0B818B7A-CC35-4986-B8FF-058ECB4297F9}" type="presParOf" srcId="{C5D87C43-A6A6-40A5-80A0-A8F2C306DE74}" destId="{6A1C5083-BD4A-4FB9-BEA5-ECFB673949C6}" srcOrd="0" destOrd="0" presId="urn:microsoft.com/office/officeart/2005/8/layout/chevron2"/>
    <dgm:cxn modelId="{FB0490F9-3B0D-48F7-8EEB-CFF60DB94638}" type="presParOf" srcId="{C5D87C43-A6A6-40A5-80A0-A8F2C306DE74}" destId="{91EB7A65-AE66-4B1E-95DD-310BB2221750}" srcOrd="1" destOrd="0" presId="urn:microsoft.com/office/officeart/2005/8/layout/chevron2"/>
    <dgm:cxn modelId="{F08A8EEE-A1B3-4C9A-9FA1-EDE388B922B0}" type="presParOf" srcId="{CDA4E6C9-0788-42A4-8152-6540D2A24AC5}" destId="{8592D42C-92E9-42CF-9D5C-7AC79BCB1865}" srcOrd="7" destOrd="0" presId="urn:microsoft.com/office/officeart/2005/8/layout/chevron2"/>
    <dgm:cxn modelId="{54AFAAF0-3103-45B8-943B-F913E9C5237A}" type="presParOf" srcId="{CDA4E6C9-0788-42A4-8152-6540D2A24AC5}" destId="{73C51D50-3AC7-491B-98F0-24C6B32CAB79}" srcOrd="8" destOrd="0" presId="urn:microsoft.com/office/officeart/2005/8/layout/chevron2"/>
    <dgm:cxn modelId="{8DCC2515-17E4-4C4F-8A21-076A288F74CC}" type="presParOf" srcId="{73C51D50-3AC7-491B-98F0-24C6B32CAB79}" destId="{6B9D2982-2BCD-4D2C-AAC4-5FA16D92EB1D}" srcOrd="0" destOrd="0" presId="urn:microsoft.com/office/officeart/2005/8/layout/chevron2"/>
    <dgm:cxn modelId="{2F1E0AC9-02CC-40AE-B1F2-49FCB9FC399B}" type="presParOf" srcId="{73C51D50-3AC7-491B-98F0-24C6B32CAB79}" destId="{F3C9264D-184D-4950-823B-386C1B199920}" srcOrd="1" destOrd="0" presId="urn:microsoft.com/office/officeart/2005/8/layout/chevron2"/>
    <dgm:cxn modelId="{D9077121-0A0A-48CB-82C5-2ACCEBC4571F}" type="presParOf" srcId="{CDA4E6C9-0788-42A4-8152-6540D2A24AC5}" destId="{66DBCF26-89CA-419C-B01D-54C9CB1AA39B}" srcOrd="9" destOrd="0" presId="urn:microsoft.com/office/officeart/2005/8/layout/chevron2"/>
    <dgm:cxn modelId="{1AAA9B83-02C1-40E2-904D-D0204BB1FE71}" type="presParOf" srcId="{CDA4E6C9-0788-42A4-8152-6540D2A24AC5}" destId="{557E7DFB-46EB-46D2-90F3-E252AEDE57B6}" srcOrd="10" destOrd="0" presId="urn:microsoft.com/office/officeart/2005/8/layout/chevron2"/>
    <dgm:cxn modelId="{5B5AA647-15D1-45D3-B703-CC265189BD89}" type="presParOf" srcId="{557E7DFB-46EB-46D2-90F3-E252AEDE57B6}" destId="{25255BFB-BB99-410D-B29F-BEB97BCFD762}" srcOrd="0" destOrd="0" presId="urn:microsoft.com/office/officeart/2005/8/layout/chevron2"/>
    <dgm:cxn modelId="{AB164ED7-5C4D-4F5D-BFE2-9492CB8D7AC3}" type="presParOf" srcId="{557E7DFB-46EB-46D2-90F3-E252AEDE57B6}" destId="{4B8097C2-41E0-4BD1-8BD2-C5A4030FFDDC}" srcOrd="1" destOrd="0" presId="urn:microsoft.com/office/officeart/2005/8/layout/chevron2"/>
    <dgm:cxn modelId="{E4EC1BC7-049B-41C5-8CAC-A75B7F5F6105}" type="presParOf" srcId="{CDA4E6C9-0788-42A4-8152-6540D2A24AC5}" destId="{DBF052EA-DBFB-4201-889F-1845004ED768}" srcOrd="11" destOrd="0" presId="urn:microsoft.com/office/officeart/2005/8/layout/chevron2"/>
    <dgm:cxn modelId="{F4C22EE0-5673-4BBC-8F39-DD8F63C858CC}" type="presParOf" srcId="{CDA4E6C9-0788-42A4-8152-6540D2A24AC5}" destId="{3349A6D9-78A1-4696-BEAD-AD47D6231ED5}" srcOrd="12" destOrd="0" presId="urn:microsoft.com/office/officeart/2005/8/layout/chevron2"/>
    <dgm:cxn modelId="{60DBD5C5-1001-489A-91E1-583C7198D572}" type="presParOf" srcId="{3349A6D9-78A1-4696-BEAD-AD47D6231ED5}" destId="{B846919F-CCEF-489C-A60F-74320B209840}" srcOrd="0" destOrd="0" presId="urn:microsoft.com/office/officeart/2005/8/layout/chevron2"/>
    <dgm:cxn modelId="{61E38AF2-51C6-4C1F-AF29-0CF54268E634}" type="presParOf" srcId="{3349A6D9-78A1-4696-BEAD-AD47D6231ED5}" destId="{FE4FBABB-8539-4349-88D5-3207F4943F6C}" srcOrd="1" destOrd="0" presId="urn:microsoft.com/office/officeart/2005/8/layout/chevron2"/>
    <dgm:cxn modelId="{BC47980F-34AE-43AA-B6C2-C2D1B9C26BB2}" type="presParOf" srcId="{CDA4E6C9-0788-42A4-8152-6540D2A24AC5}" destId="{630A75DC-E319-46A3-927A-2FE7537C2346}" srcOrd="13" destOrd="0" presId="urn:microsoft.com/office/officeart/2005/8/layout/chevron2"/>
    <dgm:cxn modelId="{151BD290-2780-42E7-B024-1BA9C9301E21}" type="presParOf" srcId="{CDA4E6C9-0788-42A4-8152-6540D2A24AC5}" destId="{0B238284-A8D0-475A-915B-36B2F67A30AF}" srcOrd="14" destOrd="0" presId="urn:microsoft.com/office/officeart/2005/8/layout/chevron2"/>
    <dgm:cxn modelId="{9720AC67-77C2-4532-AC4E-1F4CF9006D79}" type="presParOf" srcId="{0B238284-A8D0-475A-915B-36B2F67A30AF}" destId="{D0C329CF-3D66-4DBB-8093-0BCC8A669CA8}" srcOrd="0" destOrd="0" presId="urn:microsoft.com/office/officeart/2005/8/layout/chevron2"/>
    <dgm:cxn modelId="{9E3B61FB-8ACE-44A3-BE25-126BCBF3069C}" type="presParOf" srcId="{0B238284-A8D0-475A-915B-36B2F67A30AF}" destId="{44C1BE62-0D3B-446C-B2A4-8B30A0E53548}" srcOrd="1" destOrd="0" presId="urn:microsoft.com/office/officeart/2005/8/layout/chevron2"/>
    <dgm:cxn modelId="{9148B282-307D-4938-81D5-46CECAB222DF}" type="presParOf" srcId="{CDA4E6C9-0788-42A4-8152-6540D2A24AC5}" destId="{DC38EB8A-661F-4CE4-8F9E-1BB19B783F06}" srcOrd="15" destOrd="0" presId="urn:microsoft.com/office/officeart/2005/8/layout/chevron2"/>
    <dgm:cxn modelId="{0F30246D-411D-4B96-AC34-E62E5C11D184}" type="presParOf" srcId="{CDA4E6C9-0788-42A4-8152-6540D2A24AC5}" destId="{C5D2CE27-697B-4ADE-ACFB-6985ADCB66AC}" srcOrd="16" destOrd="0" presId="urn:microsoft.com/office/officeart/2005/8/layout/chevron2"/>
    <dgm:cxn modelId="{1F42F101-819C-49C6-8E49-FF0FE2BF6C91}" type="presParOf" srcId="{C5D2CE27-697B-4ADE-ACFB-6985ADCB66AC}" destId="{65851AA1-8C05-4527-AF0B-DC2D448F75B4}" srcOrd="0" destOrd="0" presId="urn:microsoft.com/office/officeart/2005/8/layout/chevron2"/>
    <dgm:cxn modelId="{2230D720-2CE8-4BA3-8568-0F8C096E4857}" type="presParOf" srcId="{C5D2CE27-697B-4ADE-ACFB-6985ADCB66AC}" destId="{0155DE81-02E5-4798-B1F5-F6C36BF4BAD3}" srcOrd="1" destOrd="0" presId="urn:microsoft.com/office/officeart/2005/8/layout/chevron2"/>
  </dgm:cxnLst>
  <dgm:bg/>
  <dgm:whole/>
</dgm:dataModel>
</file>

<file path=ppt/diagrams/data2.xml><?xml version="1.0" encoding="utf-8"?>
<dgm:dataModel xmlns:dgm="http://schemas.openxmlformats.org/drawingml/2006/diagram" xmlns:a="http://schemas.openxmlformats.org/drawingml/2006/main">
  <dgm:ptLst>
    <dgm:pt modelId="{D3051717-1A3F-43DD-8E5D-2FDABB6E8C42}" type="doc">
      <dgm:prSet loTypeId="urn:microsoft.com/office/officeart/2008/layout/VerticalCurvedList" loCatId="list" qsTypeId="urn:microsoft.com/office/officeart/2005/8/quickstyle/3d2" qsCatId="3D" csTypeId="urn:microsoft.com/office/officeart/2005/8/colors/colorful4" csCatId="colorful" phldr="1"/>
      <dgm:spPr/>
      <dgm:t>
        <a:bodyPr/>
        <a:lstStyle/>
        <a:p>
          <a:endParaRPr lang="en-AU"/>
        </a:p>
      </dgm:t>
    </dgm:pt>
    <dgm:pt modelId="{1A1EB608-8C67-4FD3-8138-82B489D0925F}">
      <dgm:prSet phldrT="[Text]"/>
      <dgm:spPr/>
      <dgm:t>
        <a:bodyPr/>
        <a:lstStyle/>
        <a:p>
          <a:r>
            <a:rPr lang="en-US" b="1" dirty="0" err="1" smtClean="0">
              <a:latin typeface="Cambria" pitchFamily="18" charset="0"/>
            </a:rPr>
            <a:t>pendahuluan</a:t>
          </a:r>
          <a:endParaRPr lang="en-AU" b="1" dirty="0">
            <a:latin typeface="Cambria" pitchFamily="18" charset="0"/>
          </a:endParaRPr>
        </a:p>
      </dgm:t>
    </dgm:pt>
    <dgm:pt modelId="{C5D6271B-123D-4BF9-AD61-15DDEA54B355}" type="parTrans" cxnId="{F1A65880-170E-4A6B-8A43-709E15ED8B84}">
      <dgm:prSet/>
      <dgm:spPr/>
      <dgm:t>
        <a:bodyPr/>
        <a:lstStyle/>
        <a:p>
          <a:endParaRPr lang="en-AU" b="1">
            <a:solidFill>
              <a:schemeClr val="tx1"/>
            </a:solidFill>
            <a:latin typeface="Cambria" pitchFamily="18" charset="0"/>
          </a:endParaRPr>
        </a:p>
      </dgm:t>
    </dgm:pt>
    <dgm:pt modelId="{A409FAAE-7A38-4A1B-97FC-3F9C252DEB8F}" type="sibTrans" cxnId="{F1A65880-170E-4A6B-8A43-709E15ED8B84}">
      <dgm:prSet/>
      <dgm:spPr/>
      <dgm:t>
        <a:bodyPr/>
        <a:lstStyle/>
        <a:p>
          <a:endParaRPr lang="en-AU" b="1">
            <a:solidFill>
              <a:schemeClr val="tx1"/>
            </a:solidFill>
            <a:latin typeface="Cambria" pitchFamily="18" charset="0"/>
          </a:endParaRPr>
        </a:p>
      </dgm:t>
    </dgm:pt>
    <dgm:pt modelId="{D9C10F70-A308-418D-9EA6-CD9D512D3EBF}">
      <dgm:prSet phldrT="[Text]"/>
      <dgm:spPr/>
      <dgm:t>
        <a:bodyPr/>
        <a:lstStyle/>
        <a:p>
          <a:r>
            <a:rPr lang="en-US" b="1" dirty="0" err="1" smtClean="0">
              <a:latin typeface="Cambria" pitchFamily="18" charset="0"/>
            </a:rPr>
            <a:t>gambaran</a:t>
          </a:r>
          <a:r>
            <a:rPr lang="en-US" b="1" dirty="0" smtClean="0">
              <a:latin typeface="Cambria" pitchFamily="18" charset="0"/>
            </a:rPr>
            <a:t> </a:t>
          </a:r>
          <a:r>
            <a:rPr lang="en-US" b="1" dirty="0" err="1" smtClean="0">
              <a:latin typeface="Cambria" pitchFamily="18" charset="0"/>
            </a:rPr>
            <a:t>umum</a:t>
          </a:r>
          <a:r>
            <a:rPr lang="en-US" b="1" dirty="0" smtClean="0">
              <a:latin typeface="Cambria" pitchFamily="18" charset="0"/>
            </a:rPr>
            <a:t> </a:t>
          </a:r>
          <a:r>
            <a:rPr lang="en-US" b="1" dirty="0" err="1" smtClean="0">
              <a:latin typeface="Cambria" pitchFamily="18" charset="0"/>
            </a:rPr>
            <a:t>kondisi</a:t>
          </a:r>
          <a:r>
            <a:rPr lang="en-US" b="1" dirty="0" smtClean="0">
              <a:latin typeface="Cambria" pitchFamily="18" charset="0"/>
            </a:rPr>
            <a:t> Daerah</a:t>
          </a:r>
          <a:endParaRPr lang="en-AU" b="1" dirty="0">
            <a:latin typeface="Cambria" pitchFamily="18" charset="0"/>
          </a:endParaRPr>
        </a:p>
      </dgm:t>
    </dgm:pt>
    <dgm:pt modelId="{FABF34B9-7AAD-43AE-B976-0DB900FBEDE8}" type="parTrans" cxnId="{130497E5-4585-4C73-B10C-0F7B824EDC07}">
      <dgm:prSet/>
      <dgm:spPr/>
      <dgm:t>
        <a:bodyPr/>
        <a:lstStyle/>
        <a:p>
          <a:endParaRPr lang="en-AU" b="1">
            <a:solidFill>
              <a:schemeClr val="tx1"/>
            </a:solidFill>
            <a:latin typeface="Cambria" pitchFamily="18" charset="0"/>
          </a:endParaRPr>
        </a:p>
      </dgm:t>
    </dgm:pt>
    <dgm:pt modelId="{03D07E41-02C9-4420-A280-1ED91AFDE0C6}" type="sibTrans" cxnId="{130497E5-4585-4C73-B10C-0F7B824EDC07}">
      <dgm:prSet/>
      <dgm:spPr/>
      <dgm:t>
        <a:bodyPr/>
        <a:lstStyle/>
        <a:p>
          <a:endParaRPr lang="en-AU" b="1">
            <a:solidFill>
              <a:schemeClr val="tx1"/>
            </a:solidFill>
            <a:latin typeface="Cambria" pitchFamily="18" charset="0"/>
          </a:endParaRPr>
        </a:p>
      </dgm:t>
    </dgm:pt>
    <dgm:pt modelId="{E8358F34-E1A4-4B77-A4EC-8FB251BAB228}">
      <dgm:prSet phldrT="[Text]"/>
      <dgm:spPr/>
      <dgm:t>
        <a:bodyPr/>
        <a:lstStyle/>
        <a:p>
          <a:r>
            <a:rPr lang="id-ID" b="1" dirty="0" smtClean="0">
              <a:latin typeface="Cambria" pitchFamily="18" charset="0"/>
              <a:ea typeface="Times New Roman" panose="02020603050405020304" pitchFamily="18" charset="0"/>
            </a:rPr>
            <a:t>permasalahan dan isu-Isu strategis </a:t>
          </a:r>
          <a:r>
            <a:rPr lang="en-US" b="1" dirty="0" smtClean="0">
              <a:latin typeface="Cambria" pitchFamily="18" charset="0"/>
              <a:ea typeface="Times New Roman" panose="02020603050405020304" pitchFamily="18" charset="0"/>
            </a:rPr>
            <a:t>D</a:t>
          </a:r>
          <a:r>
            <a:rPr lang="id-ID" b="1" dirty="0" smtClean="0">
              <a:latin typeface="Cambria" pitchFamily="18" charset="0"/>
              <a:ea typeface="Times New Roman" panose="02020603050405020304" pitchFamily="18" charset="0"/>
            </a:rPr>
            <a:t>aerah</a:t>
          </a:r>
          <a:endParaRPr lang="en-AU" b="1" dirty="0">
            <a:latin typeface="Cambria" pitchFamily="18" charset="0"/>
          </a:endParaRPr>
        </a:p>
      </dgm:t>
    </dgm:pt>
    <dgm:pt modelId="{BD18D60D-5B95-4521-8E80-BB87EA5696F5}" type="parTrans" cxnId="{6CF43AEE-029B-49C3-944A-BD45843BD6DD}">
      <dgm:prSet/>
      <dgm:spPr/>
      <dgm:t>
        <a:bodyPr/>
        <a:lstStyle/>
        <a:p>
          <a:endParaRPr lang="en-AU" b="1">
            <a:solidFill>
              <a:schemeClr val="tx1"/>
            </a:solidFill>
            <a:latin typeface="Cambria" pitchFamily="18" charset="0"/>
          </a:endParaRPr>
        </a:p>
      </dgm:t>
    </dgm:pt>
    <dgm:pt modelId="{A7E9F5F8-3AFD-4559-9ED4-2AC30546988F}" type="sibTrans" cxnId="{6CF43AEE-029B-49C3-944A-BD45843BD6DD}">
      <dgm:prSet/>
      <dgm:spPr/>
      <dgm:t>
        <a:bodyPr/>
        <a:lstStyle/>
        <a:p>
          <a:endParaRPr lang="en-AU" b="1">
            <a:solidFill>
              <a:schemeClr val="tx1"/>
            </a:solidFill>
            <a:latin typeface="Cambria" pitchFamily="18" charset="0"/>
          </a:endParaRPr>
        </a:p>
      </dgm:t>
    </dgm:pt>
    <dgm:pt modelId="{651C1EEF-F81A-4B62-90EC-299EE6552310}">
      <dgm:prSet phldrT="[Text]"/>
      <dgm:spPr/>
      <dgm:t>
        <a:bodyPr/>
        <a:lstStyle/>
        <a:p>
          <a:r>
            <a:rPr lang="id-ID" b="1" dirty="0" smtClean="0">
              <a:latin typeface="Cambria" pitchFamily="18" charset="0"/>
              <a:ea typeface="Times New Roman" panose="02020603050405020304" pitchFamily="18" charset="0"/>
            </a:rPr>
            <a:t>visi dan misi </a:t>
          </a:r>
          <a:r>
            <a:rPr lang="en-US" b="1" dirty="0" smtClean="0">
              <a:latin typeface="Cambria" pitchFamily="18" charset="0"/>
              <a:ea typeface="Times New Roman" panose="02020603050405020304" pitchFamily="18" charset="0"/>
            </a:rPr>
            <a:t>D</a:t>
          </a:r>
          <a:r>
            <a:rPr lang="id-ID" b="1" dirty="0" smtClean="0">
              <a:latin typeface="Cambria" pitchFamily="18" charset="0"/>
              <a:ea typeface="Times New Roman" panose="02020603050405020304" pitchFamily="18" charset="0"/>
            </a:rPr>
            <a:t>aerah</a:t>
          </a:r>
          <a:endParaRPr lang="en-AU" b="1" dirty="0">
            <a:latin typeface="Cambria" pitchFamily="18" charset="0"/>
          </a:endParaRPr>
        </a:p>
      </dgm:t>
    </dgm:pt>
    <dgm:pt modelId="{B61C31F9-92A0-4A7F-ACFD-CD93207E4D01}" type="parTrans" cxnId="{998324BA-4740-421E-A172-32D3699DEE1B}">
      <dgm:prSet/>
      <dgm:spPr/>
      <dgm:t>
        <a:bodyPr/>
        <a:lstStyle/>
        <a:p>
          <a:endParaRPr lang="en-AU" b="1">
            <a:solidFill>
              <a:schemeClr val="tx1"/>
            </a:solidFill>
            <a:latin typeface="Cambria" pitchFamily="18" charset="0"/>
          </a:endParaRPr>
        </a:p>
      </dgm:t>
    </dgm:pt>
    <dgm:pt modelId="{D7DA8B5B-5CD4-48CF-91B8-F17A987AE8E3}" type="sibTrans" cxnId="{998324BA-4740-421E-A172-32D3699DEE1B}">
      <dgm:prSet/>
      <dgm:spPr/>
      <dgm:t>
        <a:bodyPr/>
        <a:lstStyle/>
        <a:p>
          <a:endParaRPr lang="en-AU" b="1">
            <a:solidFill>
              <a:schemeClr val="tx1"/>
            </a:solidFill>
            <a:latin typeface="Cambria" pitchFamily="18" charset="0"/>
          </a:endParaRPr>
        </a:p>
      </dgm:t>
    </dgm:pt>
    <dgm:pt modelId="{BC909B89-2EA9-4398-9BD8-877DBE4D26A6}">
      <dgm:prSet phldrT="[Text]"/>
      <dgm:spPr/>
      <dgm:t>
        <a:bodyPr/>
        <a:lstStyle/>
        <a:p>
          <a:r>
            <a:rPr lang="id-ID" b="1" dirty="0" smtClean="0">
              <a:latin typeface="Cambria" pitchFamily="18" charset="0"/>
              <a:ea typeface="Times New Roman" panose="02020603050405020304" pitchFamily="18" charset="0"/>
            </a:rPr>
            <a:t>arah kebijakan dan sasaran pokok </a:t>
          </a:r>
          <a:r>
            <a:rPr lang="en-US" b="1" dirty="0" smtClean="0">
              <a:latin typeface="Cambria" pitchFamily="18" charset="0"/>
              <a:ea typeface="Times New Roman" panose="02020603050405020304" pitchFamily="18" charset="0"/>
            </a:rPr>
            <a:t>D</a:t>
          </a:r>
          <a:r>
            <a:rPr lang="id-ID" b="1" dirty="0" smtClean="0">
              <a:latin typeface="Cambria" pitchFamily="18" charset="0"/>
              <a:ea typeface="Times New Roman" panose="02020603050405020304" pitchFamily="18" charset="0"/>
            </a:rPr>
            <a:t>aerah</a:t>
          </a:r>
          <a:endParaRPr lang="en-AU" b="1" dirty="0">
            <a:latin typeface="Cambria" pitchFamily="18" charset="0"/>
          </a:endParaRPr>
        </a:p>
      </dgm:t>
    </dgm:pt>
    <dgm:pt modelId="{8464B47B-EB56-4FEF-82DD-62A040DC26C6}" type="parTrans" cxnId="{58306AB9-0815-425D-B67C-9F3A71276142}">
      <dgm:prSet/>
      <dgm:spPr/>
      <dgm:t>
        <a:bodyPr/>
        <a:lstStyle/>
        <a:p>
          <a:endParaRPr lang="en-AU" b="1">
            <a:solidFill>
              <a:schemeClr val="tx1"/>
            </a:solidFill>
            <a:latin typeface="Cambria" pitchFamily="18" charset="0"/>
          </a:endParaRPr>
        </a:p>
      </dgm:t>
    </dgm:pt>
    <dgm:pt modelId="{15CB432E-8EA1-4869-B0BE-FD785708015E}" type="sibTrans" cxnId="{58306AB9-0815-425D-B67C-9F3A71276142}">
      <dgm:prSet/>
      <dgm:spPr/>
      <dgm:t>
        <a:bodyPr/>
        <a:lstStyle/>
        <a:p>
          <a:endParaRPr lang="en-AU" b="1">
            <a:solidFill>
              <a:schemeClr val="tx1"/>
            </a:solidFill>
            <a:latin typeface="Cambria" pitchFamily="18" charset="0"/>
          </a:endParaRPr>
        </a:p>
      </dgm:t>
    </dgm:pt>
    <dgm:pt modelId="{937DFF26-B45E-4DC2-BA38-43A33A855641}">
      <dgm:prSet phldrT="[Text]"/>
      <dgm:spPr/>
      <dgm:t>
        <a:bodyPr/>
        <a:lstStyle/>
        <a:p>
          <a:r>
            <a:rPr lang="en-US" b="1" dirty="0" err="1" smtClean="0">
              <a:latin typeface="Cambria" pitchFamily="18" charset="0"/>
            </a:rPr>
            <a:t>penutup</a:t>
          </a:r>
          <a:endParaRPr lang="en-AU" b="1" dirty="0">
            <a:latin typeface="Cambria" pitchFamily="18" charset="0"/>
          </a:endParaRPr>
        </a:p>
      </dgm:t>
    </dgm:pt>
    <dgm:pt modelId="{8B121C76-FE64-41E0-8A6E-70C60C1418C9}" type="parTrans" cxnId="{2405078B-1055-457F-8255-87C361238C90}">
      <dgm:prSet/>
      <dgm:spPr/>
      <dgm:t>
        <a:bodyPr/>
        <a:lstStyle/>
        <a:p>
          <a:endParaRPr lang="en-AU" b="1">
            <a:solidFill>
              <a:schemeClr val="tx1"/>
            </a:solidFill>
            <a:latin typeface="Cambria" pitchFamily="18" charset="0"/>
          </a:endParaRPr>
        </a:p>
      </dgm:t>
    </dgm:pt>
    <dgm:pt modelId="{FAFF646D-E10A-486A-9848-0DD938F57B8E}" type="sibTrans" cxnId="{2405078B-1055-457F-8255-87C361238C90}">
      <dgm:prSet/>
      <dgm:spPr/>
      <dgm:t>
        <a:bodyPr/>
        <a:lstStyle/>
        <a:p>
          <a:endParaRPr lang="en-AU" b="1">
            <a:solidFill>
              <a:schemeClr val="tx1"/>
            </a:solidFill>
            <a:latin typeface="Cambria" pitchFamily="18" charset="0"/>
          </a:endParaRPr>
        </a:p>
      </dgm:t>
    </dgm:pt>
    <dgm:pt modelId="{B999E1D5-46F6-466A-A0AD-DA77FA84489D}" type="pres">
      <dgm:prSet presAssocID="{D3051717-1A3F-43DD-8E5D-2FDABB6E8C42}" presName="Name0" presStyleCnt="0">
        <dgm:presLayoutVars>
          <dgm:chMax val="7"/>
          <dgm:chPref val="7"/>
          <dgm:dir/>
        </dgm:presLayoutVars>
      </dgm:prSet>
      <dgm:spPr/>
      <dgm:t>
        <a:bodyPr/>
        <a:lstStyle/>
        <a:p>
          <a:endParaRPr lang="id-ID"/>
        </a:p>
      </dgm:t>
    </dgm:pt>
    <dgm:pt modelId="{9C662831-5B1D-4838-B6AA-B0DC2B60ABFF}" type="pres">
      <dgm:prSet presAssocID="{D3051717-1A3F-43DD-8E5D-2FDABB6E8C42}" presName="Name1" presStyleCnt="0"/>
      <dgm:spPr/>
      <dgm:t>
        <a:bodyPr/>
        <a:lstStyle/>
        <a:p>
          <a:endParaRPr lang="id-ID"/>
        </a:p>
      </dgm:t>
    </dgm:pt>
    <dgm:pt modelId="{4D6D0A8D-4083-4315-8682-377665332DBE}" type="pres">
      <dgm:prSet presAssocID="{D3051717-1A3F-43DD-8E5D-2FDABB6E8C42}" presName="cycle" presStyleCnt="0"/>
      <dgm:spPr/>
      <dgm:t>
        <a:bodyPr/>
        <a:lstStyle/>
        <a:p>
          <a:endParaRPr lang="id-ID"/>
        </a:p>
      </dgm:t>
    </dgm:pt>
    <dgm:pt modelId="{C46F3517-AA2C-41B1-9AE5-29AF7BA55246}" type="pres">
      <dgm:prSet presAssocID="{D3051717-1A3F-43DD-8E5D-2FDABB6E8C42}" presName="srcNode" presStyleLbl="node1" presStyleIdx="0" presStyleCnt="6"/>
      <dgm:spPr/>
      <dgm:t>
        <a:bodyPr/>
        <a:lstStyle/>
        <a:p>
          <a:endParaRPr lang="id-ID"/>
        </a:p>
      </dgm:t>
    </dgm:pt>
    <dgm:pt modelId="{005E8F4D-984B-4341-BE9D-F34C7302D02C}" type="pres">
      <dgm:prSet presAssocID="{D3051717-1A3F-43DD-8E5D-2FDABB6E8C42}" presName="conn" presStyleLbl="parChTrans1D2" presStyleIdx="0" presStyleCnt="1"/>
      <dgm:spPr/>
      <dgm:t>
        <a:bodyPr/>
        <a:lstStyle/>
        <a:p>
          <a:endParaRPr lang="id-ID"/>
        </a:p>
      </dgm:t>
    </dgm:pt>
    <dgm:pt modelId="{8DDA7CC8-7807-4B91-BA38-F6E7C40E2196}" type="pres">
      <dgm:prSet presAssocID="{D3051717-1A3F-43DD-8E5D-2FDABB6E8C42}" presName="extraNode" presStyleLbl="node1" presStyleIdx="0" presStyleCnt="6"/>
      <dgm:spPr/>
      <dgm:t>
        <a:bodyPr/>
        <a:lstStyle/>
        <a:p>
          <a:endParaRPr lang="id-ID"/>
        </a:p>
      </dgm:t>
    </dgm:pt>
    <dgm:pt modelId="{2E561EC7-F2AD-42A0-B3DB-46B27DBD8AC9}" type="pres">
      <dgm:prSet presAssocID="{D3051717-1A3F-43DD-8E5D-2FDABB6E8C42}" presName="dstNode" presStyleLbl="node1" presStyleIdx="0" presStyleCnt="6"/>
      <dgm:spPr/>
      <dgm:t>
        <a:bodyPr/>
        <a:lstStyle/>
        <a:p>
          <a:endParaRPr lang="id-ID"/>
        </a:p>
      </dgm:t>
    </dgm:pt>
    <dgm:pt modelId="{19B103E8-A10E-4E78-90EC-BB7DEA4EE7B6}" type="pres">
      <dgm:prSet presAssocID="{1A1EB608-8C67-4FD3-8138-82B489D0925F}" presName="text_1" presStyleLbl="node1" presStyleIdx="0" presStyleCnt="6">
        <dgm:presLayoutVars>
          <dgm:bulletEnabled val="1"/>
        </dgm:presLayoutVars>
      </dgm:prSet>
      <dgm:spPr/>
      <dgm:t>
        <a:bodyPr/>
        <a:lstStyle/>
        <a:p>
          <a:endParaRPr lang="id-ID"/>
        </a:p>
      </dgm:t>
    </dgm:pt>
    <dgm:pt modelId="{8A459FA5-2B79-4E11-9CA0-3AB3CA88B3AA}" type="pres">
      <dgm:prSet presAssocID="{1A1EB608-8C67-4FD3-8138-82B489D0925F}" presName="accent_1" presStyleCnt="0"/>
      <dgm:spPr/>
      <dgm:t>
        <a:bodyPr/>
        <a:lstStyle/>
        <a:p>
          <a:endParaRPr lang="id-ID"/>
        </a:p>
      </dgm:t>
    </dgm:pt>
    <dgm:pt modelId="{43B53CA1-AEEB-443B-98D7-F99ADD0C5DDF}" type="pres">
      <dgm:prSet presAssocID="{1A1EB608-8C67-4FD3-8138-82B489D0925F}" presName="accentRepeatNode" presStyleLbl="solidFgAcc1" presStyleIdx="0" presStyleCnt="6"/>
      <dgm:spPr/>
      <dgm:t>
        <a:bodyPr/>
        <a:lstStyle/>
        <a:p>
          <a:endParaRPr lang="id-ID"/>
        </a:p>
      </dgm:t>
    </dgm:pt>
    <dgm:pt modelId="{5ED09BE5-5710-4F93-B22C-D9FB9A2AE796}" type="pres">
      <dgm:prSet presAssocID="{D9C10F70-A308-418D-9EA6-CD9D512D3EBF}" presName="text_2" presStyleLbl="node1" presStyleIdx="1" presStyleCnt="6">
        <dgm:presLayoutVars>
          <dgm:bulletEnabled val="1"/>
        </dgm:presLayoutVars>
      </dgm:prSet>
      <dgm:spPr/>
      <dgm:t>
        <a:bodyPr/>
        <a:lstStyle/>
        <a:p>
          <a:endParaRPr lang="id-ID"/>
        </a:p>
      </dgm:t>
    </dgm:pt>
    <dgm:pt modelId="{CF9A6049-C154-4D63-BD55-A23DC4B7CDEE}" type="pres">
      <dgm:prSet presAssocID="{D9C10F70-A308-418D-9EA6-CD9D512D3EBF}" presName="accent_2" presStyleCnt="0"/>
      <dgm:spPr/>
      <dgm:t>
        <a:bodyPr/>
        <a:lstStyle/>
        <a:p>
          <a:endParaRPr lang="id-ID"/>
        </a:p>
      </dgm:t>
    </dgm:pt>
    <dgm:pt modelId="{D238625C-F916-45D5-A956-CB61443AC3E3}" type="pres">
      <dgm:prSet presAssocID="{D9C10F70-A308-418D-9EA6-CD9D512D3EBF}" presName="accentRepeatNode" presStyleLbl="solidFgAcc1" presStyleIdx="1" presStyleCnt="6"/>
      <dgm:spPr/>
      <dgm:t>
        <a:bodyPr/>
        <a:lstStyle/>
        <a:p>
          <a:endParaRPr lang="id-ID"/>
        </a:p>
      </dgm:t>
    </dgm:pt>
    <dgm:pt modelId="{D53A0DEB-3E9B-4D4F-9B0C-BAA7D85EC47D}" type="pres">
      <dgm:prSet presAssocID="{E8358F34-E1A4-4B77-A4EC-8FB251BAB228}" presName="text_3" presStyleLbl="node1" presStyleIdx="2" presStyleCnt="6">
        <dgm:presLayoutVars>
          <dgm:bulletEnabled val="1"/>
        </dgm:presLayoutVars>
      </dgm:prSet>
      <dgm:spPr/>
      <dgm:t>
        <a:bodyPr/>
        <a:lstStyle/>
        <a:p>
          <a:endParaRPr lang="id-ID"/>
        </a:p>
      </dgm:t>
    </dgm:pt>
    <dgm:pt modelId="{0E077BC0-0432-4824-856B-CB2F134E059A}" type="pres">
      <dgm:prSet presAssocID="{E8358F34-E1A4-4B77-A4EC-8FB251BAB228}" presName="accent_3" presStyleCnt="0"/>
      <dgm:spPr/>
      <dgm:t>
        <a:bodyPr/>
        <a:lstStyle/>
        <a:p>
          <a:endParaRPr lang="id-ID"/>
        </a:p>
      </dgm:t>
    </dgm:pt>
    <dgm:pt modelId="{7ADC1FFD-A784-433C-9194-B4F556460098}" type="pres">
      <dgm:prSet presAssocID="{E8358F34-E1A4-4B77-A4EC-8FB251BAB228}" presName="accentRepeatNode" presStyleLbl="solidFgAcc1" presStyleIdx="2" presStyleCnt="6"/>
      <dgm:spPr/>
      <dgm:t>
        <a:bodyPr/>
        <a:lstStyle/>
        <a:p>
          <a:endParaRPr lang="id-ID"/>
        </a:p>
      </dgm:t>
    </dgm:pt>
    <dgm:pt modelId="{E5C76CE7-A6C1-41D4-B4B1-2BF448141483}" type="pres">
      <dgm:prSet presAssocID="{651C1EEF-F81A-4B62-90EC-299EE6552310}" presName="text_4" presStyleLbl="node1" presStyleIdx="3" presStyleCnt="6">
        <dgm:presLayoutVars>
          <dgm:bulletEnabled val="1"/>
        </dgm:presLayoutVars>
      </dgm:prSet>
      <dgm:spPr/>
      <dgm:t>
        <a:bodyPr/>
        <a:lstStyle/>
        <a:p>
          <a:endParaRPr lang="id-ID"/>
        </a:p>
      </dgm:t>
    </dgm:pt>
    <dgm:pt modelId="{039CE45F-AB63-4247-AF49-8A24CD538C10}" type="pres">
      <dgm:prSet presAssocID="{651C1EEF-F81A-4B62-90EC-299EE6552310}" presName="accent_4" presStyleCnt="0"/>
      <dgm:spPr/>
      <dgm:t>
        <a:bodyPr/>
        <a:lstStyle/>
        <a:p>
          <a:endParaRPr lang="id-ID"/>
        </a:p>
      </dgm:t>
    </dgm:pt>
    <dgm:pt modelId="{F1D29F96-69AA-48A7-BA05-8DC74F47823A}" type="pres">
      <dgm:prSet presAssocID="{651C1EEF-F81A-4B62-90EC-299EE6552310}" presName="accentRepeatNode" presStyleLbl="solidFgAcc1" presStyleIdx="3" presStyleCnt="6"/>
      <dgm:spPr/>
      <dgm:t>
        <a:bodyPr/>
        <a:lstStyle/>
        <a:p>
          <a:endParaRPr lang="id-ID"/>
        </a:p>
      </dgm:t>
    </dgm:pt>
    <dgm:pt modelId="{C775BA40-0757-4D70-B0E6-4BCE039FFD4A}" type="pres">
      <dgm:prSet presAssocID="{BC909B89-2EA9-4398-9BD8-877DBE4D26A6}" presName="text_5" presStyleLbl="node1" presStyleIdx="4" presStyleCnt="6">
        <dgm:presLayoutVars>
          <dgm:bulletEnabled val="1"/>
        </dgm:presLayoutVars>
      </dgm:prSet>
      <dgm:spPr/>
      <dgm:t>
        <a:bodyPr/>
        <a:lstStyle/>
        <a:p>
          <a:endParaRPr lang="id-ID"/>
        </a:p>
      </dgm:t>
    </dgm:pt>
    <dgm:pt modelId="{636FA2EC-AC91-4306-9224-8432DD0A0F34}" type="pres">
      <dgm:prSet presAssocID="{BC909B89-2EA9-4398-9BD8-877DBE4D26A6}" presName="accent_5" presStyleCnt="0"/>
      <dgm:spPr/>
      <dgm:t>
        <a:bodyPr/>
        <a:lstStyle/>
        <a:p>
          <a:endParaRPr lang="id-ID"/>
        </a:p>
      </dgm:t>
    </dgm:pt>
    <dgm:pt modelId="{529079A0-27EB-4439-9F6D-F9124CEC523F}" type="pres">
      <dgm:prSet presAssocID="{BC909B89-2EA9-4398-9BD8-877DBE4D26A6}" presName="accentRepeatNode" presStyleLbl="solidFgAcc1" presStyleIdx="4" presStyleCnt="6"/>
      <dgm:spPr/>
      <dgm:t>
        <a:bodyPr/>
        <a:lstStyle/>
        <a:p>
          <a:endParaRPr lang="id-ID"/>
        </a:p>
      </dgm:t>
    </dgm:pt>
    <dgm:pt modelId="{01642ECE-1C93-4967-A549-3FFB8ABE5AE5}" type="pres">
      <dgm:prSet presAssocID="{937DFF26-B45E-4DC2-BA38-43A33A855641}" presName="text_6" presStyleLbl="node1" presStyleIdx="5" presStyleCnt="6">
        <dgm:presLayoutVars>
          <dgm:bulletEnabled val="1"/>
        </dgm:presLayoutVars>
      </dgm:prSet>
      <dgm:spPr/>
      <dgm:t>
        <a:bodyPr/>
        <a:lstStyle/>
        <a:p>
          <a:endParaRPr lang="id-ID"/>
        </a:p>
      </dgm:t>
    </dgm:pt>
    <dgm:pt modelId="{1DA4A97D-897A-445F-B50A-2A67C292589B}" type="pres">
      <dgm:prSet presAssocID="{937DFF26-B45E-4DC2-BA38-43A33A855641}" presName="accent_6" presStyleCnt="0"/>
      <dgm:spPr/>
      <dgm:t>
        <a:bodyPr/>
        <a:lstStyle/>
        <a:p>
          <a:endParaRPr lang="id-ID"/>
        </a:p>
      </dgm:t>
    </dgm:pt>
    <dgm:pt modelId="{E639390B-5F24-4FFF-9708-522563B7B424}" type="pres">
      <dgm:prSet presAssocID="{937DFF26-B45E-4DC2-BA38-43A33A855641}" presName="accentRepeatNode" presStyleLbl="solidFgAcc1" presStyleIdx="5" presStyleCnt="6"/>
      <dgm:spPr/>
      <dgm:t>
        <a:bodyPr/>
        <a:lstStyle/>
        <a:p>
          <a:endParaRPr lang="id-ID"/>
        </a:p>
      </dgm:t>
    </dgm:pt>
  </dgm:ptLst>
  <dgm:cxnLst>
    <dgm:cxn modelId="{F2AD058B-17A6-4724-BCE5-A8E3E433AA34}" type="presOf" srcId="{651C1EEF-F81A-4B62-90EC-299EE6552310}" destId="{E5C76CE7-A6C1-41D4-B4B1-2BF448141483}" srcOrd="0" destOrd="0" presId="urn:microsoft.com/office/officeart/2008/layout/VerticalCurvedList"/>
    <dgm:cxn modelId="{8AADD775-DBC2-4436-BCC0-74EC8FBEDD2E}" type="presOf" srcId="{D9C10F70-A308-418D-9EA6-CD9D512D3EBF}" destId="{5ED09BE5-5710-4F93-B22C-D9FB9A2AE796}" srcOrd="0" destOrd="0" presId="urn:microsoft.com/office/officeart/2008/layout/VerticalCurvedList"/>
    <dgm:cxn modelId="{F227FAE4-E69E-4FBB-B3E5-46D7E2571090}" type="presOf" srcId="{937DFF26-B45E-4DC2-BA38-43A33A855641}" destId="{01642ECE-1C93-4967-A549-3FFB8ABE5AE5}" srcOrd="0" destOrd="0" presId="urn:microsoft.com/office/officeart/2008/layout/VerticalCurvedList"/>
    <dgm:cxn modelId="{E3D7D3E9-F6D3-41F9-8427-014A9B6050E8}" type="presOf" srcId="{E8358F34-E1A4-4B77-A4EC-8FB251BAB228}" destId="{D53A0DEB-3E9B-4D4F-9B0C-BAA7D85EC47D}" srcOrd="0" destOrd="0" presId="urn:microsoft.com/office/officeart/2008/layout/VerticalCurvedList"/>
    <dgm:cxn modelId="{6CF43AEE-029B-49C3-944A-BD45843BD6DD}" srcId="{D3051717-1A3F-43DD-8E5D-2FDABB6E8C42}" destId="{E8358F34-E1A4-4B77-A4EC-8FB251BAB228}" srcOrd="2" destOrd="0" parTransId="{BD18D60D-5B95-4521-8E80-BB87EA5696F5}" sibTransId="{A7E9F5F8-3AFD-4559-9ED4-2AC30546988F}"/>
    <dgm:cxn modelId="{F406992D-338E-476A-9AD7-ADF5347BA0A8}" type="presOf" srcId="{A409FAAE-7A38-4A1B-97FC-3F9C252DEB8F}" destId="{005E8F4D-984B-4341-BE9D-F34C7302D02C}" srcOrd="0" destOrd="0" presId="urn:microsoft.com/office/officeart/2008/layout/VerticalCurvedList"/>
    <dgm:cxn modelId="{68F23D93-DFA6-48FB-BD6E-9127F8580CFD}" type="presOf" srcId="{D3051717-1A3F-43DD-8E5D-2FDABB6E8C42}" destId="{B999E1D5-46F6-466A-A0AD-DA77FA84489D}" srcOrd="0" destOrd="0" presId="urn:microsoft.com/office/officeart/2008/layout/VerticalCurvedList"/>
    <dgm:cxn modelId="{140AF9DD-FE78-4063-87D4-1F55B14973E5}" type="presOf" srcId="{BC909B89-2EA9-4398-9BD8-877DBE4D26A6}" destId="{C775BA40-0757-4D70-B0E6-4BCE039FFD4A}" srcOrd="0" destOrd="0" presId="urn:microsoft.com/office/officeart/2008/layout/VerticalCurvedList"/>
    <dgm:cxn modelId="{2405078B-1055-457F-8255-87C361238C90}" srcId="{D3051717-1A3F-43DD-8E5D-2FDABB6E8C42}" destId="{937DFF26-B45E-4DC2-BA38-43A33A855641}" srcOrd="5" destOrd="0" parTransId="{8B121C76-FE64-41E0-8A6E-70C60C1418C9}" sibTransId="{FAFF646D-E10A-486A-9848-0DD938F57B8E}"/>
    <dgm:cxn modelId="{1DB65848-8DE3-4E9D-B94F-0D16A5A609B1}" type="presOf" srcId="{1A1EB608-8C67-4FD3-8138-82B489D0925F}" destId="{19B103E8-A10E-4E78-90EC-BB7DEA4EE7B6}" srcOrd="0" destOrd="0" presId="urn:microsoft.com/office/officeart/2008/layout/VerticalCurvedList"/>
    <dgm:cxn modelId="{F1A65880-170E-4A6B-8A43-709E15ED8B84}" srcId="{D3051717-1A3F-43DD-8E5D-2FDABB6E8C42}" destId="{1A1EB608-8C67-4FD3-8138-82B489D0925F}" srcOrd="0" destOrd="0" parTransId="{C5D6271B-123D-4BF9-AD61-15DDEA54B355}" sibTransId="{A409FAAE-7A38-4A1B-97FC-3F9C252DEB8F}"/>
    <dgm:cxn modelId="{998324BA-4740-421E-A172-32D3699DEE1B}" srcId="{D3051717-1A3F-43DD-8E5D-2FDABB6E8C42}" destId="{651C1EEF-F81A-4B62-90EC-299EE6552310}" srcOrd="3" destOrd="0" parTransId="{B61C31F9-92A0-4A7F-ACFD-CD93207E4D01}" sibTransId="{D7DA8B5B-5CD4-48CF-91B8-F17A987AE8E3}"/>
    <dgm:cxn modelId="{130497E5-4585-4C73-B10C-0F7B824EDC07}" srcId="{D3051717-1A3F-43DD-8E5D-2FDABB6E8C42}" destId="{D9C10F70-A308-418D-9EA6-CD9D512D3EBF}" srcOrd="1" destOrd="0" parTransId="{FABF34B9-7AAD-43AE-B976-0DB900FBEDE8}" sibTransId="{03D07E41-02C9-4420-A280-1ED91AFDE0C6}"/>
    <dgm:cxn modelId="{58306AB9-0815-425D-B67C-9F3A71276142}" srcId="{D3051717-1A3F-43DD-8E5D-2FDABB6E8C42}" destId="{BC909B89-2EA9-4398-9BD8-877DBE4D26A6}" srcOrd="4" destOrd="0" parTransId="{8464B47B-EB56-4FEF-82DD-62A040DC26C6}" sibTransId="{15CB432E-8EA1-4869-B0BE-FD785708015E}"/>
    <dgm:cxn modelId="{D117EB2F-59DA-48C7-AE8C-7D9ECBAA2B01}" type="presParOf" srcId="{B999E1D5-46F6-466A-A0AD-DA77FA84489D}" destId="{9C662831-5B1D-4838-B6AA-B0DC2B60ABFF}" srcOrd="0" destOrd="0" presId="urn:microsoft.com/office/officeart/2008/layout/VerticalCurvedList"/>
    <dgm:cxn modelId="{A391FC84-28CB-45C5-A5B8-5A4D9E46C8B0}" type="presParOf" srcId="{9C662831-5B1D-4838-B6AA-B0DC2B60ABFF}" destId="{4D6D0A8D-4083-4315-8682-377665332DBE}" srcOrd="0" destOrd="0" presId="urn:microsoft.com/office/officeart/2008/layout/VerticalCurvedList"/>
    <dgm:cxn modelId="{ACEC3A3B-BD0F-4842-BBDA-EE530AD69A91}" type="presParOf" srcId="{4D6D0A8D-4083-4315-8682-377665332DBE}" destId="{C46F3517-AA2C-41B1-9AE5-29AF7BA55246}" srcOrd="0" destOrd="0" presId="urn:microsoft.com/office/officeart/2008/layout/VerticalCurvedList"/>
    <dgm:cxn modelId="{DA4FA215-2063-4054-92D3-EF6F69AE1B47}" type="presParOf" srcId="{4D6D0A8D-4083-4315-8682-377665332DBE}" destId="{005E8F4D-984B-4341-BE9D-F34C7302D02C}" srcOrd="1" destOrd="0" presId="urn:microsoft.com/office/officeart/2008/layout/VerticalCurvedList"/>
    <dgm:cxn modelId="{B6B0E55E-CC67-4A9D-AC3A-F09796DF862D}" type="presParOf" srcId="{4D6D0A8D-4083-4315-8682-377665332DBE}" destId="{8DDA7CC8-7807-4B91-BA38-F6E7C40E2196}" srcOrd="2" destOrd="0" presId="urn:microsoft.com/office/officeart/2008/layout/VerticalCurvedList"/>
    <dgm:cxn modelId="{32D6E27A-3200-4C54-A9E1-B9D60A3B8202}" type="presParOf" srcId="{4D6D0A8D-4083-4315-8682-377665332DBE}" destId="{2E561EC7-F2AD-42A0-B3DB-46B27DBD8AC9}" srcOrd="3" destOrd="0" presId="urn:microsoft.com/office/officeart/2008/layout/VerticalCurvedList"/>
    <dgm:cxn modelId="{F1A3DFCC-9D18-44DB-AE45-175A2E9E5607}" type="presParOf" srcId="{9C662831-5B1D-4838-B6AA-B0DC2B60ABFF}" destId="{19B103E8-A10E-4E78-90EC-BB7DEA4EE7B6}" srcOrd="1" destOrd="0" presId="urn:microsoft.com/office/officeart/2008/layout/VerticalCurvedList"/>
    <dgm:cxn modelId="{60F6083B-22B9-4FC3-8AD9-4601BA753EAD}" type="presParOf" srcId="{9C662831-5B1D-4838-B6AA-B0DC2B60ABFF}" destId="{8A459FA5-2B79-4E11-9CA0-3AB3CA88B3AA}" srcOrd="2" destOrd="0" presId="urn:microsoft.com/office/officeart/2008/layout/VerticalCurvedList"/>
    <dgm:cxn modelId="{5F7C57BC-BF81-43CF-A87E-ED7124FFFCC2}" type="presParOf" srcId="{8A459FA5-2B79-4E11-9CA0-3AB3CA88B3AA}" destId="{43B53CA1-AEEB-443B-98D7-F99ADD0C5DDF}" srcOrd="0" destOrd="0" presId="urn:microsoft.com/office/officeart/2008/layout/VerticalCurvedList"/>
    <dgm:cxn modelId="{C56F6888-0A76-437E-BEAC-947A2889BF00}" type="presParOf" srcId="{9C662831-5B1D-4838-B6AA-B0DC2B60ABFF}" destId="{5ED09BE5-5710-4F93-B22C-D9FB9A2AE796}" srcOrd="3" destOrd="0" presId="urn:microsoft.com/office/officeart/2008/layout/VerticalCurvedList"/>
    <dgm:cxn modelId="{B753DD94-A0F2-4B54-B28A-26E9A24DBB5C}" type="presParOf" srcId="{9C662831-5B1D-4838-B6AA-B0DC2B60ABFF}" destId="{CF9A6049-C154-4D63-BD55-A23DC4B7CDEE}" srcOrd="4" destOrd="0" presId="urn:microsoft.com/office/officeart/2008/layout/VerticalCurvedList"/>
    <dgm:cxn modelId="{1590D3F1-9A73-448C-9D9E-510ED2A85A3B}" type="presParOf" srcId="{CF9A6049-C154-4D63-BD55-A23DC4B7CDEE}" destId="{D238625C-F916-45D5-A956-CB61443AC3E3}" srcOrd="0" destOrd="0" presId="urn:microsoft.com/office/officeart/2008/layout/VerticalCurvedList"/>
    <dgm:cxn modelId="{3E3E5999-0908-499D-97F5-8CAC36A5BE65}" type="presParOf" srcId="{9C662831-5B1D-4838-B6AA-B0DC2B60ABFF}" destId="{D53A0DEB-3E9B-4D4F-9B0C-BAA7D85EC47D}" srcOrd="5" destOrd="0" presId="urn:microsoft.com/office/officeart/2008/layout/VerticalCurvedList"/>
    <dgm:cxn modelId="{BA709AF3-B9BF-4E61-9A61-7B535CED6632}" type="presParOf" srcId="{9C662831-5B1D-4838-B6AA-B0DC2B60ABFF}" destId="{0E077BC0-0432-4824-856B-CB2F134E059A}" srcOrd="6" destOrd="0" presId="urn:microsoft.com/office/officeart/2008/layout/VerticalCurvedList"/>
    <dgm:cxn modelId="{AD6CB997-AF17-4AB4-84A3-2FCD13D80187}" type="presParOf" srcId="{0E077BC0-0432-4824-856B-CB2F134E059A}" destId="{7ADC1FFD-A784-433C-9194-B4F556460098}" srcOrd="0" destOrd="0" presId="urn:microsoft.com/office/officeart/2008/layout/VerticalCurvedList"/>
    <dgm:cxn modelId="{6A8B17C4-318A-44A1-8B74-3EE2620D6308}" type="presParOf" srcId="{9C662831-5B1D-4838-B6AA-B0DC2B60ABFF}" destId="{E5C76CE7-A6C1-41D4-B4B1-2BF448141483}" srcOrd="7" destOrd="0" presId="urn:microsoft.com/office/officeart/2008/layout/VerticalCurvedList"/>
    <dgm:cxn modelId="{DBD3641E-0C84-4F65-97A4-C915F678DA84}" type="presParOf" srcId="{9C662831-5B1D-4838-B6AA-B0DC2B60ABFF}" destId="{039CE45F-AB63-4247-AF49-8A24CD538C10}" srcOrd="8" destOrd="0" presId="urn:microsoft.com/office/officeart/2008/layout/VerticalCurvedList"/>
    <dgm:cxn modelId="{7120CEB2-28F2-44AC-ABCA-B4A926CB13E8}" type="presParOf" srcId="{039CE45F-AB63-4247-AF49-8A24CD538C10}" destId="{F1D29F96-69AA-48A7-BA05-8DC74F47823A}" srcOrd="0" destOrd="0" presId="urn:microsoft.com/office/officeart/2008/layout/VerticalCurvedList"/>
    <dgm:cxn modelId="{05FD3BD8-D945-4110-8120-0099D969BFFD}" type="presParOf" srcId="{9C662831-5B1D-4838-B6AA-B0DC2B60ABFF}" destId="{C775BA40-0757-4D70-B0E6-4BCE039FFD4A}" srcOrd="9" destOrd="0" presId="urn:microsoft.com/office/officeart/2008/layout/VerticalCurvedList"/>
    <dgm:cxn modelId="{115B6EF5-AD15-442A-9398-90B01B6DB9FF}" type="presParOf" srcId="{9C662831-5B1D-4838-B6AA-B0DC2B60ABFF}" destId="{636FA2EC-AC91-4306-9224-8432DD0A0F34}" srcOrd="10" destOrd="0" presId="urn:microsoft.com/office/officeart/2008/layout/VerticalCurvedList"/>
    <dgm:cxn modelId="{70B47429-9E51-4245-A4F2-2B2089720055}" type="presParOf" srcId="{636FA2EC-AC91-4306-9224-8432DD0A0F34}" destId="{529079A0-27EB-4439-9F6D-F9124CEC523F}" srcOrd="0" destOrd="0" presId="urn:microsoft.com/office/officeart/2008/layout/VerticalCurvedList"/>
    <dgm:cxn modelId="{3FEB2359-F326-4707-986E-2C4CCFF80383}" type="presParOf" srcId="{9C662831-5B1D-4838-B6AA-B0DC2B60ABFF}" destId="{01642ECE-1C93-4967-A549-3FFB8ABE5AE5}" srcOrd="11" destOrd="0" presId="urn:microsoft.com/office/officeart/2008/layout/VerticalCurvedList"/>
    <dgm:cxn modelId="{A50BDC68-7DE8-42A6-9B9F-14219694BFAC}" type="presParOf" srcId="{9C662831-5B1D-4838-B6AA-B0DC2B60ABFF}" destId="{1DA4A97D-897A-445F-B50A-2A67C292589B}" srcOrd="12" destOrd="0" presId="urn:microsoft.com/office/officeart/2008/layout/VerticalCurvedList"/>
    <dgm:cxn modelId="{E0A76C63-31C3-4C28-B40C-26AABA331B4C}" type="presParOf" srcId="{1DA4A97D-897A-445F-B50A-2A67C292589B}" destId="{E639390B-5F24-4FFF-9708-522563B7B424}" srcOrd="0" destOrd="0" presId="urn:microsoft.com/office/officeart/2008/layout/VerticalCurvedList"/>
  </dgm:cxnLst>
  <dgm:bg/>
  <dgm:whole/>
</dgm:dataModel>
</file>

<file path=ppt/diagrams/data3.xml><?xml version="1.0" encoding="utf-8"?>
<dgm:dataModel xmlns:dgm="http://schemas.openxmlformats.org/drawingml/2006/diagram" xmlns:a="http://schemas.openxmlformats.org/drawingml/2006/main">
  <dgm:ptLst>
    <dgm:pt modelId="{D788FDFF-49C5-4C81-A2B7-D7CAB9D2FF11}" type="doc">
      <dgm:prSet loTypeId="urn:microsoft.com/office/officeart/2005/8/layout/chevron2" loCatId="list" qsTypeId="urn:microsoft.com/office/officeart/2005/8/quickstyle/3d2" qsCatId="3D" csTypeId="urn:microsoft.com/office/officeart/2005/8/colors/colorful1" csCatId="colorful" phldr="1"/>
      <dgm:spPr/>
      <dgm:t>
        <a:bodyPr/>
        <a:lstStyle/>
        <a:p>
          <a:endParaRPr lang="id-ID"/>
        </a:p>
      </dgm:t>
    </dgm:pt>
    <dgm:pt modelId="{727D5896-187F-4328-B680-BAF639FDDAFB}">
      <dgm:prSet phldrT="[Text]" custT="1"/>
      <dgm:spPr/>
      <dgm:t>
        <a:bodyPr/>
        <a:lstStyle/>
        <a:p>
          <a:r>
            <a:rPr lang="id-ID" sz="2800" dirty="0" smtClean="0">
              <a:latin typeface="Rockwell Condensed" pitchFamily="18" charset="0"/>
            </a:rPr>
            <a:t>1</a:t>
          </a:r>
          <a:endParaRPr lang="id-ID" sz="2800" dirty="0">
            <a:latin typeface="Rockwell Condensed" pitchFamily="18" charset="0"/>
          </a:endParaRPr>
        </a:p>
      </dgm:t>
    </dgm:pt>
    <dgm:pt modelId="{34AEA30E-006E-4033-875B-F54207DB50A5}" type="parTrans" cxnId="{F2C1CB46-3F07-4060-BBBA-8A0A8EC3C57C}">
      <dgm:prSet/>
      <dgm:spPr/>
      <dgm:t>
        <a:bodyPr/>
        <a:lstStyle/>
        <a:p>
          <a:endParaRPr lang="id-ID" sz="2800">
            <a:latin typeface="Rockwell Condensed" pitchFamily="18" charset="0"/>
          </a:endParaRPr>
        </a:p>
      </dgm:t>
    </dgm:pt>
    <dgm:pt modelId="{EE670392-6C20-41AE-AB4F-48D885CCBB6D}" type="sibTrans" cxnId="{F2C1CB46-3F07-4060-BBBA-8A0A8EC3C57C}">
      <dgm:prSet/>
      <dgm:spPr/>
      <dgm:t>
        <a:bodyPr/>
        <a:lstStyle/>
        <a:p>
          <a:endParaRPr lang="id-ID" sz="2800">
            <a:latin typeface="Rockwell Condensed" pitchFamily="18" charset="0"/>
          </a:endParaRPr>
        </a:p>
      </dgm:t>
    </dgm:pt>
    <dgm:pt modelId="{4734E2AE-59D3-47DE-A946-259E19CFF1A0}">
      <dgm:prSet phldrT="[Text]" custT="1"/>
      <dgm:spPr/>
      <dgm:t>
        <a:bodyPr/>
        <a:lstStyle/>
        <a:p>
          <a:r>
            <a:rPr lang="id-ID" sz="2800" dirty="0" smtClean="0">
              <a:latin typeface="Rockwell Condensed" pitchFamily="18" charset="0"/>
            </a:rPr>
            <a:t>PERSIAPAN</a:t>
          </a:r>
          <a:endParaRPr lang="id-ID" sz="2800" dirty="0">
            <a:latin typeface="Rockwell Condensed" pitchFamily="18" charset="0"/>
          </a:endParaRPr>
        </a:p>
      </dgm:t>
    </dgm:pt>
    <dgm:pt modelId="{1EA2EBD3-F0B7-43C6-9574-FEA232F58E49}" type="parTrans" cxnId="{1DE12148-A59F-4AC3-8D57-0ADA62F59793}">
      <dgm:prSet/>
      <dgm:spPr/>
      <dgm:t>
        <a:bodyPr/>
        <a:lstStyle/>
        <a:p>
          <a:endParaRPr lang="id-ID" sz="2800">
            <a:latin typeface="Rockwell Condensed" pitchFamily="18" charset="0"/>
          </a:endParaRPr>
        </a:p>
      </dgm:t>
    </dgm:pt>
    <dgm:pt modelId="{C46CB418-1BBC-4EC3-B599-209502793E32}" type="sibTrans" cxnId="{1DE12148-A59F-4AC3-8D57-0ADA62F59793}">
      <dgm:prSet/>
      <dgm:spPr/>
      <dgm:t>
        <a:bodyPr/>
        <a:lstStyle/>
        <a:p>
          <a:endParaRPr lang="id-ID" sz="2800">
            <a:latin typeface="Rockwell Condensed" pitchFamily="18" charset="0"/>
          </a:endParaRPr>
        </a:p>
      </dgm:t>
    </dgm:pt>
    <dgm:pt modelId="{E85113AD-FFC0-4CDD-A2D4-1EF6AAA3AA49}">
      <dgm:prSet phldrT="[Text]" custT="1"/>
      <dgm:spPr/>
      <dgm:t>
        <a:bodyPr/>
        <a:lstStyle/>
        <a:p>
          <a:r>
            <a:rPr lang="id-ID" sz="2800" dirty="0" smtClean="0">
              <a:latin typeface="Rockwell Condensed" pitchFamily="18" charset="0"/>
            </a:rPr>
            <a:t>2</a:t>
          </a:r>
          <a:endParaRPr lang="id-ID" sz="2800" dirty="0">
            <a:latin typeface="Rockwell Condensed" pitchFamily="18" charset="0"/>
          </a:endParaRPr>
        </a:p>
      </dgm:t>
    </dgm:pt>
    <dgm:pt modelId="{10327665-E425-4542-BF5D-A0B44D41AD8D}" type="parTrans" cxnId="{40056DCF-FF11-4249-9B73-0A1E0A569191}">
      <dgm:prSet/>
      <dgm:spPr/>
      <dgm:t>
        <a:bodyPr/>
        <a:lstStyle/>
        <a:p>
          <a:endParaRPr lang="id-ID" sz="2800">
            <a:latin typeface="Rockwell Condensed" pitchFamily="18" charset="0"/>
          </a:endParaRPr>
        </a:p>
      </dgm:t>
    </dgm:pt>
    <dgm:pt modelId="{8B31E72B-3314-4418-BB9B-A426D039AA0B}" type="sibTrans" cxnId="{40056DCF-FF11-4249-9B73-0A1E0A569191}">
      <dgm:prSet/>
      <dgm:spPr/>
      <dgm:t>
        <a:bodyPr/>
        <a:lstStyle/>
        <a:p>
          <a:endParaRPr lang="id-ID" sz="2800">
            <a:latin typeface="Rockwell Condensed" pitchFamily="18" charset="0"/>
          </a:endParaRPr>
        </a:p>
      </dgm:t>
    </dgm:pt>
    <dgm:pt modelId="{FDACA475-B0E2-4BF3-A478-DEB93E3DB3B6}">
      <dgm:prSet phldrT="[Text]" custT="1"/>
      <dgm:spPr/>
      <dgm:t>
        <a:bodyPr/>
        <a:lstStyle/>
        <a:p>
          <a:r>
            <a:rPr lang="id-ID" sz="2800" dirty="0" smtClean="0">
              <a:latin typeface="Rockwell Condensed" pitchFamily="18" charset="0"/>
            </a:rPr>
            <a:t>PENYUSUNAN RANWAL</a:t>
          </a:r>
          <a:endParaRPr lang="id-ID" sz="2800" dirty="0">
            <a:latin typeface="Rockwell Condensed" pitchFamily="18" charset="0"/>
          </a:endParaRPr>
        </a:p>
      </dgm:t>
    </dgm:pt>
    <dgm:pt modelId="{A1F674FB-9D72-4068-971D-C9B9D9B178F3}" type="parTrans" cxnId="{73AE8626-A91A-4DA8-A98E-AEC2CD84BCB6}">
      <dgm:prSet/>
      <dgm:spPr/>
      <dgm:t>
        <a:bodyPr/>
        <a:lstStyle/>
        <a:p>
          <a:endParaRPr lang="id-ID" sz="2800">
            <a:latin typeface="Rockwell Condensed" pitchFamily="18" charset="0"/>
          </a:endParaRPr>
        </a:p>
      </dgm:t>
    </dgm:pt>
    <dgm:pt modelId="{7685717D-7232-4028-B4C3-CDB92346E42B}" type="sibTrans" cxnId="{73AE8626-A91A-4DA8-A98E-AEC2CD84BCB6}">
      <dgm:prSet/>
      <dgm:spPr/>
      <dgm:t>
        <a:bodyPr/>
        <a:lstStyle/>
        <a:p>
          <a:endParaRPr lang="id-ID" sz="2800">
            <a:latin typeface="Rockwell Condensed" pitchFamily="18" charset="0"/>
          </a:endParaRPr>
        </a:p>
      </dgm:t>
    </dgm:pt>
    <dgm:pt modelId="{B08348CB-8514-495D-9C0F-C0AE99F32F23}">
      <dgm:prSet phldrT="[Text]" custT="1"/>
      <dgm:spPr/>
      <dgm:t>
        <a:bodyPr/>
        <a:lstStyle/>
        <a:p>
          <a:r>
            <a:rPr lang="id-ID" sz="2800" dirty="0" smtClean="0">
              <a:latin typeface="Rockwell Condensed" pitchFamily="18" charset="0"/>
            </a:rPr>
            <a:t>3</a:t>
          </a:r>
          <a:endParaRPr lang="id-ID" sz="2800" dirty="0">
            <a:latin typeface="Rockwell Condensed" pitchFamily="18" charset="0"/>
          </a:endParaRPr>
        </a:p>
      </dgm:t>
    </dgm:pt>
    <dgm:pt modelId="{EFF27C32-FE83-4AEF-A768-3EFE3F8E39C7}" type="parTrans" cxnId="{66A28670-802E-44E7-A290-D639989911F3}">
      <dgm:prSet/>
      <dgm:spPr/>
      <dgm:t>
        <a:bodyPr/>
        <a:lstStyle/>
        <a:p>
          <a:endParaRPr lang="id-ID" sz="2800">
            <a:latin typeface="Rockwell Condensed" pitchFamily="18" charset="0"/>
          </a:endParaRPr>
        </a:p>
      </dgm:t>
    </dgm:pt>
    <dgm:pt modelId="{30F4EC76-E2C2-4BD0-8603-6B0135BAF11D}" type="sibTrans" cxnId="{66A28670-802E-44E7-A290-D639989911F3}">
      <dgm:prSet/>
      <dgm:spPr/>
      <dgm:t>
        <a:bodyPr/>
        <a:lstStyle/>
        <a:p>
          <a:endParaRPr lang="id-ID" sz="2800">
            <a:latin typeface="Rockwell Condensed" pitchFamily="18" charset="0"/>
          </a:endParaRPr>
        </a:p>
      </dgm:t>
    </dgm:pt>
    <dgm:pt modelId="{EC359CD5-D0C8-4BC8-A6BE-3FCC61938810}">
      <dgm:prSet phldrT="[Text]" custT="1"/>
      <dgm:spPr/>
      <dgm:t>
        <a:bodyPr/>
        <a:lstStyle/>
        <a:p>
          <a:r>
            <a:rPr lang="id-ID" sz="2800" dirty="0" smtClean="0">
              <a:latin typeface="Rockwell Condensed" pitchFamily="18" charset="0"/>
            </a:rPr>
            <a:t>NOTA KESEPAKATAN RANWAL DENGAN DPRD</a:t>
          </a:r>
          <a:endParaRPr lang="id-ID" sz="2800" dirty="0">
            <a:latin typeface="Rockwell Condensed" pitchFamily="18" charset="0"/>
          </a:endParaRPr>
        </a:p>
      </dgm:t>
    </dgm:pt>
    <dgm:pt modelId="{3AFDA1CB-E151-4B8F-B117-82C62CDF61A1}" type="parTrans" cxnId="{F059F126-787E-41CA-9F13-277916EDC4A7}">
      <dgm:prSet/>
      <dgm:spPr/>
      <dgm:t>
        <a:bodyPr/>
        <a:lstStyle/>
        <a:p>
          <a:endParaRPr lang="id-ID" sz="2800">
            <a:latin typeface="Rockwell Condensed" pitchFamily="18" charset="0"/>
          </a:endParaRPr>
        </a:p>
      </dgm:t>
    </dgm:pt>
    <dgm:pt modelId="{12D5A308-EFCD-4727-96B4-2998700E12DE}" type="sibTrans" cxnId="{F059F126-787E-41CA-9F13-277916EDC4A7}">
      <dgm:prSet/>
      <dgm:spPr/>
      <dgm:t>
        <a:bodyPr/>
        <a:lstStyle/>
        <a:p>
          <a:endParaRPr lang="id-ID" sz="2800">
            <a:latin typeface="Rockwell Condensed" pitchFamily="18" charset="0"/>
          </a:endParaRPr>
        </a:p>
      </dgm:t>
    </dgm:pt>
    <dgm:pt modelId="{B7C9A1FE-13D8-404C-B485-D1E08AC0D378}">
      <dgm:prSet custT="1"/>
      <dgm:spPr/>
      <dgm:t>
        <a:bodyPr/>
        <a:lstStyle/>
        <a:p>
          <a:r>
            <a:rPr lang="id-ID" sz="2800" dirty="0" smtClean="0">
              <a:latin typeface="Rockwell Condensed" pitchFamily="18" charset="0"/>
            </a:rPr>
            <a:t>5</a:t>
          </a:r>
          <a:endParaRPr lang="id-ID" sz="2800" dirty="0">
            <a:latin typeface="Rockwell Condensed" pitchFamily="18" charset="0"/>
          </a:endParaRPr>
        </a:p>
      </dgm:t>
    </dgm:pt>
    <dgm:pt modelId="{B9DD9EED-63E5-466B-9CFB-4539EB87BBCF}" type="parTrans" cxnId="{162B235A-AC4F-4A97-99FA-3C5818798C77}">
      <dgm:prSet/>
      <dgm:spPr/>
      <dgm:t>
        <a:bodyPr/>
        <a:lstStyle/>
        <a:p>
          <a:endParaRPr lang="id-ID" sz="2800">
            <a:latin typeface="Rockwell Condensed" pitchFamily="18" charset="0"/>
          </a:endParaRPr>
        </a:p>
      </dgm:t>
    </dgm:pt>
    <dgm:pt modelId="{E34FF4C7-528E-46CC-8568-816385373AD8}" type="sibTrans" cxnId="{162B235A-AC4F-4A97-99FA-3C5818798C77}">
      <dgm:prSet/>
      <dgm:spPr/>
      <dgm:t>
        <a:bodyPr/>
        <a:lstStyle/>
        <a:p>
          <a:endParaRPr lang="id-ID" sz="2800">
            <a:latin typeface="Rockwell Condensed" pitchFamily="18" charset="0"/>
          </a:endParaRPr>
        </a:p>
      </dgm:t>
    </dgm:pt>
    <dgm:pt modelId="{969E0779-95B0-4BC7-8E96-397C26225E2D}">
      <dgm:prSet custT="1"/>
      <dgm:spPr/>
      <dgm:t>
        <a:bodyPr/>
        <a:lstStyle/>
        <a:p>
          <a:r>
            <a:rPr lang="id-ID" sz="2800" dirty="0" smtClean="0">
              <a:latin typeface="Rockwell Condensed" pitchFamily="18" charset="0"/>
            </a:rPr>
            <a:t>PENYUSUNAN RANCANGAN</a:t>
          </a:r>
          <a:endParaRPr lang="id-ID" sz="2800" dirty="0">
            <a:latin typeface="Rockwell Condensed" pitchFamily="18" charset="0"/>
          </a:endParaRPr>
        </a:p>
      </dgm:t>
    </dgm:pt>
    <dgm:pt modelId="{AF89218D-817A-4A85-B2DC-4D6AFCFAB68F}" type="parTrans" cxnId="{1FF5866E-E337-47C7-A108-607F4EE699AC}">
      <dgm:prSet/>
      <dgm:spPr/>
      <dgm:t>
        <a:bodyPr/>
        <a:lstStyle/>
        <a:p>
          <a:endParaRPr lang="id-ID" sz="2800">
            <a:latin typeface="Rockwell Condensed" pitchFamily="18" charset="0"/>
          </a:endParaRPr>
        </a:p>
      </dgm:t>
    </dgm:pt>
    <dgm:pt modelId="{83871370-22D8-4839-AB90-38BA20AAB891}" type="sibTrans" cxnId="{1FF5866E-E337-47C7-A108-607F4EE699AC}">
      <dgm:prSet/>
      <dgm:spPr/>
      <dgm:t>
        <a:bodyPr/>
        <a:lstStyle/>
        <a:p>
          <a:endParaRPr lang="id-ID" sz="2800">
            <a:latin typeface="Rockwell Condensed" pitchFamily="18" charset="0"/>
          </a:endParaRPr>
        </a:p>
      </dgm:t>
    </dgm:pt>
    <dgm:pt modelId="{32ED25CB-34EE-43C0-9095-D5A2936A3428}">
      <dgm:prSet custT="1"/>
      <dgm:spPr/>
      <dgm:t>
        <a:bodyPr/>
        <a:lstStyle/>
        <a:p>
          <a:r>
            <a:rPr lang="id-ID" sz="2800" dirty="0" smtClean="0">
              <a:latin typeface="Rockwell Condensed" pitchFamily="18" charset="0"/>
            </a:rPr>
            <a:t>6</a:t>
          </a:r>
          <a:endParaRPr lang="id-ID" sz="2800" dirty="0">
            <a:latin typeface="Rockwell Condensed" pitchFamily="18" charset="0"/>
          </a:endParaRPr>
        </a:p>
      </dgm:t>
    </dgm:pt>
    <dgm:pt modelId="{BB70864D-48A9-44C2-A06A-1A902C4E7308}" type="parTrans" cxnId="{72B84662-8637-4072-B06E-9C7FCE90EA7D}">
      <dgm:prSet/>
      <dgm:spPr/>
      <dgm:t>
        <a:bodyPr/>
        <a:lstStyle/>
        <a:p>
          <a:endParaRPr lang="id-ID" sz="2800">
            <a:latin typeface="Rockwell Condensed" pitchFamily="18" charset="0"/>
          </a:endParaRPr>
        </a:p>
      </dgm:t>
    </dgm:pt>
    <dgm:pt modelId="{A43D01C8-1068-41A6-AD08-6F867B01764E}" type="sibTrans" cxnId="{72B84662-8637-4072-B06E-9C7FCE90EA7D}">
      <dgm:prSet/>
      <dgm:spPr/>
      <dgm:t>
        <a:bodyPr/>
        <a:lstStyle/>
        <a:p>
          <a:endParaRPr lang="id-ID" sz="2800">
            <a:latin typeface="Rockwell Condensed" pitchFamily="18" charset="0"/>
          </a:endParaRPr>
        </a:p>
      </dgm:t>
    </dgm:pt>
    <dgm:pt modelId="{5057AD4B-9DAE-4F9A-BECC-34C06700430A}">
      <dgm:prSet custT="1"/>
      <dgm:spPr/>
      <dgm:t>
        <a:bodyPr/>
        <a:lstStyle/>
        <a:p>
          <a:r>
            <a:rPr lang="id-ID" sz="2800" dirty="0" smtClean="0">
              <a:latin typeface="Rockwell Condensed" pitchFamily="18" charset="0"/>
            </a:rPr>
            <a:t>MUSRENBANG RPJMD</a:t>
          </a:r>
          <a:endParaRPr lang="id-ID" sz="2800" dirty="0">
            <a:latin typeface="Rockwell Condensed" pitchFamily="18" charset="0"/>
          </a:endParaRPr>
        </a:p>
      </dgm:t>
    </dgm:pt>
    <dgm:pt modelId="{CA350962-F8AB-496D-9AA9-30498C6DA475}" type="parTrans" cxnId="{EFEF2B74-677F-48AF-9A62-B999B2EB57D7}">
      <dgm:prSet/>
      <dgm:spPr/>
      <dgm:t>
        <a:bodyPr/>
        <a:lstStyle/>
        <a:p>
          <a:endParaRPr lang="id-ID" sz="2800">
            <a:latin typeface="Rockwell Condensed" pitchFamily="18" charset="0"/>
          </a:endParaRPr>
        </a:p>
      </dgm:t>
    </dgm:pt>
    <dgm:pt modelId="{CBAF435E-8E4C-4D62-8F14-13D629C4B056}" type="sibTrans" cxnId="{EFEF2B74-677F-48AF-9A62-B999B2EB57D7}">
      <dgm:prSet/>
      <dgm:spPr/>
      <dgm:t>
        <a:bodyPr/>
        <a:lstStyle/>
        <a:p>
          <a:endParaRPr lang="id-ID" sz="2800">
            <a:latin typeface="Rockwell Condensed" pitchFamily="18" charset="0"/>
          </a:endParaRPr>
        </a:p>
      </dgm:t>
    </dgm:pt>
    <dgm:pt modelId="{841B7912-F401-4C8C-9918-69A971A6A37C}">
      <dgm:prSet custT="1"/>
      <dgm:spPr/>
      <dgm:t>
        <a:bodyPr/>
        <a:lstStyle/>
        <a:p>
          <a:r>
            <a:rPr lang="id-ID" sz="2800" dirty="0" smtClean="0">
              <a:latin typeface="Rockwell Condensed" pitchFamily="18" charset="0"/>
            </a:rPr>
            <a:t>7</a:t>
          </a:r>
          <a:endParaRPr lang="id-ID" sz="2800" dirty="0">
            <a:latin typeface="Rockwell Condensed" pitchFamily="18" charset="0"/>
          </a:endParaRPr>
        </a:p>
      </dgm:t>
    </dgm:pt>
    <dgm:pt modelId="{DF4C7612-BCD5-4668-BE18-16ABB0BDA035}" type="parTrans" cxnId="{939BE143-B7F6-4E60-83A4-D49BD856B63E}">
      <dgm:prSet/>
      <dgm:spPr/>
      <dgm:t>
        <a:bodyPr/>
        <a:lstStyle/>
        <a:p>
          <a:endParaRPr lang="id-ID" sz="2800">
            <a:latin typeface="Rockwell Condensed" pitchFamily="18" charset="0"/>
          </a:endParaRPr>
        </a:p>
      </dgm:t>
    </dgm:pt>
    <dgm:pt modelId="{AAE46898-CE06-4B9B-A463-4008C1BFBC80}" type="sibTrans" cxnId="{939BE143-B7F6-4E60-83A4-D49BD856B63E}">
      <dgm:prSet/>
      <dgm:spPr/>
      <dgm:t>
        <a:bodyPr/>
        <a:lstStyle/>
        <a:p>
          <a:endParaRPr lang="id-ID" sz="2800">
            <a:latin typeface="Rockwell Condensed" pitchFamily="18" charset="0"/>
          </a:endParaRPr>
        </a:p>
      </dgm:t>
    </dgm:pt>
    <dgm:pt modelId="{64053B8B-CCF8-403E-9729-5EFF48681900}">
      <dgm:prSet custT="1"/>
      <dgm:spPr/>
      <dgm:t>
        <a:bodyPr/>
        <a:lstStyle/>
        <a:p>
          <a:r>
            <a:rPr lang="id-ID" sz="2800" dirty="0" smtClean="0">
              <a:latin typeface="Rockwell Condensed" pitchFamily="18" charset="0"/>
            </a:rPr>
            <a:t>PENYUSUNAN RANKHIR &amp; RAPERDA</a:t>
          </a:r>
          <a:endParaRPr lang="id-ID" sz="2800" dirty="0">
            <a:latin typeface="Rockwell Condensed" pitchFamily="18" charset="0"/>
          </a:endParaRPr>
        </a:p>
      </dgm:t>
    </dgm:pt>
    <dgm:pt modelId="{9C5B3663-4904-4949-A15E-382D75F55C0B}" type="parTrans" cxnId="{29BE385F-2628-40E0-ACBC-0B64EF7F7216}">
      <dgm:prSet/>
      <dgm:spPr/>
      <dgm:t>
        <a:bodyPr/>
        <a:lstStyle/>
        <a:p>
          <a:endParaRPr lang="id-ID" sz="2800">
            <a:latin typeface="Rockwell Condensed" pitchFamily="18" charset="0"/>
          </a:endParaRPr>
        </a:p>
      </dgm:t>
    </dgm:pt>
    <dgm:pt modelId="{E1FE8A4D-7AAA-4186-B8F0-DA4748E351EE}" type="sibTrans" cxnId="{29BE385F-2628-40E0-ACBC-0B64EF7F7216}">
      <dgm:prSet/>
      <dgm:spPr/>
      <dgm:t>
        <a:bodyPr/>
        <a:lstStyle/>
        <a:p>
          <a:endParaRPr lang="id-ID" sz="2800">
            <a:latin typeface="Rockwell Condensed" pitchFamily="18" charset="0"/>
          </a:endParaRPr>
        </a:p>
      </dgm:t>
    </dgm:pt>
    <dgm:pt modelId="{8F0605D0-D47F-4FBD-A40B-CFB5BAB6CA8E}">
      <dgm:prSet custT="1"/>
      <dgm:spPr/>
      <dgm:t>
        <a:bodyPr/>
        <a:lstStyle/>
        <a:p>
          <a:r>
            <a:rPr lang="id-ID" sz="2800" dirty="0" smtClean="0">
              <a:latin typeface="Rockwell Condensed" pitchFamily="18" charset="0"/>
            </a:rPr>
            <a:t>8</a:t>
          </a:r>
          <a:endParaRPr lang="id-ID" sz="2800" dirty="0">
            <a:latin typeface="Rockwell Condensed" pitchFamily="18" charset="0"/>
          </a:endParaRPr>
        </a:p>
      </dgm:t>
    </dgm:pt>
    <dgm:pt modelId="{80729CC6-B44A-441A-94E3-70F9CC0865CE}" type="parTrans" cxnId="{72067572-9F6B-41AC-B814-4D8BD85E4FF4}">
      <dgm:prSet/>
      <dgm:spPr/>
      <dgm:t>
        <a:bodyPr/>
        <a:lstStyle/>
        <a:p>
          <a:endParaRPr lang="id-ID" sz="2800">
            <a:latin typeface="Rockwell Condensed" pitchFamily="18" charset="0"/>
          </a:endParaRPr>
        </a:p>
      </dgm:t>
    </dgm:pt>
    <dgm:pt modelId="{F66BFB19-F0A2-431D-8333-4147A64E3243}" type="sibTrans" cxnId="{72067572-9F6B-41AC-B814-4D8BD85E4FF4}">
      <dgm:prSet/>
      <dgm:spPr/>
      <dgm:t>
        <a:bodyPr/>
        <a:lstStyle/>
        <a:p>
          <a:endParaRPr lang="id-ID" sz="2800">
            <a:latin typeface="Rockwell Condensed" pitchFamily="18" charset="0"/>
          </a:endParaRPr>
        </a:p>
      </dgm:t>
    </dgm:pt>
    <dgm:pt modelId="{30F3ACFE-F1CB-4B39-B379-65ECDF009D32}">
      <dgm:prSet custT="1"/>
      <dgm:spPr/>
      <dgm:t>
        <a:bodyPr/>
        <a:lstStyle/>
        <a:p>
          <a:r>
            <a:rPr lang="id-ID" sz="2800" dirty="0" smtClean="0">
              <a:latin typeface="Rockwell Condensed" pitchFamily="18" charset="0"/>
            </a:rPr>
            <a:t>PEMBAHASAN DPRD DAN KESEPAKATAN</a:t>
          </a:r>
          <a:endParaRPr lang="id-ID" sz="2800" dirty="0">
            <a:latin typeface="Rockwell Condensed" pitchFamily="18" charset="0"/>
          </a:endParaRPr>
        </a:p>
      </dgm:t>
    </dgm:pt>
    <dgm:pt modelId="{B9B575BF-EA33-4A15-A06B-FDB9CF5C67BC}" type="parTrans" cxnId="{5EFEF91B-4935-43F9-9506-48E51385DF99}">
      <dgm:prSet/>
      <dgm:spPr/>
      <dgm:t>
        <a:bodyPr/>
        <a:lstStyle/>
        <a:p>
          <a:endParaRPr lang="id-ID" sz="2800">
            <a:latin typeface="Rockwell Condensed" pitchFamily="18" charset="0"/>
          </a:endParaRPr>
        </a:p>
      </dgm:t>
    </dgm:pt>
    <dgm:pt modelId="{35AA601F-4D3D-461E-93E0-7D78B31C5F72}" type="sibTrans" cxnId="{5EFEF91B-4935-43F9-9506-48E51385DF99}">
      <dgm:prSet/>
      <dgm:spPr/>
      <dgm:t>
        <a:bodyPr/>
        <a:lstStyle/>
        <a:p>
          <a:endParaRPr lang="id-ID" sz="2800">
            <a:latin typeface="Rockwell Condensed" pitchFamily="18" charset="0"/>
          </a:endParaRPr>
        </a:p>
      </dgm:t>
    </dgm:pt>
    <dgm:pt modelId="{2F8E15DE-2A1A-4DDD-899F-7241B936E43B}">
      <dgm:prSet custT="1"/>
      <dgm:spPr/>
      <dgm:t>
        <a:bodyPr/>
        <a:lstStyle/>
        <a:p>
          <a:r>
            <a:rPr lang="id-ID" sz="2800" dirty="0" smtClean="0">
              <a:latin typeface="Rockwell Condensed" pitchFamily="18" charset="0"/>
            </a:rPr>
            <a:t>9</a:t>
          </a:r>
          <a:endParaRPr lang="id-ID" sz="2800" dirty="0">
            <a:latin typeface="Rockwell Condensed" pitchFamily="18" charset="0"/>
          </a:endParaRPr>
        </a:p>
      </dgm:t>
    </dgm:pt>
    <dgm:pt modelId="{023D4227-DFAB-49ED-9119-33D78ED48AB1}" type="parTrans" cxnId="{1D84C177-5D30-45B4-B19B-DA7CB44BBD76}">
      <dgm:prSet/>
      <dgm:spPr/>
      <dgm:t>
        <a:bodyPr/>
        <a:lstStyle/>
        <a:p>
          <a:endParaRPr lang="id-ID" sz="2800">
            <a:latin typeface="Rockwell Condensed" pitchFamily="18" charset="0"/>
          </a:endParaRPr>
        </a:p>
      </dgm:t>
    </dgm:pt>
    <dgm:pt modelId="{9A3C3A4D-D608-4E51-9D8D-24E5D98B1A54}" type="sibTrans" cxnId="{1D84C177-5D30-45B4-B19B-DA7CB44BBD76}">
      <dgm:prSet/>
      <dgm:spPr/>
      <dgm:t>
        <a:bodyPr/>
        <a:lstStyle/>
        <a:p>
          <a:endParaRPr lang="id-ID" sz="2800">
            <a:latin typeface="Rockwell Condensed" pitchFamily="18" charset="0"/>
          </a:endParaRPr>
        </a:p>
      </dgm:t>
    </dgm:pt>
    <dgm:pt modelId="{80F2D487-521A-4A01-A7F5-1060D353A032}">
      <dgm:prSet custT="1"/>
      <dgm:spPr/>
      <dgm:t>
        <a:bodyPr/>
        <a:lstStyle/>
        <a:p>
          <a:r>
            <a:rPr lang="id-ID" sz="2800" dirty="0" smtClean="0">
              <a:latin typeface="Rockwell Condensed" pitchFamily="18" charset="0"/>
            </a:rPr>
            <a:t>EVALUASI RAPERDA DI MDN</a:t>
          </a:r>
          <a:endParaRPr lang="id-ID" sz="2800" dirty="0">
            <a:latin typeface="Rockwell Condensed" pitchFamily="18" charset="0"/>
          </a:endParaRPr>
        </a:p>
      </dgm:t>
    </dgm:pt>
    <dgm:pt modelId="{E3DCD60A-2C26-4F2A-89C0-2B85547B38F6}" type="parTrans" cxnId="{E2A6F559-FC00-48B4-8B05-DBE0736DF190}">
      <dgm:prSet/>
      <dgm:spPr/>
      <dgm:t>
        <a:bodyPr/>
        <a:lstStyle/>
        <a:p>
          <a:endParaRPr lang="id-ID" sz="2800">
            <a:latin typeface="Rockwell Condensed" pitchFamily="18" charset="0"/>
          </a:endParaRPr>
        </a:p>
      </dgm:t>
    </dgm:pt>
    <dgm:pt modelId="{3B862CE8-48CB-4138-9F25-6CC001601D78}" type="sibTrans" cxnId="{E2A6F559-FC00-48B4-8B05-DBE0736DF190}">
      <dgm:prSet/>
      <dgm:spPr/>
      <dgm:t>
        <a:bodyPr/>
        <a:lstStyle/>
        <a:p>
          <a:endParaRPr lang="id-ID" sz="2800">
            <a:latin typeface="Rockwell Condensed" pitchFamily="18" charset="0"/>
          </a:endParaRPr>
        </a:p>
      </dgm:t>
    </dgm:pt>
    <dgm:pt modelId="{00908897-E65B-443D-A527-DC611F1D72E3}">
      <dgm:prSet custT="1"/>
      <dgm:spPr/>
      <dgm:t>
        <a:bodyPr/>
        <a:lstStyle/>
        <a:p>
          <a:r>
            <a:rPr lang="id-ID" sz="2800" dirty="0" smtClean="0">
              <a:latin typeface="Rockwell Condensed" pitchFamily="18" charset="0"/>
            </a:rPr>
            <a:t>10</a:t>
          </a:r>
          <a:endParaRPr lang="id-ID" sz="2800" dirty="0">
            <a:latin typeface="Rockwell Condensed" pitchFamily="18" charset="0"/>
          </a:endParaRPr>
        </a:p>
      </dgm:t>
    </dgm:pt>
    <dgm:pt modelId="{3F7B8D69-5A6E-4BFE-A294-951135F83143}" type="parTrans" cxnId="{4CBFDE28-7A21-4E49-979C-AEEF62AFE483}">
      <dgm:prSet/>
      <dgm:spPr/>
      <dgm:t>
        <a:bodyPr/>
        <a:lstStyle/>
        <a:p>
          <a:endParaRPr lang="id-ID" sz="2800">
            <a:latin typeface="Rockwell Condensed" pitchFamily="18" charset="0"/>
          </a:endParaRPr>
        </a:p>
      </dgm:t>
    </dgm:pt>
    <dgm:pt modelId="{053ADC4F-3735-489E-9F25-4B09DEE4CCD2}" type="sibTrans" cxnId="{4CBFDE28-7A21-4E49-979C-AEEF62AFE483}">
      <dgm:prSet/>
      <dgm:spPr/>
      <dgm:t>
        <a:bodyPr/>
        <a:lstStyle/>
        <a:p>
          <a:endParaRPr lang="id-ID" sz="2800">
            <a:latin typeface="Rockwell Condensed" pitchFamily="18" charset="0"/>
          </a:endParaRPr>
        </a:p>
      </dgm:t>
    </dgm:pt>
    <dgm:pt modelId="{F387FCF8-0A46-4B9D-A960-55529BD56A5C}">
      <dgm:prSet custT="1"/>
      <dgm:spPr/>
      <dgm:t>
        <a:bodyPr/>
        <a:lstStyle/>
        <a:p>
          <a:r>
            <a:rPr lang="id-ID" sz="2800" dirty="0" smtClean="0">
              <a:latin typeface="Rockwell Condensed" pitchFamily="18" charset="0"/>
            </a:rPr>
            <a:t>PENETAPAN PERDA RPJMD</a:t>
          </a:r>
          <a:endParaRPr lang="id-ID" sz="2800" dirty="0">
            <a:latin typeface="Rockwell Condensed" pitchFamily="18" charset="0"/>
          </a:endParaRPr>
        </a:p>
      </dgm:t>
    </dgm:pt>
    <dgm:pt modelId="{8722650D-0AB8-4995-B828-FA6000943882}" type="parTrans" cxnId="{3F50068D-0D58-4BC4-9DA7-BC84A9E85B96}">
      <dgm:prSet/>
      <dgm:spPr/>
      <dgm:t>
        <a:bodyPr/>
        <a:lstStyle/>
        <a:p>
          <a:endParaRPr lang="id-ID" sz="2800">
            <a:latin typeface="Rockwell Condensed" pitchFamily="18" charset="0"/>
          </a:endParaRPr>
        </a:p>
      </dgm:t>
    </dgm:pt>
    <dgm:pt modelId="{27CBD705-D816-4852-8189-D1D4BDFF46EF}" type="sibTrans" cxnId="{3F50068D-0D58-4BC4-9DA7-BC84A9E85B96}">
      <dgm:prSet/>
      <dgm:spPr/>
      <dgm:t>
        <a:bodyPr/>
        <a:lstStyle/>
        <a:p>
          <a:endParaRPr lang="id-ID" sz="2800">
            <a:latin typeface="Rockwell Condensed" pitchFamily="18" charset="0"/>
          </a:endParaRPr>
        </a:p>
      </dgm:t>
    </dgm:pt>
    <dgm:pt modelId="{76B8E586-C07F-4FAD-9ADA-AFB08B3768B1}">
      <dgm:prSet custT="1"/>
      <dgm:spPr/>
      <dgm:t>
        <a:bodyPr/>
        <a:lstStyle/>
        <a:p>
          <a:r>
            <a:rPr lang="id-ID" sz="2800" dirty="0" smtClean="0"/>
            <a:t>4</a:t>
          </a:r>
          <a:endParaRPr lang="id-ID" sz="2800" dirty="0"/>
        </a:p>
      </dgm:t>
    </dgm:pt>
    <dgm:pt modelId="{4F36DB75-A23E-4816-97B3-2125DBA3B2AE}" type="parTrans" cxnId="{5D581D4D-80A8-4067-A8DE-ED6059F33914}">
      <dgm:prSet/>
      <dgm:spPr/>
      <dgm:t>
        <a:bodyPr/>
        <a:lstStyle/>
        <a:p>
          <a:endParaRPr lang="id-ID" sz="2800"/>
        </a:p>
      </dgm:t>
    </dgm:pt>
    <dgm:pt modelId="{D68C7236-36F3-4784-95B2-A46BCE91DCB1}" type="sibTrans" cxnId="{5D581D4D-80A8-4067-A8DE-ED6059F33914}">
      <dgm:prSet/>
      <dgm:spPr/>
      <dgm:t>
        <a:bodyPr/>
        <a:lstStyle/>
        <a:p>
          <a:endParaRPr lang="id-ID" sz="2800"/>
        </a:p>
      </dgm:t>
    </dgm:pt>
    <dgm:pt modelId="{DF70C626-5A09-45B3-89AA-FBD4469A23E0}">
      <dgm:prSet custT="1"/>
      <dgm:spPr/>
      <dgm:t>
        <a:bodyPr/>
        <a:lstStyle/>
        <a:p>
          <a:r>
            <a:rPr lang="id-ID" sz="2800" dirty="0" smtClean="0">
              <a:latin typeface="Rockwell Condensed" pitchFamily="18" charset="0"/>
            </a:rPr>
            <a:t>KONSULTASI RANWAL KE MDN</a:t>
          </a:r>
          <a:endParaRPr lang="id-ID" sz="2800" dirty="0"/>
        </a:p>
      </dgm:t>
    </dgm:pt>
    <dgm:pt modelId="{4F76D364-6564-490D-8956-02DF55B46168}" type="parTrans" cxnId="{66DA1022-A904-4DAD-99F6-FBB6C271DDF7}">
      <dgm:prSet/>
      <dgm:spPr/>
      <dgm:t>
        <a:bodyPr/>
        <a:lstStyle/>
        <a:p>
          <a:endParaRPr lang="id-ID" sz="2800"/>
        </a:p>
      </dgm:t>
    </dgm:pt>
    <dgm:pt modelId="{6AF1A0BE-B905-4423-AC43-519E34BBE056}" type="sibTrans" cxnId="{66DA1022-A904-4DAD-99F6-FBB6C271DDF7}">
      <dgm:prSet/>
      <dgm:spPr/>
      <dgm:t>
        <a:bodyPr/>
        <a:lstStyle/>
        <a:p>
          <a:endParaRPr lang="id-ID" sz="2800"/>
        </a:p>
      </dgm:t>
    </dgm:pt>
    <dgm:pt modelId="{CDA4E6C9-0788-42A4-8152-6540D2A24AC5}" type="pres">
      <dgm:prSet presAssocID="{D788FDFF-49C5-4C81-A2B7-D7CAB9D2FF11}" presName="linearFlow" presStyleCnt="0">
        <dgm:presLayoutVars>
          <dgm:dir/>
          <dgm:animLvl val="lvl"/>
          <dgm:resizeHandles val="exact"/>
        </dgm:presLayoutVars>
      </dgm:prSet>
      <dgm:spPr/>
      <dgm:t>
        <a:bodyPr/>
        <a:lstStyle/>
        <a:p>
          <a:endParaRPr lang="id-ID"/>
        </a:p>
      </dgm:t>
    </dgm:pt>
    <dgm:pt modelId="{F1295339-08E4-42BA-BF0E-EFB08B8E2FE5}" type="pres">
      <dgm:prSet presAssocID="{727D5896-187F-4328-B680-BAF639FDDAFB}" presName="composite" presStyleCnt="0"/>
      <dgm:spPr/>
    </dgm:pt>
    <dgm:pt modelId="{B6EBC388-ED0A-4643-AEFD-9EDAC5873601}" type="pres">
      <dgm:prSet presAssocID="{727D5896-187F-4328-B680-BAF639FDDAFB}" presName="parentText" presStyleLbl="alignNode1" presStyleIdx="0" presStyleCnt="10">
        <dgm:presLayoutVars>
          <dgm:chMax val="1"/>
          <dgm:bulletEnabled val="1"/>
        </dgm:presLayoutVars>
      </dgm:prSet>
      <dgm:spPr/>
      <dgm:t>
        <a:bodyPr/>
        <a:lstStyle/>
        <a:p>
          <a:endParaRPr lang="id-ID"/>
        </a:p>
      </dgm:t>
    </dgm:pt>
    <dgm:pt modelId="{C57E30C0-8E29-47D1-A8D2-9AB86E96CD1B}" type="pres">
      <dgm:prSet presAssocID="{727D5896-187F-4328-B680-BAF639FDDAFB}" presName="descendantText" presStyleLbl="alignAcc1" presStyleIdx="0" presStyleCnt="10">
        <dgm:presLayoutVars>
          <dgm:bulletEnabled val="1"/>
        </dgm:presLayoutVars>
      </dgm:prSet>
      <dgm:spPr/>
      <dgm:t>
        <a:bodyPr/>
        <a:lstStyle/>
        <a:p>
          <a:endParaRPr lang="id-ID"/>
        </a:p>
      </dgm:t>
    </dgm:pt>
    <dgm:pt modelId="{A268872A-3B92-405A-841B-29092C49F303}" type="pres">
      <dgm:prSet presAssocID="{EE670392-6C20-41AE-AB4F-48D885CCBB6D}" presName="sp" presStyleCnt="0"/>
      <dgm:spPr/>
    </dgm:pt>
    <dgm:pt modelId="{46B28170-2FEE-48FE-9D6C-AE0563B6F3ED}" type="pres">
      <dgm:prSet presAssocID="{E85113AD-FFC0-4CDD-A2D4-1EF6AAA3AA49}" presName="composite" presStyleCnt="0"/>
      <dgm:spPr/>
    </dgm:pt>
    <dgm:pt modelId="{FB072B89-2828-4EB0-B733-98824C974C52}" type="pres">
      <dgm:prSet presAssocID="{E85113AD-FFC0-4CDD-A2D4-1EF6AAA3AA49}" presName="parentText" presStyleLbl="alignNode1" presStyleIdx="1" presStyleCnt="10">
        <dgm:presLayoutVars>
          <dgm:chMax val="1"/>
          <dgm:bulletEnabled val="1"/>
        </dgm:presLayoutVars>
      </dgm:prSet>
      <dgm:spPr/>
      <dgm:t>
        <a:bodyPr/>
        <a:lstStyle/>
        <a:p>
          <a:endParaRPr lang="id-ID"/>
        </a:p>
      </dgm:t>
    </dgm:pt>
    <dgm:pt modelId="{BA8C455C-CBAC-4731-81BA-D805CDD5000F}" type="pres">
      <dgm:prSet presAssocID="{E85113AD-FFC0-4CDD-A2D4-1EF6AAA3AA49}" presName="descendantText" presStyleLbl="alignAcc1" presStyleIdx="1" presStyleCnt="10">
        <dgm:presLayoutVars>
          <dgm:bulletEnabled val="1"/>
        </dgm:presLayoutVars>
      </dgm:prSet>
      <dgm:spPr/>
      <dgm:t>
        <a:bodyPr/>
        <a:lstStyle/>
        <a:p>
          <a:endParaRPr lang="id-ID"/>
        </a:p>
      </dgm:t>
    </dgm:pt>
    <dgm:pt modelId="{D34B6520-BE47-48F5-AC13-E8398A26D4F3}" type="pres">
      <dgm:prSet presAssocID="{8B31E72B-3314-4418-BB9B-A426D039AA0B}" presName="sp" presStyleCnt="0"/>
      <dgm:spPr/>
    </dgm:pt>
    <dgm:pt modelId="{9152FCC4-618E-4658-90B4-1B0994D31925}" type="pres">
      <dgm:prSet presAssocID="{B08348CB-8514-495D-9C0F-C0AE99F32F23}" presName="composite" presStyleCnt="0"/>
      <dgm:spPr/>
    </dgm:pt>
    <dgm:pt modelId="{AC3AA12F-F04C-4557-AE03-7FB322EE32F1}" type="pres">
      <dgm:prSet presAssocID="{B08348CB-8514-495D-9C0F-C0AE99F32F23}" presName="parentText" presStyleLbl="alignNode1" presStyleIdx="2" presStyleCnt="10" custLinFactNeighborX="0" custLinFactNeighborY="6505">
        <dgm:presLayoutVars>
          <dgm:chMax val="1"/>
          <dgm:bulletEnabled val="1"/>
        </dgm:presLayoutVars>
      </dgm:prSet>
      <dgm:spPr/>
      <dgm:t>
        <a:bodyPr/>
        <a:lstStyle/>
        <a:p>
          <a:endParaRPr lang="id-ID"/>
        </a:p>
      </dgm:t>
    </dgm:pt>
    <dgm:pt modelId="{402FE2BC-3920-4054-ADB8-73B8AA6F5F2C}" type="pres">
      <dgm:prSet presAssocID="{B08348CB-8514-495D-9C0F-C0AE99F32F23}" presName="descendantText" presStyleLbl="alignAcc1" presStyleIdx="2" presStyleCnt="10">
        <dgm:presLayoutVars>
          <dgm:bulletEnabled val="1"/>
        </dgm:presLayoutVars>
      </dgm:prSet>
      <dgm:spPr/>
      <dgm:t>
        <a:bodyPr/>
        <a:lstStyle/>
        <a:p>
          <a:endParaRPr lang="id-ID"/>
        </a:p>
      </dgm:t>
    </dgm:pt>
    <dgm:pt modelId="{CEE0E643-B68D-4AA7-8515-0E37A0EDFB68}" type="pres">
      <dgm:prSet presAssocID="{30F4EC76-E2C2-4BD0-8603-6B0135BAF11D}" presName="sp" presStyleCnt="0"/>
      <dgm:spPr/>
    </dgm:pt>
    <dgm:pt modelId="{09A7B728-C4F2-490D-B8C6-16FA47E759DE}" type="pres">
      <dgm:prSet presAssocID="{76B8E586-C07F-4FAD-9ADA-AFB08B3768B1}" presName="composite" presStyleCnt="0"/>
      <dgm:spPr/>
    </dgm:pt>
    <dgm:pt modelId="{ED7B73C0-B4D6-45D3-B172-3C6EEFFB922A}" type="pres">
      <dgm:prSet presAssocID="{76B8E586-C07F-4FAD-9ADA-AFB08B3768B1}" presName="parentText" presStyleLbl="alignNode1" presStyleIdx="3" presStyleCnt="10">
        <dgm:presLayoutVars>
          <dgm:chMax val="1"/>
          <dgm:bulletEnabled val="1"/>
        </dgm:presLayoutVars>
      </dgm:prSet>
      <dgm:spPr/>
      <dgm:t>
        <a:bodyPr/>
        <a:lstStyle/>
        <a:p>
          <a:endParaRPr lang="id-ID"/>
        </a:p>
      </dgm:t>
    </dgm:pt>
    <dgm:pt modelId="{0CE8A60D-24FA-4930-B2A4-B37EDDB882DA}" type="pres">
      <dgm:prSet presAssocID="{76B8E586-C07F-4FAD-9ADA-AFB08B3768B1}" presName="descendantText" presStyleLbl="alignAcc1" presStyleIdx="3" presStyleCnt="10">
        <dgm:presLayoutVars>
          <dgm:bulletEnabled val="1"/>
        </dgm:presLayoutVars>
      </dgm:prSet>
      <dgm:spPr/>
      <dgm:t>
        <a:bodyPr/>
        <a:lstStyle/>
        <a:p>
          <a:endParaRPr lang="id-ID"/>
        </a:p>
      </dgm:t>
    </dgm:pt>
    <dgm:pt modelId="{B79A27B1-AC23-4F70-87C1-B158BBD1D877}" type="pres">
      <dgm:prSet presAssocID="{D68C7236-36F3-4784-95B2-A46BCE91DCB1}" presName="sp" presStyleCnt="0"/>
      <dgm:spPr/>
    </dgm:pt>
    <dgm:pt modelId="{C5D87C43-A6A6-40A5-80A0-A8F2C306DE74}" type="pres">
      <dgm:prSet presAssocID="{B7C9A1FE-13D8-404C-B485-D1E08AC0D378}" presName="composite" presStyleCnt="0"/>
      <dgm:spPr/>
    </dgm:pt>
    <dgm:pt modelId="{6A1C5083-BD4A-4FB9-BEA5-ECFB673949C6}" type="pres">
      <dgm:prSet presAssocID="{B7C9A1FE-13D8-404C-B485-D1E08AC0D378}" presName="parentText" presStyleLbl="alignNode1" presStyleIdx="4" presStyleCnt="10">
        <dgm:presLayoutVars>
          <dgm:chMax val="1"/>
          <dgm:bulletEnabled val="1"/>
        </dgm:presLayoutVars>
      </dgm:prSet>
      <dgm:spPr/>
      <dgm:t>
        <a:bodyPr/>
        <a:lstStyle/>
        <a:p>
          <a:endParaRPr lang="id-ID"/>
        </a:p>
      </dgm:t>
    </dgm:pt>
    <dgm:pt modelId="{91EB7A65-AE66-4B1E-95DD-310BB2221750}" type="pres">
      <dgm:prSet presAssocID="{B7C9A1FE-13D8-404C-B485-D1E08AC0D378}" presName="descendantText" presStyleLbl="alignAcc1" presStyleIdx="4" presStyleCnt="10">
        <dgm:presLayoutVars>
          <dgm:bulletEnabled val="1"/>
        </dgm:presLayoutVars>
      </dgm:prSet>
      <dgm:spPr/>
      <dgm:t>
        <a:bodyPr/>
        <a:lstStyle/>
        <a:p>
          <a:endParaRPr lang="id-ID"/>
        </a:p>
      </dgm:t>
    </dgm:pt>
    <dgm:pt modelId="{8592D42C-92E9-42CF-9D5C-7AC79BCB1865}" type="pres">
      <dgm:prSet presAssocID="{E34FF4C7-528E-46CC-8568-816385373AD8}" presName="sp" presStyleCnt="0"/>
      <dgm:spPr/>
    </dgm:pt>
    <dgm:pt modelId="{73C51D50-3AC7-491B-98F0-24C6B32CAB79}" type="pres">
      <dgm:prSet presAssocID="{32ED25CB-34EE-43C0-9095-D5A2936A3428}" presName="composite" presStyleCnt="0"/>
      <dgm:spPr/>
    </dgm:pt>
    <dgm:pt modelId="{6B9D2982-2BCD-4D2C-AAC4-5FA16D92EB1D}" type="pres">
      <dgm:prSet presAssocID="{32ED25CB-34EE-43C0-9095-D5A2936A3428}" presName="parentText" presStyleLbl="alignNode1" presStyleIdx="5" presStyleCnt="10">
        <dgm:presLayoutVars>
          <dgm:chMax val="1"/>
          <dgm:bulletEnabled val="1"/>
        </dgm:presLayoutVars>
      </dgm:prSet>
      <dgm:spPr/>
      <dgm:t>
        <a:bodyPr/>
        <a:lstStyle/>
        <a:p>
          <a:endParaRPr lang="id-ID"/>
        </a:p>
      </dgm:t>
    </dgm:pt>
    <dgm:pt modelId="{F3C9264D-184D-4950-823B-386C1B199920}" type="pres">
      <dgm:prSet presAssocID="{32ED25CB-34EE-43C0-9095-D5A2936A3428}" presName="descendantText" presStyleLbl="alignAcc1" presStyleIdx="5" presStyleCnt="10">
        <dgm:presLayoutVars>
          <dgm:bulletEnabled val="1"/>
        </dgm:presLayoutVars>
      </dgm:prSet>
      <dgm:spPr/>
      <dgm:t>
        <a:bodyPr/>
        <a:lstStyle/>
        <a:p>
          <a:endParaRPr lang="id-ID"/>
        </a:p>
      </dgm:t>
    </dgm:pt>
    <dgm:pt modelId="{66DBCF26-89CA-419C-B01D-54C9CB1AA39B}" type="pres">
      <dgm:prSet presAssocID="{A43D01C8-1068-41A6-AD08-6F867B01764E}" presName="sp" presStyleCnt="0"/>
      <dgm:spPr/>
    </dgm:pt>
    <dgm:pt modelId="{557E7DFB-46EB-46D2-90F3-E252AEDE57B6}" type="pres">
      <dgm:prSet presAssocID="{841B7912-F401-4C8C-9918-69A971A6A37C}" presName="composite" presStyleCnt="0"/>
      <dgm:spPr/>
    </dgm:pt>
    <dgm:pt modelId="{25255BFB-BB99-410D-B29F-BEB97BCFD762}" type="pres">
      <dgm:prSet presAssocID="{841B7912-F401-4C8C-9918-69A971A6A37C}" presName="parentText" presStyleLbl="alignNode1" presStyleIdx="6" presStyleCnt="10">
        <dgm:presLayoutVars>
          <dgm:chMax val="1"/>
          <dgm:bulletEnabled val="1"/>
        </dgm:presLayoutVars>
      </dgm:prSet>
      <dgm:spPr/>
      <dgm:t>
        <a:bodyPr/>
        <a:lstStyle/>
        <a:p>
          <a:endParaRPr lang="id-ID"/>
        </a:p>
      </dgm:t>
    </dgm:pt>
    <dgm:pt modelId="{4B8097C2-41E0-4BD1-8BD2-C5A4030FFDDC}" type="pres">
      <dgm:prSet presAssocID="{841B7912-F401-4C8C-9918-69A971A6A37C}" presName="descendantText" presStyleLbl="alignAcc1" presStyleIdx="6" presStyleCnt="10">
        <dgm:presLayoutVars>
          <dgm:bulletEnabled val="1"/>
        </dgm:presLayoutVars>
      </dgm:prSet>
      <dgm:spPr/>
      <dgm:t>
        <a:bodyPr/>
        <a:lstStyle/>
        <a:p>
          <a:endParaRPr lang="id-ID"/>
        </a:p>
      </dgm:t>
    </dgm:pt>
    <dgm:pt modelId="{DBF052EA-DBFB-4201-889F-1845004ED768}" type="pres">
      <dgm:prSet presAssocID="{AAE46898-CE06-4B9B-A463-4008C1BFBC80}" presName="sp" presStyleCnt="0"/>
      <dgm:spPr/>
    </dgm:pt>
    <dgm:pt modelId="{3349A6D9-78A1-4696-BEAD-AD47D6231ED5}" type="pres">
      <dgm:prSet presAssocID="{8F0605D0-D47F-4FBD-A40B-CFB5BAB6CA8E}" presName="composite" presStyleCnt="0"/>
      <dgm:spPr/>
    </dgm:pt>
    <dgm:pt modelId="{B846919F-CCEF-489C-A60F-74320B209840}" type="pres">
      <dgm:prSet presAssocID="{8F0605D0-D47F-4FBD-A40B-CFB5BAB6CA8E}" presName="parentText" presStyleLbl="alignNode1" presStyleIdx="7" presStyleCnt="10">
        <dgm:presLayoutVars>
          <dgm:chMax val="1"/>
          <dgm:bulletEnabled val="1"/>
        </dgm:presLayoutVars>
      </dgm:prSet>
      <dgm:spPr/>
      <dgm:t>
        <a:bodyPr/>
        <a:lstStyle/>
        <a:p>
          <a:endParaRPr lang="id-ID"/>
        </a:p>
      </dgm:t>
    </dgm:pt>
    <dgm:pt modelId="{FE4FBABB-8539-4349-88D5-3207F4943F6C}" type="pres">
      <dgm:prSet presAssocID="{8F0605D0-D47F-4FBD-A40B-CFB5BAB6CA8E}" presName="descendantText" presStyleLbl="alignAcc1" presStyleIdx="7" presStyleCnt="10">
        <dgm:presLayoutVars>
          <dgm:bulletEnabled val="1"/>
        </dgm:presLayoutVars>
      </dgm:prSet>
      <dgm:spPr/>
      <dgm:t>
        <a:bodyPr/>
        <a:lstStyle/>
        <a:p>
          <a:endParaRPr lang="id-ID"/>
        </a:p>
      </dgm:t>
    </dgm:pt>
    <dgm:pt modelId="{630A75DC-E319-46A3-927A-2FE7537C2346}" type="pres">
      <dgm:prSet presAssocID="{F66BFB19-F0A2-431D-8333-4147A64E3243}" presName="sp" presStyleCnt="0"/>
      <dgm:spPr/>
    </dgm:pt>
    <dgm:pt modelId="{0B238284-A8D0-475A-915B-36B2F67A30AF}" type="pres">
      <dgm:prSet presAssocID="{2F8E15DE-2A1A-4DDD-899F-7241B936E43B}" presName="composite" presStyleCnt="0"/>
      <dgm:spPr/>
    </dgm:pt>
    <dgm:pt modelId="{D0C329CF-3D66-4DBB-8093-0BCC8A669CA8}" type="pres">
      <dgm:prSet presAssocID="{2F8E15DE-2A1A-4DDD-899F-7241B936E43B}" presName="parentText" presStyleLbl="alignNode1" presStyleIdx="8" presStyleCnt="10">
        <dgm:presLayoutVars>
          <dgm:chMax val="1"/>
          <dgm:bulletEnabled val="1"/>
        </dgm:presLayoutVars>
      </dgm:prSet>
      <dgm:spPr/>
      <dgm:t>
        <a:bodyPr/>
        <a:lstStyle/>
        <a:p>
          <a:endParaRPr lang="id-ID"/>
        </a:p>
      </dgm:t>
    </dgm:pt>
    <dgm:pt modelId="{44C1BE62-0D3B-446C-B2A4-8B30A0E53548}" type="pres">
      <dgm:prSet presAssocID="{2F8E15DE-2A1A-4DDD-899F-7241B936E43B}" presName="descendantText" presStyleLbl="alignAcc1" presStyleIdx="8" presStyleCnt="10">
        <dgm:presLayoutVars>
          <dgm:bulletEnabled val="1"/>
        </dgm:presLayoutVars>
      </dgm:prSet>
      <dgm:spPr/>
      <dgm:t>
        <a:bodyPr/>
        <a:lstStyle/>
        <a:p>
          <a:endParaRPr lang="id-ID"/>
        </a:p>
      </dgm:t>
    </dgm:pt>
    <dgm:pt modelId="{DC38EB8A-661F-4CE4-8F9E-1BB19B783F06}" type="pres">
      <dgm:prSet presAssocID="{9A3C3A4D-D608-4E51-9D8D-24E5D98B1A54}" presName="sp" presStyleCnt="0"/>
      <dgm:spPr/>
    </dgm:pt>
    <dgm:pt modelId="{C5D2CE27-697B-4ADE-ACFB-6985ADCB66AC}" type="pres">
      <dgm:prSet presAssocID="{00908897-E65B-443D-A527-DC611F1D72E3}" presName="composite" presStyleCnt="0"/>
      <dgm:spPr/>
    </dgm:pt>
    <dgm:pt modelId="{65851AA1-8C05-4527-AF0B-DC2D448F75B4}" type="pres">
      <dgm:prSet presAssocID="{00908897-E65B-443D-A527-DC611F1D72E3}" presName="parentText" presStyleLbl="alignNode1" presStyleIdx="9" presStyleCnt="10">
        <dgm:presLayoutVars>
          <dgm:chMax val="1"/>
          <dgm:bulletEnabled val="1"/>
        </dgm:presLayoutVars>
      </dgm:prSet>
      <dgm:spPr/>
      <dgm:t>
        <a:bodyPr/>
        <a:lstStyle/>
        <a:p>
          <a:endParaRPr lang="id-ID"/>
        </a:p>
      </dgm:t>
    </dgm:pt>
    <dgm:pt modelId="{0155DE81-02E5-4798-B1F5-F6C36BF4BAD3}" type="pres">
      <dgm:prSet presAssocID="{00908897-E65B-443D-A527-DC611F1D72E3}" presName="descendantText" presStyleLbl="alignAcc1" presStyleIdx="9" presStyleCnt="10">
        <dgm:presLayoutVars>
          <dgm:bulletEnabled val="1"/>
        </dgm:presLayoutVars>
      </dgm:prSet>
      <dgm:spPr/>
      <dgm:t>
        <a:bodyPr/>
        <a:lstStyle/>
        <a:p>
          <a:endParaRPr lang="id-ID"/>
        </a:p>
      </dgm:t>
    </dgm:pt>
  </dgm:ptLst>
  <dgm:cxnLst>
    <dgm:cxn modelId="{843D792D-52EE-40DB-97C7-76855734D91A}" type="presOf" srcId="{64053B8B-CCF8-403E-9729-5EFF48681900}" destId="{4B8097C2-41E0-4BD1-8BD2-C5A4030FFDDC}" srcOrd="0" destOrd="0" presId="urn:microsoft.com/office/officeart/2005/8/layout/chevron2"/>
    <dgm:cxn modelId="{FA287FA6-D881-4371-8C80-8A3B917FD94D}" type="presOf" srcId="{B08348CB-8514-495D-9C0F-C0AE99F32F23}" destId="{AC3AA12F-F04C-4557-AE03-7FB322EE32F1}" srcOrd="0" destOrd="0" presId="urn:microsoft.com/office/officeart/2005/8/layout/chevron2"/>
    <dgm:cxn modelId="{E7120BAB-66DA-4A00-B1C1-6FF31479AD62}" type="presOf" srcId="{B7C9A1FE-13D8-404C-B485-D1E08AC0D378}" destId="{6A1C5083-BD4A-4FB9-BEA5-ECFB673949C6}" srcOrd="0" destOrd="0" presId="urn:microsoft.com/office/officeart/2005/8/layout/chevron2"/>
    <dgm:cxn modelId="{162B235A-AC4F-4A97-99FA-3C5818798C77}" srcId="{D788FDFF-49C5-4C81-A2B7-D7CAB9D2FF11}" destId="{B7C9A1FE-13D8-404C-B485-D1E08AC0D378}" srcOrd="4" destOrd="0" parTransId="{B9DD9EED-63E5-466B-9CFB-4539EB87BBCF}" sibTransId="{E34FF4C7-528E-46CC-8568-816385373AD8}"/>
    <dgm:cxn modelId="{5E0B3ACE-EFA5-42FF-949B-03AA90A9B19B}" type="presOf" srcId="{76B8E586-C07F-4FAD-9ADA-AFB08B3768B1}" destId="{ED7B73C0-B4D6-45D3-B172-3C6EEFFB922A}" srcOrd="0" destOrd="0" presId="urn:microsoft.com/office/officeart/2005/8/layout/chevron2"/>
    <dgm:cxn modelId="{710C7513-FFF7-4FBF-A57A-C05D61413B72}" type="presOf" srcId="{32ED25CB-34EE-43C0-9095-D5A2936A3428}" destId="{6B9D2982-2BCD-4D2C-AAC4-5FA16D92EB1D}" srcOrd="0" destOrd="0" presId="urn:microsoft.com/office/officeart/2005/8/layout/chevron2"/>
    <dgm:cxn modelId="{939BE143-B7F6-4E60-83A4-D49BD856B63E}" srcId="{D788FDFF-49C5-4C81-A2B7-D7CAB9D2FF11}" destId="{841B7912-F401-4C8C-9918-69A971A6A37C}" srcOrd="6" destOrd="0" parTransId="{DF4C7612-BCD5-4668-BE18-16ABB0BDA035}" sibTransId="{AAE46898-CE06-4B9B-A463-4008C1BFBC80}"/>
    <dgm:cxn modelId="{4CBFDE28-7A21-4E49-979C-AEEF62AFE483}" srcId="{D788FDFF-49C5-4C81-A2B7-D7CAB9D2FF11}" destId="{00908897-E65B-443D-A527-DC611F1D72E3}" srcOrd="9" destOrd="0" parTransId="{3F7B8D69-5A6E-4BFE-A294-951135F83143}" sibTransId="{053ADC4F-3735-489E-9F25-4B09DEE4CCD2}"/>
    <dgm:cxn modelId="{5EFEF91B-4935-43F9-9506-48E51385DF99}" srcId="{8F0605D0-D47F-4FBD-A40B-CFB5BAB6CA8E}" destId="{30F3ACFE-F1CB-4B39-B379-65ECDF009D32}" srcOrd="0" destOrd="0" parTransId="{B9B575BF-EA33-4A15-A06B-FDB9CF5C67BC}" sibTransId="{35AA601F-4D3D-461E-93E0-7D78B31C5F72}"/>
    <dgm:cxn modelId="{40056DCF-FF11-4249-9B73-0A1E0A569191}" srcId="{D788FDFF-49C5-4C81-A2B7-D7CAB9D2FF11}" destId="{E85113AD-FFC0-4CDD-A2D4-1EF6AAA3AA49}" srcOrd="1" destOrd="0" parTransId="{10327665-E425-4542-BF5D-A0B44D41AD8D}" sibTransId="{8B31E72B-3314-4418-BB9B-A426D039AA0B}"/>
    <dgm:cxn modelId="{66DA1022-A904-4DAD-99F6-FBB6C271DDF7}" srcId="{76B8E586-C07F-4FAD-9ADA-AFB08B3768B1}" destId="{DF70C626-5A09-45B3-89AA-FBD4469A23E0}" srcOrd="0" destOrd="0" parTransId="{4F76D364-6564-490D-8956-02DF55B46168}" sibTransId="{6AF1A0BE-B905-4423-AC43-519E34BBE056}"/>
    <dgm:cxn modelId="{73AE8626-A91A-4DA8-A98E-AEC2CD84BCB6}" srcId="{E85113AD-FFC0-4CDD-A2D4-1EF6AAA3AA49}" destId="{FDACA475-B0E2-4BF3-A478-DEB93E3DB3B6}" srcOrd="0" destOrd="0" parTransId="{A1F674FB-9D72-4068-971D-C9B9D9B178F3}" sibTransId="{7685717D-7232-4028-B4C3-CDB92346E42B}"/>
    <dgm:cxn modelId="{7C28E1C8-6FF1-47BE-9A63-DD57EC58265B}" type="presOf" srcId="{5057AD4B-9DAE-4F9A-BECC-34C06700430A}" destId="{F3C9264D-184D-4950-823B-386C1B199920}" srcOrd="0" destOrd="0" presId="urn:microsoft.com/office/officeart/2005/8/layout/chevron2"/>
    <dgm:cxn modelId="{CC6E48D0-56E1-451D-B70E-2A944B81BA00}" type="presOf" srcId="{30F3ACFE-F1CB-4B39-B379-65ECDF009D32}" destId="{FE4FBABB-8539-4349-88D5-3207F4943F6C}" srcOrd="0" destOrd="0" presId="urn:microsoft.com/office/officeart/2005/8/layout/chevron2"/>
    <dgm:cxn modelId="{00B08112-98D0-44B8-BCF1-18580569F71B}" type="presOf" srcId="{8F0605D0-D47F-4FBD-A40B-CFB5BAB6CA8E}" destId="{B846919F-CCEF-489C-A60F-74320B209840}" srcOrd="0" destOrd="0" presId="urn:microsoft.com/office/officeart/2005/8/layout/chevron2"/>
    <dgm:cxn modelId="{6D6B7BB6-76FF-45E1-B2F8-71B7B8F8502B}" type="presOf" srcId="{4734E2AE-59D3-47DE-A946-259E19CFF1A0}" destId="{C57E30C0-8E29-47D1-A8D2-9AB86E96CD1B}" srcOrd="0" destOrd="0" presId="urn:microsoft.com/office/officeart/2005/8/layout/chevron2"/>
    <dgm:cxn modelId="{E2A6F559-FC00-48B4-8B05-DBE0736DF190}" srcId="{2F8E15DE-2A1A-4DDD-899F-7241B936E43B}" destId="{80F2D487-521A-4A01-A7F5-1060D353A032}" srcOrd="0" destOrd="0" parTransId="{E3DCD60A-2C26-4F2A-89C0-2B85547B38F6}" sibTransId="{3B862CE8-48CB-4138-9F25-6CC001601D78}"/>
    <dgm:cxn modelId="{5D581D4D-80A8-4067-A8DE-ED6059F33914}" srcId="{D788FDFF-49C5-4C81-A2B7-D7CAB9D2FF11}" destId="{76B8E586-C07F-4FAD-9ADA-AFB08B3768B1}" srcOrd="3" destOrd="0" parTransId="{4F36DB75-A23E-4816-97B3-2125DBA3B2AE}" sibTransId="{D68C7236-36F3-4784-95B2-A46BCE91DCB1}"/>
    <dgm:cxn modelId="{EFEF2B74-677F-48AF-9A62-B999B2EB57D7}" srcId="{32ED25CB-34EE-43C0-9095-D5A2936A3428}" destId="{5057AD4B-9DAE-4F9A-BECC-34C06700430A}" srcOrd="0" destOrd="0" parTransId="{CA350962-F8AB-496D-9AA9-30498C6DA475}" sibTransId="{CBAF435E-8E4C-4D62-8F14-13D629C4B056}"/>
    <dgm:cxn modelId="{F059F126-787E-41CA-9F13-277916EDC4A7}" srcId="{B08348CB-8514-495D-9C0F-C0AE99F32F23}" destId="{EC359CD5-D0C8-4BC8-A6BE-3FCC61938810}" srcOrd="0" destOrd="0" parTransId="{3AFDA1CB-E151-4B8F-B117-82C62CDF61A1}" sibTransId="{12D5A308-EFCD-4727-96B4-2998700E12DE}"/>
    <dgm:cxn modelId="{29BE385F-2628-40E0-ACBC-0B64EF7F7216}" srcId="{841B7912-F401-4C8C-9918-69A971A6A37C}" destId="{64053B8B-CCF8-403E-9729-5EFF48681900}" srcOrd="0" destOrd="0" parTransId="{9C5B3663-4904-4949-A15E-382D75F55C0B}" sibTransId="{E1FE8A4D-7AAA-4186-B8F0-DA4748E351EE}"/>
    <dgm:cxn modelId="{3F50068D-0D58-4BC4-9DA7-BC84A9E85B96}" srcId="{00908897-E65B-443D-A527-DC611F1D72E3}" destId="{F387FCF8-0A46-4B9D-A960-55529BD56A5C}" srcOrd="0" destOrd="0" parTransId="{8722650D-0AB8-4995-B828-FA6000943882}" sibTransId="{27CBD705-D816-4852-8189-D1D4BDFF46EF}"/>
    <dgm:cxn modelId="{AE1F2284-447F-4FE2-9545-9D92C7115674}" type="presOf" srcId="{727D5896-187F-4328-B680-BAF639FDDAFB}" destId="{B6EBC388-ED0A-4643-AEFD-9EDAC5873601}" srcOrd="0" destOrd="0" presId="urn:microsoft.com/office/officeart/2005/8/layout/chevron2"/>
    <dgm:cxn modelId="{08011BA0-66C9-492B-B2CF-1972C5E68A86}" type="presOf" srcId="{841B7912-F401-4C8C-9918-69A971A6A37C}" destId="{25255BFB-BB99-410D-B29F-BEB97BCFD762}" srcOrd="0" destOrd="0" presId="urn:microsoft.com/office/officeart/2005/8/layout/chevron2"/>
    <dgm:cxn modelId="{72B84662-8637-4072-B06E-9C7FCE90EA7D}" srcId="{D788FDFF-49C5-4C81-A2B7-D7CAB9D2FF11}" destId="{32ED25CB-34EE-43C0-9095-D5A2936A3428}" srcOrd="5" destOrd="0" parTransId="{BB70864D-48A9-44C2-A06A-1A902C4E7308}" sibTransId="{A43D01C8-1068-41A6-AD08-6F867B01764E}"/>
    <dgm:cxn modelId="{1FF5866E-E337-47C7-A108-607F4EE699AC}" srcId="{B7C9A1FE-13D8-404C-B485-D1E08AC0D378}" destId="{969E0779-95B0-4BC7-8E96-397C26225E2D}" srcOrd="0" destOrd="0" parTransId="{AF89218D-817A-4A85-B2DC-4D6AFCFAB68F}" sibTransId="{83871370-22D8-4839-AB90-38BA20AAB891}"/>
    <dgm:cxn modelId="{D3EF2A44-FC11-46FE-827F-507EFE039565}" type="presOf" srcId="{E85113AD-FFC0-4CDD-A2D4-1EF6AAA3AA49}" destId="{FB072B89-2828-4EB0-B733-98824C974C52}" srcOrd="0" destOrd="0" presId="urn:microsoft.com/office/officeart/2005/8/layout/chevron2"/>
    <dgm:cxn modelId="{F2C1CB46-3F07-4060-BBBA-8A0A8EC3C57C}" srcId="{D788FDFF-49C5-4C81-A2B7-D7CAB9D2FF11}" destId="{727D5896-187F-4328-B680-BAF639FDDAFB}" srcOrd="0" destOrd="0" parTransId="{34AEA30E-006E-4033-875B-F54207DB50A5}" sibTransId="{EE670392-6C20-41AE-AB4F-48D885CCBB6D}"/>
    <dgm:cxn modelId="{1D8AB93F-D6DE-4596-A92F-D2F4CE724066}" type="presOf" srcId="{EC359CD5-D0C8-4BC8-A6BE-3FCC61938810}" destId="{402FE2BC-3920-4054-ADB8-73B8AA6F5F2C}" srcOrd="0" destOrd="0" presId="urn:microsoft.com/office/officeart/2005/8/layout/chevron2"/>
    <dgm:cxn modelId="{B66102B4-E6A0-4A7D-A202-B754E782DA46}" type="presOf" srcId="{FDACA475-B0E2-4BF3-A478-DEB93E3DB3B6}" destId="{BA8C455C-CBAC-4731-81BA-D805CDD5000F}" srcOrd="0" destOrd="0" presId="urn:microsoft.com/office/officeart/2005/8/layout/chevron2"/>
    <dgm:cxn modelId="{094DCDFF-DD6F-4E57-ADBF-B02E4EC639A0}" type="presOf" srcId="{D788FDFF-49C5-4C81-A2B7-D7CAB9D2FF11}" destId="{CDA4E6C9-0788-42A4-8152-6540D2A24AC5}" srcOrd="0" destOrd="0" presId="urn:microsoft.com/office/officeart/2005/8/layout/chevron2"/>
    <dgm:cxn modelId="{72067572-9F6B-41AC-B814-4D8BD85E4FF4}" srcId="{D788FDFF-49C5-4C81-A2B7-D7CAB9D2FF11}" destId="{8F0605D0-D47F-4FBD-A40B-CFB5BAB6CA8E}" srcOrd="7" destOrd="0" parTransId="{80729CC6-B44A-441A-94E3-70F9CC0865CE}" sibTransId="{F66BFB19-F0A2-431D-8333-4147A64E3243}"/>
    <dgm:cxn modelId="{651D3F03-F51E-4F07-A18D-1593B7A5C943}" type="presOf" srcId="{969E0779-95B0-4BC7-8E96-397C26225E2D}" destId="{91EB7A65-AE66-4B1E-95DD-310BB2221750}" srcOrd="0" destOrd="0" presId="urn:microsoft.com/office/officeart/2005/8/layout/chevron2"/>
    <dgm:cxn modelId="{9BD4B0AE-73C7-4FFD-8C35-7A943F903519}" type="presOf" srcId="{DF70C626-5A09-45B3-89AA-FBD4469A23E0}" destId="{0CE8A60D-24FA-4930-B2A4-B37EDDB882DA}" srcOrd="0" destOrd="0" presId="urn:microsoft.com/office/officeart/2005/8/layout/chevron2"/>
    <dgm:cxn modelId="{66A28670-802E-44E7-A290-D639989911F3}" srcId="{D788FDFF-49C5-4C81-A2B7-D7CAB9D2FF11}" destId="{B08348CB-8514-495D-9C0F-C0AE99F32F23}" srcOrd="2" destOrd="0" parTransId="{EFF27C32-FE83-4AEF-A768-3EFE3F8E39C7}" sibTransId="{30F4EC76-E2C2-4BD0-8603-6B0135BAF11D}"/>
    <dgm:cxn modelId="{369F9F31-0811-4FA8-9B11-CB7E072EEF2F}" type="presOf" srcId="{2F8E15DE-2A1A-4DDD-899F-7241B936E43B}" destId="{D0C329CF-3D66-4DBB-8093-0BCC8A669CA8}" srcOrd="0" destOrd="0" presId="urn:microsoft.com/office/officeart/2005/8/layout/chevron2"/>
    <dgm:cxn modelId="{1DE12148-A59F-4AC3-8D57-0ADA62F59793}" srcId="{727D5896-187F-4328-B680-BAF639FDDAFB}" destId="{4734E2AE-59D3-47DE-A946-259E19CFF1A0}" srcOrd="0" destOrd="0" parTransId="{1EA2EBD3-F0B7-43C6-9574-FEA232F58E49}" sibTransId="{C46CB418-1BBC-4EC3-B599-209502793E32}"/>
    <dgm:cxn modelId="{B461C9AF-A125-452C-ABB0-BAA6B7A76F50}" type="presOf" srcId="{F387FCF8-0A46-4B9D-A960-55529BD56A5C}" destId="{0155DE81-02E5-4798-B1F5-F6C36BF4BAD3}" srcOrd="0" destOrd="0" presId="urn:microsoft.com/office/officeart/2005/8/layout/chevron2"/>
    <dgm:cxn modelId="{4815B912-4DDB-4600-A5DB-C0120231E65D}" type="presOf" srcId="{00908897-E65B-443D-A527-DC611F1D72E3}" destId="{65851AA1-8C05-4527-AF0B-DC2D448F75B4}" srcOrd="0" destOrd="0" presId="urn:microsoft.com/office/officeart/2005/8/layout/chevron2"/>
    <dgm:cxn modelId="{93E9164E-4C13-4A15-90FF-5273FF62F8E9}" type="presOf" srcId="{80F2D487-521A-4A01-A7F5-1060D353A032}" destId="{44C1BE62-0D3B-446C-B2A4-8B30A0E53548}" srcOrd="0" destOrd="0" presId="urn:microsoft.com/office/officeart/2005/8/layout/chevron2"/>
    <dgm:cxn modelId="{1D84C177-5D30-45B4-B19B-DA7CB44BBD76}" srcId="{D788FDFF-49C5-4C81-A2B7-D7CAB9D2FF11}" destId="{2F8E15DE-2A1A-4DDD-899F-7241B936E43B}" srcOrd="8" destOrd="0" parTransId="{023D4227-DFAB-49ED-9119-33D78ED48AB1}" sibTransId="{9A3C3A4D-D608-4E51-9D8D-24E5D98B1A54}"/>
    <dgm:cxn modelId="{CF8ECC49-28DC-46E4-BF32-DA3FC7349898}" type="presParOf" srcId="{CDA4E6C9-0788-42A4-8152-6540D2A24AC5}" destId="{F1295339-08E4-42BA-BF0E-EFB08B8E2FE5}" srcOrd="0" destOrd="0" presId="urn:microsoft.com/office/officeart/2005/8/layout/chevron2"/>
    <dgm:cxn modelId="{F5F44D27-25B1-4754-A3FC-A86B3915D2C5}" type="presParOf" srcId="{F1295339-08E4-42BA-BF0E-EFB08B8E2FE5}" destId="{B6EBC388-ED0A-4643-AEFD-9EDAC5873601}" srcOrd="0" destOrd="0" presId="urn:microsoft.com/office/officeart/2005/8/layout/chevron2"/>
    <dgm:cxn modelId="{3DB71291-3ED2-4686-9BA4-8072BC05EB3E}" type="presParOf" srcId="{F1295339-08E4-42BA-BF0E-EFB08B8E2FE5}" destId="{C57E30C0-8E29-47D1-A8D2-9AB86E96CD1B}" srcOrd="1" destOrd="0" presId="urn:microsoft.com/office/officeart/2005/8/layout/chevron2"/>
    <dgm:cxn modelId="{BFC4B36B-1DC3-4F74-900D-476B510C32A2}" type="presParOf" srcId="{CDA4E6C9-0788-42A4-8152-6540D2A24AC5}" destId="{A268872A-3B92-405A-841B-29092C49F303}" srcOrd="1" destOrd="0" presId="urn:microsoft.com/office/officeart/2005/8/layout/chevron2"/>
    <dgm:cxn modelId="{2C113C97-7E57-43A2-B801-675A4B892FC2}" type="presParOf" srcId="{CDA4E6C9-0788-42A4-8152-6540D2A24AC5}" destId="{46B28170-2FEE-48FE-9D6C-AE0563B6F3ED}" srcOrd="2" destOrd="0" presId="urn:microsoft.com/office/officeart/2005/8/layout/chevron2"/>
    <dgm:cxn modelId="{C560C3C4-50BE-4F22-B0E7-DE24F5C6605C}" type="presParOf" srcId="{46B28170-2FEE-48FE-9D6C-AE0563B6F3ED}" destId="{FB072B89-2828-4EB0-B733-98824C974C52}" srcOrd="0" destOrd="0" presId="urn:microsoft.com/office/officeart/2005/8/layout/chevron2"/>
    <dgm:cxn modelId="{61FB195F-A6C0-41C5-986B-2890E7D83B10}" type="presParOf" srcId="{46B28170-2FEE-48FE-9D6C-AE0563B6F3ED}" destId="{BA8C455C-CBAC-4731-81BA-D805CDD5000F}" srcOrd="1" destOrd="0" presId="urn:microsoft.com/office/officeart/2005/8/layout/chevron2"/>
    <dgm:cxn modelId="{1FF29D7E-45A5-45CC-B971-CB2A09C3B05A}" type="presParOf" srcId="{CDA4E6C9-0788-42A4-8152-6540D2A24AC5}" destId="{D34B6520-BE47-48F5-AC13-E8398A26D4F3}" srcOrd="3" destOrd="0" presId="urn:microsoft.com/office/officeart/2005/8/layout/chevron2"/>
    <dgm:cxn modelId="{3B6153F3-22AE-4ED7-81FA-FFF7E735B0B6}" type="presParOf" srcId="{CDA4E6C9-0788-42A4-8152-6540D2A24AC5}" destId="{9152FCC4-618E-4658-90B4-1B0994D31925}" srcOrd="4" destOrd="0" presId="urn:microsoft.com/office/officeart/2005/8/layout/chevron2"/>
    <dgm:cxn modelId="{6AC327D6-87EA-4B92-BDE9-47E95F74A769}" type="presParOf" srcId="{9152FCC4-618E-4658-90B4-1B0994D31925}" destId="{AC3AA12F-F04C-4557-AE03-7FB322EE32F1}" srcOrd="0" destOrd="0" presId="urn:microsoft.com/office/officeart/2005/8/layout/chevron2"/>
    <dgm:cxn modelId="{ACC47EFE-AEA9-463C-A04C-148480377281}" type="presParOf" srcId="{9152FCC4-618E-4658-90B4-1B0994D31925}" destId="{402FE2BC-3920-4054-ADB8-73B8AA6F5F2C}" srcOrd="1" destOrd="0" presId="urn:microsoft.com/office/officeart/2005/8/layout/chevron2"/>
    <dgm:cxn modelId="{043DDD77-BFEE-4FDE-AA8C-5277C59D8F27}" type="presParOf" srcId="{CDA4E6C9-0788-42A4-8152-6540D2A24AC5}" destId="{CEE0E643-B68D-4AA7-8515-0E37A0EDFB68}" srcOrd="5" destOrd="0" presId="urn:microsoft.com/office/officeart/2005/8/layout/chevron2"/>
    <dgm:cxn modelId="{EFC18A4E-5EC6-403B-8FD2-044A214789AA}" type="presParOf" srcId="{CDA4E6C9-0788-42A4-8152-6540D2A24AC5}" destId="{09A7B728-C4F2-490D-B8C6-16FA47E759DE}" srcOrd="6" destOrd="0" presId="urn:microsoft.com/office/officeart/2005/8/layout/chevron2"/>
    <dgm:cxn modelId="{E9CBD8C5-D1CF-4A0C-B5F2-0964763E4F27}" type="presParOf" srcId="{09A7B728-C4F2-490D-B8C6-16FA47E759DE}" destId="{ED7B73C0-B4D6-45D3-B172-3C6EEFFB922A}" srcOrd="0" destOrd="0" presId="urn:microsoft.com/office/officeart/2005/8/layout/chevron2"/>
    <dgm:cxn modelId="{B65B1FA4-453D-4F7F-A3B0-929AF57DE11D}" type="presParOf" srcId="{09A7B728-C4F2-490D-B8C6-16FA47E759DE}" destId="{0CE8A60D-24FA-4930-B2A4-B37EDDB882DA}" srcOrd="1" destOrd="0" presId="urn:microsoft.com/office/officeart/2005/8/layout/chevron2"/>
    <dgm:cxn modelId="{7EBBDC08-7E4F-47F2-B20B-809EDCC50848}" type="presParOf" srcId="{CDA4E6C9-0788-42A4-8152-6540D2A24AC5}" destId="{B79A27B1-AC23-4F70-87C1-B158BBD1D877}" srcOrd="7" destOrd="0" presId="urn:microsoft.com/office/officeart/2005/8/layout/chevron2"/>
    <dgm:cxn modelId="{38CA26EC-707B-4F83-B40B-506D9B7F6690}" type="presParOf" srcId="{CDA4E6C9-0788-42A4-8152-6540D2A24AC5}" destId="{C5D87C43-A6A6-40A5-80A0-A8F2C306DE74}" srcOrd="8" destOrd="0" presId="urn:microsoft.com/office/officeart/2005/8/layout/chevron2"/>
    <dgm:cxn modelId="{613C2BC5-058B-4A52-A422-F13D81009EA0}" type="presParOf" srcId="{C5D87C43-A6A6-40A5-80A0-A8F2C306DE74}" destId="{6A1C5083-BD4A-4FB9-BEA5-ECFB673949C6}" srcOrd="0" destOrd="0" presId="urn:microsoft.com/office/officeart/2005/8/layout/chevron2"/>
    <dgm:cxn modelId="{9D8529F3-0898-4DC5-8887-AC86027B23DC}" type="presParOf" srcId="{C5D87C43-A6A6-40A5-80A0-A8F2C306DE74}" destId="{91EB7A65-AE66-4B1E-95DD-310BB2221750}" srcOrd="1" destOrd="0" presId="urn:microsoft.com/office/officeart/2005/8/layout/chevron2"/>
    <dgm:cxn modelId="{149BE9B4-0764-4FF2-8291-983AEE84E830}" type="presParOf" srcId="{CDA4E6C9-0788-42A4-8152-6540D2A24AC5}" destId="{8592D42C-92E9-42CF-9D5C-7AC79BCB1865}" srcOrd="9" destOrd="0" presId="urn:microsoft.com/office/officeart/2005/8/layout/chevron2"/>
    <dgm:cxn modelId="{D5663DF2-37EB-4E14-8C40-6D32926D6C76}" type="presParOf" srcId="{CDA4E6C9-0788-42A4-8152-6540D2A24AC5}" destId="{73C51D50-3AC7-491B-98F0-24C6B32CAB79}" srcOrd="10" destOrd="0" presId="urn:microsoft.com/office/officeart/2005/8/layout/chevron2"/>
    <dgm:cxn modelId="{E2C9A424-0E83-46F4-8D73-050C3F3E12E0}" type="presParOf" srcId="{73C51D50-3AC7-491B-98F0-24C6B32CAB79}" destId="{6B9D2982-2BCD-4D2C-AAC4-5FA16D92EB1D}" srcOrd="0" destOrd="0" presId="urn:microsoft.com/office/officeart/2005/8/layout/chevron2"/>
    <dgm:cxn modelId="{C7AF18C3-53AF-4190-9073-707988A203CB}" type="presParOf" srcId="{73C51D50-3AC7-491B-98F0-24C6B32CAB79}" destId="{F3C9264D-184D-4950-823B-386C1B199920}" srcOrd="1" destOrd="0" presId="urn:microsoft.com/office/officeart/2005/8/layout/chevron2"/>
    <dgm:cxn modelId="{A30ABCC3-1863-49B2-97FA-D9F4D2D3D244}" type="presParOf" srcId="{CDA4E6C9-0788-42A4-8152-6540D2A24AC5}" destId="{66DBCF26-89CA-419C-B01D-54C9CB1AA39B}" srcOrd="11" destOrd="0" presId="urn:microsoft.com/office/officeart/2005/8/layout/chevron2"/>
    <dgm:cxn modelId="{0F32070D-1770-4E08-A789-2DAE5937145A}" type="presParOf" srcId="{CDA4E6C9-0788-42A4-8152-6540D2A24AC5}" destId="{557E7DFB-46EB-46D2-90F3-E252AEDE57B6}" srcOrd="12" destOrd="0" presId="urn:microsoft.com/office/officeart/2005/8/layout/chevron2"/>
    <dgm:cxn modelId="{D7032C96-48D4-47F3-9D49-A4DDC9D54D6E}" type="presParOf" srcId="{557E7DFB-46EB-46D2-90F3-E252AEDE57B6}" destId="{25255BFB-BB99-410D-B29F-BEB97BCFD762}" srcOrd="0" destOrd="0" presId="urn:microsoft.com/office/officeart/2005/8/layout/chevron2"/>
    <dgm:cxn modelId="{274CDD43-54B5-4F8C-8874-A6A39F465BE3}" type="presParOf" srcId="{557E7DFB-46EB-46D2-90F3-E252AEDE57B6}" destId="{4B8097C2-41E0-4BD1-8BD2-C5A4030FFDDC}" srcOrd="1" destOrd="0" presId="urn:microsoft.com/office/officeart/2005/8/layout/chevron2"/>
    <dgm:cxn modelId="{AB1C5AB0-E5B1-409F-8E4E-E42896B2D365}" type="presParOf" srcId="{CDA4E6C9-0788-42A4-8152-6540D2A24AC5}" destId="{DBF052EA-DBFB-4201-889F-1845004ED768}" srcOrd="13" destOrd="0" presId="urn:microsoft.com/office/officeart/2005/8/layout/chevron2"/>
    <dgm:cxn modelId="{90C68466-67A3-4B46-8A70-D022E9769461}" type="presParOf" srcId="{CDA4E6C9-0788-42A4-8152-6540D2A24AC5}" destId="{3349A6D9-78A1-4696-BEAD-AD47D6231ED5}" srcOrd="14" destOrd="0" presId="urn:microsoft.com/office/officeart/2005/8/layout/chevron2"/>
    <dgm:cxn modelId="{B441D57D-5753-4266-B58D-03E57E463BA0}" type="presParOf" srcId="{3349A6D9-78A1-4696-BEAD-AD47D6231ED5}" destId="{B846919F-CCEF-489C-A60F-74320B209840}" srcOrd="0" destOrd="0" presId="urn:microsoft.com/office/officeart/2005/8/layout/chevron2"/>
    <dgm:cxn modelId="{1EC11928-2110-4178-AA0C-8AA08AC06526}" type="presParOf" srcId="{3349A6D9-78A1-4696-BEAD-AD47D6231ED5}" destId="{FE4FBABB-8539-4349-88D5-3207F4943F6C}" srcOrd="1" destOrd="0" presId="urn:microsoft.com/office/officeart/2005/8/layout/chevron2"/>
    <dgm:cxn modelId="{BA605EB8-6476-4759-91C4-EDA586313336}" type="presParOf" srcId="{CDA4E6C9-0788-42A4-8152-6540D2A24AC5}" destId="{630A75DC-E319-46A3-927A-2FE7537C2346}" srcOrd="15" destOrd="0" presId="urn:microsoft.com/office/officeart/2005/8/layout/chevron2"/>
    <dgm:cxn modelId="{412349F6-7028-4E28-8823-99044E273E66}" type="presParOf" srcId="{CDA4E6C9-0788-42A4-8152-6540D2A24AC5}" destId="{0B238284-A8D0-475A-915B-36B2F67A30AF}" srcOrd="16" destOrd="0" presId="urn:microsoft.com/office/officeart/2005/8/layout/chevron2"/>
    <dgm:cxn modelId="{5836339A-15B5-4D7D-BB36-5107C329C8BF}" type="presParOf" srcId="{0B238284-A8D0-475A-915B-36B2F67A30AF}" destId="{D0C329CF-3D66-4DBB-8093-0BCC8A669CA8}" srcOrd="0" destOrd="0" presId="urn:microsoft.com/office/officeart/2005/8/layout/chevron2"/>
    <dgm:cxn modelId="{B9BC8A61-DE43-4CB6-BE34-BC598FD0A074}" type="presParOf" srcId="{0B238284-A8D0-475A-915B-36B2F67A30AF}" destId="{44C1BE62-0D3B-446C-B2A4-8B30A0E53548}" srcOrd="1" destOrd="0" presId="urn:microsoft.com/office/officeart/2005/8/layout/chevron2"/>
    <dgm:cxn modelId="{B358A853-A6E5-481A-A15F-8AAE6D60C38E}" type="presParOf" srcId="{CDA4E6C9-0788-42A4-8152-6540D2A24AC5}" destId="{DC38EB8A-661F-4CE4-8F9E-1BB19B783F06}" srcOrd="17" destOrd="0" presId="urn:microsoft.com/office/officeart/2005/8/layout/chevron2"/>
    <dgm:cxn modelId="{22DE98FC-F242-48AF-9AE3-3CB9B83BAF02}" type="presParOf" srcId="{CDA4E6C9-0788-42A4-8152-6540D2A24AC5}" destId="{C5D2CE27-697B-4ADE-ACFB-6985ADCB66AC}" srcOrd="18" destOrd="0" presId="urn:microsoft.com/office/officeart/2005/8/layout/chevron2"/>
    <dgm:cxn modelId="{1E607B58-8013-41F1-8B46-5288830A49C9}" type="presParOf" srcId="{C5D2CE27-697B-4ADE-ACFB-6985ADCB66AC}" destId="{65851AA1-8C05-4527-AF0B-DC2D448F75B4}" srcOrd="0" destOrd="0" presId="urn:microsoft.com/office/officeart/2005/8/layout/chevron2"/>
    <dgm:cxn modelId="{985AA446-C711-4A15-B3FD-2A4A61BF19F9}" type="presParOf" srcId="{C5D2CE27-697B-4ADE-ACFB-6985ADCB66AC}" destId="{0155DE81-02E5-4798-B1F5-F6C36BF4BAD3}" srcOrd="1" destOrd="0" presId="urn:microsoft.com/office/officeart/2005/8/layout/chevron2"/>
  </dgm:cxnLst>
  <dgm:bg/>
  <dgm:whole/>
</dgm:dataModel>
</file>

<file path=ppt/diagrams/data4.xml><?xml version="1.0" encoding="utf-8"?>
<dgm:dataModel xmlns:dgm="http://schemas.openxmlformats.org/drawingml/2006/diagram" xmlns:a="http://schemas.openxmlformats.org/drawingml/2006/main">
  <dgm:ptLst>
    <dgm:pt modelId="{826F90EB-8474-4A12-A009-13B7E675DE5B}" type="doc">
      <dgm:prSet loTypeId="urn:microsoft.com/office/officeart/2005/8/layout/default#1" loCatId="list" qsTypeId="urn:microsoft.com/office/officeart/2005/8/quickstyle/3d2" qsCatId="3D" csTypeId="urn:microsoft.com/office/officeart/2005/8/colors/colorful1" csCatId="colorful" phldr="1"/>
      <dgm:spPr/>
      <dgm:t>
        <a:bodyPr/>
        <a:lstStyle/>
        <a:p>
          <a:endParaRPr lang="id-ID"/>
        </a:p>
      </dgm:t>
    </dgm:pt>
    <dgm:pt modelId="{9EA47B2A-0B70-4022-8740-F469DA8687C9}">
      <dgm:prSet phldrT="[Text]" custT="1"/>
      <dgm:spPr>
        <a:solidFill>
          <a:srgbClr val="FF0000"/>
        </a:solidFill>
      </dgm:spPr>
      <dgm:t>
        <a:bodyPr/>
        <a:lstStyle/>
        <a:p>
          <a:r>
            <a:rPr lang="en-US" sz="2000" b="0" smtClean="0">
              <a:effectLst/>
              <a:latin typeface="Cambria" panose="02040503050406030204" pitchFamily="18" charset="0"/>
              <a:cs typeface="Arial" charset="0"/>
            </a:rPr>
            <a:t>Dapat dijabarkan lebih operasional </a:t>
          </a:r>
          <a:r>
            <a:rPr lang="en-US" sz="2000" b="0" smtClean="0">
              <a:effectLst/>
              <a:latin typeface="Cambria" panose="02040503050406030204" pitchFamily="18" charset="0"/>
              <a:cs typeface="Arial" charset="0"/>
              <a:sym typeface="Wingdings" pitchFamily="2" charset="2"/>
            </a:rPr>
            <a:t> menjadi sasaran strategis, dengan memperhatikan Misi pembangunan daerah yang telah ditetapkan.</a:t>
          </a:r>
          <a:endParaRPr lang="id-ID" sz="2000" b="0" dirty="0">
            <a:effectLst/>
            <a:latin typeface="Cambria" panose="02040503050406030204" pitchFamily="18" charset="0"/>
          </a:endParaRPr>
        </a:p>
      </dgm:t>
    </dgm:pt>
    <dgm:pt modelId="{0162284A-EE15-4954-A21C-DF0DAB9C49FE}" type="parTrans" cxnId="{A65030D4-4B98-4370-9955-910C52675F5E}">
      <dgm:prSet/>
      <dgm:spPr/>
      <dgm:t>
        <a:bodyPr/>
        <a:lstStyle/>
        <a:p>
          <a:endParaRPr lang="id-ID" sz="2000" b="0">
            <a:solidFill>
              <a:schemeClr val="bg1"/>
            </a:solidFill>
            <a:effectLst/>
          </a:endParaRPr>
        </a:p>
      </dgm:t>
    </dgm:pt>
    <dgm:pt modelId="{2C0A6FE9-7E38-4E76-BCB2-AB0FA95D6787}" type="sibTrans" cxnId="{A65030D4-4B98-4370-9955-910C52675F5E}">
      <dgm:prSet/>
      <dgm:spPr/>
      <dgm:t>
        <a:bodyPr/>
        <a:lstStyle/>
        <a:p>
          <a:endParaRPr lang="id-ID" sz="2000" b="0">
            <a:solidFill>
              <a:schemeClr val="bg1"/>
            </a:solidFill>
            <a:effectLst/>
            <a:latin typeface="Cambria" panose="02040503050406030204" pitchFamily="18" charset="0"/>
          </a:endParaRPr>
        </a:p>
      </dgm:t>
    </dgm:pt>
    <dgm:pt modelId="{3E9064F6-E951-4F54-AED3-58CD6ED956D3}">
      <dgm:prSet custT="1"/>
      <dgm:spPr>
        <a:solidFill>
          <a:srgbClr val="006600"/>
        </a:solidFill>
      </dgm:spPr>
      <dgm:t>
        <a:bodyPr/>
        <a:lstStyle/>
        <a:p>
          <a:r>
            <a:rPr lang="en-US" sz="2000" b="0" smtClean="0">
              <a:effectLst/>
              <a:latin typeface="Cambria" panose="02040503050406030204" pitchFamily="18" charset="0"/>
              <a:cs typeface="Arial" charset="0"/>
            </a:rPr>
            <a:t>Satu atau beberapa Tujuan, dapat dimanfaatkan untuk mewujudkan satu Misi.</a:t>
          </a:r>
          <a:endParaRPr lang="en-US" sz="2000" b="0" dirty="0">
            <a:effectLst/>
            <a:latin typeface="Cambria" panose="02040503050406030204" pitchFamily="18" charset="0"/>
            <a:cs typeface="Arial" charset="0"/>
          </a:endParaRPr>
        </a:p>
      </dgm:t>
    </dgm:pt>
    <dgm:pt modelId="{EA4E1926-21E8-488C-844F-8B606932C601}" type="parTrans" cxnId="{61F633C0-AB10-4FE1-A742-8D1EAA178A06}">
      <dgm:prSet/>
      <dgm:spPr/>
      <dgm:t>
        <a:bodyPr/>
        <a:lstStyle/>
        <a:p>
          <a:endParaRPr lang="id-ID" sz="2000" b="0">
            <a:solidFill>
              <a:schemeClr val="bg1"/>
            </a:solidFill>
            <a:effectLst/>
          </a:endParaRPr>
        </a:p>
      </dgm:t>
    </dgm:pt>
    <dgm:pt modelId="{0F9BAD6B-F83F-4AE2-8181-3FE01B9FFFCC}" type="sibTrans" cxnId="{61F633C0-AB10-4FE1-A742-8D1EAA178A06}">
      <dgm:prSet/>
      <dgm:spPr/>
      <dgm:t>
        <a:bodyPr/>
        <a:lstStyle/>
        <a:p>
          <a:endParaRPr lang="id-ID" sz="2000" b="0">
            <a:solidFill>
              <a:schemeClr val="bg1"/>
            </a:solidFill>
            <a:effectLst/>
          </a:endParaRPr>
        </a:p>
      </dgm:t>
    </dgm:pt>
    <dgm:pt modelId="{4E0E6E14-51FC-4465-8611-FAAE3A7CF659}">
      <dgm:prSet custT="1"/>
      <dgm:spPr/>
      <dgm:t>
        <a:bodyPr/>
        <a:lstStyle/>
        <a:p>
          <a:r>
            <a:rPr lang="en-US" sz="2000" b="0" smtClean="0">
              <a:effectLst/>
              <a:latin typeface="Cambria" panose="02040503050406030204" pitchFamily="18" charset="0"/>
              <a:cs typeface="Arial" charset="0"/>
            </a:rPr>
            <a:t>Rumusan Tujuan disusun dengan memperhatikan isu-isu strategik yang ditemukan.</a:t>
          </a:r>
          <a:endParaRPr lang="en-US" sz="2000" b="0" dirty="0">
            <a:effectLst/>
            <a:latin typeface="Cambria" panose="02040503050406030204" pitchFamily="18" charset="0"/>
            <a:cs typeface="Arial" charset="0"/>
          </a:endParaRPr>
        </a:p>
      </dgm:t>
    </dgm:pt>
    <dgm:pt modelId="{1384EF5E-E5EF-479A-AA29-4B86A9A7A49C}" type="parTrans" cxnId="{7F170D3D-4301-452B-9661-A79B51F1E171}">
      <dgm:prSet/>
      <dgm:spPr/>
      <dgm:t>
        <a:bodyPr/>
        <a:lstStyle/>
        <a:p>
          <a:endParaRPr lang="id-ID" sz="2000" b="0">
            <a:solidFill>
              <a:schemeClr val="bg1"/>
            </a:solidFill>
            <a:effectLst/>
          </a:endParaRPr>
        </a:p>
      </dgm:t>
    </dgm:pt>
    <dgm:pt modelId="{430B31FA-CBBA-43BA-B53B-79429678BA3D}" type="sibTrans" cxnId="{7F170D3D-4301-452B-9661-A79B51F1E171}">
      <dgm:prSet/>
      <dgm:spPr/>
      <dgm:t>
        <a:bodyPr/>
        <a:lstStyle/>
        <a:p>
          <a:endParaRPr lang="id-ID" sz="2000" b="0">
            <a:solidFill>
              <a:schemeClr val="bg1"/>
            </a:solidFill>
            <a:effectLst/>
          </a:endParaRPr>
        </a:p>
      </dgm:t>
    </dgm:pt>
    <dgm:pt modelId="{C9E9E463-E3B2-4151-B0F4-C4E88C73D5D8}">
      <dgm:prSet custT="1"/>
      <dgm:spPr>
        <a:solidFill>
          <a:srgbClr val="000066"/>
        </a:solidFill>
      </dgm:spPr>
      <dgm:t>
        <a:bodyPr/>
        <a:lstStyle/>
        <a:p>
          <a:r>
            <a:rPr lang="en-US" sz="2000" b="0" smtClean="0">
              <a:effectLst/>
              <a:latin typeface="Cambria" panose="02040503050406030204" pitchFamily="18" charset="0"/>
              <a:cs typeface="Arial" charset="0"/>
            </a:rPr>
            <a:t>Rumusannya menggunakan bahasa yang jelas dan mudah dipahami.</a:t>
          </a:r>
          <a:endParaRPr lang="en-US" sz="2000" b="0" dirty="0">
            <a:effectLst/>
            <a:latin typeface="Cambria" panose="02040503050406030204" pitchFamily="18" charset="0"/>
            <a:cs typeface="Arial" charset="0"/>
          </a:endParaRPr>
        </a:p>
      </dgm:t>
    </dgm:pt>
    <dgm:pt modelId="{C9166E1D-D4C4-4ED1-B20E-2A58DC86E0BD}" type="parTrans" cxnId="{FE81BC3D-963B-466E-AC3D-867CF28CD556}">
      <dgm:prSet/>
      <dgm:spPr/>
      <dgm:t>
        <a:bodyPr/>
        <a:lstStyle/>
        <a:p>
          <a:endParaRPr lang="id-ID" sz="2000" b="0">
            <a:solidFill>
              <a:schemeClr val="bg1"/>
            </a:solidFill>
            <a:effectLst/>
          </a:endParaRPr>
        </a:p>
      </dgm:t>
    </dgm:pt>
    <dgm:pt modelId="{B01354C2-D8A4-427C-92A0-090DA67C1C11}" type="sibTrans" cxnId="{FE81BC3D-963B-466E-AC3D-867CF28CD556}">
      <dgm:prSet/>
      <dgm:spPr/>
      <dgm:t>
        <a:bodyPr/>
        <a:lstStyle/>
        <a:p>
          <a:endParaRPr lang="id-ID" sz="2000" b="0">
            <a:solidFill>
              <a:schemeClr val="bg1"/>
            </a:solidFill>
            <a:effectLst/>
          </a:endParaRPr>
        </a:p>
      </dgm:t>
    </dgm:pt>
    <dgm:pt modelId="{F9260843-CE1C-48B9-B69B-6A184AD950AF}" type="pres">
      <dgm:prSet presAssocID="{826F90EB-8474-4A12-A009-13B7E675DE5B}" presName="diagram" presStyleCnt="0">
        <dgm:presLayoutVars>
          <dgm:dir/>
          <dgm:resizeHandles val="exact"/>
        </dgm:presLayoutVars>
      </dgm:prSet>
      <dgm:spPr/>
      <dgm:t>
        <a:bodyPr/>
        <a:lstStyle/>
        <a:p>
          <a:endParaRPr lang="id-ID"/>
        </a:p>
      </dgm:t>
    </dgm:pt>
    <dgm:pt modelId="{106B6CEB-DCE5-4EDE-BEEF-F9E818F7BA89}" type="pres">
      <dgm:prSet presAssocID="{9EA47B2A-0B70-4022-8740-F469DA8687C9}" presName="node" presStyleLbl="node1" presStyleIdx="0" presStyleCnt="4">
        <dgm:presLayoutVars>
          <dgm:bulletEnabled val="1"/>
        </dgm:presLayoutVars>
      </dgm:prSet>
      <dgm:spPr/>
      <dgm:t>
        <a:bodyPr/>
        <a:lstStyle/>
        <a:p>
          <a:endParaRPr lang="id-ID"/>
        </a:p>
      </dgm:t>
    </dgm:pt>
    <dgm:pt modelId="{3C8A470E-156B-48E1-B3D2-CE400B05E7A4}" type="pres">
      <dgm:prSet presAssocID="{2C0A6FE9-7E38-4E76-BCB2-AB0FA95D6787}" presName="sibTrans" presStyleCnt="0"/>
      <dgm:spPr/>
      <dgm:t>
        <a:bodyPr/>
        <a:lstStyle/>
        <a:p>
          <a:endParaRPr lang="id-ID"/>
        </a:p>
      </dgm:t>
    </dgm:pt>
    <dgm:pt modelId="{CBA71B41-70EE-41DC-BC77-9CC59A5FA32B}" type="pres">
      <dgm:prSet presAssocID="{3E9064F6-E951-4F54-AED3-58CD6ED956D3}" presName="node" presStyleLbl="node1" presStyleIdx="1" presStyleCnt="4">
        <dgm:presLayoutVars>
          <dgm:bulletEnabled val="1"/>
        </dgm:presLayoutVars>
      </dgm:prSet>
      <dgm:spPr/>
      <dgm:t>
        <a:bodyPr/>
        <a:lstStyle/>
        <a:p>
          <a:endParaRPr lang="id-ID"/>
        </a:p>
      </dgm:t>
    </dgm:pt>
    <dgm:pt modelId="{AC91DDE6-6BFF-40EE-9164-BBAE086F718C}" type="pres">
      <dgm:prSet presAssocID="{0F9BAD6B-F83F-4AE2-8181-3FE01B9FFFCC}" presName="sibTrans" presStyleCnt="0"/>
      <dgm:spPr/>
      <dgm:t>
        <a:bodyPr/>
        <a:lstStyle/>
        <a:p>
          <a:endParaRPr lang="id-ID"/>
        </a:p>
      </dgm:t>
    </dgm:pt>
    <dgm:pt modelId="{D58F6A54-A46A-45F8-A976-3BD01533AC62}" type="pres">
      <dgm:prSet presAssocID="{4E0E6E14-51FC-4465-8611-FAAE3A7CF659}" presName="node" presStyleLbl="node1" presStyleIdx="2" presStyleCnt="4">
        <dgm:presLayoutVars>
          <dgm:bulletEnabled val="1"/>
        </dgm:presLayoutVars>
      </dgm:prSet>
      <dgm:spPr/>
      <dgm:t>
        <a:bodyPr/>
        <a:lstStyle/>
        <a:p>
          <a:endParaRPr lang="id-ID"/>
        </a:p>
      </dgm:t>
    </dgm:pt>
    <dgm:pt modelId="{75085C95-5B6D-4769-A535-01C7AEB6CCD5}" type="pres">
      <dgm:prSet presAssocID="{430B31FA-CBBA-43BA-B53B-79429678BA3D}" presName="sibTrans" presStyleCnt="0"/>
      <dgm:spPr/>
      <dgm:t>
        <a:bodyPr/>
        <a:lstStyle/>
        <a:p>
          <a:endParaRPr lang="id-ID"/>
        </a:p>
      </dgm:t>
    </dgm:pt>
    <dgm:pt modelId="{0320C1F2-D3E9-4A35-87BF-BF77B99447EE}" type="pres">
      <dgm:prSet presAssocID="{C9E9E463-E3B2-4151-B0F4-C4E88C73D5D8}" presName="node" presStyleLbl="node1" presStyleIdx="3" presStyleCnt="4">
        <dgm:presLayoutVars>
          <dgm:bulletEnabled val="1"/>
        </dgm:presLayoutVars>
      </dgm:prSet>
      <dgm:spPr/>
      <dgm:t>
        <a:bodyPr/>
        <a:lstStyle/>
        <a:p>
          <a:endParaRPr lang="id-ID"/>
        </a:p>
      </dgm:t>
    </dgm:pt>
  </dgm:ptLst>
  <dgm:cxnLst>
    <dgm:cxn modelId="{32A84A89-0972-4936-8826-42F5178E2E18}" type="presOf" srcId="{4E0E6E14-51FC-4465-8611-FAAE3A7CF659}" destId="{D58F6A54-A46A-45F8-A976-3BD01533AC62}" srcOrd="0" destOrd="0" presId="urn:microsoft.com/office/officeart/2005/8/layout/default#1"/>
    <dgm:cxn modelId="{61F633C0-AB10-4FE1-A742-8D1EAA178A06}" srcId="{826F90EB-8474-4A12-A009-13B7E675DE5B}" destId="{3E9064F6-E951-4F54-AED3-58CD6ED956D3}" srcOrd="1" destOrd="0" parTransId="{EA4E1926-21E8-488C-844F-8B606932C601}" sibTransId="{0F9BAD6B-F83F-4AE2-8181-3FE01B9FFFCC}"/>
    <dgm:cxn modelId="{941F51F8-F8E0-4876-80FD-1DD6D925F809}" type="presOf" srcId="{826F90EB-8474-4A12-A009-13B7E675DE5B}" destId="{F9260843-CE1C-48B9-B69B-6A184AD950AF}" srcOrd="0" destOrd="0" presId="urn:microsoft.com/office/officeart/2005/8/layout/default#1"/>
    <dgm:cxn modelId="{61838657-6458-4330-ACA3-38AF652227EA}" type="presOf" srcId="{C9E9E463-E3B2-4151-B0F4-C4E88C73D5D8}" destId="{0320C1F2-D3E9-4A35-87BF-BF77B99447EE}" srcOrd="0" destOrd="0" presId="urn:microsoft.com/office/officeart/2005/8/layout/default#1"/>
    <dgm:cxn modelId="{10FF9F30-6460-4B6A-86DA-DB04491C13EC}" type="presOf" srcId="{3E9064F6-E951-4F54-AED3-58CD6ED956D3}" destId="{CBA71B41-70EE-41DC-BC77-9CC59A5FA32B}" srcOrd="0" destOrd="0" presId="urn:microsoft.com/office/officeart/2005/8/layout/default#1"/>
    <dgm:cxn modelId="{7F170D3D-4301-452B-9661-A79B51F1E171}" srcId="{826F90EB-8474-4A12-A009-13B7E675DE5B}" destId="{4E0E6E14-51FC-4465-8611-FAAE3A7CF659}" srcOrd="2" destOrd="0" parTransId="{1384EF5E-E5EF-479A-AA29-4B86A9A7A49C}" sibTransId="{430B31FA-CBBA-43BA-B53B-79429678BA3D}"/>
    <dgm:cxn modelId="{0B57E8A7-2DAE-49AF-AD56-E080D4D63A44}" type="presOf" srcId="{9EA47B2A-0B70-4022-8740-F469DA8687C9}" destId="{106B6CEB-DCE5-4EDE-BEEF-F9E818F7BA89}" srcOrd="0" destOrd="0" presId="urn:microsoft.com/office/officeart/2005/8/layout/default#1"/>
    <dgm:cxn modelId="{A65030D4-4B98-4370-9955-910C52675F5E}" srcId="{826F90EB-8474-4A12-A009-13B7E675DE5B}" destId="{9EA47B2A-0B70-4022-8740-F469DA8687C9}" srcOrd="0" destOrd="0" parTransId="{0162284A-EE15-4954-A21C-DF0DAB9C49FE}" sibTransId="{2C0A6FE9-7E38-4E76-BCB2-AB0FA95D6787}"/>
    <dgm:cxn modelId="{FE81BC3D-963B-466E-AC3D-867CF28CD556}" srcId="{826F90EB-8474-4A12-A009-13B7E675DE5B}" destId="{C9E9E463-E3B2-4151-B0F4-C4E88C73D5D8}" srcOrd="3" destOrd="0" parTransId="{C9166E1D-D4C4-4ED1-B20E-2A58DC86E0BD}" sibTransId="{B01354C2-D8A4-427C-92A0-090DA67C1C11}"/>
    <dgm:cxn modelId="{D82003F2-34C0-4969-AD18-5A6C8F51720E}" type="presParOf" srcId="{F9260843-CE1C-48B9-B69B-6A184AD950AF}" destId="{106B6CEB-DCE5-4EDE-BEEF-F9E818F7BA89}" srcOrd="0" destOrd="0" presId="urn:microsoft.com/office/officeart/2005/8/layout/default#1"/>
    <dgm:cxn modelId="{F9C42B57-3B62-44B5-BEAD-F7C05BF95DA7}" type="presParOf" srcId="{F9260843-CE1C-48B9-B69B-6A184AD950AF}" destId="{3C8A470E-156B-48E1-B3D2-CE400B05E7A4}" srcOrd="1" destOrd="0" presId="urn:microsoft.com/office/officeart/2005/8/layout/default#1"/>
    <dgm:cxn modelId="{262395D0-F03B-4FB6-875B-8864597F39F8}" type="presParOf" srcId="{F9260843-CE1C-48B9-B69B-6A184AD950AF}" destId="{CBA71B41-70EE-41DC-BC77-9CC59A5FA32B}" srcOrd="2" destOrd="0" presId="urn:microsoft.com/office/officeart/2005/8/layout/default#1"/>
    <dgm:cxn modelId="{0610FE4E-773D-496A-B2BC-ED92B94242E4}" type="presParOf" srcId="{F9260843-CE1C-48B9-B69B-6A184AD950AF}" destId="{AC91DDE6-6BFF-40EE-9164-BBAE086F718C}" srcOrd="3" destOrd="0" presId="urn:microsoft.com/office/officeart/2005/8/layout/default#1"/>
    <dgm:cxn modelId="{D37044EF-BE5C-4BFD-9F7F-D356864C2015}" type="presParOf" srcId="{F9260843-CE1C-48B9-B69B-6A184AD950AF}" destId="{D58F6A54-A46A-45F8-A976-3BD01533AC62}" srcOrd="4" destOrd="0" presId="urn:microsoft.com/office/officeart/2005/8/layout/default#1"/>
    <dgm:cxn modelId="{2E28A6D9-5CE4-4092-AFF2-3027B1D9DC9C}" type="presParOf" srcId="{F9260843-CE1C-48B9-B69B-6A184AD950AF}" destId="{75085C95-5B6D-4769-A535-01C7AEB6CCD5}" srcOrd="5" destOrd="0" presId="urn:microsoft.com/office/officeart/2005/8/layout/default#1"/>
    <dgm:cxn modelId="{871C5863-614F-43B5-B37E-DC6DCD177966}" type="presParOf" srcId="{F9260843-CE1C-48B9-B69B-6A184AD950AF}" destId="{0320C1F2-D3E9-4A35-87BF-BF77B99447EE}" srcOrd="6" destOrd="0" presId="urn:microsoft.com/office/officeart/2005/8/layout/default#1"/>
  </dgm:cxnLst>
  <dgm:bg/>
  <dgm:whole/>
</dgm:dataModel>
</file>

<file path=ppt/diagrams/data5.xml><?xml version="1.0" encoding="utf-8"?>
<dgm:dataModel xmlns:dgm="http://schemas.openxmlformats.org/drawingml/2006/diagram" xmlns:a="http://schemas.openxmlformats.org/drawingml/2006/main">
  <dgm:ptLst>
    <dgm:pt modelId="{6E34859C-15E4-4AE3-87FE-76CD93637AD2}" type="doc">
      <dgm:prSet loTypeId="urn:microsoft.com/office/officeart/2005/8/layout/chevron2" loCatId="list" qsTypeId="urn:microsoft.com/office/officeart/2005/8/quickstyle/3d2" qsCatId="3D" csTypeId="urn:microsoft.com/office/officeart/2005/8/colors/colorful1" csCatId="colorful" phldr="1"/>
      <dgm:spPr/>
      <dgm:t>
        <a:bodyPr/>
        <a:lstStyle/>
        <a:p>
          <a:endParaRPr lang="en-US"/>
        </a:p>
      </dgm:t>
    </dgm:pt>
    <dgm:pt modelId="{91137F32-1966-4B35-A1E5-D5EEB9CA362D}">
      <dgm:prSet phldrT="[Text]" custT="1"/>
      <dgm:spPr/>
      <dgm:t>
        <a:bodyPr/>
        <a:lstStyle/>
        <a:p>
          <a:r>
            <a:rPr lang="en-US" sz="2400" dirty="0" smtClean="0">
              <a:latin typeface="Berlin Sans FB" pitchFamily="34" charset="0"/>
              <a:cs typeface="Arial" pitchFamily="34" charset="0"/>
            </a:rPr>
            <a:t>1</a:t>
          </a:r>
          <a:endParaRPr lang="en-US" sz="2400" dirty="0">
            <a:latin typeface="Berlin Sans FB" pitchFamily="34" charset="0"/>
            <a:cs typeface="Arial" pitchFamily="34" charset="0"/>
          </a:endParaRPr>
        </a:p>
      </dgm:t>
    </dgm:pt>
    <dgm:pt modelId="{BF6CDA76-21A7-4849-81C4-B074A8F061FF}" type="parTrans" cxnId="{3537B0A7-774F-4013-AC4E-87FCA01BE082}">
      <dgm:prSet/>
      <dgm:spPr/>
      <dgm:t>
        <a:bodyPr/>
        <a:lstStyle/>
        <a:p>
          <a:endParaRPr lang="en-US" sz="2400">
            <a:latin typeface="Berlin Sans FB" pitchFamily="34" charset="0"/>
            <a:cs typeface="Arial" pitchFamily="34" charset="0"/>
          </a:endParaRPr>
        </a:p>
      </dgm:t>
    </dgm:pt>
    <dgm:pt modelId="{EDFC37DD-536F-4928-9552-261A312A5F67}" type="sibTrans" cxnId="{3537B0A7-774F-4013-AC4E-87FCA01BE082}">
      <dgm:prSet/>
      <dgm:spPr/>
      <dgm:t>
        <a:bodyPr/>
        <a:lstStyle/>
        <a:p>
          <a:endParaRPr lang="en-US" sz="2400">
            <a:latin typeface="Berlin Sans FB" pitchFamily="34" charset="0"/>
            <a:cs typeface="Arial" pitchFamily="34" charset="0"/>
          </a:endParaRPr>
        </a:p>
      </dgm:t>
    </dgm:pt>
    <dgm:pt modelId="{8DAA5B11-2F88-48C2-B091-9C90EB92F729}">
      <dgm:prSet phldrT="[Text]" custT="1"/>
      <dgm:spPr/>
      <dgm:t>
        <a:bodyPr/>
        <a:lstStyle/>
        <a:p>
          <a:r>
            <a:rPr lang="en-US" sz="2400" dirty="0" smtClean="0">
              <a:latin typeface="Berlin Sans FB" pitchFamily="34" charset="0"/>
              <a:cs typeface="Arial" pitchFamily="34" charset="0"/>
            </a:rPr>
            <a:t>PERSIAPAN PENYUSUNAN</a:t>
          </a:r>
          <a:endParaRPr lang="en-US" sz="2400" dirty="0">
            <a:latin typeface="Berlin Sans FB" pitchFamily="34" charset="0"/>
            <a:cs typeface="Arial" pitchFamily="34" charset="0"/>
          </a:endParaRPr>
        </a:p>
      </dgm:t>
    </dgm:pt>
    <dgm:pt modelId="{067902C5-96F6-4DA7-A42C-F9CDCD11869B}" type="parTrans" cxnId="{5B048580-593F-4101-A81E-79F0ABAF0C18}">
      <dgm:prSet/>
      <dgm:spPr/>
      <dgm:t>
        <a:bodyPr/>
        <a:lstStyle/>
        <a:p>
          <a:endParaRPr lang="en-US" sz="2400">
            <a:latin typeface="Berlin Sans FB" pitchFamily="34" charset="0"/>
            <a:cs typeface="Arial" pitchFamily="34" charset="0"/>
          </a:endParaRPr>
        </a:p>
      </dgm:t>
    </dgm:pt>
    <dgm:pt modelId="{9C84F61D-E5C7-4443-A479-E77A5F575738}" type="sibTrans" cxnId="{5B048580-593F-4101-A81E-79F0ABAF0C18}">
      <dgm:prSet/>
      <dgm:spPr/>
      <dgm:t>
        <a:bodyPr/>
        <a:lstStyle/>
        <a:p>
          <a:endParaRPr lang="en-US" sz="2400">
            <a:latin typeface="Berlin Sans FB" pitchFamily="34" charset="0"/>
            <a:cs typeface="Arial" pitchFamily="34" charset="0"/>
          </a:endParaRPr>
        </a:p>
      </dgm:t>
    </dgm:pt>
    <dgm:pt modelId="{387EAE42-1D3A-4BD2-B775-0B1347238246}">
      <dgm:prSet phldrT="[Text]" custT="1"/>
      <dgm:spPr/>
      <dgm:t>
        <a:bodyPr/>
        <a:lstStyle/>
        <a:p>
          <a:r>
            <a:rPr lang="en-US" sz="2400" dirty="0" smtClean="0">
              <a:latin typeface="Berlin Sans FB" pitchFamily="34" charset="0"/>
              <a:cs typeface="Arial" pitchFamily="34" charset="0"/>
            </a:rPr>
            <a:t>2</a:t>
          </a:r>
          <a:endParaRPr lang="en-US" sz="2400" dirty="0">
            <a:latin typeface="Berlin Sans FB" pitchFamily="34" charset="0"/>
            <a:cs typeface="Arial" pitchFamily="34" charset="0"/>
          </a:endParaRPr>
        </a:p>
      </dgm:t>
    </dgm:pt>
    <dgm:pt modelId="{3CC1A45B-BB79-4275-B6F3-4A8B584EC37D}" type="parTrans" cxnId="{0F7A93CE-C116-4D43-A285-979999969FE0}">
      <dgm:prSet/>
      <dgm:spPr/>
      <dgm:t>
        <a:bodyPr/>
        <a:lstStyle/>
        <a:p>
          <a:endParaRPr lang="en-US" sz="2400">
            <a:latin typeface="Berlin Sans FB" pitchFamily="34" charset="0"/>
            <a:cs typeface="Arial" pitchFamily="34" charset="0"/>
          </a:endParaRPr>
        </a:p>
      </dgm:t>
    </dgm:pt>
    <dgm:pt modelId="{0593156A-4752-45DC-BF83-3C87D27CF377}" type="sibTrans" cxnId="{0F7A93CE-C116-4D43-A285-979999969FE0}">
      <dgm:prSet/>
      <dgm:spPr/>
      <dgm:t>
        <a:bodyPr/>
        <a:lstStyle/>
        <a:p>
          <a:endParaRPr lang="en-US" sz="2400">
            <a:latin typeface="Berlin Sans FB" pitchFamily="34" charset="0"/>
            <a:cs typeface="Arial" pitchFamily="34" charset="0"/>
          </a:endParaRPr>
        </a:p>
      </dgm:t>
    </dgm:pt>
    <dgm:pt modelId="{6B4FE055-F81B-48A0-9C95-23209B4C7BD4}">
      <dgm:prSet phldrT="[Text]" custT="1"/>
      <dgm:spPr/>
      <dgm:t>
        <a:bodyPr/>
        <a:lstStyle/>
        <a:p>
          <a:r>
            <a:rPr lang="en-US" sz="2400" dirty="0" smtClean="0">
              <a:latin typeface="Berlin Sans FB" pitchFamily="34" charset="0"/>
              <a:cs typeface="Arial" pitchFamily="34" charset="0"/>
            </a:rPr>
            <a:t>PENYUSUNAN RANC AWAL</a:t>
          </a:r>
          <a:endParaRPr lang="en-US" sz="2400" dirty="0">
            <a:latin typeface="Berlin Sans FB" pitchFamily="34" charset="0"/>
            <a:cs typeface="Arial" pitchFamily="34" charset="0"/>
          </a:endParaRPr>
        </a:p>
      </dgm:t>
    </dgm:pt>
    <dgm:pt modelId="{0C3C503B-BCE4-4668-AD55-805DADAD4738}" type="parTrans" cxnId="{3DCDDF13-EB03-4A05-A9E2-179439DEA5D9}">
      <dgm:prSet/>
      <dgm:spPr/>
      <dgm:t>
        <a:bodyPr/>
        <a:lstStyle/>
        <a:p>
          <a:endParaRPr lang="en-US" sz="2400">
            <a:latin typeface="Berlin Sans FB" pitchFamily="34" charset="0"/>
            <a:cs typeface="Arial" pitchFamily="34" charset="0"/>
          </a:endParaRPr>
        </a:p>
      </dgm:t>
    </dgm:pt>
    <dgm:pt modelId="{A6A85C85-13BC-4221-A90A-E57C95D19D52}" type="sibTrans" cxnId="{3DCDDF13-EB03-4A05-A9E2-179439DEA5D9}">
      <dgm:prSet/>
      <dgm:spPr/>
      <dgm:t>
        <a:bodyPr/>
        <a:lstStyle/>
        <a:p>
          <a:endParaRPr lang="en-US" sz="2400">
            <a:latin typeface="Berlin Sans FB" pitchFamily="34" charset="0"/>
            <a:cs typeface="Arial" pitchFamily="34" charset="0"/>
          </a:endParaRPr>
        </a:p>
      </dgm:t>
    </dgm:pt>
    <dgm:pt modelId="{36336731-ED5D-4570-A0F3-B1FCE428CB91}">
      <dgm:prSet phldrT="[Text]" custT="1"/>
      <dgm:spPr/>
      <dgm:t>
        <a:bodyPr/>
        <a:lstStyle/>
        <a:p>
          <a:r>
            <a:rPr lang="en-US" sz="2400" dirty="0" smtClean="0">
              <a:latin typeface="Berlin Sans FB" pitchFamily="34" charset="0"/>
              <a:cs typeface="Arial" pitchFamily="34" charset="0"/>
            </a:rPr>
            <a:t>3</a:t>
          </a:r>
          <a:endParaRPr lang="en-US" sz="2400" dirty="0">
            <a:latin typeface="Berlin Sans FB" pitchFamily="34" charset="0"/>
            <a:cs typeface="Arial" pitchFamily="34" charset="0"/>
          </a:endParaRPr>
        </a:p>
      </dgm:t>
    </dgm:pt>
    <dgm:pt modelId="{42660ACA-7581-46E2-97A9-CEAF7B59B181}" type="parTrans" cxnId="{00B0753F-B988-48C4-9AEA-1174C6BDA5B0}">
      <dgm:prSet/>
      <dgm:spPr/>
      <dgm:t>
        <a:bodyPr/>
        <a:lstStyle/>
        <a:p>
          <a:endParaRPr lang="en-US" sz="2400">
            <a:latin typeface="Berlin Sans FB" pitchFamily="34" charset="0"/>
            <a:cs typeface="Arial" pitchFamily="34" charset="0"/>
          </a:endParaRPr>
        </a:p>
      </dgm:t>
    </dgm:pt>
    <dgm:pt modelId="{ABACED51-DE26-4220-A523-A4AD8FC72622}" type="sibTrans" cxnId="{00B0753F-B988-48C4-9AEA-1174C6BDA5B0}">
      <dgm:prSet/>
      <dgm:spPr/>
      <dgm:t>
        <a:bodyPr/>
        <a:lstStyle/>
        <a:p>
          <a:endParaRPr lang="en-US" sz="2400">
            <a:latin typeface="Berlin Sans FB" pitchFamily="34" charset="0"/>
            <a:cs typeface="Arial" pitchFamily="34" charset="0"/>
          </a:endParaRPr>
        </a:p>
      </dgm:t>
    </dgm:pt>
    <dgm:pt modelId="{0EC4C34D-C157-49BB-9E41-2986AD61E62E}">
      <dgm:prSet phldrT="[Text]" custT="1"/>
      <dgm:spPr/>
      <dgm:t>
        <a:bodyPr/>
        <a:lstStyle/>
        <a:p>
          <a:r>
            <a:rPr lang="en-US" sz="2400" dirty="0" smtClean="0">
              <a:latin typeface="Berlin Sans FB" pitchFamily="34" charset="0"/>
              <a:cs typeface="Arial" pitchFamily="34" charset="0"/>
            </a:rPr>
            <a:t>PENYUSUNAN RANCANGAN</a:t>
          </a:r>
          <a:endParaRPr lang="en-US" sz="2400" dirty="0">
            <a:latin typeface="Berlin Sans FB" pitchFamily="34" charset="0"/>
            <a:cs typeface="Arial" pitchFamily="34" charset="0"/>
          </a:endParaRPr>
        </a:p>
      </dgm:t>
    </dgm:pt>
    <dgm:pt modelId="{87C3E2CE-69E8-4FE7-91EF-2C3E9CE5408A}" type="parTrans" cxnId="{B2186217-EFFF-46B4-B293-47FB30260072}">
      <dgm:prSet/>
      <dgm:spPr/>
      <dgm:t>
        <a:bodyPr/>
        <a:lstStyle/>
        <a:p>
          <a:endParaRPr lang="en-US" sz="2400">
            <a:latin typeface="Berlin Sans FB" pitchFamily="34" charset="0"/>
            <a:cs typeface="Arial" pitchFamily="34" charset="0"/>
          </a:endParaRPr>
        </a:p>
      </dgm:t>
    </dgm:pt>
    <dgm:pt modelId="{9390E8C2-77A6-4507-8024-7FAF07E53F25}" type="sibTrans" cxnId="{B2186217-EFFF-46B4-B293-47FB30260072}">
      <dgm:prSet/>
      <dgm:spPr/>
      <dgm:t>
        <a:bodyPr/>
        <a:lstStyle/>
        <a:p>
          <a:endParaRPr lang="en-US" sz="2400">
            <a:latin typeface="Berlin Sans FB" pitchFamily="34" charset="0"/>
            <a:cs typeface="Arial" pitchFamily="34" charset="0"/>
          </a:endParaRPr>
        </a:p>
      </dgm:t>
    </dgm:pt>
    <dgm:pt modelId="{1759931A-60D6-4E6E-BA5F-79B0A16D3496}">
      <dgm:prSet custT="1"/>
      <dgm:spPr/>
      <dgm:t>
        <a:bodyPr/>
        <a:lstStyle/>
        <a:p>
          <a:r>
            <a:rPr lang="en-US" sz="2400" dirty="0" smtClean="0">
              <a:latin typeface="Berlin Sans FB" pitchFamily="34" charset="0"/>
              <a:cs typeface="Arial" pitchFamily="34" charset="0"/>
            </a:rPr>
            <a:t>4</a:t>
          </a:r>
          <a:endParaRPr lang="en-US" sz="2400" dirty="0">
            <a:latin typeface="Berlin Sans FB" pitchFamily="34" charset="0"/>
            <a:cs typeface="Arial" pitchFamily="34" charset="0"/>
          </a:endParaRPr>
        </a:p>
      </dgm:t>
    </dgm:pt>
    <dgm:pt modelId="{4A1D0129-B959-47F2-B62B-560AFAF019FB}" type="parTrans" cxnId="{C8C83221-B28B-4BA7-85CC-64F9705102BD}">
      <dgm:prSet/>
      <dgm:spPr/>
      <dgm:t>
        <a:bodyPr/>
        <a:lstStyle/>
        <a:p>
          <a:endParaRPr lang="en-US" sz="2400">
            <a:latin typeface="Berlin Sans FB" pitchFamily="34" charset="0"/>
            <a:cs typeface="Arial" pitchFamily="34" charset="0"/>
          </a:endParaRPr>
        </a:p>
      </dgm:t>
    </dgm:pt>
    <dgm:pt modelId="{195F8B3B-AD9B-4FA8-A0BE-6FE8B1163A97}" type="sibTrans" cxnId="{C8C83221-B28B-4BA7-85CC-64F9705102BD}">
      <dgm:prSet/>
      <dgm:spPr/>
      <dgm:t>
        <a:bodyPr/>
        <a:lstStyle/>
        <a:p>
          <a:endParaRPr lang="en-US" sz="2400">
            <a:latin typeface="Berlin Sans FB" pitchFamily="34" charset="0"/>
            <a:cs typeface="Arial" pitchFamily="34" charset="0"/>
          </a:endParaRPr>
        </a:p>
      </dgm:t>
    </dgm:pt>
    <dgm:pt modelId="{EB0C330D-4E35-4303-A98A-79719C885759}">
      <dgm:prSet custT="1"/>
      <dgm:spPr/>
      <dgm:t>
        <a:bodyPr/>
        <a:lstStyle/>
        <a:p>
          <a:r>
            <a:rPr lang="en-US" sz="2400" dirty="0" smtClean="0">
              <a:latin typeface="Berlin Sans FB" pitchFamily="34" charset="0"/>
              <a:cs typeface="Arial" pitchFamily="34" charset="0"/>
            </a:rPr>
            <a:t>MUSRENBANG </a:t>
          </a:r>
          <a:r>
            <a:rPr lang="id-ID" sz="2400" dirty="0" smtClean="0">
              <a:latin typeface="Berlin Sans FB" pitchFamily="34" charset="0"/>
              <a:cs typeface="Arial" pitchFamily="34" charset="0"/>
            </a:rPr>
            <a:t>RKPD</a:t>
          </a:r>
          <a:endParaRPr lang="en-US" sz="2400" dirty="0">
            <a:latin typeface="Berlin Sans FB" pitchFamily="34" charset="0"/>
            <a:cs typeface="Arial" pitchFamily="34" charset="0"/>
          </a:endParaRPr>
        </a:p>
      </dgm:t>
    </dgm:pt>
    <dgm:pt modelId="{25384535-691B-446E-BACE-29AC49FCF612}" type="parTrans" cxnId="{1FC31588-7410-4A89-822C-013A70F3DA2F}">
      <dgm:prSet/>
      <dgm:spPr/>
      <dgm:t>
        <a:bodyPr/>
        <a:lstStyle/>
        <a:p>
          <a:endParaRPr lang="en-US" sz="2400">
            <a:latin typeface="Berlin Sans FB" pitchFamily="34" charset="0"/>
            <a:cs typeface="Arial" pitchFamily="34" charset="0"/>
          </a:endParaRPr>
        </a:p>
      </dgm:t>
    </dgm:pt>
    <dgm:pt modelId="{2CD6DB3F-2E64-4225-9708-D64F2B4E0841}" type="sibTrans" cxnId="{1FC31588-7410-4A89-822C-013A70F3DA2F}">
      <dgm:prSet/>
      <dgm:spPr/>
      <dgm:t>
        <a:bodyPr/>
        <a:lstStyle/>
        <a:p>
          <a:endParaRPr lang="en-US" sz="2400">
            <a:latin typeface="Berlin Sans FB" pitchFamily="34" charset="0"/>
            <a:cs typeface="Arial" pitchFamily="34" charset="0"/>
          </a:endParaRPr>
        </a:p>
      </dgm:t>
    </dgm:pt>
    <dgm:pt modelId="{08161A9C-D876-43D4-834B-16C9079740C4}">
      <dgm:prSet custT="1"/>
      <dgm:spPr/>
      <dgm:t>
        <a:bodyPr/>
        <a:lstStyle/>
        <a:p>
          <a:r>
            <a:rPr lang="en-US" sz="2400" dirty="0" smtClean="0">
              <a:latin typeface="Berlin Sans FB" pitchFamily="34" charset="0"/>
              <a:cs typeface="Arial" pitchFamily="34" charset="0"/>
            </a:rPr>
            <a:t>5</a:t>
          </a:r>
          <a:endParaRPr lang="en-US" sz="2400" dirty="0">
            <a:latin typeface="Berlin Sans FB" pitchFamily="34" charset="0"/>
            <a:cs typeface="Arial" pitchFamily="34" charset="0"/>
          </a:endParaRPr>
        </a:p>
      </dgm:t>
    </dgm:pt>
    <dgm:pt modelId="{89F35219-0A96-4B9E-80F7-2C67F3280E01}" type="parTrans" cxnId="{40CC72A0-ABE7-4738-811F-62041AB1EBF6}">
      <dgm:prSet/>
      <dgm:spPr/>
      <dgm:t>
        <a:bodyPr/>
        <a:lstStyle/>
        <a:p>
          <a:endParaRPr lang="en-US" sz="2400">
            <a:latin typeface="Berlin Sans FB" pitchFamily="34" charset="0"/>
            <a:cs typeface="Arial" pitchFamily="34" charset="0"/>
          </a:endParaRPr>
        </a:p>
      </dgm:t>
    </dgm:pt>
    <dgm:pt modelId="{A04E3D8F-7EED-41B9-B8F8-E912FBAA8C94}" type="sibTrans" cxnId="{40CC72A0-ABE7-4738-811F-62041AB1EBF6}">
      <dgm:prSet/>
      <dgm:spPr/>
      <dgm:t>
        <a:bodyPr/>
        <a:lstStyle/>
        <a:p>
          <a:endParaRPr lang="en-US" sz="2400">
            <a:latin typeface="Berlin Sans FB" pitchFamily="34" charset="0"/>
            <a:cs typeface="Arial" pitchFamily="34" charset="0"/>
          </a:endParaRPr>
        </a:p>
      </dgm:t>
    </dgm:pt>
    <dgm:pt modelId="{F12BC7AB-DFB2-4F99-BCD7-F921980171DE}">
      <dgm:prSet custT="1"/>
      <dgm:spPr/>
      <dgm:t>
        <a:bodyPr/>
        <a:lstStyle/>
        <a:p>
          <a:r>
            <a:rPr lang="en-US" sz="2400" dirty="0" smtClean="0">
              <a:latin typeface="Berlin Sans FB" pitchFamily="34" charset="0"/>
              <a:cs typeface="Arial" pitchFamily="34" charset="0"/>
            </a:rPr>
            <a:t>PERUMUSAN RANC AKHIR</a:t>
          </a:r>
          <a:endParaRPr lang="en-US" sz="2400" dirty="0">
            <a:latin typeface="Berlin Sans FB" pitchFamily="34" charset="0"/>
            <a:cs typeface="Arial" pitchFamily="34" charset="0"/>
          </a:endParaRPr>
        </a:p>
      </dgm:t>
    </dgm:pt>
    <dgm:pt modelId="{4A9F2480-553C-422B-8F4E-593F182BBD18}" type="parTrans" cxnId="{A02BD481-6E9C-4F99-B821-97D620A90FC5}">
      <dgm:prSet/>
      <dgm:spPr/>
      <dgm:t>
        <a:bodyPr/>
        <a:lstStyle/>
        <a:p>
          <a:endParaRPr lang="en-US" sz="2400">
            <a:latin typeface="Berlin Sans FB" pitchFamily="34" charset="0"/>
            <a:cs typeface="Arial" pitchFamily="34" charset="0"/>
          </a:endParaRPr>
        </a:p>
      </dgm:t>
    </dgm:pt>
    <dgm:pt modelId="{89B4F2CC-375C-481C-8FE1-25F51D1D7276}" type="sibTrans" cxnId="{A02BD481-6E9C-4F99-B821-97D620A90FC5}">
      <dgm:prSet/>
      <dgm:spPr/>
      <dgm:t>
        <a:bodyPr/>
        <a:lstStyle/>
        <a:p>
          <a:endParaRPr lang="en-US" sz="2400">
            <a:latin typeface="Berlin Sans FB" pitchFamily="34" charset="0"/>
            <a:cs typeface="Arial" pitchFamily="34" charset="0"/>
          </a:endParaRPr>
        </a:p>
      </dgm:t>
    </dgm:pt>
    <dgm:pt modelId="{7FBC6AE2-28C2-4A84-B439-ECBBC85BC869}">
      <dgm:prSet custT="1"/>
      <dgm:spPr/>
      <dgm:t>
        <a:bodyPr/>
        <a:lstStyle/>
        <a:p>
          <a:r>
            <a:rPr lang="en-US" sz="2400" dirty="0" smtClean="0">
              <a:latin typeface="Berlin Sans FB" pitchFamily="34" charset="0"/>
              <a:cs typeface="Arial" pitchFamily="34" charset="0"/>
            </a:rPr>
            <a:t>6</a:t>
          </a:r>
          <a:endParaRPr lang="en-US" sz="2400" dirty="0">
            <a:latin typeface="Berlin Sans FB" pitchFamily="34" charset="0"/>
            <a:cs typeface="Arial" pitchFamily="34" charset="0"/>
          </a:endParaRPr>
        </a:p>
      </dgm:t>
    </dgm:pt>
    <dgm:pt modelId="{F4AF7C7C-84F6-4AA4-83FD-7DECF7E4504A}" type="parTrans" cxnId="{A9229D7C-965B-4C7D-B52D-83690689D3DD}">
      <dgm:prSet/>
      <dgm:spPr/>
      <dgm:t>
        <a:bodyPr/>
        <a:lstStyle/>
        <a:p>
          <a:endParaRPr lang="en-US" sz="2400">
            <a:latin typeface="Berlin Sans FB" pitchFamily="34" charset="0"/>
            <a:cs typeface="Arial" pitchFamily="34" charset="0"/>
          </a:endParaRPr>
        </a:p>
      </dgm:t>
    </dgm:pt>
    <dgm:pt modelId="{ADE3ED17-EE8D-49EF-B7C1-285E8544DD28}" type="sibTrans" cxnId="{A9229D7C-965B-4C7D-B52D-83690689D3DD}">
      <dgm:prSet/>
      <dgm:spPr/>
      <dgm:t>
        <a:bodyPr/>
        <a:lstStyle/>
        <a:p>
          <a:endParaRPr lang="en-US" sz="2400">
            <a:latin typeface="Berlin Sans FB" pitchFamily="34" charset="0"/>
            <a:cs typeface="Arial" pitchFamily="34" charset="0"/>
          </a:endParaRPr>
        </a:p>
      </dgm:t>
    </dgm:pt>
    <dgm:pt modelId="{8D3477A8-F4D3-4596-A76F-E91745540BC1}">
      <dgm:prSet custT="1"/>
      <dgm:spPr/>
      <dgm:t>
        <a:bodyPr/>
        <a:lstStyle/>
        <a:p>
          <a:r>
            <a:rPr lang="en-US" sz="2400" dirty="0" smtClean="0">
              <a:latin typeface="Berlin Sans FB" pitchFamily="34" charset="0"/>
              <a:cs typeface="Arial" pitchFamily="34" charset="0"/>
            </a:rPr>
            <a:t>PENETAPAN </a:t>
          </a:r>
          <a:r>
            <a:rPr lang="id-ID" sz="2400" dirty="0" smtClean="0">
              <a:latin typeface="Berlin Sans FB" pitchFamily="34" charset="0"/>
              <a:cs typeface="Arial" pitchFamily="34" charset="0"/>
            </a:rPr>
            <a:t>RKPD</a:t>
          </a:r>
          <a:endParaRPr lang="en-US" sz="2400" dirty="0">
            <a:latin typeface="Berlin Sans FB" pitchFamily="34" charset="0"/>
            <a:cs typeface="Arial" pitchFamily="34" charset="0"/>
          </a:endParaRPr>
        </a:p>
      </dgm:t>
    </dgm:pt>
    <dgm:pt modelId="{C2D41211-C01D-4BE4-B699-3E9D71CFF037}" type="parTrans" cxnId="{42B60EFB-787A-4FD4-A3FE-77885BC4B00D}">
      <dgm:prSet/>
      <dgm:spPr/>
      <dgm:t>
        <a:bodyPr/>
        <a:lstStyle/>
        <a:p>
          <a:endParaRPr lang="en-US" sz="2400">
            <a:latin typeface="Berlin Sans FB" pitchFamily="34" charset="0"/>
            <a:cs typeface="Arial" pitchFamily="34" charset="0"/>
          </a:endParaRPr>
        </a:p>
      </dgm:t>
    </dgm:pt>
    <dgm:pt modelId="{4327B157-0F32-4088-9C36-5A37182AEEB0}" type="sibTrans" cxnId="{42B60EFB-787A-4FD4-A3FE-77885BC4B00D}">
      <dgm:prSet/>
      <dgm:spPr/>
      <dgm:t>
        <a:bodyPr/>
        <a:lstStyle/>
        <a:p>
          <a:endParaRPr lang="en-US" sz="2400">
            <a:latin typeface="Berlin Sans FB" pitchFamily="34" charset="0"/>
            <a:cs typeface="Arial" pitchFamily="34" charset="0"/>
          </a:endParaRPr>
        </a:p>
      </dgm:t>
    </dgm:pt>
    <dgm:pt modelId="{84E7D135-A139-4CCC-9F3C-0B1FFB573181}" type="pres">
      <dgm:prSet presAssocID="{6E34859C-15E4-4AE3-87FE-76CD93637AD2}" presName="linearFlow" presStyleCnt="0">
        <dgm:presLayoutVars>
          <dgm:dir/>
          <dgm:animLvl val="lvl"/>
          <dgm:resizeHandles val="exact"/>
        </dgm:presLayoutVars>
      </dgm:prSet>
      <dgm:spPr/>
      <dgm:t>
        <a:bodyPr/>
        <a:lstStyle/>
        <a:p>
          <a:endParaRPr lang="en-US"/>
        </a:p>
      </dgm:t>
    </dgm:pt>
    <dgm:pt modelId="{AD1BC705-8F64-4688-AD01-D5AC998C0218}" type="pres">
      <dgm:prSet presAssocID="{91137F32-1966-4B35-A1E5-D5EEB9CA362D}" presName="composite" presStyleCnt="0"/>
      <dgm:spPr/>
    </dgm:pt>
    <dgm:pt modelId="{D9B9AA6E-573A-4E7A-BF81-696602598A03}" type="pres">
      <dgm:prSet presAssocID="{91137F32-1966-4B35-A1E5-D5EEB9CA362D}" presName="parentText" presStyleLbl="alignNode1" presStyleIdx="0" presStyleCnt="6">
        <dgm:presLayoutVars>
          <dgm:chMax val="1"/>
          <dgm:bulletEnabled val="1"/>
        </dgm:presLayoutVars>
      </dgm:prSet>
      <dgm:spPr/>
      <dgm:t>
        <a:bodyPr/>
        <a:lstStyle/>
        <a:p>
          <a:endParaRPr lang="en-US"/>
        </a:p>
      </dgm:t>
    </dgm:pt>
    <dgm:pt modelId="{676607BC-BF9D-44CC-8A37-1E11EE0890AD}" type="pres">
      <dgm:prSet presAssocID="{91137F32-1966-4B35-A1E5-D5EEB9CA362D}" presName="descendantText" presStyleLbl="alignAcc1" presStyleIdx="0" presStyleCnt="6">
        <dgm:presLayoutVars>
          <dgm:bulletEnabled val="1"/>
        </dgm:presLayoutVars>
      </dgm:prSet>
      <dgm:spPr/>
      <dgm:t>
        <a:bodyPr/>
        <a:lstStyle/>
        <a:p>
          <a:endParaRPr lang="en-US"/>
        </a:p>
      </dgm:t>
    </dgm:pt>
    <dgm:pt modelId="{A55A2664-C0BA-4C14-A7A4-0699D06FF5A4}" type="pres">
      <dgm:prSet presAssocID="{EDFC37DD-536F-4928-9552-261A312A5F67}" presName="sp" presStyleCnt="0"/>
      <dgm:spPr/>
    </dgm:pt>
    <dgm:pt modelId="{56829AB0-8A82-4EA6-9C69-561E193B2BF4}" type="pres">
      <dgm:prSet presAssocID="{387EAE42-1D3A-4BD2-B775-0B1347238246}" presName="composite" presStyleCnt="0"/>
      <dgm:spPr/>
    </dgm:pt>
    <dgm:pt modelId="{2123EB81-E420-436E-B9EA-AE40B231A994}" type="pres">
      <dgm:prSet presAssocID="{387EAE42-1D3A-4BD2-B775-0B1347238246}" presName="parentText" presStyleLbl="alignNode1" presStyleIdx="1" presStyleCnt="6">
        <dgm:presLayoutVars>
          <dgm:chMax val="1"/>
          <dgm:bulletEnabled val="1"/>
        </dgm:presLayoutVars>
      </dgm:prSet>
      <dgm:spPr/>
      <dgm:t>
        <a:bodyPr/>
        <a:lstStyle/>
        <a:p>
          <a:endParaRPr lang="en-US"/>
        </a:p>
      </dgm:t>
    </dgm:pt>
    <dgm:pt modelId="{1CA476B4-1F41-4154-9074-EBA6ED867DB8}" type="pres">
      <dgm:prSet presAssocID="{387EAE42-1D3A-4BD2-B775-0B1347238246}" presName="descendantText" presStyleLbl="alignAcc1" presStyleIdx="1" presStyleCnt="6">
        <dgm:presLayoutVars>
          <dgm:bulletEnabled val="1"/>
        </dgm:presLayoutVars>
      </dgm:prSet>
      <dgm:spPr/>
      <dgm:t>
        <a:bodyPr/>
        <a:lstStyle/>
        <a:p>
          <a:endParaRPr lang="en-US"/>
        </a:p>
      </dgm:t>
    </dgm:pt>
    <dgm:pt modelId="{829F54E8-FF97-46AD-BE8D-7AB231B551CD}" type="pres">
      <dgm:prSet presAssocID="{0593156A-4752-45DC-BF83-3C87D27CF377}" presName="sp" presStyleCnt="0"/>
      <dgm:spPr/>
    </dgm:pt>
    <dgm:pt modelId="{29D5B9FC-EF7B-4014-AA1F-34EB91989586}" type="pres">
      <dgm:prSet presAssocID="{36336731-ED5D-4570-A0F3-B1FCE428CB91}" presName="composite" presStyleCnt="0"/>
      <dgm:spPr/>
    </dgm:pt>
    <dgm:pt modelId="{8A26B30D-6ACA-4DF1-9180-9587AF7BA55D}" type="pres">
      <dgm:prSet presAssocID="{36336731-ED5D-4570-A0F3-B1FCE428CB91}" presName="parentText" presStyleLbl="alignNode1" presStyleIdx="2" presStyleCnt="6">
        <dgm:presLayoutVars>
          <dgm:chMax val="1"/>
          <dgm:bulletEnabled val="1"/>
        </dgm:presLayoutVars>
      </dgm:prSet>
      <dgm:spPr/>
      <dgm:t>
        <a:bodyPr/>
        <a:lstStyle/>
        <a:p>
          <a:endParaRPr lang="en-US"/>
        </a:p>
      </dgm:t>
    </dgm:pt>
    <dgm:pt modelId="{7CE9DB4D-F008-496A-98F0-784542CDA000}" type="pres">
      <dgm:prSet presAssocID="{36336731-ED5D-4570-A0F3-B1FCE428CB91}" presName="descendantText" presStyleLbl="alignAcc1" presStyleIdx="2" presStyleCnt="6">
        <dgm:presLayoutVars>
          <dgm:bulletEnabled val="1"/>
        </dgm:presLayoutVars>
      </dgm:prSet>
      <dgm:spPr/>
      <dgm:t>
        <a:bodyPr/>
        <a:lstStyle/>
        <a:p>
          <a:endParaRPr lang="en-US"/>
        </a:p>
      </dgm:t>
    </dgm:pt>
    <dgm:pt modelId="{63D8358C-0126-4A53-A298-EA9BF15EE169}" type="pres">
      <dgm:prSet presAssocID="{ABACED51-DE26-4220-A523-A4AD8FC72622}" presName="sp" presStyleCnt="0"/>
      <dgm:spPr/>
    </dgm:pt>
    <dgm:pt modelId="{FAE61355-DF0E-4B12-8CCB-7F0D7410BDBD}" type="pres">
      <dgm:prSet presAssocID="{1759931A-60D6-4E6E-BA5F-79B0A16D3496}" presName="composite" presStyleCnt="0"/>
      <dgm:spPr/>
    </dgm:pt>
    <dgm:pt modelId="{458D9C43-4E3D-4E9F-9345-B1F591803C56}" type="pres">
      <dgm:prSet presAssocID="{1759931A-60D6-4E6E-BA5F-79B0A16D3496}" presName="parentText" presStyleLbl="alignNode1" presStyleIdx="3" presStyleCnt="6">
        <dgm:presLayoutVars>
          <dgm:chMax val="1"/>
          <dgm:bulletEnabled val="1"/>
        </dgm:presLayoutVars>
      </dgm:prSet>
      <dgm:spPr/>
      <dgm:t>
        <a:bodyPr/>
        <a:lstStyle/>
        <a:p>
          <a:endParaRPr lang="en-US"/>
        </a:p>
      </dgm:t>
    </dgm:pt>
    <dgm:pt modelId="{D53B28FA-538F-45A9-A530-27E653E6EA57}" type="pres">
      <dgm:prSet presAssocID="{1759931A-60D6-4E6E-BA5F-79B0A16D3496}" presName="descendantText" presStyleLbl="alignAcc1" presStyleIdx="3" presStyleCnt="6">
        <dgm:presLayoutVars>
          <dgm:bulletEnabled val="1"/>
        </dgm:presLayoutVars>
      </dgm:prSet>
      <dgm:spPr/>
      <dgm:t>
        <a:bodyPr/>
        <a:lstStyle/>
        <a:p>
          <a:endParaRPr lang="en-US"/>
        </a:p>
      </dgm:t>
    </dgm:pt>
    <dgm:pt modelId="{C8D6CF16-4860-43A9-88CD-68199D1655B2}" type="pres">
      <dgm:prSet presAssocID="{195F8B3B-AD9B-4FA8-A0BE-6FE8B1163A97}" presName="sp" presStyleCnt="0"/>
      <dgm:spPr/>
    </dgm:pt>
    <dgm:pt modelId="{B64485B7-9ACF-4CFC-879A-AFCB7C0F1F91}" type="pres">
      <dgm:prSet presAssocID="{08161A9C-D876-43D4-834B-16C9079740C4}" presName="composite" presStyleCnt="0"/>
      <dgm:spPr/>
    </dgm:pt>
    <dgm:pt modelId="{18439325-F5EC-4E68-B850-46C3CFF11E3B}" type="pres">
      <dgm:prSet presAssocID="{08161A9C-D876-43D4-834B-16C9079740C4}" presName="parentText" presStyleLbl="alignNode1" presStyleIdx="4" presStyleCnt="6">
        <dgm:presLayoutVars>
          <dgm:chMax val="1"/>
          <dgm:bulletEnabled val="1"/>
        </dgm:presLayoutVars>
      </dgm:prSet>
      <dgm:spPr/>
      <dgm:t>
        <a:bodyPr/>
        <a:lstStyle/>
        <a:p>
          <a:endParaRPr lang="en-US"/>
        </a:p>
      </dgm:t>
    </dgm:pt>
    <dgm:pt modelId="{4C459064-7AFC-47B1-AC6E-DC24EC1271E8}" type="pres">
      <dgm:prSet presAssocID="{08161A9C-D876-43D4-834B-16C9079740C4}" presName="descendantText" presStyleLbl="alignAcc1" presStyleIdx="4" presStyleCnt="6">
        <dgm:presLayoutVars>
          <dgm:bulletEnabled val="1"/>
        </dgm:presLayoutVars>
      </dgm:prSet>
      <dgm:spPr/>
      <dgm:t>
        <a:bodyPr/>
        <a:lstStyle/>
        <a:p>
          <a:endParaRPr lang="en-US"/>
        </a:p>
      </dgm:t>
    </dgm:pt>
    <dgm:pt modelId="{59FF9B51-D6AC-430E-A967-04898B8483E8}" type="pres">
      <dgm:prSet presAssocID="{A04E3D8F-7EED-41B9-B8F8-E912FBAA8C94}" presName="sp" presStyleCnt="0"/>
      <dgm:spPr/>
    </dgm:pt>
    <dgm:pt modelId="{8C3B936D-F878-4A8B-AD35-4BF4B9A9DC74}" type="pres">
      <dgm:prSet presAssocID="{7FBC6AE2-28C2-4A84-B439-ECBBC85BC869}" presName="composite" presStyleCnt="0"/>
      <dgm:spPr/>
    </dgm:pt>
    <dgm:pt modelId="{998B4583-C1EB-4FC4-B6F0-23431DB1CBF7}" type="pres">
      <dgm:prSet presAssocID="{7FBC6AE2-28C2-4A84-B439-ECBBC85BC869}" presName="parentText" presStyleLbl="alignNode1" presStyleIdx="5" presStyleCnt="6">
        <dgm:presLayoutVars>
          <dgm:chMax val="1"/>
          <dgm:bulletEnabled val="1"/>
        </dgm:presLayoutVars>
      </dgm:prSet>
      <dgm:spPr/>
      <dgm:t>
        <a:bodyPr/>
        <a:lstStyle/>
        <a:p>
          <a:endParaRPr lang="en-US"/>
        </a:p>
      </dgm:t>
    </dgm:pt>
    <dgm:pt modelId="{631C9C41-C690-4FFC-A872-399BF4E9E00C}" type="pres">
      <dgm:prSet presAssocID="{7FBC6AE2-28C2-4A84-B439-ECBBC85BC869}" presName="descendantText" presStyleLbl="alignAcc1" presStyleIdx="5" presStyleCnt="6">
        <dgm:presLayoutVars>
          <dgm:bulletEnabled val="1"/>
        </dgm:presLayoutVars>
      </dgm:prSet>
      <dgm:spPr/>
      <dgm:t>
        <a:bodyPr/>
        <a:lstStyle/>
        <a:p>
          <a:endParaRPr lang="en-US"/>
        </a:p>
      </dgm:t>
    </dgm:pt>
  </dgm:ptLst>
  <dgm:cxnLst>
    <dgm:cxn modelId="{42B60EFB-787A-4FD4-A3FE-77885BC4B00D}" srcId="{7FBC6AE2-28C2-4A84-B439-ECBBC85BC869}" destId="{8D3477A8-F4D3-4596-A76F-E91745540BC1}" srcOrd="0" destOrd="0" parTransId="{C2D41211-C01D-4BE4-B699-3E9D71CFF037}" sibTransId="{4327B157-0F32-4088-9C36-5A37182AEEB0}"/>
    <dgm:cxn modelId="{A9229D7C-965B-4C7D-B52D-83690689D3DD}" srcId="{6E34859C-15E4-4AE3-87FE-76CD93637AD2}" destId="{7FBC6AE2-28C2-4A84-B439-ECBBC85BC869}" srcOrd="5" destOrd="0" parTransId="{F4AF7C7C-84F6-4AA4-83FD-7DECF7E4504A}" sibTransId="{ADE3ED17-EE8D-49EF-B7C1-285E8544DD28}"/>
    <dgm:cxn modelId="{C8C83221-B28B-4BA7-85CC-64F9705102BD}" srcId="{6E34859C-15E4-4AE3-87FE-76CD93637AD2}" destId="{1759931A-60D6-4E6E-BA5F-79B0A16D3496}" srcOrd="3" destOrd="0" parTransId="{4A1D0129-B959-47F2-B62B-560AFAF019FB}" sibTransId="{195F8B3B-AD9B-4FA8-A0BE-6FE8B1163A97}"/>
    <dgm:cxn modelId="{AADDCCE3-99EF-43EF-852C-EE2B38AC2FBA}" type="presOf" srcId="{8D3477A8-F4D3-4596-A76F-E91745540BC1}" destId="{631C9C41-C690-4FFC-A872-399BF4E9E00C}" srcOrd="0" destOrd="0" presId="urn:microsoft.com/office/officeart/2005/8/layout/chevron2"/>
    <dgm:cxn modelId="{8A2BD598-9C02-486B-B9DE-FE689673207A}" type="presOf" srcId="{1759931A-60D6-4E6E-BA5F-79B0A16D3496}" destId="{458D9C43-4E3D-4E9F-9345-B1F591803C56}" srcOrd="0" destOrd="0" presId="urn:microsoft.com/office/officeart/2005/8/layout/chevron2"/>
    <dgm:cxn modelId="{55A2E027-9D5C-4C9E-85AD-B9BB54C39AC7}" type="presOf" srcId="{8DAA5B11-2F88-48C2-B091-9C90EB92F729}" destId="{676607BC-BF9D-44CC-8A37-1E11EE0890AD}" srcOrd="0" destOrd="0" presId="urn:microsoft.com/office/officeart/2005/8/layout/chevron2"/>
    <dgm:cxn modelId="{0F7A93CE-C116-4D43-A285-979999969FE0}" srcId="{6E34859C-15E4-4AE3-87FE-76CD93637AD2}" destId="{387EAE42-1D3A-4BD2-B775-0B1347238246}" srcOrd="1" destOrd="0" parTransId="{3CC1A45B-BB79-4275-B6F3-4A8B584EC37D}" sibTransId="{0593156A-4752-45DC-BF83-3C87D27CF377}"/>
    <dgm:cxn modelId="{BB189A94-D236-428E-9F40-12F5B4EEB795}" type="presOf" srcId="{08161A9C-D876-43D4-834B-16C9079740C4}" destId="{18439325-F5EC-4E68-B850-46C3CFF11E3B}" srcOrd="0" destOrd="0" presId="urn:microsoft.com/office/officeart/2005/8/layout/chevron2"/>
    <dgm:cxn modelId="{5B048580-593F-4101-A81E-79F0ABAF0C18}" srcId="{91137F32-1966-4B35-A1E5-D5EEB9CA362D}" destId="{8DAA5B11-2F88-48C2-B091-9C90EB92F729}" srcOrd="0" destOrd="0" parTransId="{067902C5-96F6-4DA7-A42C-F9CDCD11869B}" sibTransId="{9C84F61D-E5C7-4443-A479-E77A5F575738}"/>
    <dgm:cxn modelId="{40CC72A0-ABE7-4738-811F-62041AB1EBF6}" srcId="{6E34859C-15E4-4AE3-87FE-76CD93637AD2}" destId="{08161A9C-D876-43D4-834B-16C9079740C4}" srcOrd="4" destOrd="0" parTransId="{89F35219-0A96-4B9E-80F7-2C67F3280E01}" sibTransId="{A04E3D8F-7EED-41B9-B8F8-E912FBAA8C94}"/>
    <dgm:cxn modelId="{A02BD481-6E9C-4F99-B821-97D620A90FC5}" srcId="{08161A9C-D876-43D4-834B-16C9079740C4}" destId="{F12BC7AB-DFB2-4F99-BCD7-F921980171DE}" srcOrd="0" destOrd="0" parTransId="{4A9F2480-553C-422B-8F4E-593F182BBD18}" sibTransId="{89B4F2CC-375C-481C-8FE1-25F51D1D7276}"/>
    <dgm:cxn modelId="{38D565EF-D83A-4A27-BA43-88B994853317}" type="presOf" srcId="{EB0C330D-4E35-4303-A98A-79719C885759}" destId="{D53B28FA-538F-45A9-A530-27E653E6EA57}" srcOrd="0" destOrd="0" presId="urn:microsoft.com/office/officeart/2005/8/layout/chevron2"/>
    <dgm:cxn modelId="{199C102A-E5E5-41F8-9BCB-E3B1D3906825}" type="presOf" srcId="{387EAE42-1D3A-4BD2-B775-0B1347238246}" destId="{2123EB81-E420-436E-B9EA-AE40B231A994}" srcOrd="0" destOrd="0" presId="urn:microsoft.com/office/officeart/2005/8/layout/chevron2"/>
    <dgm:cxn modelId="{00BFB0EE-B096-46E7-925F-39F47A75B0A8}" type="presOf" srcId="{6B4FE055-F81B-48A0-9C95-23209B4C7BD4}" destId="{1CA476B4-1F41-4154-9074-EBA6ED867DB8}" srcOrd="0" destOrd="0" presId="urn:microsoft.com/office/officeart/2005/8/layout/chevron2"/>
    <dgm:cxn modelId="{3A5E46F9-8E0B-4E10-8362-E12EF5BA2D21}" type="presOf" srcId="{91137F32-1966-4B35-A1E5-D5EEB9CA362D}" destId="{D9B9AA6E-573A-4E7A-BF81-696602598A03}" srcOrd="0" destOrd="0" presId="urn:microsoft.com/office/officeart/2005/8/layout/chevron2"/>
    <dgm:cxn modelId="{B5DEE471-89C8-4589-8F58-156FD99D5F6B}" type="presOf" srcId="{F12BC7AB-DFB2-4F99-BCD7-F921980171DE}" destId="{4C459064-7AFC-47B1-AC6E-DC24EC1271E8}" srcOrd="0" destOrd="0" presId="urn:microsoft.com/office/officeart/2005/8/layout/chevron2"/>
    <dgm:cxn modelId="{BFAF8C99-7450-4E1D-B586-4ACBB9FC98E0}" type="presOf" srcId="{7FBC6AE2-28C2-4A84-B439-ECBBC85BC869}" destId="{998B4583-C1EB-4FC4-B6F0-23431DB1CBF7}" srcOrd="0" destOrd="0" presId="urn:microsoft.com/office/officeart/2005/8/layout/chevron2"/>
    <dgm:cxn modelId="{3537B0A7-774F-4013-AC4E-87FCA01BE082}" srcId="{6E34859C-15E4-4AE3-87FE-76CD93637AD2}" destId="{91137F32-1966-4B35-A1E5-D5EEB9CA362D}" srcOrd="0" destOrd="0" parTransId="{BF6CDA76-21A7-4849-81C4-B074A8F061FF}" sibTransId="{EDFC37DD-536F-4928-9552-261A312A5F67}"/>
    <dgm:cxn modelId="{A0299D66-4265-4D19-88C5-73ABB4DCB844}" type="presOf" srcId="{0EC4C34D-C157-49BB-9E41-2986AD61E62E}" destId="{7CE9DB4D-F008-496A-98F0-784542CDA000}" srcOrd="0" destOrd="0" presId="urn:microsoft.com/office/officeart/2005/8/layout/chevron2"/>
    <dgm:cxn modelId="{277FD3F5-DCFB-45E4-9402-C88CF169DE1E}" type="presOf" srcId="{36336731-ED5D-4570-A0F3-B1FCE428CB91}" destId="{8A26B30D-6ACA-4DF1-9180-9587AF7BA55D}" srcOrd="0" destOrd="0" presId="urn:microsoft.com/office/officeart/2005/8/layout/chevron2"/>
    <dgm:cxn modelId="{1FC31588-7410-4A89-822C-013A70F3DA2F}" srcId="{1759931A-60D6-4E6E-BA5F-79B0A16D3496}" destId="{EB0C330D-4E35-4303-A98A-79719C885759}" srcOrd="0" destOrd="0" parTransId="{25384535-691B-446E-BACE-29AC49FCF612}" sibTransId="{2CD6DB3F-2E64-4225-9708-D64F2B4E0841}"/>
    <dgm:cxn modelId="{B2186217-EFFF-46B4-B293-47FB30260072}" srcId="{36336731-ED5D-4570-A0F3-B1FCE428CB91}" destId="{0EC4C34D-C157-49BB-9E41-2986AD61E62E}" srcOrd="0" destOrd="0" parTransId="{87C3E2CE-69E8-4FE7-91EF-2C3E9CE5408A}" sibTransId="{9390E8C2-77A6-4507-8024-7FAF07E53F25}"/>
    <dgm:cxn modelId="{3DCDDF13-EB03-4A05-A9E2-179439DEA5D9}" srcId="{387EAE42-1D3A-4BD2-B775-0B1347238246}" destId="{6B4FE055-F81B-48A0-9C95-23209B4C7BD4}" srcOrd="0" destOrd="0" parTransId="{0C3C503B-BCE4-4668-AD55-805DADAD4738}" sibTransId="{A6A85C85-13BC-4221-A90A-E57C95D19D52}"/>
    <dgm:cxn modelId="{00B0753F-B988-48C4-9AEA-1174C6BDA5B0}" srcId="{6E34859C-15E4-4AE3-87FE-76CD93637AD2}" destId="{36336731-ED5D-4570-A0F3-B1FCE428CB91}" srcOrd="2" destOrd="0" parTransId="{42660ACA-7581-46E2-97A9-CEAF7B59B181}" sibTransId="{ABACED51-DE26-4220-A523-A4AD8FC72622}"/>
    <dgm:cxn modelId="{13CEBFFF-A55A-4315-ABB1-9C95A4514AE5}" type="presOf" srcId="{6E34859C-15E4-4AE3-87FE-76CD93637AD2}" destId="{84E7D135-A139-4CCC-9F3C-0B1FFB573181}" srcOrd="0" destOrd="0" presId="urn:microsoft.com/office/officeart/2005/8/layout/chevron2"/>
    <dgm:cxn modelId="{0C1AEF0F-E664-46F5-B90F-1C224FCB2F51}" type="presParOf" srcId="{84E7D135-A139-4CCC-9F3C-0B1FFB573181}" destId="{AD1BC705-8F64-4688-AD01-D5AC998C0218}" srcOrd="0" destOrd="0" presId="urn:microsoft.com/office/officeart/2005/8/layout/chevron2"/>
    <dgm:cxn modelId="{0DBE99D1-00B1-461A-8350-6030BC35C161}" type="presParOf" srcId="{AD1BC705-8F64-4688-AD01-D5AC998C0218}" destId="{D9B9AA6E-573A-4E7A-BF81-696602598A03}" srcOrd="0" destOrd="0" presId="urn:microsoft.com/office/officeart/2005/8/layout/chevron2"/>
    <dgm:cxn modelId="{4D21098B-C8B3-4E26-AFD1-450B8111423B}" type="presParOf" srcId="{AD1BC705-8F64-4688-AD01-D5AC998C0218}" destId="{676607BC-BF9D-44CC-8A37-1E11EE0890AD}" srcOrd="1" destOrd="0" presId="urn:microsoft.com/office/officeart/2005/8/layout/chevron2"/>
    <dgm:cxn modelId="{E7F9D80A-3F96-4A80-AAED-8EF899ACD570}" type="presParOf" srcId="{84E7D135-A139-4CCC-9F3C-0B1FFB573181}" destId="{A55A2664-C0BA-4C14-A7A4-0699D06FF5A4}" srcOrd="1" destOrd="0" presId="urn:microsoft.com/office/officeart/2005/8/layout/chevron2"/>
    <dgm:cxn modelId="{79AE5976-E170-4BFD-88FB-00C808C64DE4}" type="presParOf" srcId="{84E7D135-A139-4CCC-9F3C-0B1FFB573181}" destId="{56829AB0-8A82-4EA6-9C69-561E193B2BF4}" srcOrd="2" destOrd="0" presId="urn:microsoft.com/office/officeart/2005/8/layout/chevron2"/>
    <dgm:cxn modelId="{05F19BC1-A996-4BDF-A0E8-685A0CC7BFA2}" type="presParOf" srcId="{56829AB0-8A82-4EA6-9C69-561E193B2BF4}" destId="{2123EB81-E420-436E-B9EA-AE40B231A994}" srcOrd="0" destOrd="0" presId="urn:microsoft.com/office/officeart/2005/8/layout/chevron2"/>
    <dgm:cxn modelId="{657FC6AB-AE3E-44CA-A4A4-D30797DAD548}" type="presParOf" srcId="{56829AB0-8A82-4EA6-9C69-561E193B2BF4}" destId="{1CA476B4-1F41-4154-9074-EBA6ED867DB8}" srcOrd="1" destOrd="0" presId="urn:microsoft.com/office/officeart/2005/8/layout/chevron2"/>
    <dgm:cxn modelId="{954D4D2E-B67A-456B-B6EA-0BCD18005871}" type="presParOf" srcId="{84E7D135-A139-4CCC-9F3C-0B1FFB573181}" destId="{829F54E8-FF97-46AD-BE8D-7AB231B551CD}" srcOrd="3" destOrd="0" presId="urn:microsoft.com/office/officeart/2005/8/layout/chevron2"/>
    <dgm:cxn modelId="{29BB18D5-8523-4627-B2BA-50CBABD82989}" type="presParOf" srcId="{84E7D135-A139-4CCC-9F3C-0B1FFB573181}" destId="{29D5B9FC-EF7B-4014-AA1F-34EB91989586}" srcOrd="4" destOrd="0" presId="urn:microsoft.com/office/officeart/2005/8/layout/chevron2"/>
    <dgm:cxn modelId="{B4E3C55A-F7DA-4EC3-82EA-88B7107EA1FC}" type="presParOf" srcId="{29D5B9FC-EF7B-4014-AA1F-34EB91989586}" destId="{8A26B30D-6ACA-4DF1-9180-9587AF7BA55D}" srcOrd="0" destOrd="0" presId="urn:microsoft.com/office/officeart/2005/8/layout/chevron2"/>
    <dgm:cxn modelId="{7171CFFD-D53B-4498-973C-9847F60AE7F6}" type="presParOf" srcId="{29D5B9FC-EF7B-4014-AA1F-34EB91989586}" destId="{7CE9DB4D-F008-496A-98F0-784542CDA000}" srcOrd="1" destOrd="0" presId="urn:microsoft.com/office/officeart/2005/8/layout/chevron2"/>
    <dgm:cxn modelId="{24DEC9F0-027F-4936-A133-7C383A6B3E44}" type="presParOf" srcId="{84E7D135-A139-4CCC-9F3C-0B1FFB573181}" destId="{63D8358C-0126-4A53-A298-EA9BF15EE169}" srcOrd="5" destOrd="0" presId="urn:microsoft.com/office/officeart/2005/8/layout/chevron2"/>
    <dgm:cxn modelId="{C396017C-95A4-4C62-8141-C8D026A89688}" type="presParOf" srcId="{84E7D135-A139-4CCC-9F3C-0B1FFB573181}" destId="{FAE61355-DF0E-4B12-8CCB-7F0D7410BDBD}" srcOrd="6" destOrd="0" presId="urn:microsoft.com/office/officeart/2005/8/layout/chevron2"/>
    <dgm:cxn modelId="{76D338C2-E65B-48D4-A3CA-EABCEA266697}" type="presParOf" srcId="{FAE61355-DF0E-4B12-8CCB-7F0D7410BDBD}" destId="{458D9C43-4E3D-4E9F-9345-B1F591803C56}" srcOrd="0" destOrd="0" presId="urn:microsoft.com/office/officeart/2005/8/layout/chevron2"/>
    <dgm:cxn modelId="{EAA8BB16-33E7-4A4C-A981-F9FE24ED39AB}" type="presParOf" srcId="{FAE61355-DF0E-4B12-8CCB-7F0D7410BDBD}" destId="{D53B28FA-538F-45A9-A530-27E653E6EA57}" srcOrd="1" destOrd="0" presId="urn:microsoft.com/office/officeart/2005/8/layout/chevron2"/>
    <dgm:cxn modelId="{266B472B-1879-443D-BEE6-14E8A12F93CA}" type="presParOf" srcId="{84E7D135-A139-4CCC-9F3C-0B1FFB573181}" destId="{C8D6CF16-4860-43A9-88CD-68199D1655B2}" srcOrd="7" destOrd="0" presId="urn:microsoft.com/office/officeart/2005/8/layout/chevron2"/>
    <dgm:cxn modelId="{1248DAD7-F3DC-4775-8D72-F94B20C15212}" type="presParOf" srcId="{84E7D135-A139-4CCC-9F3C-0B1FFB573181}" destId="{B64485B7-9ACF-4CFC-879A-AFCB7C0F1F91}" srcOrd="8" destOrd="0" presId="urn:microsoft.com/office/officeart/2005/8/layout/chevron2"/>
    <dgm:cxn modelId="{67F70D95-9486-45ED-8126-918DBE38E911}" type="presParOf" srcId="{B64485B7-9ACF-4CFC-879A-AFCB7C0F1F91}" destId="{18439325-F5EC-4E68-B850-46C3CFF11E3B}" srcOrd="0" destOrd="0" presId="urn:microsoft.com/office/officeart/2005/8/layout/chevron2"/>
    <dgm:cxn modelId="{A15E1C5B-1F50-49E7-ABC0-A66B7FE6558B}" type="presParOf" srcId="{B64485B7-9ACF-4CFC-879A-AFCB7C0F1F91}" destId="{4C459064-7AFC-47B1-AC6E-DC24EC1271E8}" srcOrd="1" destOrd="0" presId="urn:microsoft.com/office/officeart/2005/8/layout/chevron2"/>
    <dgm:cxn modelId="{1E4BCD4E-7174-4647-9B85-1280BB2874A8}" type="presParOf" srcId="{84E7D135-A139-4CCC-9F3C-0B1FFB573181}" destId="{59FF9B51-D6AC-430E-A967-04898B8483E8}" srcOrd="9" destOrd="0" presId="urn:microsoft.com/office/officeart/2005/8/layout/chevron2"/>
    <dgm:cxn modelId="{3186A9EC-F428-4EB8-B1BA-305836B8B89D}" type="presParOf" srcId="{84E7D135-A139-4CCC-9F3C-0B1FFB573181}" destId="{8C3B936D-F878-4A8B-AD35-4BF4B9A9DC74}" srcOrd="10" destOrd="0" presId="urn:microsoft.com/office/officeart/2005/8/layout/chevron2"/>
    <dgm:cxn modelId="{8913ED2B-825F-4CDC-BBE6-499FE2EF020A}" type="presParOf" srcId="{8C3B936D-F878-4A8B-AD35-4BF4B9A9DC74}" destId="{998B4583-C1EB-4FC4-B6F0-23431DB1CBF7}" srcOrd="0" destOrd="0" presId="urn:microsoft.com/office/officeart/2005/8/layout/chevron2"/>
    <dgm:cxn modelId="{F42CC912-6988-41BF-BF7B-9C4A48B09E65}" type="presParOf" srcId="{8C3B936D-F878-4A8B-AD35-4BF4B9A9DC74}" destId="{631C9C41-C690-4FFC-A872-399BF4E9E00C}" srcOrd="1" destOrd="0" presId="urn:microsoft.com/office/officeart/2005/8/layout/chevron2"/>
  </dgm:cxnLst>
  <dgm:bg/>
  <dgm:whole/>
</dgm:dataModel>
</file>

<file path=ppt/diagrams/data6.xml><?xml version="1.0" encoding="utf-8"?>
<dgm:dataModel xmlns:dgm="http://schemas.openxmlformats.org/drawingml/2006/diagram" xmlns:a="http://schemas.openxmlformats.org/drawingml/2006/main">
  <dgm:ptLst>
    <dgm:pt modelId="{1A0DF843-100E-4757-B6B7-265465DD9F00}" type="doc">
      <dgm:prSet loTypeId="urn:microsoft.com/office/officeart/2005/8/layout/chevron2" loCatId="list" qsTypeId="urn:microsoft.com/office/officeart/2005/8/quickstyle/3d2" qsCatId="3D" csTypeId="urn:microsoft.com/office/officeart/2005/8/colors/colorful2" csCatId="colorful" phldr="1"/>
      <dgm:spPr/>
      <dgm:t>
        <a:bodyPr/>
        <a:lstStyle/>
        <a:p>
          <a:endParaRPr lang="id-ID"/>
        </a:p>
      </dgm:t>
    </dgm:pt>
    <dgm:pt modelId="{A9A68E2B-2016-407B-B858-6A6448DB29B6}">
      <dgm:prSet phldrT="[Text]" custT="1"/>
      <dgm:spPr/>
      <dgm:t>
        <a:bodyPr tIns="144000"/>
        <a:lstStyle/>
        <a:p>
          <a:r>
            <a:rPr lang="id-ID" sz="3200" b="1" cap="none" spc="50" dirty="0">
              <a:ln w="11430"/>
              <a:effectLst/>
              <a:latin typeface="Candara" pitchFamily="34" charset="0"/>
            </a:rPr>
            <a:t>1</a:t>
          </a:r>
        </a:p>
      </dgm:t>
    </dgm:pt>
    <dgm:pt modelId="{96791E97-071E-4086-A50B-4A6404E368E4}" type="parTrans" cxnId="{ECBE5C9E-1B9A-4FB1-ABAA-3D4AA01C5C8D}">
      <dgm:prSet/>
      <dgm:spPr/>
      <dgm:t>
        <a:bodyPr/>
        <a:lstStyle/>
        <a:p>
          <a:endParaRPr lang="id-ID" sz="3200" b="1" cap="none" spc="50">
            <a:ln w="11430">
              <a:noFill/>
            </a:ln>
            <a:solidFill>
              <a:srgbClr val="FFFF89"/>
            </a:solidFill>
            <a:effectLst/>
            <a:latin typeface="Candara" pitchFamily="34" charset="0"/>
          </a:endParaRPr>
        </a:p>
      </dgm:t>
    </dgm:pt>
    <dgm:pt modelId="{A49A9DDA-6ADE-444C-8A7E-C0EE1FBEC3EC}" type="sibTrans" cxnId="{ECBE5C9E-1B9A-4FB1-ABAA-3D4AA01C5C8D}">
      <dgm:prSet/>
      <dgm:spPr/>
      <dgm:t>
        <a:bodyPr/>
        <a:lstStyle/>
        <a:p>
          <a:endParaRPr lang="id-ID" sz="3200" b="1" cap="none" spc="50">
            <a:ln w="11430">
              <a:noFill/>
            </a:ln>
            <a:solidFill>
              <a:srgbClr val="FFFF89"/>
            </a:solidFill>
            <a:effectLst/>
            <a:latin typeface="Candara" pitchFamily="34" charset="0"/>
          </a:endParaRPr>
        </a:p>
      </dgm:t>
    </dgm:pt>
    <dgm:pt modelId="{C9389D30-4BA2-4D0F-B679-751F4E8514FE}">
      <dgm:prSet phldrT="[Text]" custT="1"/>
      <dgm:spPr/>
      <dgm:t>
        <a:bodyPr/>
        <a:lstStyle/>
        <a:p>
          <a:r>
            <a:rPr kumimoji="0" lang="en-US" sz="3200" b="0" u="none" strike="noStrike" cap="none" spc="50" normalizeH="0" baseline="0" dirty="0" err="1">
              <a:ln w="11430"/>
              <a:effectLst/>
              <a:latin typeface="Candara" pitchFamily="34" charset="0"/>
            </a:rPr>
            <a:t>pendahuluan</a:t>
          </a:r>
          <a:r>
            <a:rPr kumimoji="0" lang="en-US" sz="3200" b="0" u="none" strike="noStrike" cap="none" spc="50" normalizeH="0" baseline="0" dirty="0">
              <a:ln w="11430"/>
              <a:effectLst/>
              <a:latin typeface="Candara" pitchFamily="34" charset="0"/>
            </a:rPr>
            <a:t> 	</a:t>
          </a:r>
          <a:endParaRPr lang="id-ID" sz="3200" b="0" cap="none" spc="50" dirty="0">
            <a:ln w="11430"/>
            <a:effectLst/>
            <a:latin typeface="Candara" pitchFamily="34" charset="0"/>
          </a:endParaRPr>
        </a:p>
      </dgm:t>
    </dgm:pt>
    <dgm:pt modelId="{F8616FF9-99EF-4631-877F-DACE234391ED}" type="parTrans" cxnId="{9C112DB9-E442-482D-A59A-9457793218DD}">
      <dgm:prSet/>
      <dgm:spPr/>
      <dgm:t>
        <a:bodyPr/>
        <a:lstStyle/>
        <a:p>
          <a:endParaRPr lang="id-ID" sz="3200" b="1" cap="none" spc="50">
            <a:ln w="11430">
              <a:noFill/>
            </a:ln>
            <a:solidFill>
              <a:srgbClr val="FFFF89"/>
            </a:solidFill>
            <a:effectLst/>
            <a:latin typeface="Candara" pitchFamily="34" charset="0"/>
          </a:endParaRPr>
        </a:p>
      </dgm:t>
    </dgm:pt>
    <dgm:pt modelId="{1699A545-0EDB-4EE1-821F-582804B5D37E}" type="sibTrans" cxnId="{9C112DB9-E442-482D-A59A-9457793218DD}">
      <dgm:prSet/>
      <dgm:spPr/>
      <dgm:t>
        <a:bodyPr/>
        <a:lstStyle/>
        <a:p>
          <a:endParaRPr lang="id-ID" sz="3200" b="1" cap="none" spc="50">
            <a:ln w="11430">
              <a:noFill/>
            </a:ln>
            <a:solidFill>
              <a:srgbClr val="FFFF89"/>
            </a:solidFill>
            <a:effectLst/>
            <a:latin typeface="Candara" pitchFamily="34" charset="0"/>
          </a:endParaRPr>
        </a:p>
      </dgm:t>
    </dgm:pt>
    <dgm:pt modelId="{8B9B1030-40E4-4CBE-8CB1-BAFCB23C1B65}">
      <dgm:prSet phldrT="[Text]" custT="1"/>
      <dgm:spPr/>
      <dgm:t>
        <a:bodyPr tIns="144000"/>
        <a:lstStyle/>
        <a:p>
          <a:r>
            <a:rPr lang="id-ID" sz="3200" b="1" cap="none" spc="50" dirty="0">
              <a:ln w="11430"/>
              <a:effectLst/>
              <a:latin typeface="Candara" pitchFamily="34" charset="0"/>
            </a:rPr>
            <a:t>2</a:t>
          </a:r>
        </a:p>
      </dgm:t>
    </dgm:pt>
    <dgm:pt modelId="{C0273777-C422-40FF-91E2-282F7EC10D7E}" type="parTrans" cxnId="{F9F32D5C-674B-4AD3-8232-EDAEFF6354DC}">
      <dgm:prSet/>
      <dgm:spPr/>
      <dgm:t>
        <a:bodyPr/>
        <a:lstStyle/>
        <a:p>
          <a:endParaRPr lang="id-ID" sz="3200" b="1" cap="none" spc="50">
            <a:ln w="11430">
              <a:noFill/>
            </a:ln>
            <a:solidFill>
              <a:srgbClr val="FFFF89"/>
            </a:solidFill>
            <a:effectLst/>
            <a:latin typeface="Candara" pitchFamily="34" charset="0"/>
          </a:endParaRPr>
        </a:p>
      </dgm:t>
    </dgm:pt>
    <dgm:pt modelId="{958BB2D4-1C7F-44A5-A2CE-18556D03A3F5}" type="sibTrans" cxnId="{F9F32D5C-674B-4AD3-8232-EDAEFF6354DC}">
      <dgm:prSet/>
      <dgm:spPr/>
      <dgm:t>
        <a:bodyPr/>
        <a:lstStyle/>
        <a:p>
          <a:endParaRPr lang="id-ID" sz="3200" b="1" cap="none" spc="50">
            <a:ln w="11430">
              <a:noFill/>
            </a:ln>
            <a:solidFill>
              <a:srgbClr val="FFFF89"/>
            </a:solidFill>
            <a:effectLst/>
            <a:latin typeface="Candara" pitchFamily="34" charset="0"/>
          </a:endParaRPr>
        </a:p>
      </dgm:t>
    </dgm:pt>
    <dgm:pt modelId="{F11764A5-6915-4370-8FD2-2929FEA0CAFB}">
      <dgm:prSet phldrT="[Text]" custT="1"/>
      <dgm:spPr/>
      <dgm:t>
        <a:bodyPr/>
        <a:lstStyle/>
        <a:p>
          <a:pPr rtl="0"/>
          <a:r>
            <a:rPr kumimoji="0" lang="en-US" sz="3200" b="0" u="none" strike="noStrike" cap="none" spc="50" normalizeH="0" baseline="0" dirty="0" err="1">
              <a:ln w="11430"/>
              <a:effectLst/>
              <a:latin typeface="Candara" pitchFamily="34" charset="0"/>
            </a:rPr>
            <a:t>gambaran</a:t>
          </a:r>
          <a:r>
            <a:rPr kumimoji="0" lang="en-US" sz="3200" b="0" u="none" strike="noStrike" cap="none" spc="50" normalizeH="0" baseline="0" dirty="0">
              <a:ln w="11430"/>
              <a:effectLst/>
              <a:latin typeface="Candara" pitchFamily="34" charset="0"/>
            </a:rPr>
            <a:t> </a:t>
          </a:r>
          <a:r>
            <a:rPr kumimoji="0" lang="en-US" sz="3200" b="0" u="none" strike="noStrike" cap="none" spc="50" normalizeH="0" baseline="0" dirty="0" err="1">
              <a:ln w="11430"/>
              <a:effectLst/>
              <a:latin typeface="Candara" pitchFamily="34" charset="0"/>
            </a:rPr>
            <a:t>umum</a:t>
          </a:r>
          <a:r>
            <a:rPr kumimoji="0" lang="en-US" sz="3200" b="0" u="none" strike="noStrike" cap="none" spc="50" normalizeH="0" baseline="0" dirty="0">
              <a:ln w="11430"/>
              <a:effectLst/>
              <a:latin typeface="Candara" pitchFamily="34" charset="0"/>
            </a:rPr>
            <a:t> </a:t>
          </a:r>
          <a:r>
            <a:rPr kumimoji="0" lang="en-US" sz="3200" b="0" u="none" strike="noStrike" cap="none" spc="50" normalizeH="0" baseline="0" dirty="0" err="1">
              <a:ln w="11430"/>
              <a:effectLst/>
              <a:latin typeface="Candara" pitchFamily="34" charset="0"/>
            </a:rPr>
            <a:t>kondisi</a:t>
          </a:r>
          <a:r>
            <a:rPr kumimoji="0" lang="en-US" sz="3200" b="0" u="none" strike="noStrike" cap="none" spc="50" normalizeH="0" baseline="0" dirty="0">
              <a:ln w="11430"/>
              <a:effectLst/>
              <a:latin typeface="Candara" pitchFamily="34" charset="0"/>
            </a:rPr>
            <a:t> </a:t>
          </a:r>
          <a:r>
            <a:rPr kumimoji="0" lang="en-US" sz="3200" b="0" u="none" strike="noStrike" cap="none" spc="50" normalizeH="0" baseline="0" dirty="0" err="1">
              <a:ln w="11430"/>
              <a:effectLst/>
              <a:latin typeface="Candara" pitchFamily="34" charset="0"/>
            </a:rPr>
            <a:t>daerah</a:t>
          </a:r>
          <a:endParaRPr lang="id-ID" sz="3200" b="0" cap="none" spc="50" dirty="0">
            <a:ln w="11430"/>
            <a:effectLst/>
            <a:latin typeface="Candara" pitchFamily="34" charset="0"/>
          </a:endParaRPr>
        </a:p>
      </dgm:t>
    </dgm:pt>
    <dgm:pt modelId="{99217C09-C31A-4EF7-9041-7ED4E8A375B5}" type="parTrans" cxnId="{F1D7E44A-A81C-4DE4-ACB9-EFB886E54B4B}">
      <dgm:prSet/>
      <dgm:spPr/>
      <dgm:t>
        <a:bodyPr/>
        <a:lstStyle/>
        <a:p>
          <a:endParaRPr lang="id-ID" sz="3200" b="1" cap="none" spc="50">
            <a:ln w="11430">
              <a:noFill/>
            </a:ln>
            <a:solidFill>
              <a:srgbClr val="FFFF89"/>
            </a:solidFill>
            <a:effectLst/>
            <a:latin typeface="Candara" pitchFamily="34" charset="0"/>
          </a:endParaRPr>
        </a:p>
      </dgm:t>
    </dgm:pt>
    <dgm:pt modelId="{34334C3D-872E-4FB2-BC96-530D587A27C1}" type="sibTrans" cxnId="{F1D7E44A-A81C-4DE4-ACB9-EFB886E54B4B}">
      <dgm:prSet/>
      <dgm:spPr/>
      <dgm:t>
        <a:bodyPr/>
        <a:lstStyle/>
        <a:p>
          <a:endParaRPr lang="id-ID" sz="3200" b="1" cap="none" spc="50">
            <a:ln w="11430">
              <a:noFill/>
            </a:ln>
            <a:solidFill>
              <a:srgbClr val="FFFF89"/>
            </a:solidFill>
            <a:effectLst/>
            <a:latin typeface="Candara" pitchFamily="34" charset="0"/>
          </a:endParaRPr>
        </a:p>
      </dgm:t>
    </dgm:pt>
    <dgm:pt modelId="{57A1FE82-B08F-4558-9F6D-124E6A40CF13}">
      <dgm:prSet phldrT="[Text]" custT="1"/>
      <dgm:spPr/>
      <dgm:t>
        <a:bodyPr tIns="144000"/>
        <a:lstStyle/>
        <a:p>
          <a:r>
            <a:rPr lang="id-ID" sz="3200" b="1" cap="none" spc="50" dirty="0">
              <a:ln w="11430"/>
              <a:effectLst/>
              <a:latin typeface="Candara" pitchFamily="34" charset="0"/>
            </a:rPr>
            <a:t>3</a:t>
          </a:r>
        </a:p>
      </dgm:t>
    </dgm:pt>
    <dgm:pt modelId="{174EFDB9-9658-4615-AA27-3046ED453B3A}" type="parTrans" cxnId="{AD6D6220-0002-4723-B157-DD483518B693}">
      <dgm:prSet/>
      <dgm:spPr/>
      <dgm:t>
        <a:bodyPr/>
        <a:lstStyle/>
        <a:p>
          <a:endParaRPr lang="id-ID" sz="3200" b="1" cap="none" spc="50">
            <a:ln w="11430">
              <a:noFill/>
            </a:ln>
            <a:solidFill>
              <a:srgbClr val="FFFF89"/>
            </a:solidFill>
            <a:effectLst/>
            <a:latin typeface="Candara" pitchFamily="34" charset="0"/>
          </a:endParaRPr>
        </a:p>
      </dgm:t>
    </dgm:pt>
    <dgm:pt modelId="{24CF7875-71EE-4C7E-9C51-EBE2FA7BD905}" type="sibTrans" cxnId="{AD6D6220-0002-4723-B157-DD483518B693}">
      <dgm:prSet/>
      <dgm:spPr/>
      <dgm:t>
        <a:bodyPr/>
        <a:lstStyle/>
        <a:p>
          <a:endParaRPr lang="id-ID" sz="3200" b="1" cap="none" spc="50">
            <a:ln w="11430">
              <a:noFill/>
            </a:ln>
            <a:solidFill>
              <a:srgbClr val="FFFF89"/>
            </a:solidFill>
            <a:effectLst/>
            <a:latin typeface="Candara" pitchFamily="34" charset="0"/>
          </a:endParaRPr>
        </a:p>
      </dgm:t>
    </dgm:pt>
    <dgm:pt modelId="{79A4714B-763D-44EB-AC5E-2F1C9826ED52}">
      <dgm:prSet phldrT="[Text]" custT="1"/>
      <dgm:spPr/>
      <dgm:t>
        <a:bodyPr/>
        <a:lstStyle/>
        <a:p>
          <a:r>
            <a:rPr lang="id-ID" sz="3200" dirty="0">
              <a:effectLst/>
              <a:latin typeface="Candara" pitchFamily="34" charset="0"/>
            </a:rPr>
            <a:t>kerangka ekonomi dan keuangan Daerah</a:t>
          </a:r>
          <a:endParaRPr lang="id-ID" sz="3200" b="1" cap="none" spc="50" dirty="0">
            <a:ln w="11430"/>
            <a:effectLst/>
            <a:latin typeface="Candara" pitchFamily="34" charset="0"/>
          </a:endParaRPr>
        </a:p>
      </dgm:t>
    </dgm:pt>
    <dgm:pt modelId="{A172B589-0EA1-45D6-A7AE-0EF320605F7E}" type="parTrans" cxnId="{0D85573B-D34F-4EF9-B8CF-C5FAA2BD82E6}">
      <dgm:prSet/>
      <dgm:spPr/>
      <dgm:t>
        <a:bodyPr/>
        <a:lstStyle/>
        <a:p>
          <a:endParaRPr lang="id-ID" sz="3200" b="1" cap="none" spc="50">
            <a:ln w="11430">
              <a:noFill/>
            </a:ln>
            <a:solidFill>
              <a:srgbClr val="FFFF89"/>
            </a:solidFill>
            <a:effectLst/>
            <a:latin typeface="Candara" pitchFamily="34" charset="0"/>
          </a:endParaRPr>
        </a:p>
      </dgm:t>
    </dgm:pt>
    <dgm:pt modelId="{A238E802-7347-40F0-A1EE-0B1E6700F275}" type="sibTrans" cxnId="{0D85573B-D34F-4EF9-B8CF-C5FAA2BD82E6}">
      <dgm:prSet/>
      <dgm:spPr/>
      <dgm:t>
        <a:bodyPr/>
        <a:lstStyle/>
        <a:p>
          <a:endParaRPr lang="id-ID" sz="3200" b="1" cap="none" spc="50">
            <a:ln w="11430">
              <a:noFill/>
            </a:ln>
            <a:solidFill>
              <a:srgbClr val="FFFF89"/>
            </a:solidFill>
            <a:effectLst/>
            <a:latin typeface="Candara" pitchFamily="34" charset="0"/>
          </a:endParaRPr>
        </a:p>
      </dgm:t>
    </dgm:pt>
    <dgm:pt modelId="{D67C6600-8AEA-4FA0-92C6-ECA76F31EF82}">
      <dgm:prSet phldrT="[Text]" custT="1"/>
      <dgm:spPr/>
      <dgm:t>
        <a:bodyPr tIns="144000"/>
        <a:lstStyle/>
        <a:p>
          <a:r>
            <a:rPr lang="id-ID" sz="3200" b="1" cap="none" spc="50" dirty="0">
              <a:ln w="11430"/>
              <a:effectLst/>
              <a:latin typeface="Candara" pitchFamily="34" charset="0"/>
            </a:rPr>
            <a:t>5</a:t>
          </a:r>
        </a:p>
      </dgm:t>
    </dgm:pt>
    <dgm:pt modelId="{D1309041-EBDE-4581-BBD2-FEAFF9EBCD29}" type="parTrans" cxnId="{8A82D8DA-1C44-47CF-9F44-AC52B389FE63}">
      <dgm:prSet/>
      <dgm:spPr/>
      <dgm:t>
        <a:bodyPr/>
        <a:lstStyle/>
        <a:p>
          <a:endParaRPr lang="id-ID" sz="3200" b="1" cap="none" spc="50">
            <a:ln w="11430">
              <a:noFill/>
            </a:ln>
            <a:solidFill>
              <a:srgbClr val="FFFF89"/>
            </a:solidFill>
            <a:effectLst/>
            <a:latin typeface="Candara" pitchFamily="34" charset="0"/>
          </a:endParaRPr>
        </a:p>
      </dgm:t>
    </dgm:pt>
    <dgm:pt modelId="{A288F8C5-C60F-40C3-BD1E-5AA3B402A4D2}" type="sibTrans" cxnId="{8A82D8DA-1C44-47CF-9F44-AC52B389FE63}">
      <dgm:prSet/>
      <dgm:spPr/>
      <dgm:t>
        <a:bodyPr/>
        <a:lstStyle/>
        <a:p>
          <a:endParaRPr lang="id-ID" sz="3200" b="1" cap="none" spc="50">
            <a:ln w="11430">
              <a:noFill/>
            </a:ln>
            <a:solidFill>
              <a:srgbClr val="FFFF89"/>
            </a:solidFill>
            <a:effectLst/>
            <a:latin typeface="Candara" pitchFamily="34" charset="0"/>
          </a:endParaRPr>
        </a:p>
      </dgm:t>
    </dgm:pt>
    <dgm:pt modelId="{0B118F8D-10A9-4E3F-BFF7-7283FF36992F}">
      <dgm:prSet phldrT="[Text]" custT="1"/>
      <dgm:spPr/>
      <dgm:t>
        <a:bodyPr/>
        <a:lstStyle/>
        <a:p>
          <a:r>
            <a:rPr lang="id-ID" sz="3200" dirty="0">
              <a:effectLst/>
              <a:latin typeface="Candara" pitchFamily="34" charset="0"/>
            </a:rPr>
            <a:t>arah kebijakan pembangunan kabupaten/kota</a:t>
          </a:r>
          <a:endParaRPr lang="id-ID" sz="3200" b="1" cap="none" spc="50" dirty="0">
            <a:ln w="11430"/>
            <a:effectLst/>
            <a:latin typeface="Candara" pitchFamily="34" charset="0"/>
          </a:endParaRPr>
        </a:p>
      </dgm:t>
    </dgm:pt>
    <dgm:pt modelId="{8E5C36BA-E43A-475B-A716-0989B430F103}" type="parTrans" cxnId="{AF6963E0-0189-4CC3-B374-F9E465896AD4}">
      <dgm:prSet/>
      <dgm:spPr/>
      <dgm:t>
        <a:bodyPr/>
        <a:lstStyle/>
        <a:p>
          <a:endParaRPr lang="id-ID" sz="3200" b="1" cap="none" spc="50">
            <a:ln w="11430">
              <a:noFill/>
            </a:ln>
            <a:solidFill>
              <a:srgbClr val="FFFF89"/>
            </a:solidFill>
            <a:effectLst/>
            <a:latin typeface="Candara" pitchFamily="34" charset="0"/>
          </a:endParaRPr>
        </a:p>
      </dgm:t>
    </dgm:pt>
    <dgm:pt modelId="{46B105B1-23A2-445F-AC36-FD06EFCBF9F6}" type="sibTrans" cxnId="{AF6963E0-0189-4CC3-B374-F9E465896AD4}">
      <dgm:prSet/>
      <dgm:spPr/>
      <dgm:t>
        <a:bodyPr/>
        <a:lstStyle/>
        <a:p>
          <a:endParaRPr lang="id-ID" sz="3200" b="1" cap="none" spc="50">
            <a:ln w="11430">
              <a:noFill/>
            </a:ln>
            <a:solidFill>
              <a:srgbClr val="FFFF89"/>
            </a:solidFill>
            <a:effectLst/>
            <a:latin typeface="Candara" pitchFamily="34" charset="0"/>
          </a:endParaRPr>
        </a:p>
      </dgm:t>
    </dgm:pt>
    <dgm:pt modelId="{E131E194-3C72-4935-B319-14FB4A0B3501}">
      <dgm:prSet phldrT="[Text]" custT="1"/>
      <dgm:spPr/>
      <dgm:t>
        <a:bodyPr tIns="144000"/>
        <a:lstStyle/>
        <a:p>
          <a:r>
            <a:rPr lang="id-ID" sz="3200" b="1" cap="none" spc="50" dirty="0">
              <a:ln w="11430"/>
              <a:effectLst/>
              <a:latin typeface="Candara" pitchFamily="34" charset="0"/>
            </a:rPr>
            <a:t>6</a:t>
          </a:r>
        </a:p>
      </dgm:t>
    </dgm:pt>
    <dgm:pt modelId="{333A03D4-9E3F-44B8-9EE5-6B7EDB58C419}" type="parTrans" cxnId="{EB7134D7-97CD-4166-B96F-1242089C642C}">
      <dgm:prSet/>
      <dgm:spPr/>
      <dgm:t>
        <a:bodyPr/>
        <a:lstStyle/>
        <a:p>
          <a:endParaRPr lang="id-ID" sz="3200" b="1" cap="none" spc="50">
            <a:ln w="11430">
              <a:noFill/>
            </a:ln>
            <a:solidFill>
              <a:srgbClr val="FFFF89"/>
            </a:solidFill>
            <a:effectLst/>
            <a:latin typeface="Candara" pitchFamily="34" charset="0"/>
          </a:endParaRPr>
        </a:p>
      </dgm:t>
    </dgm:pt>
    <dgm:pt modelId="{3A92F9E7-A1BA-4597-B744-5FA430635A58}" type="sibTrans" cxnId="{EB7134D7-97CD-4166-B96F-1242089C642C}">
      <dgm:prSet/>
      <dgm:spPr/>
      <dgm:t>
        <a:bodyPr/>
        <a:lstStyle/>
        <a:p>
          <a:endParaRPr lang="id-ID" sz="3200" b="1" cap="none" spc="50">
            <a:ln w="11430">
              <a:noFill/>
            </a:ln>
            <a:solidFill>
              <a:srgbClr val="FFFF89"/>
            </a:solidFill>
            <a:effectLst/>
            <a:latin typeface="Candara" pitchFamily="34" charset="0"/>
          </a:endParaRPr>
        </a:p>
      </dgm:t>
    </dgm:pt>
    <dgm:pt modelId="{15BD18AE-01CA-40B2-B979-0A165F345CA7}">
      <dgm:prSet phldrT="[Text]" custT="1"/>
      <dgm:spPr/>
      <dgm:t>
        <a:bodyPr/>
        <a:lstStyle/>
        <a:p>
          <a:r>
            <a:rPr lang="id-ID" sz="3200" dirty="0">
              <a:effectLst/>
              <a:latin typeface="Candara" pitchFamily="34" charset="0"/>
            </a:rPr>
            <a:t>rencana kerja dan pendanaan Daerah; </a:t>
          </a:r>
          <a:endParaRPr lang="id-ID" sz="3200" b="1" cap="none" spc="50" dirty="0">
            <a:ln w="11430"/>
            <a:effectLst/>
            <a:latin typeface="Candara" pitchFamily="34" charset="0"/>
          </a:endParaRPr>
        </a:p>
      </dgm:t>
    </dgm:pt>
    <dgm:pt modelId="{211588FA-E5FF-40FB-AEEE-BDD14A7A6330}" type="parTrans" cxnId="{36AAF0DA-E94B-4987-98A7-63181243EA21}">
      <dgm:prSet/>
      <dgm:spPr/>
      <dgm:t>
        <a:bodyPr/>
        <a:lstStyle/>
        <a:p>
          <a:endParaRPr lang="id-ID" sz="3200" b="1" cap="none" spc="50">
            <a:ln w="11430">
              <a:noFill/>
            </a:ln>
            <a:solidFill>
              <a:srgbClr val="FFFF89"/>
            </a:solidFill>
            <a:effectLst/>
            <a:latin typeface="Candara" pitchFamily="34" charset="0"/>
          </a:endParaRPr>
        </a:p>
      </dgm:t>
    </dgm:pt>
    <dgm:pt modelId="{EA49CF6E-1A19-4453-86FD-8C9DD202C289}" type="sibTrans" cxnId="{36AAF0DA-E94B-4987-98A7-63181243EA21}">
      <dgm:prSet/>
      <dgm:spPr/>
      <dgm:t>
        <a:bodyPr/>
        <a:lstStyle/>
        <a:p>
          <a:endParaRPr lang="id-ID" sz="3200" b="1" cap="none" spc="50">
            <a:ln w="11430">
              <a:noFill/>
            </a:ln>
            <a:solidFill>
              <a:srgbClr val="FFFF89"/>
            </a:solidFill>
            <a:effectLst/>
            <a:latin typeface="Candara" pitchFamily="34" charset="0"/>
          </a:endParaRPr>
        </a:p>
      </dgm:t>
    </dgm:pt>
    <dgm:pt modelId="{FA5B1354-726D-42E7-B2A9-9D73826C214B}">
      <dgm:prSet custT="1"/>
      <dgm:spPr/>
      <dgm:t>
        <a:bodyPr anchor="t"/>
        <a:lstStyle/>
        <a:p>
          <a:r>
            <a:rPr lang="id-ID" sz="3200" b="1" dirty="0">
              <a:effectLst/>
              <a:latin typeface="Candara" pitchFamily="34" charset="0"/>
            </a:rPr>
            <a:t>4</a:t>
          </a:r>
          <a:endParaRPr lang="en-US" sz="3200" b="1" dirty="0">
            <a:effectLst/>
            <a:latin typeface="Candara" pitchFamily="34" charset="0"/>
          </a:endParaRPr>
        </a:p>
      </dgm:t>
    </dgm:pt>
    <dgm:pt modelId="{F339A5BA-BD46-44C9-9F53-3B287630CC8A}" type="parTrans" cxnId="{0F219918-1E5E-4849-B74B-358F4C916EF7}">
      <dgm:prSet/>
      <dgm:spPr/>
      <dgm:t>
        <a:bodyPr/>
        <a:lstStyle/>
        <a:p>
          <a:endParaRPr lang="en-US" sz="3200">
            <a:effectLst/>
            <a:latin typeface="Candara" pitchFamily="34" charset="0"/>
          </a:endParaRPr>
        </a:p>
      </dgm:t>
    </dgm:pt>
    <dgm:pt modelId="{0B903740-3CBC-4F7B-8F97-F48A278AF3D8}" type="sibTrans" cxnId="{0F219918-1E5E-4849-B74B-358F4C916EF7}">
      <dgm:prSet/>
      <dgm:spPr/>
      <dgm:t>
        <a:bodyPr/>
        <a:lstStyle/>
        <a:p>
          <a:endParaRPr lang="en-US" sz="3200">
            <a:effectLst/>
            <a:latin typeface="Candara" pitchFamily="34" charset="0"/>
          </a:endParaRPr>
        </a:p>
      </dgm:t>
    </dgm:pt>
    <dgm:pt modelId="{BB095577-8503-472E-9A84-4B0F1CE35BCB}">
      <dgm:prSet custT="1"/>
      <dgm:spPr/>
      <dgm:t>
        <a:bodyPr/>
        <a:lstStyle/>
        <a:p>
          <a:r>
            <a:rPr lang="id-ID" sz="3200" dirty="0">
              <a:effectLst/>
              <a:latin typeface="Candara" pitchFamily="34" charset="0"/>
            </a:rPr>
            <a:t>sasaran dan prioritas pembangunan Daerah</a:t>
          </a:r>
          <a:endParaRPr lang="en-US" sz="3200" dirty="0">
            <a:effectLst/>
            <a:latin typeface="Candara" pitchFamily="34" charset="0"/>
          </a:endParaRPr>
        </a:p>
      </dgm:t>
    </dgm:pt>
    <dgm:pt modelId="{844C2E1F-4C71-442E-8D2D-4AE62A804B02}" type="parTrans" cxnId="{34555144-A8C8-4CA9-9582-7B358443E202}">
      <dgm:prSet/>
      <dgm:spPr/>
      <dgm:t>
        <a:bodyPr/>
        <a:lstStyle/>
        <a:p>
          <a:endParaRPr lang="en-US" sz="3200">
            <a:effectLst/>
            <a:latin typeface="Candara" pitchFamily="34" charset="0"/>
          </a:endParaRPr>
        </a:p>
      </dgm:t>
    </dgm:pt>
    <dgm:pt modelId="{94B20FA0-8A25-4DE7-9B16-C7337580C730}" type="sibTrans" cxnId="{34555144-A8C8-4CA9-9582-7B358443E202}">
      <dgm:prSet/>
      <dgm:spPr/>
      <dgm:t>
        <a:bodyPr/>
        <a:lstStyle/>
        <a:p>
          <a:endParaRPr lang="en-US" sz="3200">
            <a:effectLst/>
            <a:latin typeface="Candara" pitchFamily="34" charset="0"/>
          </a:endParaRPr>
        </a:p>
      </dgm:t>
    </dgm:pt>
    <dgm:pt modelId="{B62A0EDC-6BB4-4161-88E0-054578EDFCF3}">
      <dgm:prSet phldrT="[Text]" custT="1"/>
      <dgm:spPr/>
      <dgm:t>
        <a:bodyPr/>
        <a:lstStyle/>
        <a:p>
          <a:r>
            <a:rPr lang="en-US" sz="3200" b="1" cap="none" spc="50" dirty="0">
              <a:ln w="11430"/>
              <a:effectLst/>
              <a:latin typeface="Candara" pitchFamily="34" charset="0"/>
            </a:rPr>
            <a:t>7</a:t>
          </a:r>
          <a:endParaRPr lang="id-ID" sz="3200" b="1" cap="none" spc="50" dirty="0">
            <a:ln w="11430"/>
            <a:effectLst/>
            <a:latin typeface="Candara" pitchFamily="34" charset="0"/>
          </a:endParaRPr>
        </a:p>
      </dgm:t>
    </dgm:pt>
    <dgm:pt modelId="{0BD273D0-BC09-45F0-A2ED-3CDA580117C1}" type="parTrans" cxnId="{C0E95F6A-0199-4926-970F-659860FE238C}">
      <dgm:prSet/>
      <dgm:spPr/>
      <dgm:t>
        <a:bodyPr/>
        <a:lstStyle/>
        <a:p>
          <a:endParaRPr lang="en-AU" sz="3200">
            <a:effectLst/>
            <a:latin typeface="Candara" pitchFamily="34" charset="0"/>
          </a:endParaRPr>
        </a:p>
      </dgm:t>
    </dgm:pt>
    <dgm:pt modelId="{733687A0-CD72-4AC8-8521-5B318AF2A2DB}" type="sibTrans" cxnId="{C0E95F6A-0199-4926-970F-659860FE238C}">
      <dgm:prSet/>
      <dgm:spPr/>
      <dgm:t>
        <a:bodyPr/>
        <a:lstStyle/>
        <a:p>
          <a:endParaRPr lang="en-AU" sz="3200">
            <a:effectLst/>
            <a:latin typeface="Candara" pitchFamily="34" charset="0"/>
          </a:endParaRPr>
        </a:p>
      </dgm:t>
    </dgm:pt>
    <dgm:pt modelId="{3E622D56-45A9-4228-9EE8-B8E39DC07F23}">
      <dgm:prSet phldrT="[Text]" custT="1"/>
      <dgm:spPr/>
      <dgm:t>
        <a:bodyPr/>
        <a:lstStyle/>
        <a:p>
          <a:r>
            <a:rPr lang="id-ID" sz="3200" dirty="0">
              <a:effectLst/>
              <a:latin typeface="Candara" pitchFamily="34" charset="0"/>
            </a:rPr>
            <a:t>kinerja penyelenggaraan pemerintahan Daerah</a:t>
          </a:r>
          <a:endParaRPr lang="id-ID" sz="3200" b="1" cap="none" spc="50" dirty="0">
            <a:ln w="11430"/>
            <a:effectLst/>
            <a:latin typeface="Candara" pitchFamily="34" charset="0"/>
          </a:endParaRPr>
        </a:p>
      </dgm:t>
    </dgm:pt>
    <dgm:pt modelId="{A09BF9F2-DBA7-46EC-8326-EB09FE7A25CC}" type="parTrans" cxnId="{DAB5C56C-3BB9-4472-AF6C-0540AEA7079F}">
      <dgm:prSet/>
      <dgm:spPr/>
      <dgm:t>
        <a:bodyPr/>
        <a:lstStyle/>
        <a:p>
          <a:endParaRPr lang="en-AU" sz="3200">
            <a:effectLst/>
            <a:latin typeface="Candara" pitchFamily="34" charset="0"/>
          </a:endParaRPr>
        </a:p>
      </dgm:t>
    </dgm:pt>
    <dgm:pt modelId="{3E94F1A3-DEA7-4B8B-A254-3A2BC2BF79D9}" type="sibTrans" cxnId="{DAB5C56C-3BB9-4472-AF6C-0540AEA7079F}">
      <dgm:prSet/>
      <dgm:spPr/>
      <dgm:t>
        <a:bodyPr/>
        <a:lstStyle/>
        <a:p>
          <a:endParaRPr lang="en-AU" sz="3200">
            <a:effectLst/>
            <a:latin typeface="Candara" pitchFamily="34" charset="0"/>
          </a:endParaRPr>
        </a:p>
      </dgm:t>
    </dgm:pt>
    <dgm:pt modelId="{13E1E67C-31BC-4136-BBF4-12300D00922A}">
      <dgm:prSet phldrT="[Text]" custT="1"/>
      <dgm:spPr/>
      <dgm:t>
        <a:bodyPr/>
        <a:lstStyle/>
        <a:p>
          <a:r>
            <a:rPr lang="en-US" sz="3200" b="1" cap="none" spc="50" dirty="0">
              <a:ln w="11430"/>
              <a:effectLst/>
              <a:latin typeface="Candara" pitchFamily="34" charset="0"/>
            </a:rPr>
            <a:t>8</a:t>
          </a:r>
          <a:endParaRPr lang="id-ID" sz="3200" b="1" cap="none" spc="50" dirty="0">
            <a:ln w="11430"/>
            <a:effectLst/>
            <a:latin typeface="Candara" pitchFamily="34" charset="0"/>
          </a:endParaRPr>
        </a:p>
      </dgm:t>
    </dgm:pt>
    <dgm:pt modelId="{E7DDEB60-686D-4621-A586-96F9AE08AC7F}" type="parTrans" cxnId="{7F5BD550-4A29-48C2-887F-DD4E9ABEA19E}">
      <dgm:prSet/>
      <dgm:spPr/>
      <dgm:t>
        <a:bodyPr/>
        <a:lstStyle/>
        <a:p>
          <a:endParaRPr lang="en-AU" sz="3200">
            <a:effectLst/>
            <a:latin typeface="Candara" pitchFamily="34" charset="0"/>
          </a:endParaRPr>
        </a:p>
      </dgm:t>
    </dgm:pt>
    <dgm:pt modelId="{D5A80984-12BB-4871-902C-CB9FE8487052}" type="sibTrans" cxnId="{7F5BD550-4A29-48C2-887F-DD4E9ABEA19E}">
      <dgm:prSet/>
      <dgm:spPr/>
      <dgm:t>
        <a:bodyPr/>
        <a:lstStyle/>
        <a:p>
          <a:endParaRPr lang="en-AU" sz="3200">
            <a:effectLst/>
            <a:latin typeface="Candara" pitchFamily="34" charset="0"/>
          </a:endParaRPr>
        </a:p>
      </dgm:t>
    </dgm:pt>
    <dgm:pt modelId="{1FBC7F18-81A7-4FFA-9FF6-4ECE7CBBA2FB}">
      <dgm:prSet phldrT="[Text]" custT="1"/>
      <dgm:spPr/>
      <dgm:t>
        <a:bodyPr/>
        <a:lstStyle/>
        <a:p>
          <a:r>
            <a:rPr lang="en-US" sz="3200" b="0" cap="none" spc="50" dirty="0" err="1">
              <a:ln w="11430"/>
              <a:effectLst/>
              <a:latin typeface="Candara" pitchFamily="34" charset="0"/>
            </a:rPr>
            <a:t>penutup</a:t>
          </a:r>
          <a:endParaRPr lang="id-ID" sz="3200" b="0" cap="none" spc="50" dirty="0">
            <a:ln w="11430"/>
            <a:effectLst/>
            <a:latin typeface="Candara" pitchFamily="34" charset="0"/>
          </a:endParaRPr>
        </a:p>
      </dgm:t>
    </dgm:pt>
    <dgm:pt modelId="{0EAC73CD-B5F9-4880-AA1B-72183DFAED76}" type="parTrans" cxnId="{59BC35B4-05C5-4707-84C0-A070B8A391FE}">
      <dgm:prSet/>
      <dgm:spPr/>
      <dgm:t>
        <a:bodyPr/>
        <a:lstStyle/>
        <a:p>
          <a:endParaRPr lang="en-AU" sz="3200">
            <a:effectLst/>
            <a:latin typeface="Candara" pitchFamily="34" charset="0"/>
          </a:endParaRPr>
        </a:p>
      </dgm:t>
    </dgm:pt>
    <dgm:pt modelId="{BE7A04EF-D854-44B3-84B2-838A0D468772}" type="sibTrans" cxnId="{59BC35B4-05C5-4707-84C0-A070B8A391FE}">
      <dgm:prSet/>
      <dgm:spPr/>
      <dgm:t>
        <a:bodyPr/>
        <a:lstStyle/>
        <a:p>
          <a:endParaRPr lang="en-AU" sz="3200">
            <a:effectLst/>
            <a:latin typeface="Candara" pitchFamily="34" charset="0"/>
          </a:endParaRPr>
        </a:p>
      </dgm:t>
    </dgm:pt>
    <dgm:pt modelId="{8C82E982-0080-470F-B6E8-434759F7515E}" type="pres">
      <dgm:prSet presAssocID="{1A0DF843-100E-4757-B6B7-265465DD9F00}" presName="linearFlow" presStyleCnt="0">
        <dgm:presLayoutVars>
          <dgm:dir/>
          <dgm:animLvl val="lvl"/>
          <dgm:resizeHandles val="exact"/>
        </dgm:presLayoutVars>
      </dgm:prSet>
      <dgm:spPr/>
      <dgm:t>
        <a:bodyPr/>
        <a:lstStyle/>
        <a:p>
          <a:endParaRPr lang="id-ID"/>
        </a:p>
      </dgm:t>
    </dgm:pt>
    <dgm:pt modelId="{443CC485-925C-4615-ABB9-B47B2E068B03}" type="pres">
      <dgm:prSet presAssocID="{A9A68E2B-2016-407B-B858-6A6448DB29B6}" presName="composite" presStyleCnt="0"/>
      <dgm:spPr/>
    </dgm:pt>
    <dgm:pt modelId="{76E17D8D-AE99-469E-A478-F744C47F9779}" type="pres">
      <dgm:prSet presAssocID="{A9A68E2B-2016-407B-B858-6A6448DB29B6}" presName="parentText" presStyleLbl="alignNode1" presStyleIdx="0" presStyleCnt="8" custLinFactNeighborY="-6703">
        <dgm:presLayoutVars>
          <dgm:chMax val="1"/>
          <dgm:bulletEnabled val="1"/>
        </dgm:presLayoutVars>
      </dgm:prSet>
      <dgm:spPr/>
      <dgm:t>
        <a:bodyPr/>
        <a:lstStyle/>
        <a:p>
          <a:endParaRPr lang="id-ID"/>
        </a:p>
      </dgm:t>
    </dgm:pt>
    <dgm:pt modelId="{4898C386-4CCB-4B6E-BB42-17B5E34761B8}" type="pres">
      <dgm:prSet presAssocID="{A9A68E2B-2016-407B-B858-6A6448DB29B6}" presName="descendantText" presStyleLbl="alignAcc1" presStyleIdx="0" presStyleCnt="8">
        <dgm:presLayoutVars>
          <dgm:bulletEnabled val="1"/>
        </dgm:presLayoutVars>
      </dgm:prSet>
      <dgm:spPr/>
      <dgm:t>
        <a:bodyPr/>
        <a:lstStyle/>
        <a:p>
          <a:endParaRPr lang="id-ID"/>
        </a:p>
      </dgm:t>
    </dgm:pt>
    <dgm:pt modelId="{9FABB0CE-F19A-48C5-ADEA-8B4E8D052EEF}" type="pres">
      <dgm:prSet presAssocID="{A49A9DDA-6ADE-444C-8A7E-C0EE1FBEC3EC}" presName="sp" presStyleCnt="0"/>
      <dgm:spPr/>
    </dgm:pt>
    <dgm:pt modelId="{1C1F2230-CB7A-4A24-A401-0396ED10779E}" type="pres">
      <dgm:prSet presAssocID="{8B9B1030-40E4-4CBE-8CB1-BAFCB23C1B65}" presName="composite" presStyleCnt="0"/>
      <dgm:spPr/>
    </dgm:pt>
    <dgm:pt modelId="{30A1FA9B-4022-491B-A5B6-D4CEA3761661}" type="pres">
      <dgm:prSet presAssocID="{8B9B1030-40E4-4CBE-8CB1-BAFCB23C1B65}" presName="parentText" presStyleLbl="alignNode1" presStyleIdx="1" presStyleCnt="8">
        <dgm:presLayoutVars>
          <dgm:chMax val="1"/>
          <dgm:bulletEnabled val="1"/>
        </dgm:presLayoutVars>
      </dgm:prSet>
      <dgm:spPr/>
      <dgm:t>
        <a:bodyPr/>
        <a:lstStyle/>
        <a:p>
          <a:endParaRPr lang="id-ID"/>
        </a:p>
      </dgm:t>
    </dgm:pt>
    <dgm:pt modelId="{DE694976-A729-49DC-A891-E25DDCE1FB90}" type="pres">
      <dgm:prSet presAssocID="{8B9B1030-40E4-4CBE-8CB1-BAFCB23C1B65}" presName="descendantText" presStyleLbl="alignAcc1" presStyleIdx="1" presStyleCnt="8">
        <dgm:presLayoutVars>
          <dgm:bulletEnabled val="1"/>
        </dgm:presLayoutVars>
      </dgm:prSet>
      <dgm:spPr/>
      <dgm:t>
        <a:bodyPr/>
        <a:lstStyle/>
        <a:p>
          <a:endParaRPr lang="id-ID"/>
        </a:p>
      </dgm:t>
    </dgm:pt>
    <dgm:pt modelId="{7A429DF5-9E25-4617-AF70-013166836E05}" type="pres">
      <dgm:prSet presAssocID="{958BB2D4-1C7F-44A5-A2CE-18556D03A3F5}" presName="sp" presStyleCnt="0"/>
      <dgm:spPr/>
    </dgm:pt>
    <dgm:pt modelId="{0FE0A519-9DC6-46A8-A4A5-CC920CDF9509}" type="pres">
      <dgm:prSet presAssocID="{57A1FE82-B08F-4558-9F6D-124E6A40CF13}" presName="composite" presStyleCnt="0"/>
      <dgm:spPr/>
    </dgm:pt>
    <dgm:pt modelId="{1C93FEE0-1FE2-4807-B838-9EFABA71AB71}" type="pres">
      <dgm:prSet presAssocID="{57A1FE82-B08F-4558-9F6D-124E6A40CF13}" presName="parentText" presStyleLbl="alignNode1" presStyleIdx="2" presStyleCnt="8">
        <dgm:presLayoutVars>
          <dgm:chMax val="1"/>
          <dgm:bulletEnabled val="1"/>
        </dgm:presLayoutVars>
      </dgm:prSet>
      <dgm:spPr/>
      <dgm:t>
        <a:bodyPr/>
        <a:lstStyle/>
        <a:p>
          <a:endParaRPr lang="id-ID"/>
        </a:p>
      </dgm:t>
    </dgm:pt>
    <dgm:pt modelId="{C8AE2FB9-6D81-4AE8-8F97-5F7F27F86817}" type="pres">
      <dgm:prSet presAssocID="{57A1FE82-B08F-4558-9F6D-124E6A40CF13}" presName="descendantText" presStyleLbl="alignAcc1" presStyleIdx="2" presStyleCnt="8">
        <dgm:presLayoutVars>
          <dgm:bulletEnabled val="1"/>
        </dgm:presLayoutVars>
      </dgm:prSet>
      <dgm:spPr/>
      <dgm:t>
        <a:bodyPr/>
        <a:lstStyle/>
        <a:p>
          <a:endParaRPr lang="id-ID"/>
        </a:p>
      </dgm:t>
    </dgm:pt>
    <dgm:pt modelId="{CB825AD4-F14F-4349-B1F0-45FE9E1C53BA}" type="pres">
      <dgm:prSet presAssocID="{24CF7875-71EE-4C7E-9C51-EBE2FA7BD905}" presName="sp" presStyleCnt="0"/>
      <dgm:spPr/>
    </dgm:pt>
    <dgm:pt modelId="{2DCF2B7D-0C4C-4016-97B7-475E38F73127}" type="pres">
      <dgm:prSet presAssocID="{FA5B1354-726D-42E7-B2A9-9D73826C214B}" presName="composite" presStyleCnt="0"/>
      <dgm:spPr/>
    </dgm:pt>
    <dgm:pt modelId="{7347D388-5688-4533-B0BF-62796B0CB80A}" type="pres">
      <dgm:prSet presAssocID="{FA5B1354-726D-42E7-B2A9-9D73826C214B}" presName="parentText" presStyleLbl="alignNode1" presStyleIdx="3" presStyleCnt="8">
        <dgm:presLayoutVars>
          <dgm:chMax val="1"/>
          <dgm:bulletEnabled val="1"/>
        </dgm:presLayoutVars>
      </dgm:prSet>
      <dgm:spPr/>
      <dgm:t>
        <a:bodyPr/>
        <a:lstStyle/>
        <a:p>
          <a:endParaRPr lang="id-ID"/>
        </a:p>
      </dgm:t>
    </dgm:pt>
    <dgm:pt modelId="{81251D3B-868D-43DB-9F0A-02DBCE801B4C}" type="pres">
      <dgm:prSet presAssocID="{FA5B1354-726D-42E7-B2A9-9D73826C214B}" presName="descendantText" presStyleLbl="alignAcc1" presStyleIdx="3" presStyleCnt="8">
        <dgm:presLayoutVars>
          <dgm:bulletEnabled val="1"/>
        </dgm:presLayoutVars>
      </dgm:prSet>
      <dgm:spPr/>
      <dgm:t>
        <a:bodyPr/>
        <a:lstStyle/>
        <a:p>
          <a:endParaRPr lang="id-ID"/>
        </a:p>
      </dgm:t>
    </dgm:pt>
    <dgm:pt modelId="{16518A84-678D-4013-AF30-74E26AA8664E}" type="pres">
      <dgm:prSet presAssocID="{0B903740-3CBC-4F7B-8F97-F48A278AF3D8}" presName="sp" presStyleCnt="0"/>
      <dgm:spPr/>
    </dgm:pt>
    <dgm:pt modelId="{BB5806DE-5391-4612-BAE2-B26B3DFCF9D4}" type="pres">
      <dgm:prSet presAssocID="{D67C6600-8AEA-4FA0-92C6-ECA76F31EF82}" presName="composite" presStyleCnt="0"/>
      <dgm:spPr/>
    </dgm:pt>
    <dgm:pt modelId="{6F74468D-5CEB-4351-B295-E03A6F4FB395}" type="pres">
      <dgm:prSet presAssocID="{D67C6600-8AEA-4FA0-92C6-ECA76F31EF82}" presName="parentText" presStyleLbl="alignNode1" presStyleIdx="4" presStyleCnt="8">
        <dgm:presLayoutVars>
          <dgm:chMax val="1"/>
          <dgm:bulletEnabled val="1"/>
        </dgm:presLayoutVars>
      </dgm:prSet>
      <dgm:spPr/>
      <dgm:t>
        <a:bodyPr/>
        <a:lstStyle/>
        <a:p>
          <a:endParaRPr lang="id-ID"/>
        </a:p>
      </dgm:t>
    </dgm:pt>
    <dgm:pt modelId="{C3F31664-0B5F-46FC-AE4D-1BF2D67B2105}" type="pres">
      <dgm:prSet presAssocID="{D67C6600-8AEA-4FA0-92C6-ECA76F31EF82}" presName="descendantText" presStyleLbl="alignAcc1" presStyleIdx="4" presStyleCnt="8">
        <dgm:presLayoutVars>
          <dgm:bulletEnabled val="1"/>
        </dgm:presLayoutVars>
      </dgm:prSet>
      <dgm:spPr/>
      <dgm:t>
        <a:bodyPr/>
        <a:lstStyle/>
        <a:p>
          <a:endParaRPr lang="id-ID"/>
        </a:p>
      </dgm:t>
    </dgm:pt>
    <dgm:pt modelId="{40FECBDA-21F4-4AD5-9F95-683F67D667F6}" type="pres">
      <dgm:prSet presAssocID="{A288F8C5-C60F-40C3-BD1E-5AA3B402A4D2}" presName="sp" presStyleCnt="0"/>
      <dgm:spPr/>
    </dgm:pt>
    <dgm:pt modelId="{54199BB8-9D23-4CCE-8017-14081FC0ADDE}" type="pres">
      <dgm:prSet presAssocID="{E131E194-3C72-4935-B319-14FB4A0B3501}" presName="composite" presStyleCnt="0"/>
      <dgm:spPr/>
    </dgm:pt>
    <dgm:pt modelId="{59517CE3-5BEC-4989-A563-3C672A730202}" type="pres">
      <dgm:prSet presAssocID="{E131E194-3C72-4935-B319-14FB4A0B3501}" presName="parentText" presStyleLbl="alignNode1" presStyleIdx="5" presStyleCnt="8">
        <dgm:presLayoutVars>
          <dgm:chMax val="1"/>
          <dgm:bulletEnabled val="1"/>
        </dgm:presLayoutVars>
      </dgm:prSet>
      <dgm:spPr/>
      <dgm:t>
        <a:bodyPr/>
        <a:lstStyle/>
        <a:p>
          <a:endParaRPr lang="id-ID"/>
        </a:p>
      </dgm:t>
    </dgm:pt>
    <dgm:pt modelId="{6874CF46-A1C5-45CE-841F-21AD4371BF3C}" type="pres">
      <dgm:prSet presAssocID="{E131E194-3C72-4935-B319-14FB4A0B3501}" presName="descendantText" presStyleLbl="alignAcc1" presStyleIdx="5" presStyleCnt="8">
        <dgm:presLayoutVars>
          <dgm:bulletEnabled val="1"/>
        </dgm:presLayoutVars>
      </dgm:prSet>
      <dgm:spPr/>
      <dgm:t>
        <a:bodyPr/>
        <a:lstStyle/>
        <a:p>
          <a:endParaRPr lang="id-ID"/>
        </a:p>
      </dgm:t>
    </dgm:pt>
    <dgm:pt modelId="{F0A7909D-D9BD-46A3-8F79-11F445CB6388}" type="pres">
      <dgm:prSet presAssocID="{3A92F9E7-A1BA-4597-B744-5FA430635A58}" presName="sp" presStyleCnt="0"/>
      <dgm:spPr/>
    </dgm:pt>
    <dgm:pt modelId="{AC62A14F-0345-4C6C-83BA-C65738801775}" type="pres">
      <dgm:prSet presAssocID="{B62A0EDC-6BB4-4161-88E0-054578EDFCF3}" presName="composite" presStyleCnt="0"/>
      <dgm:spPr/>
    </dgm:pt>
    <dgm:pt modelId="{2F5BCC33-0075-4C25-8120-D4F6D364A24B}" type="pres">
      <dgm:prSet presAssocID="{B62A0EDC-6BB4-4161-88E0-054578EDFCF3}" presName="parentText" presStyleLbl="alignNode1" presStyleIdx="6" presStyleCnt="8">
        <dgm:presLayoutVars>
          <dgm:chMax val="1"/>
          <dgm:bulletEnabled val="1"/>
        </dgm:presLayoutVars>
      </dgm:prSet>
      <dgm:spPr/>
      <dgm:t>
        <a:bodyPr/>
        <a:lstStyle/>
        <a:p>
          <a:endParaRPr lang="id-ID"/>
        </a:p>
      </dgm:t>
    </dgm:pt>
    <dgm:pt modelId="{E1E9EF5F-446B-43ED-A11A-D746A59A4BB4}" type="pres">
      <dgm:prSet presAssocID="{B62A0EDC-6BB4-4161-88E0-054578EDFCF3}" presName="descendantText" presStyleLbl="alignAcc1" presStyleIdx="6" presStyleCnt="8">
        <dgm:presLayoutVars>
          <dgm:bulletEnabled val="1"/>
        </dgm:presLayoutVars>
      </dgm:prSet>
      <dgm:spPr/>
      <dgm:t>
        <a:bodyPr/>
        <a:lstStyle/>
        <a:p>
          <a:endParaRPr lang="id-ID"/>
        </a:p>
      </dgm:t>
    </dgm:pt>
    <dgm:pt modelId="{F81D0F09-01C4-42F6-B176-BDF6832E2DF2}" type="pres">
      <dgm:prSet presAssocID="{733687A0-CD72-4AC8-8521-5B318AF2A2DB}" presName="sp" presStyleCnt="0"/>
      <dgm:spPr/>
    </dgm:pt>
    <dgm:pt modelId="{1FF729CD-4FC0-4C1E-BD29-C11CF2FAF787}" type="pres">
      <dgm:prSet presAssocID="{13E1E67C-31BC-4136-BBF4-12300D00922A}" presName="composite" presStyleCnt="0"/>
      <dgm:spPr/>
    </dgm:pt>
    <dgm:pt modelId="{FE7DC284-347D-4D05-A245-483B16D32F33}" type="pres">
      <dgm:prSet presAssocID="{13E1E67C-31BC-4136-BBF4-12300D00922A}" presName="parentText" presStyleLbl="alignNode1" presStyleIdx="7" presStyleCnt="8">
        <dgm:presLayoutVars>
          <dgm:chMax val="1"/>
          <dgm:bulletEnabled val="1"/>
        </dgm:presLayoutVars>
      </dgm:prSet>
      <dgm:spPr/>
      <dgm:t>
        <a:bodyPr/>
        <a:lstStyle/>
        <a:p>
          <a:endParaRPr lang="id-ID"/>
        </a:p>
      </dgm:t>
    </dgm:pt>
    <dgm:pt modelId="{5EF3883B-DF07-409F-884D-1775FE8EAC30}" type="pres">
      <dgm:prSet presAssocID="{13E1E67C-31BC-4136-BBF4-12300D00922A}" presName="descendantText" presStyleLbl="alignAcc1" presStyleIdx="7" presStyleCnt="8">
        <dgm:presLayoutVars>
          <dgm:bulletEnabled val="1"/>
        </dgm:presLayoutVars>
      </dgm:prSet>
      <dgm:spPr/>
      <dgm:t>
        <a:bodyPr/>
        <a:lstStyle/>
        <a:p>
          <a:endParaRPr lang="id-ID"/>
        </a:p>
      </dgm:t>
    </dgm:pt>
  </dgm:ptLst>
  <dgm:cxnLst>
    <dgm:cxn modelId="{7C1249D8-DB33-49CB-9279-F28E3818F064}" type="presOf" srcId="{D67C6600-8AEA-4FA0-92C6-ECA76F31EF82}" destId="{6F74468D-5CEB-4351-B295-E03A6F4FB395}" srcOrd="0" destOrd="0" presId="urn:microsoft.com/office/officeart/2005/8/layout/chevron2"/>
    <dgm:cxn modelId="{ECBE5C9E-1B9A-4FB1-ABAA-3D4AA01C5C8D}" srcId="{1A0DF843-100E-4757-B6B7-265465DD9F00}" destId="{A9A68E2B-2016-407B-B858-6A6448DB29B6}" srcOrd="0" destOrd="0" parTransId="{96791E97-071E-4086-A50B-4A6404E368E4}" sibTransId="{A49A9DDA-6ADE-444C-8A7E-C0EE1FBEC3EC}"/>
    <dgm:cxn modelId="{AF6963E0-0189-4CC3-B374-F9E465896AD4}" srcId="{D67C6600-8AEA-4FA0-92C6-ECA76F31EF82}" destId="{0B118F8D-10A9-4E3F-BFF7-7283FF36992F}" srcOrd="0" destOrd="0" parTransId="{8E5C36BA-E43A-475B-A716-0989B430F103}" sibTransId="{46B105B1-23A2-445F-AC36-FD06EFCBF9F6}"/>
    <dgm:cxn modelId="{DAB5C56C-3BB9-4472-AF6C-0540AEA7079F}" srcId="{B62A0EDC-6BB4-4161-88E0-054578EDFCF3}" destId="{3E622D56-45A9-4228-9EE8-B8E39DC07F23}" srcOrd="0" destOrd="0" parTransId="{A09BF9F2-DBA7-46EC-8326-EB09FE7A25CC}" sibTransId="{3E94F1A3-DEA7-4B8B-A254-3A2BC2BF79D9}"/>
    <dgm:cxn modelId="{F1D7E44A-A81C-4DE4-ACB9-EFB886E54B4B}" srcId="{8B9B1030-40E4-4CBE-8CB1-BAFCB23C1B65}" destId="{F11764A5-6915-4370-8FD2-2929FEA0CAFB}" srcOrd="0" destOrd="0" parTransId="{99217C09-C31A-4EF7-9041-7ED4E8A375B5}" sibTransId="{34334C3D-872E-4FB2-BC96-530D587A27C1}"/>
    <dgm:cxn modelId="{8A82D8DA-1C44-47CF-9F44-AC52B389FE63}" srcId="{1A0DF843-100E-4757-B6B7-265465DD9F00}" destId="{D67C6600-8AEA-4FA0-92C6-ECA76F31EF82}" srcOrd="4" destOrd="0" parTransId="{D1309041-EBDE-4581-BBD2-FEAFF9EBCD29}" sibTransId="{A288F8C5-C60F-40C3-BD1E-5AA3B402A4D2}"/>
    <dgm:cxn modelId="{9C112DB9-E442-482D-A59A-9457793218DD}" srcId="{A9A68E2B-2016-407B-B858-6A6448DB29B6}" destId="{C9389D30-4BA2-4D0F-B679-751F4E8514FE}" srcOrd="0" destOrd="0" parTransId="{F8616FF9-99EF-4631-877F-DACE234391ED}" sibTransId="{1699A545-0EDB-4EE1-821F-582804B5D37E}"/>
    <dgm:cxn modelId="{5F201956-D0CB-446D-A762-3DBFFBA1A650}" type="presOf" srcId="{F11764A5-6915-4370-8FD2-2929FEA0CAFB}" destId="{DE694976-A729-49DC-A891-E25DDCE1FB90}" srcOrd="0" destOrd="0" presId="urn:microsoft.com/office/officeart/2005/8/layout/chevron2"/>
    <dgm:cxn modelId="{0048A15B-2D85-4D18-BA7D-7BE3CDB1653D}" type="presOf" srcId="{B62A0EDC-6BB4-4161-88E0-054578EDFCF3}" destId="{2F5BCC33-0075-4C25-8120-D4F6D364A24B}" srcOrd="0" destOrd="0" presId="urn:microsoft.com/office/officeart/2005/8/layout/chevron2"/>
    <dgm:cxn modelId="{47F70959-FFFE-41AB-BB63-6ED80E13C626}" type="presOf" srcId="{A9A68E2B-2016-407B-B858-6A6448DB29B6}" destId="{76E17D8D-AE99-469E-A478-F744C47F9779}" srcOrd="0" destOrd="0" presId="urn:microsoft.com/office/officeart/2005/8/layout/chevron2"/>
    <dgm:cxn modelId="{E5FEDBFA-5378-4DE7-9B4E-5FDA37297706}" type="presOf" srcId="{E131E194-3C72-4935-B319-14FB4A0B3501}" destId="{59517CE3-5BEC-4989-A563-3C672A730202}" srcOrd="0" destOrd="0" presId="urn:microsoft.com/office/officeart/2005/8/layout/chevron2"/>
    <dgm:cxn modelId="{AD6D6220-0002-4723-B157-DD483518B693}" srcId="{1A0DF843-100E-4757-B6B7-265465DD9F00}" destId="{57A1FE82-B08F-4558-9F6D-124E6A40CF13}" srcOrd="2" destOrd="0" parTransId="{174EFDB9-9658-4615-AA27-3046ED453B3A}" sibTransId="{24CF7875-71EE-4C7E-9C51-EBE2FA7BD905}"/>
    <dgm:cxn modelId="{59BC35B4-05C5-4707-84C0-A070B8A391FE}" srcId="{13E1E67C-31BC-4136-BBF4-12300D00922A}" destId="{1FBC7F18-81A7-4FFA-9FF6-4ECE7CBBA2FB}" srcOrd="0" destOrd="0" parTransId="{0EAC73CD-B5F9-4880-AA1B-72183DFAED76}" sibTransId="{BE7A04EF-D854-44B3-84B2-838A0D468772}"/>
    <dgm:cxn modelId="{B02B53C5-56BB-4E49-97C6-447C0B5602ED}" type="presOf" srcId="{0B118F8D-10A9-4E3F-BFF7-7283FF36992F}" destId="{C3F31664-0B5F-46FC-AE4D-1BF2D67B2105}" srcOrd="0" destOrd="0" presId="urn:microsoft.com/office/officeart/2005/8/layout/chevron2"/>
    <dgm:cxn modelId="{1F57D417-E297-4E47-86A1-5E97C4175960}" type="presOf" srcId="{C9389D30-4BA2-4D0F-B679-751F4E8514FE}" destId="{4898C386-4CCB-4B6E-BB42-17B5E34761B8}" srcOrd="0" destOrd="0" presId="urn:microsoft.com/office/officeart/2005/8/layout/chevron2"/>
    <dgm:cxn modelId="{58F194BD-E397-4F53-837C-2829F7F0C2C1}" type="presOf" srcId="{FA5B1354-726D-42E7-B2A9-9D73826C214B}" destId="{7347D388-5688-4533-B0BF-62796B0CB80A}" srcOrd="0" destOrd="0" presId="urn:microsoft.com/office/officeart/2005/8/layout/chevron2"/>
    <dgm:cxn modelId="{FEDB50E9-8E71-42F3-A4ED-F808FE115D0A}" type="presOf" srcId="{BB095577-8503-472E-9A84-4B0F1CE35BCB}" destId="{81251D3B-868D-43DB-9F0A-02DBCE801B4C}" srcOrd="0" destOrd="0" presId="urn:microsoft.com/office/officeart/2005/8/layout/chevron2"/>
    <dgm:cxn modelId="{7B274EA0-B438-445A-B676-0A92AF33493A}" type="presOf" srcId="{15BD18AE-01CA-40B2-B979-0A165F345CA7}" destId="{6874CF46-A1C5-45CE-841F-21AD4371BF3C}" srcOrd="0" destOrd="0" presId="urn:microsoft.com/office/officeart/2005/8/layout/chevron2"/>
    <dgm:cxn modelId="{09ADF0EA-891D-43B5-A674-9F42BFF2658A}" type="presOf" srcId="{57A1FE82-B08F-4558-9F6D-124E6A40CF13}" destId="{1C93FEE0-1FE2-4807-B838-9EFABA71AB71}" srcOrd="0" destOrd="0" presId="urn:microsoft.com/office/officeart/2005/8/layout/chevron2"/>
    <dgm:cxn modelId="{576BCB65-32A3-434A-9A33-AAFB1B65188B}" type="presOf" srcId="{79A4714B-763D-44EB-AC5E-2F1C9826ED52}" destId="{C8AE2FB9-6D81-4AE8-8F97-5F7F27F86817}" srcOrd="0" destOrd="0" presId="urn:microsoft.com/office/officeart/2005/8/layout/chevron2"/>
    <dgm:cxn modelId="{C0E95F6A-0199-4926-970F-659860FE238C}" srcId="{1A0DF843-100E-4757-B6B7-265465DD9F00}" destId="{B62A0EDC-6BB4-4161-88E0-054578EDFCF3}" srcOrd="6" destOrd="0" parTransId="{0BD273D0-BC09-45F0-A2ED-3CDA580117C1}" sibTransId="{733687A0-CD72-4AC8-8521-5B318AF2A2DB}"/>
    <dgm:cxn modelId="{36AAF0DA-E94B-4987-98A7-63181243EA21}" srcId="{E131E194-3C72-4935-B319-14FB4A0B3501}" destId="{15BD18AE-01CA-40B2-B979-0A165F345CA7}" srcOrd="0" destOrd="0" parTransId="{211588FA-E5FF-40FB-AEEE-BDD14A7A6330}" sibTransId="{EA49CF6E-1A19-4453-86FD-8C9DD202C289}"/>
    <dgm:cxn modelId="{146A336D-9E82-4104-B706-9AD6334C4F5D}" type="presOf" srcId="{8B9B1030-40E4-4CBE-8CB1-BAFCB23C1B65}" destId="{30A1FA9B-4022-491B-A5B6-D4CEA3761661}" srcOrd="0" destOrd="0" presId="urn:microsoft.com/office/officeart/2005/8/layout/chevron2"/>
    <dgm:cxn modelId="{51724002-4065-490F-AE0B-AA267E805DE8}" type="presOf" srcId="{1FBC7F18-81A7-4FFA-9FF6-4ECE7CBBA2FB}" destId="{5EF3883B-DF07-409F-884D-1775FE8EAC30}" srcOrd="0" destOrd="0" presId="urn:microsoft.com/office/officeart/2005/8/layout/chevron2"/>
    <dgm:cxn modelId="{34555144-A8C8-4CA9-9582-7B358443E202}" srcId="{FA5B1354-726D-42E7-B2A9-9D73826C214B}" destId="{BB095577-8503-472E-9A84-4B0F1CE35BCB}" srcOrd="0" destOrd="0" parTransId="{844C2E1F-4C71-442E-8D2D-4AE62A804B02}" sibTransId="{94B20FA0-8A25-4DE7-9B16-C7337580C730}"/>
    <dgm:cxn modelId="{AD76A459-7725-4D73-A610-28A6B1FA67C3}" type="presOf" srcId="{1A0DF843-100E-4757-B6B7-265465DD9F00}" destId="{8C82E982-0080-470F-B6E8-434759F7515E}" srcOrd="0" destOrd="0" presId="urn:microsoft.com/office/officeart/2005/8/layout/chevron2"/>
    <dgm:cxn modelId="{EB7134D7-97CD-4166-B96F-1242089C642C}" srcId="{1A0DF843-100E-4757-B6B7-265465DD9F00}" destId="{E131E194-3C72-4935-B319-14FB4A0B3501}" srcOrd="5" destOrd="0" parTransId="{333A03D4-9E3F-44B8-9EE5-6B7EDB58C419}" sibTransId="{3A92F9E7-A1BA-4597-B744-5FA430635A58}"/>
    <dgm:cxn modelId="{7F5BD550-4A29-48C2-887F-DD4E9ABEA19E}" srcId="{1A0DF843-100E-4757-B6B7-265465DD9F00}" destId="{13E1E67C-31BC-4136-BBF4-12300D00922A}" srcOrd="7" destOrd="0" parTransId="{E7DDEB60-686D-4621-A586-96F9AE08AC7F}" sibTransId="{D5A80984-12BB-4871-902C-CB9FE8487052}"/>
    <dgm:cxn modelId="{7F498C0A-1599-4B3A-B175-F349EE33746F}" type="presOf" srcId="{3E622D56-45A9-4228-9EE8-B8E39DC07F23}" destId="{E1E9EF5F-446B-43ED-A11A-D746A59A4BB4}" srcOrd="0" destOrd="0" presId="urn:microsoft.com/office/officeart/2005/8/layout/chevron2"/>
    <dgm:cxn modelId="{0D85573B-D34F-4EF9-B8CF-C5FAA2BD82E6}" srcId="{57A1FE82-B08F-4558-9F6D-124E6A40CF13}" destId="{79A4714B-763D-44EB-AC5E-2F1C9826ED52}" srcOrd="0" destOrd="0" parTransId="{A172B589-0EA1-45D6-A7AE-0EF320605F7E}" sibTransId="{A238E802-7347-40F0-A1EE-0B1E6700F275}"/>
    <dgm:cxn modelId="{0F219918-1E5E-4849-B74B-358F4C916EF7}" srcId="{1A0DF843-100E-4757-B6B7-265465DD9F00}" destId="{FA5B1354-726D-42E7-B2A9-9D73826C214B}" srcOrd="3" destOrd="0" parTransId="{F339A5BA-BD46-44C9-9F53-3B287630CC8A}" sibTransId="{0B903740-3CBC-4F7B-8F97-F48A278AF3D8}"/>
    <dgm:cxn modelId="{B264A907-E98E-44D7-86E7-914DD4C20A8B}" type="presOf" srcId="{13E1E67C-31BC-4136-BBF4-12300D00922A}" destId="{FE7DC284-347D-4D05-A245-483B16D32F33}" srcOrd="0" destOrd="0" presId="urn:microsoft.com/office/officeart/2005/8/layout/chevron2"/>
    <dgm:cxn modelId="{F9F32D5C-674B-4AD3-8232-EDAEFF6354DC}" srcId="{1A0DF843-100E-4757-B6B7-265465DD9F00}" destId="{8B9B1030-40E4-4CBE-8CB1-BAFCB23C1B65}" srcOrd="1" destOrd="0" parTransId="{C0273777-C422-40FF-91E2-282F7EC10D7E}" sibTransId="{958BB2D4-1C7F-44A5-A2CE-18556D03A3F5}"/>
    <dgm:cxn modelId="{589A0157-9AB6-42A8-9109-F01EC9E561FA}" type="presParOf" srcId="{8C82E982-0080-470F-B6E8-434759F7515E}" destId="{443CC485-925C-4615-ABB9-B47B2E068B03}" srcOrd="0" destOrd="0" presId="urn:microsoft.com/office/officeart/2005/8/layout/chevron2"/>
    <dgm:cxn modelId="{1486941F-6139-4206-9FD4-031038B3E0B3}" type="presParOf" srcId="{443CC485-925C-4615-ABB9-B47B2E068B03}" destId="{76E17D8D-AE99-469E-A478-F744C47F9779}" srcOrd="0" destOrd="0" presId="urn:microsoft.com/office/officeart/2005/8/layout/chevron2"/>
    <dgm:cxn modelId="{F8FF9C55-75BB-4FB7-9EE7-236279782241}" type="presParOf" srcId="{443CC485-925C-4615-ABB9-B47B2E068B03}" destId="{4898C386-4CCB-4B6E-BB42-17B5E34761B8}" srcOrd="1" destOrd="0" presId="urn:microsoft.com/office/officeart/2005/8/layout/chevron2"/>
    <dgm:cxn modelId="{DF304A50-0686-470D-A0A1-7B4999F99C9F}" type="presParOf" srcId="{8C82E982-0080-470F-B6E8-434759F7515E}" destId="{9FABB0CE-F19A-48C5-ADEA-8B4E8D052EEF}" srcOrd="1" destOrd="0" presId="urn:microsoft.com/office/officeart/2005/8/layout/chevron2"/>
    <dgm:cxn modelId="{66B7135E-5C52-475D-8F89-967A186527AE}" type="presParOf" srcId="{8C82E982-0080-470F-B6E8-434759F7515E}" destId="{1C1F2230-CB7A-4A24-A401-0396ED10779E}" srcOrd="2" destOrd="0" presId="urn:microsoft.com/office/officeart/2005/8/layout/chevron2"/>
    <dgm:cxn modelId="{D8C6C6F3-1917-47AD-AB5A-BAC146890FEE}" type="presParOf" srcId="{1C1F2230-CB7A-4A24-A401-0396ED10779E}" destId="{30A1FA9B-4022-491B-A5B6-D4CEA3761661}" srcOrd="0" destOrd="0" presId="urn:microsoft.com/office/officeart/2005/8/layout/chevron2"/>
    <dgm:cxn modelId="{69A3A9E8-E476-4213-8939-290F3678F04B}" type="presParOf" srcId="{1C1F2230-CB7A-4A24-A401-0396ED10779E}" destId="{DE694976-A729-49DC-A891-E25DDCE1FB90}" srcOrd="1" destOrd="0" presId="urn:microsoft.com/office/officeart/2005/8/layout/chevron2"/>
    <dgm:cxn modelId="{87384254-726E-4420-AD78-4A936AA7DFDF}" type="presParOf" srcId="{8C82E982-0080-470F-B6E8-434759F7515E}" destId="{7A429DF5-9E25-4617-AF70-013166836E05}" srcOrd="3" destOrd="0" presId="urn:microsoft.com/office/officeart/2005/8/layout/chevron2"/>
    <dgm:cxn modelId="{A28F23FA-DE17-49A4-9A3E-3BEFD5286214}" type="presParOf" srcId="{8C82E982-0080-470F-B6E8-434759F7515E}" destId="{0FE0A519-9DC6-46A8-A4A5-CC920CDF9509}" srcOrd="4" destOrd="0" presId="urn:microsoft.com/office/officeart/2005/8/layout/chevron2"/>
    <dgm:cxn modelId="{57E81EE9-683C-4DA3-BBD8-9BD80B135DB6}" type="presParOf" srcId="{0FE0A519-9DC6-46A8-A4A5-CC920CDF9509}" destId="{1C93FEE0-1FE2-4807-B838-9EFABA71AB71}" srcOrd="0" destOrd="0" presId="urn:microsoft.com/office/officeart/2005/8/layout/chevron2"/>
    <dgm:cxn modelId="{A3686C36-DDE7-4098-93F0-E8F5814DE1CC}" type="presParOf" srcId="{0FE0A519-9DC6-46A8-A4A5-CC920CDF9509}" destId="{C8AE2FB9-6D81-4AE8-8F97-5F7F27F86817}" srcOrd="1" destOrd="0" presId="urn:microsoft.com/office/officeart/2005/8/layout/chevron2"/>
    <dgm:cxn modelId="{1CAE3F98-32BC-4950-B0AA-F7ED555828C2}" type="presParOf" srcId="{8C82E982-0080-470F-B6E8-434759F7515E}" destId="{CB825AD4-F14F-4349-B1F0-45FE9E1C53BA}" srcOrd="5" destOrd="0" presId="urn:microsoft.com/office/officeart/2005/8/layout/chevron2"/>
    <dgm:cxn modelId="{D2370724-B16C-404F-A5AB-0F21E0EBCFA9}" type="presParOf" srcId="{8C82E982-0080-470F-B6E8-434759F7515E}" destId="{2DCF2B7D-0C4C-4016-97B7-475E38F73127}" srcOrd="6" destOrd="0" presId="urn:microsoft.com/office/officeart/2005/8/layout/chevron2"/>
    <dgm:cxn modelId="{B08B19E3-061F-4617-AF36-796AA29002B1}" type="presParOf" srcId="{2DCF2B7D-0C4C-4016-97B7-475E38F73127}" destId="{7347D388-5688-4533-B0BF-62796B0CB80A}" srcOrd="0" destOrd="0" presId="urn:microsoft.com/office/officeart/2005/8/layout/chevron2"/>
    <dgm:cxn modelId="{99D42043-7E05-46CF-B8D5-95E4EA3219C8}" type="presParOf" srcId="{2DCF2B7D-0C4C-4016-97B7-475E38F73127}" destId="{81251D3B-868D-43DB-9F0A-02DBCE801B4C}" srcOrd="1" destOrd="0" presId="urn:microsoft.com/office/officeart/2005/8/layout/chevron2"/>
    <dgm:cxn modelId="{7447B998-B53F-4F21-BEAB-734D713336C6}" type="presParOf" srcId="{8C82E982-0080-470F-B6E8-434759F7515E}" destId="{16518A84-678D-4013-AF30-74E26AA8664E}" srcOrd="7" destOrd="0" presId="urn:microsoft.com/office/officeart/2005/8/layout/chevron2"/>
    <dgm:cxn modelId="{19577867-040E-44BA-A46D-83548497E7C5}" type="presParOf" srcId="{8C82E982-0080-470F-B6E8-434759F7515E}" destId="{BB5806DE-5391-4612-BAE2-B26B3DFCF9D4}" srcOrd="8" destOrd="0" presId="urn:microsoft.com/office/officeart/2005/8/layout/chevron2"/>
    <dgm:cxn modelId="{3D90E48A-8C36-4885-8F1C-45A9CF7A0F1E}" type="presParOf" srcId="{BB5806DE-5391-4612-BAE2-B26B3DFCF9D4}" destId="{6F74468D-5CEB-4351-B295-E03A6F4FB395}" srcOrd="0" destOrd="0" presId="urn:microsoft.com/office/officeart/2005/8/layout/chevron2"/>
    <dgm:cxn modelId="{A7CB93EF-624B-4950-8467-9E351680CEC0}" type="presParOf" srcId="{BB5806DE-5391-4612-BAE2-B26B3DFCF9D4}" destId="{C3F31664-0B5F-46FC-AE4D-1BF2D67B2105}" srcOrd="1" destOrd="0" presId="urn:microsoft.com/office/officeart/2005/8/layout/chevron2"/>
    <dgm:cxn modelId="{7718FF4C-2BB0-4E92-A883-216BCC7988D7}" type="presParOf" srcId="{8C82E982-0080-470F-B6E8-434759F7515E}" destId="{40FECBDA-21F4-4AD5-9F95-683F67D667F6}" srcOrd="9" destOrd="0" presId="urn:microsoft.com/office/officeart/2005/8/layout/chevron2"/>
    <dgm:cxn modelId="{FD8D8CC4-7D5F-47F9-9367-E42AFC825291}" type="presParOf" srcId="{8C82E982-0080-470F-B6E8-434759F7515E}" destId="{54199BB8-9D23-4CCE-8017-14081FC0ADDE}" srcOrd="10" destOrd="0" presId="urn:microsoft.com/office/officeart/2005/8/layout/chevron2"/>
    <dgm:cxn modelId="{BAFFEBE3-241C-48D4-92A3-1F8B02C7BE03}" type="presParOf" srcId="{54199BB8-9D23-4CCE-8017-14081FC0ADDE}" destId="{59517CE3-5BEC-4989-A563-3C672A730202}" srcOrd="0" destOrd="0" presId="urn:microsoft.com/office/officeart/2005/8/layout/chevron2"/>
    <dgm:cxn modelId="{1B6E772D-36AB-4F2B-9FF8-4B28DA2EEBB6}" type="presParOf" srcId="{54199BB8-9D23-4CCE-8017-14081FC0ADDE}" destId="{6874CF46-A1C5-45CE-841F-21AD4371BF3C}" srcOrd="1" destOrd="0" presId="urn:microsoft.com/office/officeart/2005/8/layout/chevron2"/>
    <dgm:cxn modelId="{96020994-05A0-4E75-A9A9-2C9738E17499}" type="presParOf" srcId="{8C82E982-0080-470F-B6E8-434759F7515E}" destId="{F0A7909D-D9BD-46A3-8F79-11F445CB6388}" srcOrd="11" destOrd="0" presId="urn:microsoft.com/office/officeart/2005/8/layout/chevron2"/>
    <dgm:cxn modelId="{124047E6-58C5-4499-9208-1E04960B48D4}" type="presParOf" srcId="{8C82E982-0080-470F-B6E8-434759F7515E}" destId="{AC62A14F-0345-4C6C-83BA-C65738801775}" srcOrd="12" destOrd="0" presId="urn:microsoft.com/office/officeart/2005/8/layout/chevron2"/>
    <dgm:cxn modelId="{86DBAB38-9322-418B-A260-0B53B09C6590}" type="presParOf" srcId="{AC62A14F-0345-4C6C-83BA-C65738801775}" destId="{2F5BCC33-0075-4C25-8120-D4F6D364A24B}" srcOrd="0" destOrd="0" presId="urn:microsoft.com/office/officeart/2005/8/layout/chevron2"/>
    <dgm:cxn modelId="{03EFC82E-3E77-4731-8647-E81EAE86309D}" type="presParOf" srcId="{AC62A14F-0345-4C6C-83BA-C65738801775}" destId="{E1E9EF5F-446B-43ED-A11A-D746A59A4BB4}" srcOrd="1" destOrd="0" presId="urn:microsoft.com/office/officeart/2005/8/layout/chevron2"/>
    <dgm:cxn modelId="{37965D9A-A61B-4B59-AF3D-27937EB6D8CF}" type="presParOf" srcId="{8C82E982-0080-470F-B6E8-434759F7515E}" destId="{F81D0F09-01C4-42F6-B176-BDF6832E2DF2}" srcOrd="13" destOrd="0" presId="urn:microsoft.com/office/officeart/2005/8/layout/chevron2"/>
    <dgm:cxn modelId="{69492575-BD43-4D99-88D4-0088AD78EE6E}" type="presParOf" srcId="{8C82E982-0080-470F-B6E8-434759F7515E}" destId="{1FF729CD-4FC0-4C1E-BD29-C11CF2FAF787}" srcOrd="14" destOrd="0" presId="urn:microsoft.com/office/officeart/2005/8/layout/chevron2"/>
    <dgm:cxn modelId="{6090A430-23B3-4B78-9EEB-08C36CD2CE8A}" type="presParOf" srcId="{1FF729CD-4FC0-4C1E-BD29-C11CF2FAF787}" destId="{FE7DC284-347D-4D05-A245-483B16D32F33}" srcOrd="0" destOrd="0" presId="urn:microsoft.com/office/officeart/2005/8/layout/chevron2"/>
    <dgm:cxn modelId="{65C4812D-354F-448C-AE85-F0688E66633A}" type="presParOf" srcId="{1FF729CD-4FC0-4C1E-BD29-C11CF2FAF787}" destId="{5EF3883B-DF07-409F-884D-1775FE8EAC30}" srcOrd="1" destOrd="0" presId="urn:microsoft.com/office/officeart/2005/8/layout/chevron2"/>
  </dgm:cxnLst>
  <dgm:bg/>
  <dgm:whole/>
</dgm:dataModel>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556260"/>
          </a:xfrm>
          <a:prstGeom prst="rect">
            <a:avLst/>
          </a:prstGeom>
        </p:spPr>
        <p:txBody>
          <a:bodyPr vert="horz" lIns="103629" tIns="51814" rIns="103629" bIns="51814" rtlCol="0"/>
          <a:lstStyle>
            <a:lvl1pPr algn="l">
              <a:defRPr sz="1400"/>
            </a:lvl1pPr>
          </a:lstStyle>
          <a:p>
            <a:endParaRPr lang="id-ID"/>
          </a:p>
        </p:txBody>
      </p:sp>
      <p:sp>
        <p:nvSpPr>
          <p:cNvPr id="3" name="Date Placeholder 2"/>
          <p:cNvSpPr>
            <a:spLocks noGrp="1"/>
          </p:cNvSpPr>
          <p:nvPr>
            <p:ph type="dt" sz="quarter" idx="1"/>
          </p:nvPr>
        </p:nvSpPr>
        <p:spPr>
          <a:xfrm>
            <a:off x="3970938" y="0"/>
            <a:ext cx="3037840" cy="556260"/>
          </a:xfrm>
          <a:prstGeom prst="rect">
            <a:avLst/>
          </a:prstGeom>
        </p:spPr>
        <p:txBody>
          <a:bodyPr vert="horz" lIns="103629" tIns="51814" rIns="103629" bIns="51814" rtlCol="0"/>
          <a:lstStyle>
            <a:lvl1pPr algn="r">
              <a:defRPr sz="1400"/>
            </a:lvl1pPr>
          </a:lstStyle>
          <a:p>
            <a:fld id="{333EF626-89B4-4053-A4E4-5FEF756724E0}" type="datetimeFigureOut">
              <a:rPr lang="id-ID" smtClean="0"/>
              <a:pPr/>
              <a:t>08/08/2018</a:t>
            </a:fld>
            <a:endParaRPr lang="id-ID"/>
          </a:p>
        </p:txBody>
      </p:sp>
      <p:sp>
        <p:nvSpPr>
          <p:cNvPr id="4" name="Footer Placeholder 3"/>
          <p:cNvSpPr>
            <a:spLocks noGrp="1"/>
          </p:cNvSpPr>
          <p:nvPr>
            <p:ph type="ftr" sz="quarter" idx="2"/>
          </p:nvPr>
        </p:nvSpPr>
        <p:spPr>
          <a:xfrm>
            <a:off x="0" y="10567009"/>
            <a:ext cx="3037840" cy="556260"/>
          </a:xfrm>
          <a:prstGeom prst="rect">
            <a:avLst/>
          </a:prstGeom>
        </p:spPr>
        <p:txBody>
          <a:bodyPr vert="horz" lIns="103629" tIns="51814" rIns="103629" bIns="51814" rtlCol="0" anchor="b"/>
          <a:lstStyle>
            <a:lvl1pPr algn="l">
              <a:defRPr sz="1400"/>
            </a:lvl1pPr>
          </a:lstStyle>
          <a:p>
            <a:endParaRPr lang="id-ID"/>
          </a:p>
        </p:txBody>
      </p:sp>
      <p:sp>
        <p:nvSpPr>
          <p:cNvPr id="5" name="Slide Number Placeholder 4"/>
          <p:cNvSpPr>
            <a:spLocks noGrp="1"/>
          </p:cNvSpPr>
          <p:nvPr>
            <p:ph type="sldNum" sz="quarter" idx="3"/>
          </p:nvPr>
        </p:nvSpPr>
        <p:spPr>
          <a:xfrm>
            <a:off x="3970938" y="10567009"/>
            <a:ext cx="3037840" cy="556260"/>
          </a:xfrm>
          <a:prstGeom prst="rect">
            <a:avLst/>
          </a:prstGeom>
        </p:spPr>
        <p:txBody>
          <a:bodyPr vert="horz" lIns="103629" tIns="51814" rIns="103629" bIns="51814" rtlCol="0" anchor="b"/>
          <a:lstStyle>
            <a:lvl1pPr algn="r">
              <a:defRPr sz="1400"/>
            </a:lvl1pPr>
          </a:lstStyle>
          <a:p>
            <a:fld id="{E16D0E31-4B32-4E12-83D4-6D838DF3FC04}" type="slidenum">
              <a:rPr lang="id-ID" smtClean="0"/>
              <a:pPr/>
              <a:t>‹#›</a:t>
            </a:fld>
            <a:endParaRPr lang="id-ID"/>
          </a:p>
        </p:txBody>
      </p:sp>
    </p:spTree>
    <p:extLst>
      <p:ext uri="{BB962C8B-B14F-4D97-AF65-F5344CB8AC3E}">
        <p14:creationId xmlns:p14="http://schemas.microsoft.com/office/powerpoint/2010/main" xmlns="" val="10854526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556260"/>
          </a:xfrm>
          <a:prstGeom prst="rect">
            <a:avLst/>
          </a:prstGeom>
        </p:spPr>
        <p:txBody>
          <a:bodyPr vert="horz" lIns="103629" tIns="51814" rIns="103629" bIns="51814" rtlCol="0"/>
          <a:lstStyle>
            <a:lvl1pPr algn="l">
              <a:defRPr sz="1400"/>
            </a:lvl1pPr>
          </a:lstStyle>
          <a:p>
            <a:endParaRPr lang="id-ID"/>
          </a:p>
        </p:txBody>
      </p:sp>
      <p:sp>
        <p:nvSpPr>
          <p:cNvPr id="3" name="Date Placeholder 2"/>
          <p:cNvSpPr>
            <a:spLocks noGrp="1"/>
          </p:cNvSpPr>
          <p:nvPr>
            <p:ph type="dt" idx="1"/>
          </p:nvPr>
        </p:nvSpPr>
        <p:spPr>
          <a:xfrm>
            <a:off x="3970938" y="0"/>
            <a:ext cx="3037840" cy="556260"/>
          </a:xfrm>
          <a:prstGeom prst="rect">
            <a:avLst/>
          </a:prstGeom>
        </p:spPr>
        <p:txBody>
          <a:bodyPr vert="horz" lIns="103629" tIns="51814" rIns="103629" bIns="51814" rtlCol="0"/>
          <a:lstStyle>
            <a:lvl1pPr algn="r">
              <a:defRPr sz="1400"/>
            </a:lvl1pPr>
          </a:lstStyle>
          <a:p>
            <a:fld id="{569B3DFA-7502-4270-A6E4-9EF6069C7630}" type="datetimeFigureOut">
              <a:rPr lang="id-ID" smtClean="0"/>
              <a:pPr/>
              <a:t>08/08/2018</a:t>
            </a:fld>
            <a:endParaRPr lang="id-ID"/>
          </a:p>
        </p:txBody>
      </p:sp>
      <p:sp>
        <p:nvSpPr>
          <p:cNvPr id="4" name="Slide Image Placeholder 3"/>
          <p:cNvSpPr>
            <a:spLocks noGrp="1" noRot="1" noChangeAspect="1"/>
          </p:cNvSpPr>
          <p:nvPr>
            <p:ph type="sldImg" idx="2"/>
          </p:nvPr>
        </p:nvSpPr>
        <p:spPr>
          <a:xfrm>
            <a:off x="-201613" y="835025"/>
            <a:ext cx="7413626" cy="4171950"/>
          </a:xfrm>
          <a:prstGeom prst="rect">
            <a:avLst/>
          </a:prstGeom>
          <a:noFill/>
          <a:ln w="12700">
            <a:solidFill>
              <a:prstClr val="black"/>
            </a:solidFill>
          </a:ln>
        </p:spPr>
        <p:txBody>
          <a:bodyPr vert="horz" lIns="103629" tIns="51814" rIns="103629" bIns="51814" rtlCol="0" anchor="ctr"/>
          <a:lstStyle/>
          <a:p>
            <a:endParaRPr lang="id-ID"/>
          </a:p>
        </p:txBody>
      </p:sp>
      <p:sp>
        <p:nvSpPr>
          <p:cNvPr id="5" name="Notes Placeholder 4"/>
          <p:cNvSpPr>
            <a:spLocks noGrp="1"/>
          </p:cNvSpPr>
          <p:nvPr>
            <p:ph type="body" sz="quarter" idx="3"/>
          </p:nvPr>
        </p:nvSpPr>
        <p:spPr>
          <a:xfrm>
            <a:off x="701040" y="5284470"/>
            <a:ext cx="5608320" cy="5006340"/>
          </a:xfrm>
          <a:prstGeom prst="rect">
            <a:avLst/>
          </a:prstGeom>
        </p:spPr>
        <p:txBody>
          <a:bodyPr vert="horz" lIns="103629" tIns="51814" rIns="103629" bIns="5181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10567009"/>
            <a:ext cx="3037840" cy="556260"/>
          </a:xfrm>
          <a:prstGeom prst="rect">
            <a:avLst/>
          </a:prstGeom>
        </p:spPr>
        <p:txBody>
          <a:bodyPr vert="horz" lIns="103629" tIns="51814" rIns="103629" bIns="51814" rtlCol="0" anchor="b"/>
          <a:lstStyle>
            <a:lvl1pPr algn="l">
              <a:defRPr sz="1400"/>
            </a:lvl1pPr>
          </a:lstStyle>
          <a:p>
            <a:endParaRPr lang="id-ID"/>
          </a:p>
        </p:txBody>
      </p:sp>
      <p:sp>
        <p:nvSpPr>
          <p:cNvPr id="7" name="Slide Number Placeholder 6"/>
          <p:cNvSpPr>
            <a:spLocks noGrp="1"/>
          </p:cNvSpPr>
          <p:nvPr>
            <p:ph type="sldNum" sz="quarter" idx="5"/>
          </p:nvPr>
        </p:nvSpPr>
        <p:spPr>
          <a:xfrm>
            <a:off x="3970938" y="10567009"/>
            <a:ext cx="3037840" cy="556260"/>
          </a:xfrm>
          <a:prstGeom prst="rect">
            <a:avLst/>
          </a:prstGeom>
        </p:spPr>
        <p:txBody>
          <a:bodyPr vert="horz" lIns="103629" tIns="51814" rIns="103629" bIns="51814" rtlCol="0" anchor="b"/>
          <a:lstStyle>
            <a:lvl1pPr algn="r">
              <a:defRPr sz="1400"/>
            </a:lvl1pPr>
          </a:lstStyle>
          <a:p>
            <a:fld id="{06963276-96F8-49B2-880D-81F51B77F854}" type="slidenum">
              <a:rPr lang="id-ID" smtClean="0"/>
              <a:pPr/>
              <a:t>‹#›</a:t>
            </a:fld>
            <a:endParaRPr lang="id-ID"/>
          </a:p>
        </p:txBody>
      </p:sp>
    </p:spTree>
    <p:extLst>
      <p:ext uri="{BB962C8B-B14F-4D97-AF65-F5344CB8AC3E}">
        <p14:creationId xmlns:p14="http://schemas.microsoft.com/office/powerpoint/2010/main" xmlns="" val="1873369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xmlns="" val="37416486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24</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txBox="1">
            <a:spLocks noGrp="1" noChangeArrowheads="1"/>
          </p:cNvSpPr>
          <p:nvPr/>
        </p:nvSpPr>
        <p:spPr bwMode="auto">
          <a:xfrm>
            <a:off x="3967533" y="10566002"/>
            <a:ext cx="3041229" cy="5574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2156" tIns="56078" rIns="112156" bIns="56078" anchor="b"/>
          <a:lstStyle>
            <a:lvl1pPr defTabSz="1033463">
              <a:defRPr>
                <a:solidFill>
                  <a:schemeClr val="tx1"/>
                </a:solidFill>
                <a:latin typeface="Garamond" panose="02020404030301010803" pitchFamily="18" charset="0"/>
                <a:cs typeface="Arial" panose="020B0604020202090204" pitchFamily="34" charset="0"/>
              </a:defRPr>
            </a:lvl1pPr>
            <a:lvl2pPr marL="742950" indent="-285750" defTabSz="1033463">
              <a:defRPr>
                <a:solidFill>
                  <a:schemeClr val="tx1"/>
                </a:solidFill>
                <a:latin typeface="Garamond" panose="02020404030301010803" pitchFamily="18" charset="0"/>
                <a:cs typeface="Arial" panose="020B0604020202090204" pitchFamily="34" charset="0"/>
              </a:defRPr>
            </a:lvl2pPr>
            <a:lvl3pPr marL="1143000" indent="-228600" defTabSz="1033463">
              <a:defRPr>
                <a:solidFill>
                  <a:schemeClr val="tx1"/>
                </a:solidFill>
                <a:latin typeface="Garamond" panose="02020404030301010803" pitchFamily="18" charset="0"/>
                <a:cs typeface="Arial" panose="020B0604020202090204" pitchFamily="34" charset="0"/>
              </a:defRPr>
            </a:lvl3pPr>
            <a:lvl4pPr marL="1600200" indent="-228600" defTabSz="1033463">
              <a:defRPr>
                <a:solidFill>
                  <a:schemeClr val="tx1"/>
                </a:solidFill>
                <a:latin typeface="Garamond" panose="02020404030301010803" pitchFamily="18" charset="0"/>
                <a:cs typeface="Arial" panose="020B0604020202090204" pitchFamily="34" charset="0"/>
              </a:defRPr>
            </a:lvl4pPr>
            <a:lvl5pPr marL="2057400" indent="-228600" defTabSz="1033463">
              <a:defRPr>
                <a:solidFill>
                  <a:schemeClr val="tx1"/>
                </a:solidFill>
                <a:latin typeface="Garamond" panose="02020404030301010803" pitchFamily="18" charset="0"/>
                <a:cs typeface="Arial" panose="020B0604020202090204" pitchFamily="34" charset="0"/>
              </a:defRPr>
            </a:lvl5pPr>
            <a:lvl6pPr marL="2514600" indent="-228600" defTabSz="1033463" eaLnBrk="0" fontAlgn="base" hangingPunct="0">
              <a:spcBef>
                <a:spcPct val="0"/>
              </a:spcBef>
              <a:spcAft>
                <a:spcPct val="0"/>
              </a:spcAft>
              <a:defRPr>
                <a:solidFill>
                  <a:schemeClr val="tx1"/>
                </a:solidFill>
                <a:latin typeface="Garamond" panose="02020404030301010803" pitchFamily="18" charset="0"/>
                <a:cs typeface="Arial" panose="020B0604020202090204" pitchFamily="34" charset="0"/>
              </a:defRPr>
            </a:lvl6pPr>
            <a:lvl7pPr marL="2971800" indent="-228600" defTabSz="1033463" eaLnBrk="0" fontAlgn="base" hangingPunct="0">
              <a:spcBef>
                <a:spcPct val="0"/>
              </a:spcBef>
              <a:spcAft>
                <a:spcPct val="0"/>
              </a:spcAft>
              <a:defRPr>
                <a:solidFill>
                  <a:schemeClr val="tx1"/>
                </a:solidFill>
                <a:latin typeface="Garamond" panose="02020404030301010803" pitchFamily="18" charset="0"/>
                <a:cs typeface="Arial" panose="020B0604020202090204" pitchFamily="34" charset="0"/>
              </a:defRPr>
            </a:lvl7pPr>
            <a:lvl8pPr marL="3429000" indent="-228600" defTabSz="1033463" eaLnBrk="0" fontAlgn="base" hangingPunct="0">
              <a:spcBef>
                <a:spcPct val="0"/>
              </a:spcBef>
              <a:spcAft>
                <a:spcPct val="0"/>
              </a:spcAft>
              <a:defRPr>
                <a:solidFill>
                  <a:schemeClr val="tx1"/>
                </a:solidFill>
                <a:latin typeface="Garamond" panose="02020404030301010803" pitchFamily="18" charset="0"/>
                <a:cs typeface="Arial" panose="020B0604020202090204" pitchFamily="34" charset="0"/>
              </a:defRPr>
            </a:lvl8pPr>
            <a:lvl9pPr marL="3886200" indent="-228600" defTabSz="1033463" eaLnBrk="0" fontAlgn="base" hangingPunct="0">
              <a:spcBef>
                <a:spcPct val="0"/>
              </a:spcBef>
              <a:spcAft>
                <a:spcPct val="0"/>
              </a:spcAft>
              <a:defRPr>
                <a:solidFill>
                  <a:schemeClr val="tx1"/>
                </a:solidFill>
                <a:latin typeface="Garamond" panose="02020404030301010803" pitchFamily="18" charset="0"/>
                <a:cs typeface="Arial" panose="020B0604020202090204" pitchFamily="34" charset="0"/>
              </a:defRPr>
            </a:lvl9pPr>
          </a:lstStyle>
          <a:p>
            <a:pPr algn="r" eaLnBrk="1" hangingPunct="1"/>
            <a:fld id="{0A80A8A2-5805-4520-8D9A-43F7012BA536}" type="slidenum">
              <a:rPr lang="en-US" sz="1500">
                <a:latin typeface="Arial" panose="020B0604020202090204" pitchFamily="34" charset="0"/>
              </a:rPr>
              <a:pPr algn="r" eaLnBrk="1" hangingPunct="1"/>
              <a:t>26</a:t>
            </a:fld>
            <a:endParaRPr lang="en-US" sz="1500">
              <a:latin typeface="Arial" panose="020B0604020202090204" pitchFamily="34" charset="0"/>
            </a:endParaRPr>
          </a:p>
        </p:txBody>
      </p:sp>
      <p:sp>
        <p:nvSpPr>
          <p:cNvPr id="135171" name="Rectangle 2"/>
          <p:cNvSpPr>
            <a:spLocks noGrp="1" noRot="1" noChangeAspect="1" noChangeArrowheads="1" noTextEdit="1"/>
          </p:cNvSpPr>
          <p:nvPr>
            <p:ph type="sldImg"/>
          </p:nvPr>
        </p:nvSpPr>
        <p:spPr>
          <a:xfrm>
            <a:off x="-196850" y="833438"/>
            <a:ext cx="7418388" cy="4175125"/>
          </a:xfrm>
          <a:ln/>
        </p:spPr>
      </p:sp>
      <p:sp>
        <p:nvSpPr>
          <p:cNvPr id="135172" name="Rectangle 3"/>
          <p:cNvSpPr>
            <a:spLocks noGrp="1" noChangeArrowheads="1"/>
          </p:cNvSpPr>
          <p:nvPr>
            <p:ph type="body" idx="1"/>
          </p:nvPr>
        </p:nvSpPr>
        <p:spPr bwMode="auto">
          <a:xfrm>
            <a:off x="701696" y="5285672"/>
            <a:ext cx="5607008" cy="500607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id-ID">
              <a:latin typeface="Arial" panose="020B0604020202090204" pitchFamily="34" charset="0"/>
            </a:endParaRPr>
          </a:p>
        </p:txBody>
      </p:sp>
    </p:spTree>
    <p:extLst>
      <p:ext uri="{BB962C8B-B14F-4D97-AF65-F5344CB8AC3E}">
        <p14:creationId xmlns:p14="http://schemas.microsoft.com/office/powerpoint/2010/main" xmlns="" val="3064384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27</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28</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29</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31</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32</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33</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34</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35</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6</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36</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37</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38</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39</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40</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43</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44</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45</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48</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51</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7</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52</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53</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54</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55</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2055A053-F087-4E2A-A182-31835C6E76F3}" type="slidenum">
              <a:rPr lang="id-ID" smtClean="0">
                <a:solidFill>
                  <a:prstClr val="black"/>
                </a:solidFill>
              </a:rPr>
              <a:pPr/>
              <a:t>65</a:t>
            </a:fld>
            <a:endParaRPr lang="id-ID">
              <a:solidFill>
                <a:prstClr val="black"/>
              </a:solidFill>
            </a:endParaRPr>
          </a:p>
        </p:txBody>
      </p:sp>
    </p:spTree>
    <p:extLst>
      <p:ext uri="{BB962C8B-B14F-4D97-AF65-F5344CB8AC3E}">
        <p14:creationId xmlns:p14="http://schemas.microsoft.com/office/powerpoint/2010/main" xmlns="" val="24893844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2055A053-F087-4E2A-A182-31835C6E76F3}" type="slidenum">
              <a:rPr lang="id-ID" smtClean="0">
                <a:solidFill>
                  <a:prstClr val="black"/>
                </a:solidFill>
              </a:rPr>
              <a:pPr/>
              <a:t>66</a:t>
            </a:fld>
            <a:endParaRPr lang="id-ID">
              <a:solidFill>
                <a:prstClr val="black"/>
              </a:solidFill>
            </a:endParaRPr>
          </a:p>
        </p:txBody>
      </p:sp>
    </p:spTree>
    <p:extLst>
      <p:ext uri="{BB962C8B-B14F-4D97-AF65-F5344CB8AC3E}">
        <p14:creationId xmlns:p14="http://schemas.microsoft.com/office/powerpoint/2010/main" xmlns="" val="24893844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68</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69</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73</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74</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8</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76</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77</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78</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80</a:t>
            </a:fld>
            <a:endParaRPr lang="id-ID"/>
          </a:p>
        </p:txBody>
      </p:sp>
    </p:spTree>
    <p:extLst>
      <p:ext uri="{BB962C8B-B14F-4D97-AF65-F5344CB8AC3E}">
        <p14:creationId xmlns:p14="http://schemas.microsoft.com/office/powerpoint/2010/main" xmlns="" val="28483313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2055A053-F087-4E2A-A182-31835C6E76F3}" type="slidenum">
              <a:rPr lang="id-ID" smtClean="0"/>
              <a:pPr/>
              <a:t>83</a:t>
            </a:fld>
            <a:endParaRPr lang="id-ID"/>
          </a:p>
        </p:txBody>
      </p:sp>
    </p:spTree>
    <p:extLst>
      <p:ext uri="{BB962C8B-B14F-4D97-AF65-F5344CB8AC3E}">
        <p14:creationId xmlns:p14="http://schemas.microsoft.com/office/powerpoint/2010/main" xmlns="" val="24893844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84</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85</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86</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200025" y="835025"/>
            <a:ext cx="7412038" cy="4170363"/>
          </a:xfrm>
          <a:ln/>
        </p:spPr>
      </p:sp>
      <p:sp>
        <p:nvSpPr>
          <p:cNvPr id="86019" name="Rectangle 3"/>
          <p:cNvSpPr>
            <a:spLocks noGrp="1" noChangeArrowheads="1"/>
          </p:cNvSpPr>
          <p:nvPr>
            <p:ph type="body" idx="1"/>
          </p:nvPr>
        </p:nvSpPr>
        <p:spPr bwMode="auto">
          <a:xfrm>
            <a:off x="700089" y="5286376"/>
            <a:ext cx="5610226" cy="500538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id-ID" smtClean="0">
              <a:latin typeface="Arial" pitchFamily="34" charset="0"/>
              <a:cs typeface="Arial"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88</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9</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083660" eaLnBrk="0" hangingPunct="0">
              <a:defRPr>
                <a:solidFill>
                  <a:schemeClr val="tx1"/>
                </a:solidFill>
                <a:latin typeface="Garamond" pitchFamily="18" charset="0"/>
                <a:cs typeface="Arial" pitchFamily="34" charset="0"/>
              </a:defRPr>
            </a:lvl1pPr>
            <a:lvl2pPr marL="780235" indent="-300090" defTabSz="1083660" eaLnBrk="0" hangingPunct="0">
              <a:defRPr>
                <a:solidFill>
                  <a:schemeClr val="tx1"/>
                </a:solidFill>
                <a:latin typeface="Garamond" pitchFamily="18" charset="0"/>
                <a:cs typeface="Arial" pitchFamily="34" charset="0"/>
              </a:defRPr>
            </a:lvl2pPr>
            <a:lvl3pPr marL="1200362" indent="-240072" defTabSz="1083660" eaLnBrk="0" hangingPunct="0">
              <a:defRPr>
                <a:solidFill>
                  <a:schemeClr val="tx1"/>
                </a:solidFill>
                <a:latin typeface="Garamond" pitchFamily="18" charset="0"/>
                <a:cs typeface="Arial" pitchFamily="34" charset="0"/>
              </a:defRPr>
            </a:lvl3pPr>
            <a:lvl4pPr marL="1680508" indent="-240072" defTabSz="1083660" eaLnBrk="0" hangingPunct="0">
              <a:defRPr>
                <a:solidFill>
                  <a:schemeClr val="tx1"/>
                </a:solidFill>
                <a:latin typeface="Garamond" pitchFamily="18" charset="0"/>
                <a:cs typeface="Arial" pitchFamily="34" charset="0"/>
              </a:defRPr>
            </a:lvl4pPr>
            <a:lvl5pPr marL="2160652" indent="-240072" defTabSz="1083660" eaLnBrk="0" hangingPunct="0">
              <a:defRPr>
                <a:solidFill>
                  <a:schemeClr val="tx1"/>
                </a:solidFill>
                <a:latin typeface="Garamond" pitchFamily="18" charset="0"/>
                <a:cs typeface="Arial" pitchFamily="34" charset="0"/>
              </a:defRPr>
            </a:lvl5pPr>
            <a:lvl6pPr marL="2640796" indent="-240072" defTabSz="1083660" eaLnBrk="0" fontAlgn="base" hangingPunct="0">
              <a:spcBef>
                <a:spcPct val="0"/>
              </a:spcBef>
              <a:spcAft>
                <a:spcPct val="0"/>
              </a:spcAft>
              <a:defRPr>
                <a:solidFill>
                  <a:schemeClr val="tx1"/>
                </a:solidFill>
                <a:latin typeface="Garamond" pitchFamily="18" charset="0"/>
                <a:cs typeface="Arial" pitchFamily="34" charset="0"/>
              </a:defRPr>
            </a:lvl6pPr>
            <a:lvl7pPr marL="3120941" indent="-240072" defTabSz="1083660" eaLnBrk="0" fontAlgn="base" hangingPunct="0">
              <a:spcBef>
                <a:spcPct val="0"/>
              </a:spcBef>
              <a:spcAft>
                <a:spcPct val="0"/>
              </a:spcAft>
              <a:defRPr>
                <a:solidFill>
                  <a:schemeClr val="tx1"/>
                </a:solidFill>
                <a:latin typeface="Garamond" pitchFamily="18" charset="0"/>
                <a:cs typeface="Arial" pitchFamily="34" charset="0"/>
              </a:defRPr>
            </a:lvl7pPr>
            <a:lvl8pPr marL="3601085" indent="-240072" defTabSz="1083660" eaLnBrk="0" fontAlgn="base" hangingPunct="0">
              <a:spcBef>
                <a:spcPct val="0"/>
              </a:spcBef>
              <a:spcAft>
                <a:spcPct val="0"/>
              </a:spcAft>
              <a:defRPr>
                <a:solidFill>
                  <a:schemeClr val="tx1"/>
                </a:solidFill>
                <a:latin typeface="Garamond" pitchFamily="18" charset="0"/>
                <a:cs typeface="Arial" pitchFamily="34" charset="0"/>
              </a:defRPr>
            </a:lvl8pPr>
            <a:lvl9pPr marL="4081230" indent="-240072" defTabSz="1083660" eaLnBrk="0" fontAlgn="base" hangingPunct="0">
              <a:spcBef>
                <a:spcPct val="0"/>
              </a:spcBef>
              <a:spcAft>
                <a:spcPct val="0"/>
              </a:spcAft>
              <a:defRPr>
                <a:solidFill>
                  <a:schemeClr val="tx1"/>
                </a:solidFill>
                <a:latin typeface="Garamond" pitchFamily="18" charset="0"/>
                <a:cs typeface="Arial" pitchFamily="34" charset="0"/>
              </a:defRPr>
            </a:lvl9pPr>
          </a:lstStyle>
          <a:p>
            <a:pPr eaLnBrk="1" hangingPunct="1"/>
            <a:fld id="{764A5C97-EBF4-4221-8C48-C2074DEE94D9}" type="slidenum">
              <a:rPr lang="en-US" smtClean="0">
                <a:solidFill>
                  <a:srgbClr val="000000"/>
                </a:solidFill>
                <a:latin typeface="Arial" pitchFamily="34" charset="0"/>
              </a:rPr>
              <a:pPr eaLnBrk="1" hangingPunct="1"/>
              <a:t>89</a:t>
            </a:fld>
            <a:endParaRPr lang="en-US" smtClean="0">
              <a:solidFill>
                <a:srgbClr val="000000"/>
              </a:solidFill>
              <a:latin typeface="Arial" pitchFamily="34" charset="0"/>
            </a:endParaRPr>
          </a:p>
        </p:txBody>
      </p:sp>
      <p:sp>
        <p:nvSpPr>
          <p:cNvPr id="82947" name="Rectangle 7"/>
          <p:cNvSpPr txBox="1">
            <a:spLocks noGrp="1" noChangeArrowheads="1"/>
          </p:cNvSpPr>
          <p:nvPr/>
        </p:nvSpPr>
        <p:spPr bwMode="auto">
          <a:xfrm>
            <a:off x="3970342" y="10567989"/>
            <a:ext cx="3038475" cy="5556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4653" tIns="52328" rIns="104653" bIns="52328" anchor="b"/>
          <a:lstStyle>
            <a:lvl1pPr eaLnBrk="0" hangingPunct="0">
              <a:defRPr>
                <a:solidFill>
                  <a:schemeClr val="tx1"/>
                </a:solidFill>
                <a:latin typeface="Garamond" pitchFamily="18" charset="0"/>
                <a:cs typeface="Arial" pitchFamily="34" charset="0"/>
              </a:defRPr>
            </a:lvl1pPr>
            <a:lvl2pPr marL="742950" indent="-285750" eaLnBrk="0" hangingPunct="0">
              <a:defRPr>
                <a:solidFill>
                  <a:schemeClr val="tx1"/>
                </a:solidFill>
                <a:latin typeface="Garamond" pitchFamily="18" charset="0"/>
                <a:cs typeface="Arial" pitchFamily="34" charset="0"/>
              </a:defRPr>
            </a:lvl2pPr>
            <a:lvl3pPr marL="1143000" indent="-228600" eaLnBrk="0" hangingPunct="0">
              <a:defRPr>
                <a:solidFill>
                  <a:schemeClr val="tx1"/>
                </a:solidFill>
                <a:latin typeface="Garamond" pitchFamily="18" charset="0"/>
                <a:cs typeface="Arial" pitchFamily="34" charset="0"/>
              </a:defRPr>
            </a:lvl3pPr>
            <a:lvl4pPr marL="1600200" indent="-228600" eaLnBrk="0" hangingPunct="0">
              <a:defRPr>
                <a:solidFill>
                  <a:schemeClr val="tx1"/>
                </a:solidFill>
                <a:latin typeface="Garamond" pitchFamily="18" charset="0"/>
                <a:cs typeface="Arial" pitchFamily="34" charset="0"/>
              </a:defRPr>
            </a:lvl4pPr>
            <a:lvl5pPr marL="2057400" indent="-228600" eaLnBrk="0" hangingPunct="0">
              <a:defRPr>
                <a:solidFill>
                  <a:schemeClr val="tx1"/>
                </a:solidFill>
                <a:latin typeface="Garamond" pitchFamily="18" charset="0"/>
                <a:cs typeface="Arial" pitchFamily="34" charset="0"/>
              </a:defRPr>
            </a:lvl5pPr>
            <a:lvl6pPr marL="2514600" indent="-228600" eaLnBrk="0" fontAlgn="base" hangingPunct="0">
              <a:spcBef>
                <a:spcPct val="0"/>
              </a:spcBef>
              <a:spcAft>
                <a:spcPct val="0"/>
              </a:spcAft>
              <a:defRPr>
                <a:solidFill>
                  <a:schemeClr val="tx1"/>
                </a:solidFill>
                <a:latin typeface="Garamond" pitchFamily="18" charset="0"/>
                <a:cs typeface="Arial" pitchFamily="34" charset="0"/>
              </a:defRPr>
            </a:lvl6pPr>
            <a:lvl7pPr marL="2971800" indent="-228600" eaLnBrk="0" fontAlgn="base" hangingPunct="0">
              <a:spcBef>
                <a:spcPct val="0"/>
              </a:spcBef>
              <a:spcAft>
                <a:spcPct val="0"/>
              </a:spcAft>
              <a:defRPr>
                <a:solidFill>
                  <a:schemeClr val="tx1"/>
                </a:solidFill>
                <a:latin typeface="Garamond" pitchFamily="18" charset="0"/>
                <a:cs typeface="Arial" pitchFamily="34" charset="0"/>
              </a:defRPr>
            </a:lvl7pPr>
            <a:lvl8pPr marL="3429000" indent="-228600" eaLnBrk="0" fontAlgn="base" hangingPunct="0">
              <a:spcBef>
                <a:spcPct val="0"/>
              </a:spcBef>
              <a:spcAft>
                <a:spcPct val="0"/>
              </a:spcAft>
              <a:defRPr>
                <a:solidFill>
                  <a:schemeClr val="tx1"/>
                </a:solidFill>
                <a:latin typeface="Garamond" pitchFamily="18" charset="0"/>
                <a:cs typeface="Arial" pitchFamily="34" charset="0"/>
              </a:defRPr>
            </a:lvl8pPr>
            <a:lvl9pPr marL="3886200" indent="-228600" eaLnBrk="0" fontAlgn="base" hangingPunct="0">
              <a:spcBef>
                <a:spcPct val="0"/>
              </a:spcBef>
              <a:spcAft>
                <a:spcPct val="0"/>
              </a:spcAft>
              <a:defRPr>
                <a:solidFill>
                  <a:schemeClr val="tx1"/>
                </a:solidFill>
                <a:latin typeface="Garamond" pitchFamily="18" charset="0"/>
                <a:cs typeface="Arial" pitchFamily="34" charset="0"/>
              </a:defRPr>
            </a:lvl9pPr>
          </a:lstStyle>
          <a:p>
            <a:pPr algn="r"/>
            <a:fld id="{D272FB01-6358-43BF-871D-967853FCBA4D}" type="slidenum">
              <a:rPr lang="id-ID" sz="1300">
                <a:solidFill>
                  <a:srgbClr val="000000"/>
                </a:solidFill>
                <a:latin typeface="Arial" pitchFamily="34" charset="0"/>
              </a:rPr>
              <a:pPr algn="r"/>
              <a:t>89</a:t>
            </a:fld>
            <a:endParaRPr lang="id-ID" sz="1300" dirty="0">
              <a:solidFill>
                <a:srgbClr val="000000"/>
              </a:solidFill>
              <a:latin typeface="Arial" pitchFamily="34" charset="0"/>
            </a:endParaRPr>
          </a:p>
        </p:txBody>
      </p:sp>
      <p:sp>
        <p:nvSpPr>
          <p:cNvPr id="82948" name="Rectangle 2"/>
          <p:cNvSpPr>
            <a:spLocks noGrp="1" noRot="1" noChangeAspect="1" noChangeArrowheads="1" noTextEdit="1"/>
          </p:cNvSpPr>
          <p:nvPr>
            <p:ph type="sldImg"/>
          </p:nvPr>
        </p:nvSpPr>
        <p:spPr>
          <a:xfrm>
            <a:off x="-201613" y="835025"/>
            <a:ext cx="7413626" cy="4171950"/>
          </a:xfrm>
          <a:ln/>
        </p:spPr>
      </p:sp>
      <p:sp>
        <p:nvSpPr>
          <p:cNvPr id="8294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4653" tIns="52328" rIns="104653" bIns="52328"/>
          <a:lstStyle/>
          <a:p>
            <a:pPr eaLnBrk="1" hangingPunct="1"/>
            <a:endParaRPr lang="id-ID" smtClean="0">
              <a:latin typeface="Arial"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1083660" eaLnBrk="0" hangingPunct="0">
              <a:defRPr>
                <a:solidFill>
                  <a:schemeClr val="tx1"/>
                </a:solidFill>
                <a:latin typeface="Garamond" pitchFamily="18" charset="0"/>
                <a:cs typeface="Arial" pitchFamily="34" charset="0"/>
              </a:defRPr>
            </a:lvl1pPr>
            <a:lvl2pPr marL="780235" indent="-300090" defTabSz="1083660" eaLnBrk="0" hangingPunct="0">
              <a:defRPr>
                <a:solidFill>
                  <a:schemeClr val="tx1"/>
                </a:solidFill>
                <a:latin typeface="Garamond" pitchFamily="18" charset="0"/>
                <a:cs typeface="Arial" pitchFamily="34" charset="0"/>
              </a:defRPr>
            </a:lvl2pPr>
            <a:lvl3pPr marL="1200362" indent="-240072" defTabSz="1083660" eaLnBrk="0" hangingPunct="0">
              <a:defRPr>
                <a:solidFill>
                  <a:schemeClr val="tx1"/>
                </a:solidFill>
                <a:latin typeface="Garamond" pitchFamily="18" charset="0"/>
                <a:cs typeface="Arial" pitchFamily="34" charset="0"/>
              </a:defRPr>
            </a:lvl3pPr>
            <a:lvl4pPr marL="1680508" indent="-240072" defTabSz="1083660" eaLnBrk="0" hangingPunct="0">
              <a:defRPr>
                <a:solidFill>
                  <a:schemeClr val="tx1"/>
                </a:solidFill>
                <a:latin typeface="Garamond" pitchFamily="18" charset="0"/>
                <a:cs typeface="Arial" pitchFamily="34" charset="0"/>
              </a:defRPr>
            </a:lvl4pPr>
            <a:lvl5pPr marL="2160652" indent="-240072" defTabSz="1083660" eaLnBrk="0" hangingPunct="0">
              <a:defRPr>
                <a:solidFill>
                  <a:schemeClr val="tx1"/>
                </a:solidFill>
                <a:latin typeface="Garamond" pitchFamily="18" charset="0"/>
                <a:cs typeface="Arial" pitchFamily="34" charset="0"/>
              </a:defRPr>
            </a:lvl5pPr>
            <a:lvl6pPr marL="2640796" indent="-240072" defTabSz="1083660" eaLnBrk="0" fontAlgn="base" hangingPunct="0">
              <a:spcBef>
                <a:spcPct val="0"/>
              </a:spcBef>
              <a:spcAft>
                <a:spcPct val="0"/>
              </a:spcAft>
              <a:defRPr>
                <a:solidFill>
                  <a:schemeClr val="tx1"/>
                </a:solidFill>
                <a:latin typeface="Garamond" pitchFamily="18" charset="0"/>
                <a:cs typeface="Arial" pitchFamily="34" charset="0"/>
              </a:defRPr>
            </a:lvl6pPr>
            <a:lvl7pPr marL="3120941" indent="-240072" defTabSz="1083660" eaLnBrk="0" fontAlgn="base" hangingPunct="0">
              <a:spcBef>
                <a:spcPct val="0"/>
              </a:spcBef>
              <a:spcAft>
                <a:spcPct val="0"/>
              </a:spcAft>
              <a:defRPr>
                <a:solidFill>
                  <a:schemeClr val="tx1"/>
                </a:solidFill>
                <a:latin typeface="Garamond" pitchFamily="18" charset="0"/>
                <a:cs typeface="Arial" pitchFamily="34" charset="0"/>
              </a:defRPr>
            </a:lvl7pPr>
            <a:lvl8pPr marL="3601085" indent="-240072" defTabSz="1083660" eaLnBrk="0" fontAlgn="base" hangingPunct="0">
              <a:spcBef>
                <a:spcPct val="0"/>
              </a:spcBef>
              <a:spcAft>
                <a:spcPct val="0"/>
              </a:spcAft>
              <a:defRPr>
                <a:solidFill>
                  <a:schemeClr val="tx1"/>
                </a:solidFill>
                <a:latin typeface="Garamond" pitchFamily="18" charset="0"/>
                <a:cs typeface="Arial" pitchFamily="34" charset="0"/>
              </a:defRPr>
            </a:lvl8pPr>
            <a:lvl9pPr marL="4081230" indent="-240072" defTabSz="1083660" eaLnBrk="0" fontAlgn="base" hangingPunct="0">
              <a:spcBef>
                <a:spcPct val="0"/>
              </a:spcBef>
              <a:spcAft>
                <a:spcPct val="0"/>
              </a:spcAft>
              <a:defRPr>
                <a:solidFill>
                  <a:schemeClr val="tx1"/>
                </a:solidFill>
                <a:latin typeface="Garamond" pitchFamily="18" charset="0"/>
                <a:cs typeface="Arial" pitchFamily="34" charset="0"/>
              </a:defRPr>
            </a:lvl9pPr>
          </a:lstStyle>
          <a:p>
            <a:pPr eaLnBrk="1" hangingPunct="1"/>
            <a:fld id="{5DA043D7-F60D-474A-A229-FAD1B5DA557F}" type="slidenum">
              <a:rPr lang="en-US" smtClean="0">
                <a:solidFill>
                  <a:srgbClr val="000000"/>
                </a:solidFill>
                <a:latin typeface="Arial" pitchFamily="34" charset="0"/>
              </a:rPr>
              <a:pPr eaLnBrk="1" hangingPunct="1"/>
              <a:t>90</a:t>
            </a:fld>
            <a:endParaRPr lang="en-US" smtClean="0">
              <a:solidFill>
                <a:srgbClr val="000000"/>
              </a:solidFill>
              <a:latin typeface="Arial" pitchFamily="34" charset="0"/>
            </a:endParaRPr>
          </a:p>
        </p:txBody>
      </p:sp>
      <p:sp>
        <p:nvSpPr>
          <p:cNvPr id="94211" name="Rectangle 7"/>
          <p:cNvSpPr txBox="1">
            <a:spLocks noGrp="1" noChangeArrowheads="1"/>
          </p:cNvSpPr>
          <p:nvPr/>
        </p:nvSpPr>
        <p:spPr bwMode="auto">
          <a:xfrm>
            <a:off x="3970342" y="10567989"/>
            <a:ext cx="3038475" cy="5556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4653" tIns="52328" rIns="104653" bIns="52328" anchor="b"/>
          <a:lstStyle>
            <a:lvl1pPr eaLnBrk="0" hangingPunct="0">
              <a:defRPr>
                <a:solidFill>
                  <a:schemeClr val="tx1"/>
                </a:solidFill>
                <a:latin typeface="Garamond" pitchFamily="18" charset="0"/>
                <a:cs typeface="Arial" pitchFamily="34" charset="0"/>
              </a:defRPr>
            </a:lvl1pPr>
            <a:lvl2pPr marL="742950" indent="-285750" eaLnBrk="0" hangingPunct="0">
              <a:defRPr>
                <a:solidFill>
                  <a:schemeClr val="tx1"/>
                </a:solidFill>
                <a:latin typeface="Garamond" pitchFamily="18" charset="0"/>
                <a:cs typeface="Arial" pitchFamily="34" charset="0"/>
              </a:defRPr>
            </a:lvl2pPr>
            <a:lvl3pPr marL="1143000" indent="-228600" eaLnBrk="0" hangingPunct="0">
              <a:defRPr>
                <a:solidFill>
                  <a:schemeClr val="tx1"/>
                </a:solidFill>
                <a:latin typeface="Garamond" pitchFamily="18" charset="0"/>
                <a:cs typeface="Arial" pitchFamily="34" charset="0"/>
              </a:defRPr>
            </a:lvl3pPr>
            <a:lvl4pPr marL="1600200" indent="-228600" eaLnBrk="0" hangingPunct="0">
              <a:defRPr>
                <a:solidFill>
                  <a:schemeClr val="tx1"/>
                </a:solidFill>
                <a:latin typeface="Garamond" pitchFamily="18" charset="0"/>
                <a:cs typeface="Arial" pitchFamily="34" charset="0"/>
              </a:defRPr>
            </a:lvl4pPr>
            <a:lvl5pPr marL="2057400" indent="-228600" eaLnBrk="0" hangingPunct="0">
              <a:defRPr>
                <a:solidFill>
                  <a:schemeClr val="tx1"/>
                </a:solidFill>
                <a:latin typeface="Garamond" pitchFamily="18" charset="0"/>
                <a:cs typeface="Arial" pitchFamily="34" charset="0"/>
              </a:defRPr>
            </a:lvl5pPr>
            <a:lvl6pPr marL="2514600" indent="-228600" eaLnBrk="0" fontAlgn="base" hangingPunct="0">
              <a:spcBef>
                <a:spcPct val="0"/>
              </a:spcBef>
              <a:spcAft>
                <a:spcPct val="0"/>
              </a:spcAft>
              <a:defRPr>
                <a:solidFill>
                  <a:schemeClr val="tx1"/>
                </a:solidFill>
                <a:latin typeface="Garamond" pitchFamily="18" charset="0"/>
                <a:cs typeface="Arial" pitchFamily="34" charset="0"/>
              </a:defRPr>
            </a:lvl6pPr>
            <a:lvl7pPr marL="2971800" indent="-228600" eaLnBrk="0" fontAlgn="base" hangingPunct="0">
              <a:spcBef>
                <a:spcPct val="0"/>
              </a:spcBef>
              <a:spcAft>
                <a:spcPct val="0"/>
              </a:spcAft>
              <a:defRPr>
                <a:solidFill>
                  <a:schemeClr val="tx1"/>
                </a:solidFill>
                <a:latin typeface="Garamond" pitchFamily="18" charset="0"/>
                <a:cs typeface="Arial" pitchFamily="34" charset="0"/>
              </a:defRPr>
            </a:lvl7pPr>
            <a:lvl8pPr marL="3429000" indent="-228600" eaLnBrk="0" fontAlgn="base" hangingPunct="0">
              <a:spcBef>
                <a:spcPct val="0"/>
              </a:spcBef>
              <a:spcAft>
                <a:spcPct val="0"/>
              </a:spcAft>
              <a:defRPr>
                <a:solidFill>
                  <a:schemeClr val="tx1"/>
                </a:solidFill>
                <a:latin typeface="Garamond" pitchFamily="18" charset="0"/>
                <a:cs typeface="Arial" pitchFamily="34" charset="0"/>
              </a:defRPr>
            </a:lvl8pPr>
            <a:lvl9pPr marL="3886200" indent="-228600" eaLnBrk="0" fontAlgn="base" hangingPunct="0">
              <a:spcBef>
                <a:spcPct val="0"/>
              </a:spcBef>
              <a:spcAft>
                <a:spcPct val="0"/>
              </a:spcAft>
              <a:defRPr>
                <a:solidFill>
                  <a:schemeClr val="tx1"/>
                </a:solidFill>
                <a:latin typeface="Garamond" pitchFamily="18" charset="0"/>
                <a:cs typeface="Arial" pitchFamily="34" charset="0"/>
              </a:defRPr>
            </a:lvl9pPr>
          </a:lstStyle>
          <a:p>
            <a:pPr algn="r"/>
            <a:fld id="{B940FC41-017E-404E-B2F6-963EFB191EF2}" type="slidenum">
              <a:rPr lang="id-ID" sz="1300">
                <a:solidFill>
                  <a:srgbClr val="000000"/>
                </a:solidFill>
                <a:latin typeface="Arial" pitchFamily="34" charset="0"/>
              </a:rPr>
              <a:pPr algn="r"/>
              <a:t>90</a:t>
            </a:fld>
            <a:endParaRPr lang="id-ID" sz="1300" dirty="0">
              <a:solidFill>
                <a:srgbClr val="000000"/>
              </a:solidFill>
              <a:latin typeface="Arial" pitchFamily="34" charset="0"/>
            </a:endParaRPr>
          </a:p>
        </p:txBody>
      </p:sp>
      <p:sp>
        <p:nvSpPr>
          <p:cNvPr id="94212" name="Rectangle 2"/>
          <p:cNvSpPr>
            <a:spLocks noGrp="1" noRot="1" noChangeAspect="1" noChangeArrowheads="1" noTextEdit="1"/>
          </p:cNvSpPr>
          <p:nvPr>
            <p:ph type="sldImg"/>
          </p:nvPr>
        </p:nvSpPr>
        <p:spPr>
          <a:xfrm>
            <a:off x="-201613" y="835025"/>
            <a:ext cx="7413626" cy="4171950"/>
          </a:xfrm>
          <a:ln/>
        </p:spPr>
      </p:sp>
      <p:sp>
        <p:nvSpPr>
          <p:cNvPr id="94213"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4653" tIns="52328" rIns="104653" bIns="52328"/>
          <a:lstStyle/>
          <a:p>
            <a:pPr eaLnBrk="1" hangingPunct="1"/>
            <a:endParaRPr lang="id-ID" smtClean="0">
              <a:latin typeface="Arial"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91</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92</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xfrm>
            <a:off x="-201613" y="835025"/>
            <a:ext cx="7413626" cy="4171950"/>
          </a:xfrm>
          <a:ln/>
        </p:spPr>
      </p:sp>
      <p:sp>
        <p:nvSpPr>
          <p:cNvPr id="7270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id-ID" smtClean="0">
              <a:latin typeface="Arial" pitchFamily="34" charset="0"/>
            </a:endParaRPr>
          </a:p>
        </p:txBody>
      </p:sp>
      <p:sp>
        <p:nvSpPr>
          <p:cNvPr id="105476" name="Slide Number Placeholder 3"/>
          <p:cNvSpPr>
            <a:spLocks noGrp="1"/>
          </p:cNvSpPr>
          <p:nvPr>
            <p:ph type="sldNum" sz="quarter" idx="5"/>
          </p:nvPr>
        </p:nvSpPr>
        <p:spPr/>
        <p:txBody>
          <a:bodyPr/>
          <a:lstStyle/>
          <a:p>
            <a:pPr>
              <a:defRPr/>
            </a:pPr>
            <a:fld id="{9C7F025F-5D7D-4F33-885F-441C127F7B78}" type="slidenum">
              <a:rPr lang="en-US" smtClean="0">
                <a:latin typeface="Arial" pitchFamily="34" charset="0"/>
              </a:rPr>
              <a:pPr>
                <a:defRPr/>
              </a:pPr>
              <a:t>93</a:t>
            </a:fld>
            <a:endParaRPr lang="en-US" smtClean="0">
              <a:latin typeface="Arial"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94</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96</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97</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99</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10</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11</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12</a:t>
            </a:fld>
            <a:endParaRPr lang="id-ID"/>
          </a:p>
        </p:txBody>
      </p:sp>
    </p:spTree>
    <p:extLst>
      <p:ext uri="{BB962C8B-B14F-4D97-AF65-F5344CB8AC3E}">
        <p14:creationId xmlns="" xmlns:p14="http://schemas.microsoft.com/office/powerpoint/2010/main" val="2848331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1613" y="835025"/>
            <a:ext cx="7413626" cy="4171950"/>
          </a:xfrm>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2055A053-F087-4E2A-A182-31835C6E76F3}" type="slidenum">
              <a:rPr lang="id-ID" smtClean="0"/>
              <a:pPr/>
              <a:t>23</a:t>
            </a:fld>
            <a:endParaRPr lang="id-ID"/>
          </a:p>
        </p:txBody>
      </p:sp>
    </p:spTree>
    <p:extLst>
      <p:ext uri="{BB962C8B-B14F-4D97-AF65-F5344CB8AC3E}">
        <p14:creationId xmlns="" xmlns:p14="http://schemas.microsoft.com/office/powerpoint/2010/main" val="2848331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1" y="2130458"/>
            <a:ext cx="10361851"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49" y="274659"/>
            <a:ext cx="274284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522" y="274659"/>
            <a:ext cx="8025355"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6933"/>
            <a:ext cx="10361851"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2960"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522" y="1600206"/>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6793" y="1600206"/>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1" y="273050"/>
            <a:ext cx="4010562"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113" y="27307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521" y="1435103"/>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0600"/>
            <a:ext cx="7314248"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521" y="1600206"/>
            <a:ext cx="10971372"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520" y="6356383"/>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8/8/2018</a:t>
            </a:fld>
            <a:endParaRPr lang="en-US"/>
          </a:p>
        </p:txBody>
      </p:sp>
      <p:sp>
        <p:nvSpPr>
          <p:cNvPr id="5" name="Footer Placeholder 4"/>
          <p:cNvSpPr>
            <a:spLocks noGrp="1"/>
          </p:cNvSpPr>
          <p:nvPr>
            <p:ph type="ftr" sz="quarter" idx="3"/>
          </p:nvPr>
        </p:nvSpPr>
        <p:spPr>
          <a:xfrm>
            <a:off x="4165058" y="6356383"/>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6463" y="6356383"/>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openxmlformats.org/officeDocument/2006/relationships/image" Target="../media/image5.wmf"/><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E:\1 HDD RUSAK\raw.NO JUDUL\Graphics, Picture\JPEG Digital Camera\SONY NEX-5T_20141021_154229.jpg"/>
          <p:cNvPicPr>
            <a:picLocks noChangeAspect="1" noChangeArrowheads="1"/>
          </p:cNvPicPr>
          <p:nvPr/>
        </p:nvPicPr>
        <p:blipFill>
          <a:blip r:embed="rId2" cstate="print"/>
          <a:srcRect/>
          <a:stretch>
            <a:fillRect/>
          </a:stretch>
        </p:blipFill>
        <p:spPr bwMode="auto">
          <a:xfrm>
            <a:off x="0" y="0"/>
            <a:ext cx="12190413" cy="6858000"/>
          </a:xfrm>
          <a:prstGeom prst="rect">
            <a:avLst/>
          </a:prstGeom>
          <a:noFill/>
        </p:spPr>
      </p:pic>
      <p:sp>
        <p:nvSpPr>
          <p:cNvPr id="2" name="Title 1"/>
          <p:cNvSpPr>
            <a:spLocks noGrp="1"/>
          </p:cNvSpPr>
          <p:nvPr>
            <p:ph type="ctrTitle"/>
          </p:nvPr>
        </p:nvSpPr>
        <p:spPr>
          <a:xfrm>
            <a:off x="1238131" y="2357430"/>
            <a:ext cx="10666611" cy="1143000"/>
          </a:xfrm>
        </p:spPr>
        <p:txBody>
          <a:bodyPr>
            <a:noAutofit/>
          </a:bodyPr>
          <a:lstStyle/>
          <a:p>
            <a:pPr algn="r"/>
            <a:r>
              <a:rPr lang="id-ID" dirty="0" smtClean="0">
                <a:solidFill>
                  <a:srgbClr val="FFFF00"/>
                </a:solidFill>
                <a:latin typeface="Bernard MT Condensed" pitchFamily="18" charset="0"/>
              </a:rPr>
              <a:t>TEKNIS PENYUSUNAN DOKUMEN PERENCANAAN</a:t>
            </a:r>
            <a:r>
              <a:rPr lang="id-ID" sz="4000" dirty="0" smtClean="0">
                <a:solidFill>
                  <a:srgbClr val="FFFF00"/>
                </a:solidFill>
                <a:latin typeface="Bernard MT Condensed" pitchFamily="18" charset="0"/>
              </a:rPr>
              <a:t/>
            </a:r>
            <a:br>
              <a:rPr lang="id-ID" sz="4000" dirty="0" smtClean="0">
                <a:solidFill>
                  <a:srgbClr val="FFFF00"/>
                </a:solidFill>
                <a:latin typeface="Bernard MT Condensed" pitchFamily="18" charset="0"/>
              </a:rPr>
            </a:br>
            <a:r>
              <a:rPr lang="id-ID" sz="3600" dirty="0" smtClean="0">
                <a:solidFill>
                  <a:srgbClr val="FFFF00"/>
                </a:solidFill>
                <a:latin typeface="Bernard MT Condensed" pitchFamily="18" charset="0"/>
              </a:rPr>
              <a:t>(RPJPD, RPJMD, RKPD, RENSTRA PD, RENJA PD)</a:t>
            </a:r>
            <a:endParaRPr lang="en-US" sz="2800" dirty="0">
              <a:solidFill>
                <a:srgbClr val="FFFF00"/>
              </a:solidFill>
              <a:latin typeface="Bernard MT Condensed" pitchFamily="18" charset="0"/>
            </a:endParaRPr>
          </a:p>
        </p:txBody>
      </p:sp>
      <p:sp>
        <p:nvSpPr>
          <p:cNvPr id="3" name="Subtitle 2"/>
          <p:cNvSpPr>
            <a:spLocks noGrp="1"/>
          </p:cNvSpPr>
          <p:nvPr>
            <p:ph type="subTitle" idx="1"/>
          </p:nvPr>
        </p:nvSpPr>
        <p:spPr>
          <a:xfrm>
            <a:off x="857103" y="4786322"/>
            <a:ext cx="11047639" cy="1928802"/>
          </a:xfrm>
        </p:spPr>
        <p:txBody>
          <a:bodyPr>
            <a:noAutofit/>
          </a:bodyPr>
          <a:lstStyle/>
          <a:p>
            <a:pPr algn="r">
              <a:spcBef>
                <a:spcPts val="0"/>
              </a:spcBef>
            </a:pPr>
            <a:r>
              <a:rPr lang="id-ID" sz="1100" dirty="0" smtClean="0">
                <a:solidFill>
                  <a:srgbClr val="FFFF00"/>
                </a:solidFill>
                <a:latin typeface="Candara" pitchFamily="34" charset="0"/>
                <a:ea typeface="Tahoma" pitchFamily="34" charset="0"/>
                <a:cs typeface="Arial" pitchFamily="34" charset="0"/>
              </a:rPr>
              <a:t>Oleh</a:t>
            </a:r>
            <a:r>
              <a:rPr lang="id-ID" sz="1400" dirty="0" smtClean="0">
                <a:solidFill>
                  <a:srgbClr val="FFFF00"/>
                </a:solidFill>
                <a:latin typeface="Candara" pitchFamily="34" charset="0"/>
                <a:ea typeface="Tahoma" pitchFamily="34" charset="0"/>
                <a:cs typeface="Arial" pitchFamily="34" charset="0"/>
              </a:rPr>
              <a:t> :</a:t>
            </a:r>
          </a:p>
          <a:p>
            <a:pPr algn="r">
              <a:spcBef>
                <a:spcPts val="0"/>
              </a:spcBef>
            </a:pPr>
            <a:r>
              <a:rPr lang="en-US" sz="2400" b="1" dirty="0" err="1" smtClean="0">
                <a:solidFill>
                  <a:srgbClr val="FFFF00"/>
                </a:solidFill>
                <a:latin typeface="Candara" pitchFamily="34" charset="0"/>
                <a:ea typeface="Tahoma" pitchFamily="34" charset="0"/>
                <a:cs typeface="Arial" pitchFamily="34" charset="0"/>
              </a:rPr>
              <a:t>Marlupi</a:t>
            </a:r>
            <a:r>
              <a:rPr lang="en-US" sz="2400" b="1" dirty="0" smtClean="0">
                <a:solidFill>
                  <a:srgbClr val="FFFF00"/>
                </a:solidFill>
                <a:latin typeface="Candara" pitchFamily="34" charset="0"/>
                <a:ea typeface="Tahoma" pitchFamily="34" charset="0"/>
                <a:cs typeface="Arial" pitchFamily="34" charset="0"/>
              </a:rPr>
              <a:t> </a:t>
            </a:r>
            <a:r>
              <a:rPr lang="en-US" sz="2400" b="1" dirty="0" err="1" smtClean="0">
                <a:solidFill>
                  <a:srgbClr val="FFFF00"/>
                </a:solidFill>
                <a:latin typeface="Candara" pitchFamily="34" charset="0"/>
                <a:ea typeface="Tahoma" pitchFamily="34" charset="0"/>
                <a:cs typeface="Arial" pitchFamily="34" charset="0"/>
              </a:rPr>
              <a:t>Julianingrum</a:t>
            </a:r>
            <a:endParaRPr lang="en-US" sz="2400" b="1" dirty="0" smtClean="0">
              <a:solidFill>
                <a:srgbClr val="FFFF00"/>
              </a:solidFill>
              <a:latin typeface="Candara" pitchFamily="34" charset="0"/>
              <a:ea typeface="Tahoma" pitchFamily="34" charset="0"/>
              <a:cs typeface="Arial" pitchFamily="34" charset="0"/>
            </a:endParaRPr>
          </a:p>
          <a:p>
            <a:pPr algn="r">
              <a:spcBef>
                <a:spcPts val="0"/>
              </a:spcBef>
            </a:pPr>
            <a:r>
              <a:rPr lang="en-US" sz="2000" b="1" dirty="0" err="1" smtClean="0">
                <a:solidFill>
                  <a:srgbClr val="FFFF00"/>
                </a:solidFill>
                <a:latin typeface="Candara" pitchFamily="34" charset="0"/>
                <a:ea typeface="Tahoma" pitchFamily="34" charset="0"/>
                <a:cs typeface="Arial" pitchFamily="34" charset="0"/>
              </a:rPr>
              <a:t>Perencana</a:t>
            </a:r>
            <a:r>
              <a:rPr lang="en-US" sz="2000" b="1" dirty="0" smtClean="0">
                <a:solidFill>
                  <a:srgbClr val="FFFF00"/>
                </a:solidFill>
                <a:latin typeface="Candara" pitchFamily="34" charset="0"/>
                <a:ea typeface="Tahoma" pitchFamily="34" charset="0"/>
                <a:cs typeface="Arial" pitchFamily="34" charset="0"/>
              </a:rPr>
              <a:t> </a:t>
            </a:r>
            <a:r>
              <a:rPr lang="en-US" sz="2000" b="1" dirty="0" err="1" smtClean="0">
                <a:solidFill>
                  <a:srgbClr val="FFFF00"/>
                </a:solidFill>
                <a:latin typeface="Candara" pitchFamily="34" charset="0"/>
                <a:ea typeface="Tahoma" pitchFamily="34" charset="0"/>
                <a:cs typeface="Arial" pitchFamily="34" charset="0"/>
              </a:rPr>
              <a:t>Muda</a:t>
            </a:r>
            <a:r>
              <a:rPr lang="en-US" sz="2000" b="1" dirty="0" smtClean="0">
                <a:solidFill>
                  <a:srgbClr val="FFFF00"/>
                </a:solidFill>
                <a:latin typeface="Candara" pitchFamily="34" charset="0"/>
                <a:ea typeface="Tahoma" pitchFamily="34" charset="0"/>
                <a:cs typeface="Arial" pitchFamily="34" charset="0"/>
              </a:rPr>
              <a:t> </a:t>
            </a:r>
            <a:r>
              <a:rPr lang="en-US" sz="2000" b="1" dirty="0" err="1" smtClean="0">
                <a:solidFill>
                  <a:srgbClr val="FFFF00"/>
                </a:solidFill>
                <a:latin typeface="Candara" pitchFamily="34" charset="0"/>
                <a:ea typeface="Tahoma" pitchFamily="34" charset="0"/>
                <a:cs typeface="Arial" pitchFamily="34" charset="0"/>
              </a:rPr>
              <a:t>pada</a:t>
            </a:r>
            <a:r>
              <a:rPr lang="en-US" sz="2000" b="1" dirty="0" smtClean="0">
                <a:solidFill>
                  <a:srgbClr val="FFFF00"/>
                </a:solidFill>
                <a:latin typeface="Candara" pitchFamily="34" charset="0"/>
                <a:ea typeface="Tahoma" pitchFamily="34" charset="0"/>
                <a:cs typeface="Arial" pitchFamily="34" charset="0"/>
              </a:rPr>
              <a:t> </a:t>
            </a:r>
            <a:r>
              <a:rPr lang="en-US" sz="2000" b="1" dirty="0" err="1" smtClean="0">
                <a:solidFill>
                  <a:srgbClr val="FFFF00"/>
                </a:solidFill>
                <a:latin typeface="Candara" pitchFamily="34" charset="0"/>
                <a:ea typeface="Tahoma" pitchFamily="34" charset="0"/>
                <a:cs typeface="Arial" pitchFamily="34" charset="0"/>
              </a:rPr>
              <a:t>Bappeda</a:t>
            </a:r>
            <a:r>
              <a:rPr lang="en-US" sz="2000" b="1" dirty="0" smtClean="0">
                <a:solidFill>
                  <a:srgbClr val="FFFF00"/>
                </a:solidFill>
                <a:latin typeface="Candara" pitchFamily="34" charset="0"/>
                <a:ea typeface="Tahoma" pitchFamily="34" charset="0"/>
                <a:cs typeface="Arial" pitchFamily="34" charset="0"/>
              </a:rPr>
              <a:t> </a:t>
            </a:r>
            <a:r>
              <a:rPr lang="en-US" sz="2000" b="1" dirty="0" err="1" smtClean="0">
                <a:solidFill>
                  <a:srgbClr val="FFFF00"/>
                </a:solidFill>
                <a:latin typeface="Candara" pitchFamily="34" charset="0"/>
                <a:ea typeface="Tahoma" pitchFamily="34" charset="0"/>
                <a:cs typeface="Arial" pitchFamily="34" charset="0"/>
              </a:rPr>
              <a:t>Provinsi</a:t>
            </a:r>
            <a:r>
              <a:rPr lang="en-US" sz="2000" b="1" dirty="0" smtClean="0">
                <a:solidFill>
                  <a:srgbClr val="FFFF00"/>
                </a:solidFill>
                <a:latin typeface="Candara" pitchFamily="34" charset="0"/>
                <a:ea typeface="Tahoma" pitchFamily="34" charset="0"/>
                <a:cs typeface="Arial" pitchFamily="34" charset="0"/>
              </a:rPr>
              <a:t> </a:t>
            </a:r>
            <a:r>
              <a:rPr lang="en-US" sz="2000" b="1" dirty="0" err="1" smtClean="0">
                <a:solidFill>
                  <a:srgbClr val="FFFF00"/>
                </a:solidFill>
                <a:latin typeface="Candara" pitchFamily="34" charset="0"/>
                <a:ea typeface="Tahoma" pitchFamily="34" charset="0"/>
                <a:cs typeface="Arial" pitchFamily="34" charset="0"/>
              </a:rPr>
              <a:t>Jawa</a:t>
            </a:r>
            <a:r>
              <a:rPr lang="en-US" sz="2000" b="1" dirty="0" smtClean="0">
                <a:solidFill>
                  <a:srgbClr val="FFFF00"/>
                </a:solidFill>
                <a:latin typeface="Candara" pitchFamily="34" charset="0"/>
                <a:ea typeface="Tahoma" pitchFamily="34" charset="0"/>
                <a:cs typeface="Arial" pitchFamily="34" charset="0"/>
              </a:rPr>
              <a:t> Tengah</a:t>
            </a:r>
            <a:endParaRPr lang="id-ID" dirty="0" smtClean="0">
              <a:solidFill>
                <a:srgbClr val="FFFF00"/>
              </a:solidFill>
              <a:latin typeface="Candara" pitchFamily="34" charset="0"/>
              <a:ea typeface="Tahoma" pitchFamily="34" charset="0"/>
              <a:cs typeface="Arial" pitchFamily="34" charset="0"/>
            </a:endParaRPr>
          </a:p>
          <a:p>
            <a:pPr algn="r">
              <a:spcBef>
                <a:spcPts val="0"/>
              </a:spcBef>
            </a:pPr>
            <a:endParaRPr lang="id-ID" sz="1200" dirty="0" smtClean="0">
              <a:solidFill>
                <a:srgbClr val="FFFF00"/>
              </a:solidFill>
              <a:latin typeface="Candara" pitchFamily="34" charset="0"/>
              <a:ea typeface="Tahoma" pitchFamily="34" charset="0"/>
              <a:cs typeface="Arial" pitchFamily="34" charset="0"/>
            </a:endParaRPr>
          </a:p>
          <a:p>
            <a:pPr algn="r">
              <a:spcBef>
                <a:spcPts val="0"/>
              </a:spcBef>
            </a:pPr>
            <a:endParaRPr lang="en-US" sz="1200" dirty="0" smtClean="0">
              <a:solidFill>
                <a:srgbClr val="FFFF00"/>
              </a:solidFill>
              <a:latin typeface="Candara" pitchFamily="34" charset="0"/>
              <a:ea typeface="Tahoma" pitchFamily="34" charset="0"/>
              <a:cs typeface="Arial" pitchFamily="34" charset="0"/>
            </a:endParaRPr>
          </a:p>
          <a:p>
            <a:pPr algn="r">
              <a:spcBef>
                <a:spcPts val="0"/>
              </a:spcBef>
            </a:pPr>
            <a:r>
              <a:rPr lang="id-ID" sz="1400" dirty="0" smtClean="0">
                <a:solidFill>
                  <a:srgbClr val="FFFF00"/>
                </a:solidFill>
                <a:latin typeface="Candara" pitchFamily="34" charset="0"/>
                <a:ea typeface="Tahoma" pitchFamily="34" charset="0"/>
                <a:cs typeface="Arial" pitchFamily="34" charset="0"/>
              </a:rPr>
              <a:t>Disampaikan dalam</a:t>
            </a:r>
          </a:p>
          <a:p>
            <a:pPr algn="r">
              <a:spcBef>
                <a:spcPts val="0"/>
              </a:spcBef>
            </a:pPr>
            <a:r>
              <a:rPr lang="en-US" sz="1400" b="1" dirty="0" smtClean="0">
                <a:solidFill>
                  <a:srgbClr val="FFFF00"/>
                </a:solidFill>
                <a:latin typeface="Candara" pitchFamily="34" charset="0"/>
                <a:ea typeface="Tahoma" pitchFamily="34" charset="0"/>
                <a:cs typeface="Arial" pitchFamily="34" charset="0"/>
              </a:rPr>
              <a:t>D</a:t>
            </a:r>
            <a:r>
              <a:rPr lang="id-ID" sz="1400" b="1" dirty="0" smtClean="0">
                <a:solidFill>
                  <a:srgbClr val="FFFF00"/>
                </a:solidFill>
                <a:latin typeface="Candara" pitchFamily="34" charset="0"/>
                <a:ea typeface="Tahoma" pitchFamily="34" charset="0"/>
                <a:cs typeface="Arial" pitchFamily="34" charset="0"/>
              </a:rPr>
              <a:t>iklat Perencanaan dan Penganggaran</a:t>
            </a:r>
          </a:p>
          <a:p>
            <a:pPr algn="r">
              <a:spcBef>
                <a:spcPts val="0"/>
              </a:spcBef>
            </a:pPr>
            <a:r>
              <a:rPr lang="id-ID" sz="1400" dirty="0" smtClean="0">
                <a:solidFill>
                  <a:srgbClr val="FFFF00"/>
                </a:solidFill>
                <a:latin typeface="Candara" pitchFamily="34" charset="0"/>
                <a:ea typeface="Tahoma" pitchFamily="34" charset="0"/>
                <a:cs typeface="Arial" pitchFamily="34" charset="0"/>
              </a:rPr>
              <a:t>Rembang , 8 Agustus </a:t>
            </a:r>
            <a:r>
              <a:rPr lang="id-ID" sz="1400" dirty="0" smtClean="0">
                <a:solidFill>
                  <a:srgbClr val="FFFF00"/>
                </a:solidFill>
                <a:latin typeface="Candara" pitchFamily="34" charset="0"/>
                <a:ea typeface="Tahoma" pitchFamily="34" charset="0"/>
                <a:cs typeface="Arial" pitchFamily="34" charset="0"/>
              </a:rPr>
              <a:t>2018</a:t>
            </a:r>
            <a:endParaRPr lang="en-US" sz="1400" dirty="0">
              <a:solidFill>
                <a:srgbClr val="FFFF00"/>
              </a:solidFill>
              <a:latin typeface="Candara" pitchFamily="34" charset="0"/>
              <a:ea typeface="Tahoma" pitchFamily="34" charset="0"/>
              <a:cs typeface="Arial" pitchFamily="34" charset="0"/>
            </a:endParaRPr>
          </a:p>
        </p:txBody>
      </p:sp>
      <p:pic>
        <p:nvPicPr>
          <p:cNvPr id="7" name="Picture 6" descr="JATENG 0.gif"/>
          <p:cNvPicPr>
            <a:picLocks noChangeAspect="1"/>
          </p:cNvPicPr>
          <p:nvPr/>
        </p:nvPicPr>
        <p:blipFill>
          <a:blip r:embed="rId3" cstate="screen"/>
          <a:stretch>
            <a:fillRect/>
          </a:stretch>
        </p:blipFill>
        <p:spPr>
          <a:xfrm>
            <a:off x="285675" y="142852"/>
            <a:ext cx="1237500" cy="13573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2" descr="D:\2016\# KUMPULAN GAMBAR PAPARAN\jateng gayeng Baru 2.jpg"/>
          <p:cNvPicPr>
            <a:picLocks noChangeAspect="1" noChangeArrowheads="1"/>
          </p:cNvPicPr>
          <p:nvPr/>
        </p:nvPicPr>
        <p:blipFill>
          <a:blip r:embed="rId4" cstate="print">
            <a:clrChange>
              <a:clrFrom>
                <a:srgbClr val="842B25"/>
              </a:clrFrom>
              <a:clrTo>
                <a:srgbClr val="842B25">
                  <a:alpha val="0"/>
                </a:srgbClr>
              </a:clrTo>
            </a:clrChange>
          </a:blip>
          <a:srcRect/>
          <a:stretch>
            <a:fillRect/>
          </a:stretch>
        </p:blipFill>
        <p:spPr bwMode="auto">
          <a:xfrm>
            <a:off x="9452803" y="142852"/>
            <a:ext cx="2547187" cy="100013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4"/>
            <a:ext cx="12190413" cy="714380"/>
          </a:xfrm>
          <a:prstGeom prst="rect">
            <a:avLst/>
          </a:prstGeom>
          <a:solidFill>
            <a:srgbClr val="C0000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3600" dirty="0" smtClean="0">
                <a:solidFill>
                  <a:schemeClr val="bg1"/>
                </a:solidFill>
                <a:latin typeface="Bernard MT Condensed" pitchFamily="18" charset="0"/>
                <a:ea typeface="Arial Unicode MS" pitchFamily="34" charset="-128"/>
                <a:cs typeface="Arial Unicode MS" pitchFamily="34" charset="-128"/>
              </a:rPr>
              <a:t>BAB IV – VISI DAN MISI DAERAH</a:t>
            </a:r>
            <a:endParaRPr lang="id-ID" sz="3600" dirty="0">
              <a:solidFill>
                <a:schemeClr val="bg1"/>
              </a:solidFill>
              <a:latin typeface="Bernard MT Condensed" pitchFamily="18" charset="0"/>
              <a:ea typeface="Arial Unicode MS" pitchFamily="34" charset="-128"/>
              <a:cs typeface="Arial Unicode MS" pitchFamily="34" charset="-128"/>
            </a:endParaRPr>
          </a:p>
        </p:txBody>
      </p:sp>
      <p:sp>
        <p:nvSpPr>
          <p:cNvPr id="43" name="Content Placeholder 2"/>
          <p:cNvSpPr txBox="1">
            <a:spLocks/>
          </p:cNvSpPr>
          <p:nvPr/>
        </p:nvSpPr>
        <p:spPr>
          <a:xfrm>
            <a:off x="64098" y="1142984"/>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MISI</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032176" y="1142984"/>
            <a:ext cx="9063041" cy="3714776"/>
          </a:xfrm>
          <a:prstGeom prst="rect">
            <a:avLst/>
          </a:prstGeom>
          <a:solidFill>
            <a:schemeClr val="bg2">
              <a:lumMod val="1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60363" indent="-360363">
              <a:buFont typeface="Wingdings" pitchFamily="2" charset="2"/>
              <a:buChar char="q"/>
            </a:pPr>
            <a:r>
              <a:rPr lang="id-ID" sz="2000" dirty="0" smtClean="0">
                <a:solidFill>
                  <a:schemeClr val="bg1"/>
                </a:solidFill>
                <a:latin typeface="Cambria" pitchFamily="18" charset="0"/>
              </a:rPr>
              <a:t>kalimat yang berisi tujuan dan alasan keberadaan suatu organisasi atau daerah untuk masyarakat, dan dapat menjadi arah bagi sebuah organisasi atau daerah untuk melangkah</a:t>
            </a:r>
          </a:p>
          <a:p>
            <a:pPr marL="360363" indent="-360363">
              <a:buFont typeface="Wingdings" pitchFamily="2" charset="2"/>
              <a:buChar char="q"/>
            </a:pPr>
            <a:r>
              <a:rPr lang="id-ID" sz="2000" dirty="0" smtClean="0">
                <a:solidFill>
                  <a:schemeClr val="bg1"/>
                </a:solidFill>
                <a:latin typeface="Cambria" pitchFamily="18" charset="0"/>
              </a:rPr>
              <a:t>rumusan umum mengenai upaya-upaya yang akan dilaksanakan untuk mewujudkan visi</a:t>
            </a:r>
          </a:p>
          <a:p>
            <a:pPr marL="360363" indent="-360363">
              <a:buFont typeface="Wingdings" pitchFamily="2" charset="2"/>
              <a:buChar char="q"/>
            </a:pPr>
            <a:r>
              <a:rPr lang="id-ID" sz="2000" dirty="0" smtClean="0">
                <a:solidFill>
                  <a:schemeClr val="bg1"/>
                </a:solidFill>
                <a:latin typeface="Cambria" pitchFamily="18" charset="0"/>
              </a:rPr>
              <a:t>rumusan misi menjadi penting untuk memberikan kerangka bagi tujuan dan sasaran serta arah kebijakan yang ingin dicapai dan menentukan jalan yang akan ditempuh untuk mencapai visi</a:t>
            </a:r>
          </a:p>
          <a:p>
            <a:pPr marL="360363" indent="-360363">
              <a:buFont typeface="Wingdings" pitchFamily="2" charset="2"/>
              <a:buChar char="q"/>
            </a:pPr>
            <a:r>
              <a:rPr lang="id-ID" sz="2000" dirty="0" smtClean="0">
                <a:solidFill>
                  <a:schemeClr val="bg1"/>
                </a:solidFill>
                <a:latin typeface="Cambria" pitchFamily="18" charset="0"/>
              </a:rPr>
              <a:t>pernyataan misi sebaiknya menggunakan bahasa yang sederhana, ringkas dan mudah dipahami tanpa mengurangi maksud yang ingin dijelaskan</a:t>
            </a:r>
          </a:p>
        </p:txBody>
      </p:sp>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10</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 xmlns:p14="http://schemas.microsoft.com/office/powerpoint/2010/main" val="289077154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cstate="print"/>
          <a:srcRect/>
          <a:stretch>
            <a:fillRect/>
          </a:stretch>
        </p:blipFill>
        <p:spPr bwMode="auto">
          <a:xfrm>
            <a:off x="13612" y="26660"/>
            <a:ext cx="12176801" cy="6827202"/>
          </a:xfrm>
          <a:prstGeom prst="rect">
            <a:avLst/>
          </a:prstGeom>
          <a:noFill/>
          <a:ln w="9525">
            <a:noFill/>
            <a:miter lim="800000"/>
            <a:headEnd/>
            <a:tailEnd/>
          </a:ln>
          <a:effectLst/>
        </p:spPr>
      </p:pic>
      <p:sp>
        <p:nvSpPr>
          <p:cNvPr id="4" name="Rectangle 3"/>
          <p:cNvSpPr/>
          <p:nvPr/>
        </p:nvSpPr>
        <p:spPr>
          <a:xfrm>
            <a:off x="6828048" y="5791818"/>
            <a:ext cx="536236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solidFill>
                  <a:srgbClr val="FF0000"/>
                </a:solidFill>
                <a:effectLst>
                  <a:outerShdw blurRad="76200" dist="50800" dir="5400000" algn="tl" rotWithShape="0">
                    <a:srgbClr val="000000">
                      <a:alpha val="65000"/>
                    </a:srgbClr>
                  </a:outerShdw>
                </a:effectLst>
                <a:latin typeface="Showcard Gothic" pitchFamily="82" charset="0"/>
              </a:rPr>
              <a:t>MATUR NUWUN</a:t>
            </a:r>
            <a:endParaRPr lang="en-US" sz="5400" b="1" cap="none" spc="50" dirty="0">
              <a:ln w="11430"/>
              <a:solidFill>
                <a:srgbClr val="FF0000"/>
              </a:solidFill>
              <a:effectLst>
                <a:outerShdw blurRad="76200" dist="50800" dir="5400000" algn="tl" rotWithShape="0">
                  <a:srgbClr val="000000">
                    <a:alpha val="65000"/>
                  </a:srgbClr>
                </a:outerShdw>
              </a:effectLst>
              <a:latin typeface="Showcard Gothic" pitchFamily="82" charset="0"/>
            </a:endParaRPr>
          </a:p>
        </p:txBody>
      </p:sp>
      <p:sp>
        <p:nvSpPr>
          <p:cNvPr id="5" name="TextBox 4"/>
          <p:cNvSpPr txBox="1"/>
          <p:nvPr/>
        </p:nvSpPr>
        <p:spPr>
          <a:xfrm>
            <a:off x="10139171" y="6572300"/>
            <a:ext cx="2051244" cy="307777"/>
          </a:xfrm>
          <a:prstGeom prst="rect">
            <a:avLst/>
          </a:prstGeom>
          <a:noFill/>
        </p:spPr>
        <p:txBody>
          <a:bodyPr wrap="square" rtlCol="0">
            <a:spAutoFit/>
          </a:bodyPr>
          <a:lstStyle/>
          <a:p>
            <a:pPr algn="r"/>
            <a:r>
              <a:rPr lang="en-US" sz="1400" i="1" dirty="0" smtClean="0">
                <a:solidFill>
                  <a:schemeClr val="bg1"/>
                </a:solidFill>
                <a:latin typeface="Candara" pitchFamily="34" charset="0"/>
              </a:rPr>
              <a:t>#</a:t>
            </a:r>
            <a:r>
              <a:rPr lang="en-US" sz="1400" i="1" dirty="0" err="1" smtClean="0">
                <a:solidFill>
                  <a:schemeClr val="bg1"/>
                </a:solidFill>
                <a:latin typeface="Candara" pitchFamily="34" charset="0"/>
              </a:rPr>
              <a:t>mjpic</a:t>
            </a:r>
            <a:r>
              <a:rPr lang="en-US" sz="1400" i="1" dirty="0" smtClean="0">
                <a:solidFill>
                  <a:schemeClr val="bg1"/>
                </a:solidFill>
                <a:latin typeface="Candara" pitchFamily="34" charset="0"/>
              </a:rPr>
              <a:t> @</a:t>
            </a:r>
            <a:r>
              <a:rPr lang="en-US" sz="1400" i="1" dirty="0" err="1" smtClean="0">
                <a:solidFill>
                  <a:schemeClr val="bg1"/>
                </a:solidFill>
                <a:latin typeface="Candara" pitchFamily="34" charset="0"/>
              </a:rPr>
              <a:t>mj_zapa</a:t>
            </a:r>
            <a:endParaRPr lang="en-US" sz="1400" i="1" dirty="0">
              <a:solidFill>
                <a:schemeClr val="bg1"/>
              </a:solidFill>
              <a:latin typeface="Candara" pitchFamily="34" charset="0"/>
            </a:endParaRPr>
          </a:p>
        </p:txBody>
      </p:sp>
    </p:spTree>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4"/>
            <a:ext cx="12190413" cy="714380"/>
          </a:xfrm>
          <a:prstGeom prst="rect">
            <a:avLst/>
          </a:prstGeom>
          <a:solidFill>
            <a:srgbClr val="3C0BC5"/>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3600" dirty="0" smtClean="0">
                <a:solidFill>
                  <a:schemeClr val="bg1"/>
                </a:solidFill>
                <a:latin typeface="Bernard MT Condensed" pitchFamily="18" charset="0"/>
                <a:ea typeface="Arial Unicode MS" pitchFamily="34" charset="-128"/>
                <a:cs typeface="Arial Unicode MS" pitchFamily="34" charset="-128"/>
              </a:rPr>
              <a:t>BAB V –ARAH KEBIJAKAN DAN SASARAN POKOK DAERAH</a:t>
            </a:r>
            <a:endParaRPr lang="id-ID" sz="3600" dirty="0">
              <a:solidFill>
                <a:schemeClr val="bg1"/>
              </a:solidFill>
              <a:latin typeface="Bernard MT Condensed" pitchFamily="18" charset="0"/>
              <a:ea typeface="Arial Unicode MS" pitchFamily="34" charset="-128"/>
              <a:cs typeface="Arial Unicode MS" pitchFamily="34" charset="-128"/>
            </a:endParaRPr>
          </a:p>
        </p:txBody>
      </p:sp>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11</a:t>
            </a:fld>
            <a:endParaRPr lang="id-ID" sz="1600" b="1" dirty="0" smtClean="0">
              <a:solidFill>
                <a:prstClr val="white"/>
              </a:solidFill>
              <a:latin typeface="Tahoma" pitchFamily="34" charset="0"/>
              <a:cs typeface="Tahoma" pitchFamily="34" charset="0"/>
            </a:endParaRPr>
          </a:p>
        </p:txBody>
      </p:sp>
      <p:sp>
        <p:nvSpPr>
          <p:cNvPr id="45" name="Content Placeholder 2"/>
          <p:cNvSpPr txBox="1">
            <a:spLocks/>
          </p:cNvSpPr>
          <p:nvPr/>
        </p:nvSpPr>
        <p:spPr>
          <a:xfrm>
            <a:off x="64098" y="1071546"/>
            <a:ext cx="2793007" cy="642942"/>
          </a:xfrm>
          <a:prstGeom prst="rect">
            <a:avLst/>
          </a:prstGeom>
          <a:solidFill>
            <a:srgbClr val="660066"/>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ARAH KEBIJAKAN</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47" name="Content Placeholder 2"/>
          <p:cNvSpPr txBox="1">
            <a:spLocks/>
          </p:cNvSpPr>
          <p:nvPr/>
        </p:nvSpPr>
        <p:spPr>
          <a:xfrm>
            <a:off x="3032176" y="1071546"/>
            <a:ext cx="9063041" cy="2000264"/>
          </a:xfrm>
          <a:prstGeom prst="rect">
            <a:avLst/>
          </a:prstGeom>
          <a:solidFill>
            <a:srgbClr val="FFFF66"/>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t">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60363" indent="-360363">
              <a:buFont typeface="Wingdings" pitchFamily="2" charset="2"/>
              <a:buChar char="q"/>
            </a:pPr>
            <a:r>
              <a:rPr lang="id-ID" sz="2600" dirty="0" smtClean="0">
                <a:latin typeface="Cambria" pitchFamily="18" charset="0"/>
              </a:rPr>
              <a:t>Pentahapan arah kebijakan pembangunan jangka panjang daerah yang menjadi prioritas tahapan per periode RPJPD</a:t>
            </a:r>
          </a:p>
          <a:p>
            <a:pPr marL="360363" indent="-360363">
              <a:buFont typeface="Wingdings" pitchFamily="2" charset="2"/>
              <a:buChar char="q"/>
            </a:pPr>
            <a:r>
              <a:rPr lang="id-ID" sz="2600" dirty="0" smtClean="0">
                <a:latin typeface="Cambria" pitchFamily="18" charset="0"/>
              </a:rPr>
              <a:t>Diuraikan per tahapan (4 tahapan periode)</a:t>
            </a:r>
          </a:p>
        </p:txBody>
      </p:sp>
      <p:sp>
        <p:nvSpPr>
          <p:cNvPr id="48" name="Content Placeholder 2"/>
          <p:cNvSpPr txBox="1">
            <a:spLocks/>
          </p:cNvSpPr>
          <p:nvPr/>
        </p:nvSpPr>
        <p:spPr>
          <a:xfrm>
            <a:off x="71104" y="3714752"/>
            <a:ext cx="2793007" cy="785818"/>
          </a:xfrm>
          <a:prstGeom prst="rect">
            <a:avLst/>
          </a:prstGeom>
          <a:solidFill>
            <a:srgbClr val="660066"/>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SASARAN POKOK</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039182" y="3714752"/>
            <a:ext cx="9063041" cy="1571636"/>
          </a:xfrm>
          <a:prstGeom prst="rect">
            <a:avLst/>
          </a:prstGeom>
          <a:solidFill>
            <a:srgbClr val="FFFF66"/>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t">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60363" indent="-360363">
              <a:buFont typeface="Wingdings" pitchFamily="2" charset="2"/>
              <a:buChar char="q"/>
            </a:pPr>
            <a:r>
              <a:rPr lang="id-ID" sz="2600" dirty="0" smtClean="0">
                <a:latin typeface="Cambria" pitchFamily="18" charset="0"/>
              </a:rPr>
              <a:t>Merupakan kuantifikasi visi dan misi daerah pada akhir periode tahun ke-20</a:t>
            </a:r>
          </a:p>
          <a:p>
            <a:pPr marL="360363" indent="-360363">
              <a:buFont typeface="Wingdings" pitchFamily="2" charset="2"/>
              <a:buChar char="q"/>
            </a:pPr>
            <a:r>
              <a:rPr lang="id-ID" sz="2600" dirty="0" smtClean="0">
                <a:latin typeface="Cambria" pitchFamily="18" charset="0"/>
              </a:rPr>
              <a:t>Sasaran pembangunan diuraiakan per periode 5 tahun</a:t>
            </a:r>
          </a:p>
        </p:txBody>
      </p:sp>
    </p:spTree>
    <p:extLst>
      <p:ext uri="{BB962C8B-B14F-4D97-AF65-F5344CB8AC3E}">
        <p14:creationId xmlns="" xmlns:p14="http://schemas.microsoft.com/office/powerpoint/2010/main" val="28907715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12</a:t>
            </a:fld>
            <a:endParaRPr lang="id-ID" sz="1600" b="1" dirty="0" smtClean="0">
              <a:solidFill>
                <a:prstClr val="white"/>
              </a:solidFill>
              <a:latin typeface="Tahoma" pitchFamily="34" charset="0"/>
              <a:cs typeface="Tahoma" pitchFamily="34" charset="0"/>
            </a:endParaRPr>
          </a:p>
        </p:txBody>
      </p:sp>
      <p:grpSp>
        <p:nvGrpSpPr>
          <p:cNvPr id="45" name="Group 44"/>
          <p:cNvGrpSpPr/>
          <p:nvPr/>
        </p:nvGrpSpPr>
        <p:grpSpPr>
          <a:xfrm>
            <a:off x="0" y="785794"/>
            <a:ext cx="12190413" cy="5929354"/>
            <a:chOff x="0" y="571480"/>
            <a:chExt cx="12190413" cy="5929354"/>
          </a:xfrm>
        </p:grpSpPr>
        <p:sp>
          <p:nvSpPr>
            <p:cNvPr id="43" name="Content Placeholder 2"/>
            <p:cNvSpPr txBox="1">
              <a:spLocks/>
            </p:cNvSpPr>
            <p:nvPr/>
          </p:nvSpPr>
          <p:spPr>
            <a:xfrm>
              <a:off x="4635535" y="1428736"/>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MISI</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6" name="Content Placeholder 2"/>
            <p:cNvSpPr txBox="1">
              <a:spLocks/>
            </p:cNvSpPr>
            <p:nvPr/>
          </p:nvSpPr>
          <p:spPr>
            <a:xfrm>
              <a:off x="4635535" y="571480"/>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VISI</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7" name="Content Placeholder 2"/>
            <p:cNvSpPr txBox="1">
              <a:spLocks/>
            </p:cNvSpPr>
            <p:nvPr/>
          </p:nvSpPr>
          <p:spPr>
            <a:xfrm>
              <a:off x="4635535" y="2214554"/>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SASARAN 20 TH</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8" name="Content Placeholder 2"/>
            <p:cNvSpPr txBox="1">
              <a:spLocks/>
            </p:cNvSpPr>
            <p:nvPr/>
          </p:nvSpPr>
          <p:spPr>
            <a:xfrm>
              <a:off x="95196" y="350043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Cambria" pitchFamily="18" charset="0"/>
                  <a:ea typeface="Arial Unicode MS" pitchFamily="34" charset="-128"/>
                  <a:cs typeface="Arial Unicode MS" pitchFamily="34" charset="-128"/>
                </a:rPr>
                <a:t>ARAH KEBIJAKAN TAHUN I</a:t>
              </a:r>
              <a:endParaRPr lang="id-ID" sz="1800" b="1" dirty="0">
                <a:solidFill>
                  <a:schemeClr val="bg1"/>
                </a:solidFill>
                <a:latin typeface="Cambria" pitchFamily="18" charset="0"/>
                <a:ea typeface="Arial Unicode MS" pitchFamily="34" charset="-128"/>
                <a:cs typeface="Arial Unicode MS" pitchFamily="34" charset="-128"/>
              </a:endParaRPr>
            </a:p>
          </p:txBody>
        </p:sp>
        <p:sp>
          <p:nvSpPr>
            <p:cNvPr id="9" name="Content Placeholder 2"/>
            <p:cNvSpPr txBox="1">
              <a:spLocks/>
            </p:cNvSpPr>
            <p:nvPr/>
          </p:nvSpPr>
          <p:spPr>
            <a:xfrm>
              <a:off x="3142820" y="350043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Cambria" pitchFamily="18" charset="0"/>
                  <a:ea typeface="Arial Unicode MS" pitchFamily="34" charset="-128"/>
                  <a:cs typeface="Arial Unicode MS" pitchFamily="34" charset="-128"/>
                </a:rPr>
                <a:t>ARAH KEBIJAKAN TAHUN II</a:t>
              </a:r>
              <a:endParaRPr lang="id-ID" sz="1800" b="1" dirty="0">
                <a:solidFill>
                  <a:schemeClr val="bg1"/>
                </a:solidFill>
                <a:latin typeface="Cambria" pitchFamily="18" charset="0"/>
                <a:ea typeface="Arial Unicode MS" pitchFamily="34" charset="-128"/>
                <a:cs typeface="Arial Unicode MS" pitchFamily="34" charset="-128"/>
              </a:endParaRPr>
            </a:p>
          </p:txBody>
        </p:sp>
        <p:sp>
          <p:nvSpPr>
            <p:cNvPr id="10" name="Content Placeholder 2"/>
            <p:cNvSpPr txBox="1">
              <a:spLocks/>
            </p:cNvSpPr>
            <p:nvPr/>
          </p:nvSpPr>
          <p:spPr>
            <a:xfrm>
              <a:off x="6190445" y="350043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Cambria" pitchFamily="18" charset="0"/>
                  <a:ea typeface="Arial Unicode MS" pitchFamily="34" charset="-128"/>
                  <a:cs typeface="Arial Unicode MS" pitchFamily="34" charset="-128"/>
                </a:rPr>
                <a:t>ARAH KEBIJAKAN TAHUN III</a:t>
              </a:r>
              <a:endParaRPr lang="id-ID" sz="1800" b="1" dirty="0">
                <a:solidFill>
                  <a:schemeClr val="bg1"/>
                </a:solidFill>
                <a:latin typeface="Cambria" pitchFamily="18" charset="0"/>
                <a:ea typeface="Arial Unicode MS" pitchFamily="34" charset="-128"/>
                <a:cs typeface="Arial Unicode MS" pitchFamily="34" charset="-128"/>
              </a:endParaRPr>
            </a:p>
          </p:txBody>
        </p:sp>
        <p:sp>
          <p:nvSpPr>
            <p:cNvPr id="11" name="Content Placeholder 2"/>
            <p:cNvSpPr txBox="1">
              <a:spLocks/>
            </p:cNvSpPr>
            <p:nvPr/>
          </p:nvSpPr>
          <p:spPr>
            <a:xfrm>
              <a:off x="9333308" y="350043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Cambria" pitchFamily="18" charset="0"/>
                  <a:ea typeface="Arial Unicode MS" pitchFamily="34" charset="-128"/>
                  <a:cs typeface="Arial Unicode MS" pitchFamily="34" charset="-128"/>
                </a:rPr>
                <a:t>ARAH KEBIJAKAN TAHUN IV</a:t>
              </a:r>
              <a:endParaRPr lang="id-ID" sz="1800" b="1" dirty="0">
                <a:solidFill>
                  <a:schemeClr val="bg1"/>
                </a:solidFill>
                <a:latin typeface="Cambria" pitchFamily="18" charset="0"/>
                <a:ea typeface="Arial Unicode MS" pitchFamily="34" charset="-128"/>
                <a:cs typeface="Arial Unicode MS" pitchFamily="34" charset="-128"/>
              </a:endParaRPr>
            </a:p>
          </p:txBody>
        </p:sp>
        <p:sp>
          <p:nvSpPr>
            <p:cNvPr id="12" name="Content Placeholder 2"/>
            <p:cNvSpPr txBox="1">
              <a:spLocks/>
            </p:cNvSpPr>
            <p:nvPr/>
          </p:nvSpPr>
          <p:spPr>
            <a:xfrm>
              <a:off x="95196" y="457200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Cambria" pitchFamily="18" charset="0"/>
                  <a:ea typeface="Arial Unicode MS" pitchFamily="34" charset="-128"/>
                  <a:cs typeface="Arial Unicode MS" pitchFamily="34" charset="-128"/>
                </a:rPr>
                <a:t>SASARAN POKOK</a:t>
              </a:r>
              <a:endParaRPr lang="id-ID" sz="1800" b="1" dirty="0">
                <a:solidFill>
                  <a:schemeClr val="bg1"/>
                </a:solidFill>
                <a:latin typeface="Cambria" pitchFamily="18" charset="0"/>
                <a:ea typeface="Arial Unicode MS" pitchFamily="34" charset="-128"/>
                <a:cs typeface="Arial Unicode MS" pitchFamily="34" charset="-128"/>
              </a:endParaRPr>
            </a:p>
          </p:txBody>
        </p:sp>
        <p:sp>
          <p:nvSpPr>
            <p:cNvPr id="14" name="Content Placeholder 2"/>
            <p:cNvSpPr txBox="1">
              <a:spLocks/>
            </p:cNvSpPr>
            <p:nvPr/>
          </p:nvSpPr>
          <p:spPr>
            <a:xfrm>
              <a:off x="3142820" y="457200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Cambria" pitchFamily="18" charset="0"/>
                  <a:ea typeface="Arial Unicode MS" pitchFamily="34" charset="-128"/>
                  <a:cs typeface="Arial Unicode MS" pitchFamily="34" charset="-128"/>
                </a:rPr>
                <a:t>SASARAN POKOK</a:t>
              </a:r>
              <a:endParaRPr lang="id-ID" sz="1800" b="1" dirty="0">
                <a:solidFill>
                  <a:schemeClr val="bg1"/>
                </a:solidFill>
                <a:latin typeface="Cambria" pitchFamily="18" charset="0"/>
                <a:ea typeface="Arial Unicode MS" pitchFamily="34" charset="-128"/>
                <a:cs typeface="Arial Unicode MS" pitchFamily="34" charset="-128"/>
              </a:endParaRPr>
            </a:p>
          </p:txBody>
        </p:sp>
        <p:sp>
          <p:nvSpPr>
            <p:cNvPr id="15" name="Content Placeholder 2"/>
            <p:cNvSpPr txBox="1">
              <a:spLocks/>
            </p:cNvSpPr>
            <p:nvPr/>
          </p:nvSpPr>
          <p:spPr>
            <a:xfrm>
              <a:off x="6190445" y="457200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Cambria" pitchFamily="18" charset="0"/>
                  <a:ea typeface="Arial Unicode MS" pitchFamily="34" charset="-128"/>
                  <a:cs typeface="Arial Unicode MS" pitchFamily="34" charset="-128"/>
                </a:rPr>
                <a:t>SASARAN POKOK</a:t>
              </a:r>
              <a:endParaRPr lang="id-ID" sz="1800" b="1" dirty="0">
                <a:solidFill>
                  <a:schemeClr val="bg1"/>
                </a:solidFill>
                <a:latin typeface="Cambria" pitchFamily="18" charset="0"/>
                <a:ea typeface="Arial Unicode MS" pitchFamily="34" charset="-128"/>
                <a:cs typeface="Arial Unicode MS" pitchFamily="34" charset="-128"/>
              </a:endParaRPr>
            </a:p>
          </p:txBody>
        </p:sp>
        <p:sp>
          <p:nvSpPr>
            <p:cNvPr id="17" name="Content Placeholder 2"/>
            <p:cNvSpPr txBox="1">
              <a:spLocks/>
            </p:cNvSpPr>
            <p:nvPr/>
          </p:nvSpPr>
          <p:spPr>
            <a:xfrm>
              <a:off x="9333308" y="457200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Cambria" pitchFamily="18" charset="0"/>
                  <a:ea typeface="Arial Unicode MS" pitchFamily="34" charset="-128"/>
                  <a:cs typeface="Arial Unicode MS" pitchFamily="34" charset="-128"/>
                </a:rPr>
                <a:t>SASARAN POKOK</a:t>
              </a:r>
              <a:endParaRPr lang="id-ID" sz="1800" b="1" dirty="0">
                <a:solidFill>
                  <a:schemeClr val="bg1"/>
                </a:solidFill>
                <a:latin typeface="Cambria" pitchFamily="18" charset="0"/>
                <a:ea typeface="Arial Unicode MS" pitchFamily="34" charset="-128"/>
                <a:cs typeface="Arial Unicode MS" pitchFamily="34" charset="-128"/>
              </a:endParaRPr>
            </a:p>
          </p:txBody>
        </p:sp>
        <p:sp>
          <p:nvSpPr>
            <p:cNvPr id="18" name="Content Placeholder 2"/>
            <p:cNvSpPr txBox="1">
              <a:spLocks/>
            </p:cNvSpPr>
            <p:nvPr/>
          </p:nvSpPr>
          <p:spPr>
            <a:xfrm>
              <a:off x="8285687" y="171448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Indikator &amp; Target</a:t>
              </a:r>
              <a:endParaRPr lang="id-ID" sz="1800" b="1" dirty="0">
                <a:solidFill>
                  <a:schemeClr val="bg1"/>
                </a:solidFill>
                <a:latin typeface="Arial Unicode MS" pitchFamily="34" charset="-128"/>
                <a:ea typeface="Arial Unicode MS" pitchFamily="34" charset="-128"/>
                <a:cs typeface="Arial Unicode MS" pitchFamily="34" charset="-128"/>
              </a:endParaRPr>
            </a:p>
          </p:txBody>
        </p:sp>
        <p:cxnSp>
          <p:nvCxnSpPr>
            <p:cNvPr id="22" name="Shape 21"/>
            <p:cNvCxnSpPr>
              <a:stCxn id="7" idx="1"/>
            </p:cNvCxnSpPr>
            <p:nvPr/>
          </p:nvCxnSpPr>
          <p:spPr>
            <a:xfrm rot="10800000" flipV="1">
              <a:off x="1707916" y="2536025"/>
              <a:ext cx="2927619" cy="964413"/>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a:off x="4534578" y="3178703"/>
              <a:ext cx="642942" cy="21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a:off x="6820298" y="3177909"/>
              <a:ext cx="642942" cy="21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hape 26"/>
            <p:cNvCxnSpPr>
              <a:stCxn id="7" idx="3"/>
            </p:cNvCxnSpPr>
            <p:nvPr/>
          </p:nvCxnSpPr>
          <p:spPr>
            <a:xfrm>
              <a:off x="7428542" y="2536025"/>
              <a:ext cx="3311569" cy="972000"/>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Elbow Connector 28"/>
            <p:cNvCxnSpPr>
              <a:endCxn id="18" idx="1"/>
            </p:cNvCxnSpPr>
            <p:nvPr/>
          </p:nvCxnSpPr>
          <p:spPr>
            <a:xfrm flipV="1">
              <a:off x="7428542" y="2035960"/>
              <a:ext cx="857144" cy="321471"/>
            </a:xfrm>
            <a:prstGeom prst="bent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Content Placeholder 2"/>
            <p:cNvSpPr txBox="1">
              <a:spLocks/>
            </p:cNvSpPr>
            <p:nvPr/>
          </p:nvSpPr>
          <p:spPr>
            <a:xfrm>
              <a:off x="95196" y="564357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Indikator &amp; Target</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31" name="Content Placeholder 2"/>
            <p:cNvSpPr txBox="1">
              <a:spLocks/>
            </p:cNvSpPr>
            <p:nvPr/>
          </p:nvSpPr>
          <p:spPr>
            <a:xfrm>
              <a:off x="3142820" y="564357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Indikator &amp; Target</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32" name="Content Placeholder 2"/>
            <p:cNvSpPr txBox="1">
              <a:spLocks/>
            </p:cNvSpPr>
            <p:nvPr/>
          </p:nvSpPr>
          <p:spPr>
            <a:xfrm>
              <a:off x="6190445" y="564357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Indikator &amp; Target</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33" name="Content Placeholder 2"/>
            <p:cNvSpPr txBox="1">
              <a:spLocks/>
            </p:cNvSpPr>
            <p:nvPr/>
          </p:nvSpPr>
          <p:spPr>
            <a:xfrm>
              <a:off x="9302210" y="5643578"/>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Indikator &amp; Target</a:t>
              </a:r>
              <a:endParaRPr lang="id-ID" sz="1800" b="1" dirty="0">
                <a:solidFill>
                  <a:schemeClr val="bg1"/>
                </a:solidFill>
                <a:latin typeface="Arial Unicode MS" pitchFamily="34" charset="-128"/>
                <a:ea typeface="Arial Unicode MS" pitchFamily="34" charset="-128"/>
                <a:cs typeface="Arial Unicode MS" pitchFamily="34" charset="-128"/>
              </a:endParaRPr>
            </a:p>
          </p:txBody>
        </p:sp>
        <p:cxnSp>
          <p:nvCxnSpPr>
            <p:cNvPr id="35" name="Straight Arrow Connector 34"/>
            <p:cNvCxnSpPr/>
            <p:nvPr/>
          </p:nvCxnSpPr>
          <p:spPr>
            <a:xfrm rot="5400000">
              <a:off x="1421008" y="4341116"/>
              <a:ext cx="396000" cy="21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4279214" y="4340322"/>
              <a:ext cx="396000" cy="21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a:off x="7326839" y="4340322"/>
              <a:ext cx="396000" cy="21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rot="5400000">
              <a:off x="10564940" y="4340322"/>
              <a:ext cx="396000" cy="21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1326828" y="5411892"/>
              <a:ext cx="396000" cy="21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a:off x="4279214" y="5411892"/>
              <a:ext cx="396000" cy="21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a:off x="7326839" y="5411892"/>
              <a:ext cx="396000" cy="21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10564940" y="5411892"/>
              <a:ext cx="396000" cy="211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0" y="4357694"/>
              <a:ext cx="12190413" cy="214314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6" name="TextBox 45"/>
            <p:cNvSpPr txBox="1"/>
            <p:nvPr/>
          </p:nvSpPr>
          <p:spPr>
            <a:xfrm>
              <a:off x="3333297" y="5216663"/>
              <a:ext cx="5619058" cy="369332"/>
            </a:xfrm>
            <a:prstGeom prst="rect">
              <a:avLst/>
            </a:prstGeom>
            <a:noFill/>
          </p:spPr>
          <p:txBody>
            <a:bodyPr wrap="square" rtlCol="0">
              <a:spAutoFit/>
            </a:bodyPr>
            <a:lstStyle/>
            <a:p>
              <a:r>
                <a:rPr lang="id-ID" b="1" dirty="0" smtClean="0">
                  <a:latin typeface="Cambria" pitchFamily="18" charset="0"/>
                </a:rPr>
                <a:t>Penjabaran Sasaran Pokok 20 tahun</a:t>
              </a:r>
              <a:endParaRPr lang="id-ID" b="1" dirty="0">
                <a:latin typeface="Cambria" pitchFamily="18" charset="0"/>
              </a:endParaRPr>
            </a:p>
          </p:txBody>
        </p:sp>
      </p:grpSp>
      <p:sp>
        <p:nvSpPr>
          <p:cNvPr id="47" name="Content Placeholder 2"/>
          <p:cNvSpPr txBox="1">
            <a:spLocks/>
          </p:cNvSpPr>
          <p:nvPr/>
        </p:nvSpPr>
        <p:spPr>
          <a:xfrm>
            <a:off x="0" y="-24"/>
            <a:ext cx="12190413" cy="714380"/>
          </a:xfrm>
          <a:prstGeom prst="rect">
            <a:avLst/>
          </a:prstGeom>
          <a:solidFill>
            <a:srgbClr val="3C0BC5"/>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3600" dirty="0" smtClean="0">
                <a:solidFill>
                  <a:schemeClr val="bg1"/>
                </a:solidFill>
                <a:latin typeface="Bernard MT Condensed" pitchFamily="18" charset="0"/>
                <a:ea typeface="Arial Unicode MS" pitchFamily="34" charset="-128"/>
                <a:cs typeface="Arial Unicode MS" pitchFamily="34" charset="-128"/>
              </a:rPr>
              <a:t>BAB V –ARAH KEBIJAKAN DAN SASARAN POKOK DAERAH</a:t>
            </a:r>
            <a:endParaRPr lang="id-ID" sz="3600" dirty="0">
              <a:solidFill>
                <a:schemeClr val="bg1"/>
              </a:solidFill>
              <a:latin typeface="Bernard MT Condensed" pitchFamily="18" charset="0"/>
              <a:ea typeface="Arial Unicode MS" pitchFamily="34" charset="-128"/>
              <a:cs typeface="Arial Unicode MS" pitchFamily="34" charset="-128"/>
            </a:endParaRPr>
          </a:p>
        </p:txBody>
      </p:sp>
    </p:spTree>
    <p:extLst>
      <p:ext uri="{BB962C8B-B14F-4D97-AF65-F5344CB8AC3E}">
        <p14:creationId xmlns="" xmlns:p14="http://schemas.microsoft.com/office/powerpoint/2010/main" val="28907715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125CC44-4070-4A0A-98E9-AD6F84843960}" type="slidenum">
              <a:rPr lang="id-ID" smtClean="0"/>
              <a:pPr/>
              <a:t>13</a:t>
            </a:fld>
            <a:endParaRPr lang="id-ID"/>
          </a:p>
        </p:txBody>
      </p:sp>
      <p:pic>
        <p:nvPicPr>
          <p:cNvPr id="5" name="Picture 4" descr="Visi Misi Sasaran Pokok.png"/>
          <p:cNvPicPr>
            <a:picLocks noChangeAspect="1"/>
          </p:cNvPicPr>
          <p:nvPr/>
        </p:nvPicPr>
        <p:blipFill>
          <a:blip r:embed="rId2"/>
          <a:stretch>
            <a:fillRect/>
          </a:stretch>
        </p:blipFill>
        <p:spPr>
          <a:xfrm>
            <a:off x="285672" y="605341"/>
            <a:ext cx="11523830" cy="6099102"/>
          </a:xfrm>
          <a:prstGeom prst="rect">
            <a:avLst/>
          </a:prstGeom>
        </p:spPr>
      </p:pic>
      <p:sp>
        <p:nvSpPr>
          <p:cNvPr id="6" name="Content Placeholder 2"/>
          <p:cNvSpPr txBox="1">
            <a:spLocks/>
          </p:cNvSpPr>
          <p:nvPr/>
        </p:nvSpPr>
        <p:spPr>
          <a:xfrm>
            <a:off x="0" y="-24"/>
            <a:ext cx="12190413" cy="468000"/>
          </a:xfrm>
          <a:prstGeom prst="rect">
            <a:avLst/>
          </a:prstGeom>
          <a:solidFill>
            <a:srgbClr val="3C0BC5"/>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Perumusan Sasaran Pokok dan Arah Kebijakan 20 Tahun</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7" name="Slide Number Placeholder 36"/>
          <p:cNvSpPr txBox="1">
            <a:spLocks/>
          </p:cNvSpPr>
          <p:nvPr/>
        </p:nvSpPr>
        <p:spPr bwMode="auto">
          <a:xfrm>
            <a:off x="11440238" y="6429396"/>
            <a:ext cx="709154" cy="360362"/>
          </a:xfrm>
          <a:prstGeom prst="roundRect">
            <a:avLst>
              <a:gd name="adj" fmla="val 16667"/>
            </a:avLst>
          </a:prstGeom>
          <a:ln w="38100" cap="flat" cmpd="sng" algn="ctr">
            <a:solidFill>
              <a:schemeClr val="lt1"/>
            </a:solidFill>
            <a:prstDash val="solid"/>
            <a:headEnd/>
            <a:tailEnd/>
          </a:ln>
        </p:spPr>
        <p:style>
          <a:lnRef idx="3">
            <a:schemeClr val="lt1"/>
          </a:lnRef>
          <a:fillRef idx="1">
            <a:schemeClr val="dk1"/>
          </a:fillRef>
          <a:effectRef idx="1">
            <a:schemeClr val="dk1"/>
          </a:effectRef>
          <a:fontRef idx="minor">
            <a:schemeClr val="lt1"/>
          </a:fontRef>
        </p:style>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fld id="{901E565B-D918-4530-A74A-12C530DE55B7}" type="slidenum">
              <a:rPr kumimoji="0" lang="id-ID" sz="1600" b="1" i="0" u="none" strike="noStrike" kern="1200" cap="none" spc="0" normalizeH="0" baseline="0" noProof="0" smtClean="0">
                <a:ln>
                  <a:noFill/>
                </a:ln>
                <a:solidFill>
                  <a:schemeClr val="bg1"/>
                </a:solidFill>
                <a:effectLst/>
                <a:uLnTx/>
                <a:uFillTx/>
                <a:latin typeface="Tahoma" pitchFamily="34" charset="0"/>
                <a:ea typeface="+mn-ea"/>
                <a:cs typeface="Tahoma"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id-ID" sz="1600" b="1" i="0" u="none" strike="noStrike" kern="1200" cap="none" spc="0" normalizeH="0" baseline="0" noProof="0" dirty="0" smtClean="0">
              <a:ln>
                <a:noFill/>
              </a:ln>
              <a:solidFill>
                <a:schemeClr val="bg1"/>
              </a:solidFill>
              <a:effectLst/>
              <a:uLnTx/>
              <a:uFillTx/>
              <a:latin typeface="Tahoma" pitchFamily="34" charset="0"/>
              <a:ea typeface="+mn-ea"/>
              <a:cs typeface="Tahoma"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24"/>
            <a:ext cx="12190413" cy="468000"/>
          </a:xfrm>
          <a:prstGeom prst="rect">
            <a:avLst/>
          </a:prstGeom>
          <a:solidFill>
            <a:srgbClr val="3C0BC5"/>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Tahapan dan Sasaran Pokok Pembangunan</a:t>
            </a:r>
            <a:endParaRPr lang="id-ID" sz="2400" b="1" dirty="0">
              <a:solidFill>
                <a:schemeClr val="bg1"/>
              </a:solidFill>
              <a:latin typeface="Arial Unicode MS" pitchFamily="34" charset="-128"/>
              <a:ea typeface="Arial Unicode MS" pitchFamily="34" charset="-128"/>
              <a:cs typeface="Arial Unicode MS" pitchFamily="34" charset="-128"/>
            </a:endParaRPr>
          </a:p>
        </p:txBody>
      </p:sp>
      <p:pic>
        <p:nvPicPr>
          <p:cNvPr id="7" name="Picture 6" descr="Arah Kebijakan 5 Tahunan.png"/>
          <p:cNvPicPr>
            <a:picLocks noChangeAspect="1"/>
          </p:cNvPicPr>
          <p:nvPr/>
        </p:nvPicPr>
        <p:blipFill>
          <a:blip r:embed="rId2"/>
          <a:stretch>
            <a:fillRect/>
          </a:stretch>
        </p:blipFill>
        <p:spPr>
          <a:xfrm>
            <a:off x="562015" y="695592"/>
            <a:ext cx="11245525" cy="5662366"/>
          </a:xfrm>
          <a:prstGeom prst="rect">
            <a:avLst/>
          </a:prstGeom>
          <a:ln>
            <a:solidFill>
              <a:schemeClr val="tx1"/>
            </a:solidFill>
          </a:ln>
        </p:spPr>
      </p:pic>
      <p:sp>
        <p:nvSpPr>
          <p:cNvPr id="4"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14</a:t>
            </a:fld>
            <a:endParaRPr lang="id-ID" sz="1600" b="1" dirty="0" smtClean="0">
              <a:solidFill>
                <a:schemeClr val="bg1"/>
              </a:solidFill>
              <a:latin typeface="Tahoma" pitchFamily="34" charset="0"/>
              <a:cs typeface="Tahoma"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2714620"/>
            <a:ext cx="12190413" cy="1000132"/>
          </a:xfrm>
          <a:prstGeom prst="rect">
            <a:avLst/>
          </a:prstGeom>
          <a:solidFill>
            <a:srgbClr val="3C0BC5"/>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3600" dirty="0" smtClean="0">
                <a:solidFill>
                  <a:schemeClr val="bg1"/>
                </a:solidFill>
                <a:latin typeface="Bernard MT Condensed" pitchFamily="18" charset="0"/>
                <a:ea typeface="Arial Unicode MS" pitchFamily="34" charset="-128"/>
                <a:cs typeface="Arial Unicode MS" pitchFamily="34" charset="-128"/>
              </a:rPr>
              <a:t>BAB VI - PENUTUP</a:t>
            </a:r>
            <a:endParaRPr lang="id-ID" sz="3600" dirty="0">
              <a:solidFill>
                <a:schemeClr val="bg1"/>
              </a:solidFill>
              <a:latin typeface="Bernard MT Condensed" pitchFamily="18" charset="0"/>
              <a:ea typeface="Arial Unicode MS" pitchFamily="34" charset="-128"/>
              <a:cs typeface="Arial Unicode MS" pitchFamily="34" charset="-128"/>
            </a:endParaRPr>
          </a:p>
        </p:txBody>
      </p:sp>
      <p:sp>
        <p:nvSpPr>
          <p:cNvPr id="4"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15</a:t>
            </a:fld>
            <a:endParaRPr lang="id-ID" sz="1600" b="1" dirty="0" smtClean="0">
              <a:solidFill>
                <a:schemeClr val="bg1"/>
              </a:solidFill>
              <a:latin typeface="Tahoma" pitchFamily="34" charset="0"/>
              <a:cs typeface="Tahoma"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2428868"/>
            <a:ext cx="12190413" cy="1143008"/>
          </a:xfrm>
          <a:solidFill>
            <a:srgbClr val="002A13"/>
          </a:solidFill>
        </p:spPr>
        <p:txBody>
          <a:bodyPr>
            <a:noAutofit/>
          </a:bodyPr>
          <a:lstStyle/>
          <a:p>
            <a:pPr algn="r" eaLnBrk="1" hangingPunct="1"/>
            <a:r>
              <a:rPr lang="id-ID" sz="4000" b="1" dirty="0" smtClean="0">
                <a:solidFill>
                  <a:schemeClr val="bg1"/>
                </a:solidFill>
                <a:latin typeface="Berlin Sans FB Demi" pitchFamily="34" charset="0"/>
              </a:rPr>
              <a:t>RPJMD</a:t>
            </a:r>
            <a:endParaRPr lang="fr-CA" sz="4000" b="1" dirty="0" smtClean="0">
              <a:solidFill>
                <a:schemeClr val="bg1"/>
              </a:solidFill>
              <a:latin typeface="Berlin Sans FB Demi" pitchFamily="34" charset="0"/>
            </a:endParaRPr>
          </a:p>
        </p:txBody>
      </p:sp>
      <p:sp>
        <p:nvSpPr>
          <p:cNvPr id="3" name="TextBox 2"/>
          <p:cNvSpPr txBox="1"/>
          <p:nvPr/>
        </p:nvSpPr>
        <p:spPr>
          <a:xfrm>
            <a:off x="7095338" y="3643314"/>
            <a:ext cx="5000660" cy="400110"/>
          </a:xfrm>
          <a:prstGeom prst="rect">
            <a:avLst/>
          </a:prstGeom>
          <a:solidFill>
            <a:schemeClr val="tx2">
              <a:lumMod val="20000"/>
              <a:lumOff val="80000"/>
            </a:schemeClr>
          </a:solidFill>
        </p:spPr>
        <p:txBody>
          <a:bodyPr wrap="square" rtlCol="0">
            <a:spAutoFit/>
          </a:bodyPr>
          <a:lstStyle/>
          <a:p>
            <a:pPr algn="r"/>
            <a:r>
              <a:rPr lang="id-ID" sz="2000" dirty="0" smtClean="0">
                <a:latin typeface="Cambria" pitchFamily="18" charset="0"/>
              </a:rPr>
              <a:t>Permendagri No. 86/2017 Ps. 41-72</a:t>
            </a:r>
            <a:endParaRPr lang="id-ID" sz="2000" dirty="0">
              <a:latin typeface="Cambria" pitchFamily="18" charset="0"/>
            </a:endParaRPr>
          </a:p>
        </p:txBody>
      </p:sp>
    </p:spTree>
    <p:extLst>
      <p:ext uri="{BB962C8B-B14F-4D97-AF65-F5344CB8AC3E}">
        <p14:creationId xmlns="" xmlns:p14="http://schemas.microsoft.com/office/powerpoint/2010/main" val="3323536408"/>
      </p:ext>
    </p:extLst>
  </p:cSld>
  <p:clrMapOvr>
    <a:masterClrMapping/>
  </p:clrMapOvr>
  <p:transition>
    <p:cover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85672" y="1928802"/>
            <a:ext cx="11682479" cy="4430710"/>
          </a:xfrm>
          <a:prstGeom prst="rect">
            <a:avLst/>
          </a:prstGeom>
          <a:noFill/>
        </p:spPr>
        <p:txBody>
          <a:bodyPr/>
          <a:lstStyle/>
          <a:p>
            <a:pPr marL="522288" lvl="1" indent="-522288" algn="just">
              <a:spcAft>
                <a:spcPct val="40000"/>
              </a:spcAft>
              <a:buFont typeface="Wingdings" pitchFamily="2" charset="2"/>
              <a:buChar char="q"/>
              <a:defRPr/>
            </a:pPr>
            <a:r>
              <a:rPr lang="id-ID" sz="2400" kern="0" dirty="0">
                <a:latin typeface="Gill Sans MT" pitchFamily="34" charset="0"/>
                <a:cs typeface="Arial" charset="0"/>
              </a:rPr>
              <a:t>RPJMD adalah </a:t>
            </a:r>
            <a:r>
              <a:rPr lang="id-ID" sz="2400" b="1" kern="0" dirty="0">
                <a:latin typeface="Gill Sans MT" pitchFamily="34" charset="0"/>
                <a:cs typeface="Arial" charset="0"/>
              </a:rPr>
              <a:t>dokumen Perencanaan </a:t>
            </a:r>
            <a:r>
              <a:rPr lang="id-ID" sz="2400" kern="0" dirty="0">
                <a:latin typeface="Gill Sans MT" pitchFamily="34" charset="0"/>
                <a:cs typeface="Arial" charset="0"/>
              </a:rPr>
              <a:t>Pembangunan Daerah untuk jangka waktu </a:t>
            </a:r>
            <a:r>
              <a:rPr lang="id-ID" sz="2400" b="1" kern="0" dirty="0">
                <a:latin typeface="Gill Sans MT" pitchFamily="34" charset="0"/>
                <a:cs typeface="Arial" charset="0"/>
              </a:rPr>
              <a:t>5(lima) </a:t>
            </a:r>
            <a:r>
              <a:rPr lang="id-ID" sz="2400" b="1" kern="0" dirty="0" smtClean="0">
                <a:latin typeface="Gill Sans MT" pitchFamily="34" charset="0"/>
                <a:cs typeface="Arial" charset="0"/>
              </a:rPr>
              <a:t>tahun</a:t>
            </a:r>
            <a:r>
              <a:rPr lang="id-ID" sz="2400" kern="0" dirty="0" smtClean="0">
                <a:latin typeface="Gill Sans MT" pitchFamily="34" charset="0"/>
                <a:cs typeface="Arial" charset="0"/>
              </a:rPr>
              <a:t>;</a:t>
            </a:r>
          </a:p>
          <a:p>
            <a:pPr marL="539750" indent="-539750">
              <a:buFont typeface="Wingdings" pitchFamily="2" charset="2"/>
              <a:buChar char="q"/>
            </a:pPr>
            <a:r>
              <a:rPr lang="id-ID" sz="2600" dirty="0" smtClean="0">
                <a:latin typeface="Gill Sans MT" pitchFamily="34" charset="0"/>
                <a:cs typeface="Arial" charset="0"/>
              </a:rPr>
              <a:t>RPJMD</a:t>
            </a:r>
            <a:r>
              <a:rPr lang="es-ES" sz="2600" dirty="0" smtClean="0">
                <a:latin typeface="Gill Sans MT" pitchFamily="34" charset="0"/>
                <a:cs typeface="Arial" charset="0"/>
              </a:rPr>
              <a:t> </a:t>
            </a:r>
            <a:r>
              <a:rPr lang="id-ID" sz="2600" dirty="0" smtClean="0">
                <a:latin typeface="Gill Sans MT" pitchFamily="34" charset="0"/>
                <a:cs typeface="Arial" charset="0"/>
              </a:rPr>
              <a:t>merupakan </a:t>
            </a:r>
            <a:r>
              <a:rPr lang="it-IT" sz="2600" kern="0" dirty="0" smtClean="0">
                <a:latin typeface="Gill Sans MT" pitchFamily="34" charset="0"/>
                <a:cs typeface="Arial" charset="0"/>
              </a:rPr>
              <a:t>penjabaran dari visi, misi, dan program kepala</a:t>
            </a:r>
            <a:r>
              <a:rPr lang="id-ID" sz="2600" kern="0" dirty="0" smtClean="0">
                <a:latin typeface="Gill Sans MT" pitchFamily="34" charset="0"/>
                <a:cs typeface="Arial" charset="0"/>
              </a:rPr>
              <a:t> daerah yang </a:t>
            </a:r>
            <a:r>
              <a:rPr lang="id-ID" sz="2600" b="1" kern="0" dirty="0" smtClean="0">
                <a:latin typeface="Gill Sans MT" pitchFamily="34" charset="0"/>
                <a:cs typeface="Arial" charset="0"/>
              </a:rPr>
              <a:t>memuat</a:t>
            </a:r>
            <a:r>
              <a:rPr lang="id-ID" sz="2600" kern="0" dirty="0" smtClean="0">
                <a:latin typeface="Gill Sans MT" pitchFamily="34" charset="0"/>
                <a:cs typeface="Arial" charset="0"/>
              </a:rPr>
              <a:t> tujuan, sasaran, strategi, arah kebijakan, pembangunan Daerah dan keuangan Daerah, serta program Perangkat Daerah dan lintas Perangkat Daerah yang disertai dengan kerangka pendanaan bersifat indikatif untuk jangka waktu </a:t>
            </a:r>
            <a:r>
              <a:rPr lang="id-ID" sz="2600" b="1" kern="0" dirty="0" smtClean="0">
                <a:latin typeface="Gill Sans MT" pitchFamily="34" charset="0"/>
                <a:cs typeface="Arial" charset="0"/>
              </a:rPr>
              <a:t>5 (lima) tahun</a:t>
            </a:r>
            <a:r>
              <a:rPr lang="id-ID" sz="2600" kern="0" dirty="0" smtClean="0">
                <a:latin typeface="Gill Sans MT" pitchFamily="34" charset="0"/>
                <a:cs typeface="Arial" charset="0"/>
              </a:rPr>
              <a:t> yang disusun dengan </a:t>
            </a:r>
            <a:r>
              <a:rPr lang="id-ID" sz="2600" b="1" kern="0" dirty="0" smtClean="0">
                <a:latin typeface="Gill Sans MT" pitchFamily="34" charset="0"/>
                <a:cs typeface="Arial" charset="0"/>
              </a:rPr>
              <a:t>berpedoman</a:t>
            </a:r>
            <a:r>
              <a:rPr lang="id-ID" sz="2600" kern="0" dirty="0" smtClean="0">
                <a:latin typeface="Gill Sans MT" pitchFamily="34" charset="0"/>
                <a:cs typeface="Arial" charset="0"/>
              </a:rPr>
              <a:t> pada RPJPD dan RPJMN;</a:t>
            </a:r>
            <a:endParaRPr lang="es-ES" sz="2600" kern="0" dirty="0">
              <a:latin typeface="Gill Sans MT" pitchFamily="34" charset="0"/>
              <a:cs typeface="Arial" charset="0"/>
            </a:endParaRPr>
          </a:p>
          <a:p>
            <a:pPr marL="712788" lvl="1" indent="-533400" algn="just">
              <a:spcAft>
                <a:spcPct val="40000"/>
              </a:spcAft>
              <a:buClr>
                <a:srgbClr val="FFFF00"/>
              </a:buClr>
              <a:buFont typeface="Wingdings" pitchFamily="2" charset="2"/>
              <a:buChar char="q"/>
              <a:defRPr/>
            </a:pPr>
            <a:endParaRPr lang="en-US" sz="2400" kern="0" dirty="0">
              <a:latin typeface="Gill Sans MT" pitchFamily="34" charset="0"/>
              <a:cs typeface="Arial" charset="0"/>
            </a:endParaRPr>
          </a:p>
        </p:txBody>
      </p:sp>
      <p:sp>
        <p:nvSpPr>
          <p:cNvPr id="5" name="Rectangle 2"/>
          <p:cNvSpPr txBox="1">
            <a:spLocks noRot="1" noChangeArrowheads="1"/>
          </p:cNvSpPr>
          <p:nvPr/>
        </p:nvSpPr>
        <p:spPr>
          <a:xfrm>
            <a:off x="0" y="862034"/>
            <a:ext cx="12190413" cy="923892"/>
          </a:xfrm>
          <a:prstGeom prst="rect">
            <a:avLst/>
          </a:prstGeom>
        </p:spPr>
        <p:txBody>
          <a:bodyPr/>
          <a:lstStyle/>
          <a:p>
            <a:pPr algn="ctr">
              <a:defRPr/>
            </a:pPr>
            <a:r>
              <a:rPr lang="en-US" sz="2400" b="1" kern="0" dirty="0" smtClean="0">
                <a:effectLst>
                  <a:outerShdw blurRad="38100" dist="38100" dir="2700000" algn="tl">
                    <a:srgbClr val="000000"/>
                  </a:outerShdw>
                </a:effectLst>
                <a:latin typeface="Candara" pitchFamily="34" charset="0"/>
                <a:ea typeface="+mj-ea"/>
                <a:cs typeface="+mj-cs"/>
              </a:rPr>
              <a:t>(UU 25/2004, UU 23/2014</a:t>
            </a:r>
            <a:r>
              <a:rPr lang="en-US" sz="2400" b="1" kern="0" dirty="0">
                <a:effectLst>
                  <a:outerShdw blurRad="38100" dist="38100" dir="2700000" algn="tl">
                    <a:srgbClr val="000000"/>
                  </a:outerShdw>
                </a:effectLst>
                <a:latin typeface="Candara" pitchFamily="34" charset="0"/>
                <a:ea typeface="+mj-ea"/>
                <a:cs typeface="+mj-cs"/>
              </a:rPr>
              <a:t>, PP 8/2008, </a:t>
            </a:r>
            <a:r>
              <a:rPr lang="en-US" sz="2400" b="1" kern="0" dirty="0" err="1" smtClean="0">
                <a:effectLst>
                  <a:outerShdw blurRad="38100" dist="38100" dir="2700000" algn="tl">
                    <a:srgbClr val="000000"/>
                  </a:outerShdw>
                </a:effectLst>
                <a:latin typeface="Candara" pitchFamily="34" charset="0"/>
                <a:ea typeface="+mj-ea"/>
                <a:cs typeface="+mj-cs"/>
              </a:rPr>
              <a:t>dan</a:t>
            </a:r>
            <a:r>
              <a:rPr lang="id-ID" sz="2400" b="1" kern="0" dirty="0" smtClean="0">
                <a:effectLst>
                  <a:outerShdw blurRad="38100" dist="38100" dir="2700000" algn="tl">
                    <a:srgbClr val="000000"/>
                  </a:outerShdw>
                </a:effectLst>
                <a:latin typeface="Candara" pitchFamily="34" charset="0"/>
                <a:ea typeface="+mj-ea"/>
                <a:cs typeface="+mj-cs"/>
              </a:rPr>
              <a:t> </a:t>
            </a:r>
            <a:r>
              <a:rPr lang="en-US" sz="2400" b="1" kern="0" dirty="0" err="1" smtClean="0">
                <a:effectLst>
                  <a:outerShdw blurRad="38100" dist="38100" dir="2700000" algn="tl">
                    <a:srgbClr val="000000"/>
                  </a:outerShdw>
                </a:effectLst>
                <a:latin typeface="Candara" pitchFamily="34" charset="0"/>
                <a:ea typeface="+mj-ea"/>
                <a:cs typeface="+mj-cs"/>
              </a:rPr>
              <a:t>Pasal</a:t>
            </a:r>
            <a:r>
              <a:rPr lang="en-US" sz="2400" b="1" kern="0" dirty="0" smtClean="0">
                <a:effectLst>
                  <a:outerShdw blurRad="38100" dist="38100" dir="2700000" algn="tl">
                    <a:srgbClr val="000000"/>
                  </a:outerShdw>
                </a:effectLst>
                <a:latin typeface="Candara" pitchFamily="34" charset="0"/>
                <a:ea typeface="+mj-ea"/>
                <a:cs typeface="+mj-cs"/>
              </a:rPr>
              <a:t> </a:t>
            </a:r>
            <a:r>
              <a:rPr lang="en-US" sz="2400" b="1" kern="0" dirty="0">
                <a:effectLst>
                  <a:outerShdw blurRad="38100" dist="38100" dir="2700000" algn="tl">
                    <a:srgbClr val="000000"/>
                  </a:outerShdw>
                </a:effectLst>
                <a:latin typeface="Candara" pitchFamily="34" charset="0"/>
                <a:ea typeface="+mj-ea"/>
                <a:cs typeface="+mj-cs"/>
              </a:rPr>
              <a:t>50</a:t>
            </a:r>
            <a:r>
              <a:rPr lang="id-ID" sz="2400" b="1" kern="0" dirty="0">
                <a:effectLst>
                  <a:outerShdw blurRad="38100" dist="38100" dir="2700000" algn="tl">
                    <a:srgbClr val="000000"/>
                  </a:outerShdw>
                </a:effectLst>
                <a:latin typeface="Candara" pitchFamily="34" charset="0"/>
                <a:ea typeface="+mj-ea"/>
                <a:cs typeface="+mj-cs"/>
              </a:rPr>
              <a:t> s.d 84</a:t>
            </a:r>
            <a:r>
              <a:rPr lang="en-US" sz="2400" b="1" kern="0" dirty="0">
                <a:effectLst>
                  <a:outerShdw blurRad="38100" dist="38100" dir="2700000" algn="tl">
                    <a:srgbClr val="000000"/>
                  </a:outerShdw>
                </a:effectLst>
                <a:latin typeface="Candara" pitchFamily="34" charset="0"/>
                <a:ea typeface="+mj-ea"/>
                <a:cs typeface="+mj-cs"/>
              </a:rPr>
              <a:t> </a:t>
            </a:r>
            <a:r>
              <a:rPr lang="en-US" sz="2400" b="1" kern="0" dirty="0" err="1">
                <a:effectLst>
                  <a:outerShdw blurRad="38100" dist="38100" dir="2700000" algn="tl">
                    <a:srgbClr val="000000"/>
                  </a:outerShdw>
                </a:effectLst>
                <a:latin typeface="Candara" pitchFamily="34" charset="0"/>
                <a:ea typeface="+mj-ea"/>
                <a:cs typeface="+mj-cs"/>
              </a:rPr>
              <a:t>Permendagri</a:t>
            </a:r>
            <a:r>
              <a:rPr lang="en-US" sz="2400" b="1" kern="0" dirty="0">
                <a:effectLst>
                  <a:outerShdw blurRad="38100" dist="38100" dir="2700000" algn="tl">
                    <a:srgbClr val="000000"/>
                  </a:outerShdw>
                </a:effectLst>
                <a:latin typeface="Candara" pitchFamily="34" charset="0"/>
                <a:ea typeface="+mj-ea"/>
                <a:cs typeface="+mj-cs"/>
              </a:rPr>
              <a:t> 54/2010)</a:t>
            </a:r>
            <a:br>
              <a:rPr lang="en-US" sz="2400" b="1" kern="0" dirty="0">
                <a:effectLst>
                  <a:outerShdw blurRad="38100" dist="38100" dir="2700000" algn="tl">
                    <a:srgbClr val="000000"/>
                  </a:outerShdw>
                </a:effectLst>
                <a:latin typeface="Candara" pitchFamily="34" charset="0"/>
                <a:ea typeface="+mj-ea"/>
                <a:cs typeface="+mj-cs"/>
              </a:rPr>
            </a:br>
            <a:endParaRPr lang="en-US" sz="2400" b="1" kern="0" dirty="0">
              <a:effectLst>
                <a:outerShdw blurRad="38100" dist="38100" dir="2700000" algn="tl">
                  <a:srgbClr val="000000"/>
                </a:outerShdw>
              </a:effectLst>
              <a:latin typeface="Candara" pitchFamily="34" charset="0"/>
              <a:ea typeface="+mj-ea"/>
              <a:cs typeface="+mj-cs"/>
            </a:endParaRPr>
          </a:p>
        </p:txBody>
      </p:sp>
      <p:sp>
        <p:nvSpPr>
          <p:cNvPr id="6" name="Title 1"/>
          <p:cNvSpPr>
            <a:spLocks noGrp="1"/>
          </p:cNvSpPr>
          <p:nvPr>
            <p:ph type="title"/>
          </p:nvPr>
        </p:nvSpPr>
        <p:spPr>
          <a:xfrm>
            <a:off x="0" y="-27384"/>
            <a:ext cx="12190413" cy="778098"/>
          </a:xfrm>
          <a:solidFill>
            <a:srgbClr val="003300"/>
          </a:solidFill>
        </p:spPr>
        <p:txBody>
          <a:bodyPr>
            <a:normAutofit/>
          </a:bodyPr>
          <a:lstStyle/>
          <a:p>
            <a:r>
              <a:rPr lang="id-ID" sz="4000" dirty="0" smtClean="0">
                <a:solidFill>
                  <a:schemeClr val="bg1"/>
                </a:solidFill>
                <a:latin typeface="Arial Black" pitchFamily="34" charset="0"/>
                <a:ea typeface="Arial Unicode MS" pitchFamily="34" charset="-128"/>
                <a:cs typeface="Arial Unicode MS" pitchFamily="34" charset="-128"/>
              </a:rPr>
              <a:t>Apa</a:t>
            </a:r>
            <a:r>
              <a:rPr lang="id-ID" sz="3200" dirty="0" smtClean="0">
                <a:solidFill>
                  <a:schemeClr val="bg1"/>
                </a:solidFill>
                <a:latin typeface="Arial Unicode MS" pitchFamily="34" charset="-128"/>
                <a:ea typeface="Arial Unicode MS" pitchFamily="34" charset="-128"/>
                <a:cs typeface="Arial Unicode MS" pitchFamily="34" charset="-128"/>
              </a:rPr>
              <a:t> </a:t>
            </a:r>
            <a:r>
              <a:rPr lang="id-ID" sz="3200" b="1" dirty="0" smtClean="0">
                <a:solidFill>
                  <a:schemeClr val="bg1"/>
                </a:solidFill>
                <a:latin typeface="Arial Unicode MS" pitchFamily="34" charset="-128"/>
                <a:ea typeface="Arial Unicode MS" pitchFamily="34" charset="-128"/>
                <a:cs typeface="Arial Unicode MS" pitchFamily="34" charset="-128"/>
              </a:rPr>
              <a:t>RPJMD ?</a:t>
            </a:r>
            <a:endParaRPr lang="id-ID" sz="3200" b="1" dirty="0">
              <a:solidFill>
                <a:schemeClr val="bg1"/>
              </a:solidFill>
              <a:latin typeface="Arial Unicode MS" pitchFamily="34" charset="-128"/>
              <a:ea typeface="Arial Unicode MS" pitchFamily="34" charset="-128"/>
              <a:cs typeface="Arial Unicode MS" pitchFamily="34" charset="-128"/>
            </a:endParaRPr>
          </a:p>
        </p:txBody>
      </p:sp>
      <p:sp>
        <p:nvSpPr>
          <p:cNvPr id="7"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17</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 xmlns:p14="http://schemas.microsoft.com/office/powerpoint/2010/main" val="6917959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18</a:t>
            </a:fld>
            <a:endParaRPr lang="id-ID" sz="1600" b="1" dirty="0" smtClean="0">
              <a:solidFill>
                <a:schemeClr val="bg1"/>
              </a:solidFill>
              <a:latin typeface="Tahoma" pitchFamily="34" charset="0"/>
              <a:cs typeface="Tahoma" pitchFamily="34" charset="0"/>
            </a:endParaRPr>
          </a:p>
        </p:txBody>
      </p:sp>
      <p:graphicFrame>
        <p:nvGraphicFramePr>
          <p:cNvPr id="9" name="Diagram 8"/>
          <p:cNvGraphicFramePr/>
          <p:nvPr/>
        </p:nvGraphicFramePr>
        <p:xfrm>
          <a:off x="380167" y="1000108"/>
          <a:ext cx="11555966" cy="56436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itle 1"/>
          <p:cNvSpPr txBox="1">
            <a:spLocks/>
          </p:cNvSpPr>
          <p:nvPr/>
        </p:nvSpPr>
        <p:spPr>
          <a:xfrm>
            <a:off x="3" y="-24"/>
            <a:ext cx="12190412" cy="778098"/>
          </a:xfrm>
          <a:prstGeom prst="rect">
            <a:avLst/>
          </a:prstGeom>
          <a:solidFill>
            <a:srgbClr val="00206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800" b="0" i="0" u="none" strike="noStrike" kern="1200" cap="none" spc="0" normalizeH="0" baseline="0" noProof="0" dirty="0" smtClean="0">
                <a:ln>
                  <a:noFill/>
                </a:ln>
                <a:solidFill>
                  <a:schemeClr val="bg1"/>
                </a:solidFill>
                <a:effectLst/>
                <a:uLnTx/>
                <a:uFillTx/>
                <a:latin typeface="Bernard MT Condensed" pitchFamily="18" charset="0"/>
                <a:ea typeface="Arial Unicode MS" pitchFamily="34" charset="-128"/>
                <a:cs typeface="Arial Unicode MS" pitchFamily="34" charset="-128"/>
              </a:rPr>
              <a:t>Tahapan</a:t>
            </a:r>
            <a:r>
              <a:rPr kumimoji="0" lang="id-ID" sz="4000" b="0" i="0" u="none" strike="noStrike" kern="1200" cap="none" spc="0" normalizeH="0" baseline="0" noProof="0" dirty="0" smtClean="0">
                <a:ln>
                  <a:noFill/>
                </a:ln>
                <a:solidFill>
                  <a:schemeClr val="bg1"/>
                </a:solidFill>
                <a:effectLst/>
                <a:uLnTx/>
                <a:uFillTx/>
                <a:latin typeface="Bernard MT Condensed" pitchFamily="18" charset="0"/>
                <a:ea typeface="Arial Unicode MS" pitchFamily="34" charset="-128"/>
                <a:cs typeface="Arial Unicode MS" pitchFamily="34" charset="-128"/>
              </a:rPr>
              <a:t> </a:t>
            </a:r>
            <a:r>
              <a:rPr kumimoji="0" lang="id-ID" sz="4000" b="1" i="0" u="none" strike="noStrike" kern="1200" cap="none" spc="0" normalizeH="0" baseline="0" noProof="0" dirty="0" smtClean="0">
                <a:ln>
                  <a:noFill/>
                </a:ln>
                <a:solidFill>
                  <a:schemeClr val="bg1"/>
                </a:solidFill>
                <a:effectLst/>
                <a:uLnTx/>
                <a:uFillTx/>
                <a:latin typeface="Bernard MT Condensed" pitchFamily="18" charset="0"/>
                <a:ea typeface="Arial Unicode MS" pitchFamily="34" charset="-128"/>
                <a:cs typeface="Arial Unicode MS" pitchFamily="34" charset="-128"/>
              </a:rPr>
              <a:t>RPJMD ?</a:t>
            </a:r>
            <a:endParaRPr kumimoji="0" lang="id-ID" sz="4000" b="1" i="0" u="none" strike="noStrike" kern="1200" cap="none" spc="0" normalizeH="0" baseline="0" noProof="0" dirty="0">
              <a:ln>
                <a:noFill/>
              </a:ln>
              <a:solidFill>
                <a:schemeClr val="bg1"/>
              </a:solidFill>
              <a:effectLst/>
              <a:uLnTx/>
              <a:uFillTx/>
              <a:latin typeface="Bernard MT Condensed" pitchFamily="18" charset="0"/>
              <a:ea typeface="Arial Unicode MS" pitchFamily="34" charset="-128"/>
              <a:cs typeface="Arial Unicode MS" pitchFamily="34" charset="-128"/>
            </a:endParaRPr>
          </a:p>
        </p:txBody>
      </p:sp>
      <p:sp>
        <p:nvSpPr>
          <p:cNvPr id="12" name="TextBox 11"/>
          <p:cNvSpPr txBox="1"/>
          <p:nvPr/>
        </p:nvSpPr>
        <p:spPr>
          <a:xfrm>
            <a:off x="6309522" y="714358"/>
            <a:ext cx="5072098" cy="735747"/>
          </a:xfrm>
          <a:prstGeom prst="ellipse">
            <a:avLst/>
          </a:prstGeom>
          <a:solidFill>
            <a:srgbClr val="C00000"/>
          </a:solidFill>
          <a:ln>
            <a:solidFill>
              <a:schemeClr val="tx1"/>
            </a:solidFill>
          </a:ln>
        </p:spPr>
        <p:txBody>
          <a:bodyPr wrap="square" rtlCol="0">
            <a:spAutoFit/>
          </a:bodyPr>
          <a:lstStyle/>
          <a:p>
            <a:r>
              <a:rPr lang="id-ID" sz="2800" dirty="0" smtClean="0">
                <a:solidFill>
                  <a:schemeClr val="bg1"/>
                </a:solidFill>
                <a:latin typeface="Rockwell Condensed" pitchFamily="18" charset="0"/>
              </a:rPr>
              <a:t>RANCANGAN TEKNOKRATIK</a:t>
            </a:r>
            <a:endParaRPr lang="id-ID" sz="2800" dirty="0">
              <a:solidFill>
                <a:schemeClr val="bg1"/>
              </a:solidFill>
              <a:latin typeface="Rockwell Condensed" pitchFamily="18" charset="0"/>
            </a:endParaRPr>
          </a:p>
        </p:txBody>
      </p:sp>
    </p:spTree>
    <p:extLst>
      <p:ext uri="{BB962C8B-B14F-4D97-AF65-F5344CB8AC3E}">
        <p14:creationId xmlns:p14="http://schemas.microsoft.com/office/powerpoint/2010/main" xmlns="" val="6917959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Picture 19"/>
          <p:cNvPicPr>
            <a:picLocks noChangeAspect="1"/>
          </p:cNvPicPr>
          <p:nvPr/>
        </p:nvPicPr>
        <p:blipFill>
          <a:blip r:embed="rId2" cstate="print">
            <a:extLst>
              <a:ext uri="{28A0092B-C50C-407E-A947-70E740481C1C}">
                <a14:useLocalDpi xmlns:a14="http://schemas.microsoft.com/office/drawing/2010/main" xmlns="" val="0"/>
              </a:ext>
            </a:extLst>
          </a:blip>
          <a:srcRect b="7454"/>
          <a:stretch>
            <a:fillRect/>
          </a:stretch>
        </p:blipFill>
        <p:spPr bwMode="auto">
          <a:xfrm>
            <a:off x="69477" y="6265551"/>
            <a:ext cx="855271" cy="547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 name="Group 74"/>
          <p:cNvGrpSpPr/>
          <p:nvPr/>
        </p:nvGrpSpPr>
        <p:grpSpPr>
          <a:xfrm>
            <a:off x="161796" y="785796"/>
            <a:ext cx="12028618" cy="5783263"/>
            <a:chOff x="161796" y="785794"/>
            <a:chExt cx="12028618" cy="5783263"/>
          </a:xfrm>
        </p:grpSpPr>
        <p:cxnSp>
          <p:nvCxnSpPr>
            <p:cNvPr id="44034" name="Shape 20"/>
            <p:cNvCxnSpPr>
              <a:cxnSpLocks noChangeShapeType="1"/>
            </p:cNvCxnSpPr>
            <p:nvPr/>
          </p:nvCxnSpPr>
          <p:spPr bwMode="auto">
            <a:xfrm rot="16200000" flipH="1">
              <a:off x="7600221" y="3802837"/>
              <a:ext cx="246062" cy="0"/>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44035" name="Shape 18"/>
            <p:cNvCxnSpPr>
              <a:cxnSpLocks noChangeShapeType="1"/>
            </p:cNvCxnSpPr>
            <p:nvPr/>
          </p:nvCxnSpPr>
          <p:spPr bwMode="auto">
            <a:xfrm rot="16200000" flipH="1">
              <a:off x="2414309" y="3577300"/>
              <a:ext cx="1820863" cy="162149"/>
            </a:xfrm>
            <a:prstGeom prst="bentConnector2">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sp>
          <p:nvSpPr>
            <p:cNvPr id="7" name="Rectangle 6"/>
            <p:cNvSpPr/>
            <p:nvPr/>
          </p:nvSpPr>
          <p:spPr bwMode="auto">
            <a:xfrm>
              <a:off x="840748" y="1496994"/>
              <a:ext cx="7708873" cy="5072063"/>
            </a:xfrm>
            <a:prstGeom prst="rect">
              <a:avLst/>
            </a:prstGeom>
            <a:solidFill>
              <a:schemeClr val="accent2">
                <a:lumMod val="20000"/>
                <a:lumOff val="80000"/>
              </a:schemeClr>
            </a:solidFill>
            <a:ln w="28575" cap="flat" cmpd="sng" algn="ctr">
              <a:solidFill>
                <a:srgbClr val="003399"/>
              </a:solidFill>
              <a:prstDash val="solid"/>
              <a:round/>
              <a:headEnd type="none" w="med" len="med"/>
              <a:tailEnd type="none" w="med" len="med"/>
            </a:ln>
            <a:effectLst/>
          </p:spPr>
          <p:txBody>
            <a:bodyPr/>
            <a:lstStyle/>
            <a:p>
              <a:pPr>
                <a:defRPr/>
              </a:pPr>
              <a:endParaRPr lang="id-ID">
                <a:solidFill>
                  <a:srgbClr val="FFFFFF"/>
                </a:solidFill>
                <a:latin typeface="Cambria" panose="02040503050406030204" pitchFamily="18" charset="0"/>
                <a:cs typeface="Arial" panose="020B0604020202020204" pitchFamily="34" charset="0"/>
              </a:endParaRPr>
            </a:p>
          </p:txBody>
        </p:sp>
        <p:sp>
          <p:nvSpPr>
            <p:cNvPr id="8" name="Rectangle 7"/>
            <p:cNvSpPr/>
            <p:nvPr/>
          </p:nvSpPr>
          <p:spPr bwMode="auto">
            <a:xfrm>
              <a:off x="161796" y="848593"/>
              <a:ext cx="1216010" cy="571504"/>
            </a:xfrm>
            <a:prstGeom prst="rect">
              <a:avLst/>
            </a:prstGeom>
            <a:solidFill>
              <a:srgbClr val="005392"/>
            </a:solidFill>
            <a:ln w="19050" cap="flat" cmpd="sng" algn="ctr">
              <a:solidFill>
                <a:srgbClr val="D023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lnSpc>
                  <a:spcPct val="80000"/>
                </a:lnSpc>
                <a:defRPr/>
              </a:pPr>
              <a:r>
                <a:rPr lang="id-ID" sz="1050" b="1" dirty="0">
                  <a:solidFill>
                    <a:schemeClr val="bg1"/>
                  </a:solidFill>
                  <a:latin typeface="Cambria" panose="02040503050406030204" pitchFamily="18" charset="0"/>
                  <a:cs typeface="Arial" panose="020B0604020202020204" pitchFamily="34" charset="0"/>
                </a:rPr>
                <a:t>Persiapan Penyusunan RPJMD</a:t>
              </a:r>
            </a:p>
          </p:txBody>
        </p:sp>
        <p:sp>
          <p:nvSpPr>
            <p:cNvPr id="10" name="Rectangle 9"/>
            <p:cNvSpPr/>
            <p:nvPr/>
          </p:nvSpPr>
          <p:spPr bwMode="auto">
            <a:xfrm>
              <a:off x="3242463" y="5264131"/>
              <a:ext cx="1622984" cy="647700"/>
            </a:xfrm>
            <a:prstGeom prst="rect">
              <a:avLst/>
            </a:prstGeom>
            <a:solidFill>
              <a:srgbClr val="E67300"/>
            </a:solidFill>
            <a:ln w="19050" cap="flat" cmpd="sng" algn="ctr">
              <a:solidFill>
                <a:srgbClr val="FFFF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lnSpc>
                  <a:spcPct val="80000"/>
                </a:lnSpc>
                <a:defRPr/>
              </a:pPr>
              <a:r>
                <a:rPr lang="en-US" sz="1200" b="1" dirty="0" err="1">
                  <a:latin typeface="Cambria" panose="02040503050406030204" pitchFamily="18" charset="0"/>
                  <a:cs typeface="Arial" panose="020B0604020202020204" pitchFamily="34" charset="0"/>
                </a:rPr>
                <a:t>Perumusan</a:t>
              </a:r>
              <a:r>
                <a:rPr lang="en-US" sz="1200" b="1" dirty="0">
                  <a:latin typeface="Cambria" panose="02040503050406030204" pitchFamily="18" charset="0"/>
                  <a:cs typeface="Arial" panose="020B0604020202020204" pitchFamily="34" charset="0"/>
                </a:rPr>
                <a:t> </a:t>
              </a:r>
              <a:r>
                <a:rPr lang="id-ID" sz="1200" b="1" dirty="0">
                  <a:latin typeface="Cambria" panose="02040503050406030204" pitchFamily="18" charset="0"/>
                  <a:cs typeface="Arial" panose="020B0604020202020204" pitchFamily="34" charset="0"/>
                </a:rPr>
                <a:t>P</a:t>
              </a:r>
              <a:r>
                <a:rPr lang="en-US" sz="1200" b="1" dirty="0" err="1">
                  <a:latin typeface="Cambria" panose="02040503050406030204" pitchFamily="18" charset="0"/>
                  <a:cs typeface="Arial" panose="020B0604020202020204" pitchFamily="34" charset="0"/>
                </a:rPr>
                <a:t>ermasalahan</a:t>
              </a:r>
              <a:r>
                <a:rPr lang="en-US" sz="1200" b="1" dirty="0">
                  <a:latin typeface="Cambria" panose="02040503050406030204" pitchFamily="18" charset="0"/>
                  <a:cs typeface="Arial" panose="020B0604020202020204" pitchFamily="34" charset="0"/>
                </a:rPr>
                <a:t> </a:t>
              </a:r>
              <a:r>
                <a:rPr lang="id-ID" sz="1200" b="1" dirty="0">
                  <a:latin typeface="Cambria" panose="02040503050406030204" pitchFamily="18" charset="0"/>
                  <a:cs typeface="Arial" panose="020B0604020202020204" pitchFamily="34" charset="0"/>
                </a:rPr>
                <a:t>Pembangunan </a:t>
              </a:r>
              <a:r>
                <a:rPr lang="en-US" sz="1200" b="1" dirty="0">
                  <a:latin typeface="Cambria" panose="02040503050406030204" pitchFamily="18" charset="0"/>
                  <a:cs typeface="Arial" panose="020B0604020202020204" pitchFamily="34" charset="0"/>
                </a:rPr>
                <a:t>Daerah</a:t>
              </a:r>
            </a:p>
          </p:txBody>
        </p:sp>
        <p:cxnSp>
          <p:nvCxnSpPr>
            <p:cNvPr id="44046" name="Shape 20"/>
            <p:cNvCxnSpPr>
              <a:cxnSpLocks noChangeShapeType="1"/>
            </p:cNvCxnSpPr>
            <p:nvPr/>
          </p:nvCxnSpPr>
          <p:spPr bwMode="auto">
            <a:xfrm>
              <a:off x="2729872" y="5587981"/>
              <a:ext cx="511841" cy="0"/>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44047" name="Shape 18"/>
            <p:cNvCxnSpPr>
              <a:cxnSpLocks noChangeShapeType="1"/>
              <a:endCxn id="7" idx="1"/>
            </p:cNvCxnSpPr>
            <p:nvPr/>
          </p:nvCxnSpPr>
          <p:spPr bwMode="auto">
            <a:xfrm rot="16200000" flipH="1">
              <a:off x="-626508" y="2566563"/>
              <a:ext cx="2608262" cy="326249"/>
            </a:xfrm>
            <a:prstGeom prst="bentConnector2">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sp>
          <p:nvSpPr>
            <p:cNvPr id="13" name="Flowchart: Document 12"/>
            <p:cNvSpPr/>
            <p:nvPr/>
          </p:nvSpPr>
          <p:spPr bwMode="auto">
            <a:xfrm>
              <a:off x="9121273" y="962006"/>
              <a:ext cx="1421013" cy="857250"/>
            </a:xfrm>
            <a:prstGeom prst="flowChartDocument">
              <a:avLst/>
            </a:prstGeom>
            <a:solidFill>
              <a:srgbClr val="0099CC"/>
            </a:solidFill>
            <a:ln w="19050" cap="flat" cmpd="sng" algn="ctr">
              <a:solidFill>
                <a:srgbClr val="D023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lnSpc>
                  <a:spcPct val="80000"/>
                </a:lnSpc>
                <a:defRPr/>
              </a:pPr>
              <a:endParaRPr lang="id-ID" sz="1400" b="1">
                <a:solidFill>
                  <a:srgbClr val="FFFF89"/>
                </a:solidFill>
                <a:latin typeface="Cambria" panose="02040503050406030204" pitchFamily="18" charset="0"/>
                <a:cs typeface="Arial" panose="020B0604020202020204" pitchFamily="34" charset="0"/>
              </a:endParaRPr>
            </a:p>
            <a:p>
              <a:pPr algn="ctr">
                <a:lnSpc>
                  <a:spcPct val="80000"/>
                </a:lnSpc>
                <a:defRPr/>
              </a:pPr>
              <a:r>
                <a:rPr lang="id-ID" sz="1400" b="1">
                  <a:solidFill>
                    <a:srgbClr val="FFFF89"/>
                  </a:solidFill>
                  <a:latin typeface="Cambria" panose="02040503050406030204" pitchFamily="18" charset="0"/>
                  <a:cs typeface="Arial" panose="020B0604020202020204" pitchFamily="34" charset="0"/>
                </a:rPr>
                <a:t>Rancangan Awal RPJMD</a:t>
              </a:r>
            </a:p>
          </p:txBody>
        </p:sp>
        <p:cxnSp>
          <p:nvCxnSpPr>
            <p:cNvPr id="44051" name="Shape 18"/>
            <p:cNvCxnSpPr>
              <a:cxnSpLocks noChangeShapeType="1"/>
              <a:stCxn id="7" idx="3"/>
            </p:cNvCxnSpPr>
            <p:nvPr/>
          </p:nvCxnSpPr>
          <p:spPr bwMode="auto">
            <a:xfrm flipV="1">
              <a:off x="8549621" y="1390632"/>
              <a:ext cx="601706" cy="2643187"/>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sp>
          <p:nvSpPr>
            <p:cNvPr id="15" name="Rectangle 75"/>
            <p:cNvSpPr>
              <a:spLocks noChangeArrowheads="1"/>
            </p:cNvSpPr>
            <p:nvPr/>
          </p:nvSpPr>
          <p:spPr bwMode="auto">
            <a:xfrm>
              <a:off x="8953564" y="3176571"/>
              <a:ext cx="1622984" cy="500063"/>
            </a:xfrm>
            <a:prstGeom prst="rect">
              <a:avLst/>
            </a:prstGeom>
            <a:solidFill>
              <a:srgbClr val="00B050"/>
            </a:solidFill>
            <a:ln w="19050" algn="ctr">
              <a:solidFill>
                <a:srgbClr val="D02300"/>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r>
                <a:rPr lang="id-ID" sz="1400" b="1">
                  <a:solidFill>
                    <a:srgbClr val="FFFF89"/>
                  </a:solidFill>
                  <a:latin typeface="Cambria" panose="02040503050406030204" pitchFamily="18" charset="0"/>
                  <a:cs typeface="Arial" panose="020B0604020202020204" pitchFamily="34" charset="0"/>
                </a:rPr>
                <a:t>Musrenbang RPJMD</a:t>
              </a:r>
              <a:endParaRPr lang="en-US" sz="1400" b="1">
                <a:solidFill>
                  <a:srgbClr val="FFFF89"/>
                </a:solidFill>
                <a:latin typeface="Cambria" panose="02040503050406030204" pitchFamily="18" charset="0"/>
                <a:cs typeface="Arial" panose="020B0604020202020204" pitchFamily="34" charset="0"/>
              </a:endParaRPr>
            </a:p>
          </p:txBody>
        </p:sp>
        <p:sp>
          <p:nvSpPr>
            <p:cNvPr id="16" name="Rectangle 15"/>
            <p:cNvSpPr/>
            <p:nvPr/>
          </p:nvSpPr>
          <p:spPr bwMode="auto">
            <a:xfrm>
              <a:off x="8953564" y="5470191"/>
              <a:ext cx="1622984" cy="592455"/>
            </a:xfrm>
            <a:prstGeom prst="rect">
              <a:avLst/>
            </a:prstGeom>
            <a:solidFill>
              <a:srgbClr val="8E4700"/>
            </a:solidFill>
            <a:ln w="19050" cap="flat" cmpd="sng" algn="ctr">
              <a:solidFill>
                <a:srgbClr val="D023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r>
                <a:rPr lang="id-ID" sz="1200" b="1" dirty="0">
                  <a:solidFill>
                    <a:schemeClr val="bg1"/>
                  </a:solidFill>
                  <a:latin typeface="Cambria" panose="02040503050406030204" pitchFamily="18" charset="0"/>
                  <a:cs typeface="Arial" panose="020B0604020202020204" pitchFamily="34" charset="0"/>
                </a:rPr>
                <a:t>Evaluasi RANPERDA </a:t>
              </a:r>
              <a:r>
                <a:rPr lang="en-US" sz="1200" b="1" dirty="0">
                  <a:solidFill>
                    <a:schemeClr val="bg1"/>
                  </a:solidFill>
                  <a:latin typeface="Cambria" panose="02040503050406030204" pitchFamily="18" charset="0"/>
                  <a:cs typeface="Arial" panose="020B0604020202020204" pitchFamily="34" charset="0"/>
                </a:rPr>
                <a:t>RPJ</a:t>
              </a:r>
              <a:r>
                <a:rPr lang="id-ID" sz="1200" b="1" dirty="0">
                  <a:solidFill>
                    <a:schemeClr val="bg1"/>
                  </a:solidFill>
                  <a:latin typeface="Cambria" panose="02040503050406030204" pitchFamily="18" charset="0"/>
                  <a:cs typeface="Arial" panose="020B0604020202020204" pitchFamily="34" charset="0"/>
                </a:rPr>
                <a:t>M</a:t>
              </a:r>
              <a:r>
                <a:rPr lang="en-US" sz="1200" b="1" dirty="0">
                  <a:solidFill>
                    <a:schemeClr val="bg1"/>
                  </a:solidFill>
                  <a:latin typeface="Cambria" panose="02040503050406030204" pitchFamily="18" charset="0"/>
                  <a:cs typeface="Arial" panose="020B0604020202020204" pitchFamily="34" charset="0"/>
                </a:rPr>
                <a:t>D</a:t>
              </a:r>
            </a:p>
          </p:txBody>
        </p:sp>
        <p:sp>
          <p:nvSpPr>
            <p:cNvPr id="17" name="Flowchart: Document 78"/>
            <p:cNvSpPr>
              <a:spLocks noChangeArrowheads="1"/>
            </p:cNvSpPr>
            <p:nvPr/>
          </p:nvSpPr>
          <p:spPr bwMode="auto">
            <a:xfrm>
              <a:off x="8953564" y="3852846"/>
              <a:ext cx="1622984" cy="538163"/>
            </a:xfrm>
            <a:prstGeom prst="flowChartDocument">
              <a:avLst/>
            </a:prstGeom>
            <a:solidFill>
              <a:srgbClr val="00B0F0"/>
            </a:solidFill>
            <a:ln w="19050" algn="ctr">
              <a:solidFill>
                <a:srgbClr val="D02300"/>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r>
                <a:rPr lang="id-ID" sz="1400" b="1" dirty="0">
                  <a:solidFill>
                    <a:srgbClr val="000000"/>
                  </a:solidFill>
                  <a:latin typeface="Cambria" panose="02040503050406030204" pitchFamily="18" charset="0"/>
                  <a:cs typeface="Arial" panose="020B0604020202020204" pitchFamily="34" charset="0"/>
                </a:rPr>
                <a:t>Rancangan Akhir RPJMD</a:t>
              </a:r>
            </a:p>
          </p:txBody>
        </p:sp>
        <p:sp>
          <p:nvSpPr>
            <p:cNvPr id="18" name="Rectangle 17"/>
            <p:cNvSpPr/>
            <p:nvPr/>
          </p:nvSpPr>
          <p:spPr bwMode="auto">
            <a:xfrm>
              <a:off x="8872415" y="4538643"/>
              <a:ext cx="1821348" cy="733426"/>
            </a:xfrm>
            <a:prstGeom prst="rect">
              <a:avLst/>
            </a:prstGeom>
            <a:solidFill>
              <a:srgbClr val="0070C0"/>
            </a:solidFill>
            <a:ln w="19050" cap="flat" cmpd="sng" algn="ctr">
              <a:solidFill>
                <a:srgbClr val="FFFF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r>
                <a:rPr lang="en-US" sz="1000" b="1" dirty="0">
                  <a:solidFill>
                    <a:srgbClr val="FFFF89"/>
                  </a:solidFill>
                  <a:latin typeface="Cambria" panose="02040503050406030204" pitchFamily="18" charset="0"/>
                  <a:cs typeface="Arial" panose="020B0604020202020204" pitchFamily="34" charset="0"/>
                </a:rPr>
                <a:t>P</a:t>
              </a:r>
              <a:r>
                <a:rPr lang="id-ID" sz="1000" b="1" dirty="0">
                  <a:solidFill>
                    <a:srgbClr val="FFFF89"/>
                  </a:solidFill>
                  <a:latin typeface="Cambria" panose="02040503050406030204" pitchFamily="18" charset="0"/>
                  <a:cs typeface="Arial" panose="020B0604020202020204" pitchFamily="34" charset="0"/>
                </a:rPr>
                <a:t>embahasan dan persetujuan bersama RANPERDA RPJMD </a:t>
              </a:r>
              <a:endParaRPr lang="en-US" sz="1000" b="1" dirty="0">
                <a:solidFill>
                  <a:srgbClr val="FFFF89"/>
                </a:solidFill>
                <a:latin typeface="Cambria" panose="02040503050406030204" pitchFamily="18" charset="0"/>
                <a:cs typeface="Arial" panose="020B0604020202020204" pitchFamily="34" charset="0"/>
              </a:endParaRPr>
            </a:p>
          </p:txBody>
        </p:sp>
        <p:cxnSp>
          <p:nvCxnSpPr>
            <p:cNvPr id="44064" name="Shape 20"/>
            <p:cNvCxnSpPr>
              <a:cxnSpLocks noChangeShapeType="1"/>
            </p:cNvCxnSpPr>
            <p:nvPr/>
          </p:nvCxnSpPr>
          <p:spPr bwMode="auto">
            <a:xfrm rot="5400000">
              <a:off x="9676466" y="5386980"/>
              <a:ext cx="174625" cy="1953"/>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44067" name="Shape 20"/>
            <p:cNvCxnSpPr>
              <a:cxnSpLocks noChangeShapeType="1"/>
            </p:cNvCxnSpPr>
            <p:nvPr/>
          </p:nvCxnSpPr>
          <p:spPr bwMode="auto">
            <a:xfrm rot="5400000">
              <a:off x="9405128" y="2174979"/>
              <a:ext cx="714375" cy="2930"/>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44068" name="Shape 20"/>
            <p:cNvCxnSpPr>
              <a:cxnSpLocks noChangeShapeType="1"/>
            </p:cNvCxnSpPr>
            <p:nvPr/>
          </p:nvCxnSpPr>
          <p:spPr bwMode="auto">
            <a:xfrm rot="5400000" flipH="1" flipV="1">
              <a:off x="3833133" y="5040905"/>
              <a:ext cx="444500" cy="1953"/>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44069" name="Shape 18"/>
            <p:cNvCxnSpPr>
              <a:cxnSpLocks noChangeShapeType="1"/>
            </p:cNvCxnSpPr>
            <p:nvPr/>
          </p:nvCxnSpPr>
          <p:spPr bwMode="auto">
            <a:xfrm rot="10800000" flipV="1">
              <a:off x="1215837" y="2425682"/>
              <a:ext cx="80098" cy="2822575"/>
            </a:xfrm>
            <a:prstGeom prst="bentConnector3">
              <a:avLst>
                <a:gd name="adj1" fmla="val 42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sp>
          <p:nvSpPr>
            <p:cNvPr id="25" name="Flowchart: Document 24"/>
            <p:cNvSpPr/>
            <p:nvPr/>
          </p:nvSpPr>
          <p:spPr bwMode="auto">
            <a:xfrm>
              <a:off x="2715897" y="2425684"/>
              <a:ext cx="1217238" cy="642937"/>
            </a:xfrm>
            <a:prstGeom prst="flowChartDocument">
              <a:avLst/>
            </a:prstGeom>
            <a:solidFill>
              <a:srgbClr val="005392"/>
            </a:solidFill>
            <a:ln w="19050" cap="flat" cmpd="sng" algn="ctr">
              <a:solidFill>
                <a:srgbClr val="D023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lnSpc>
                  <a:spcPct val="80000"/>
                </a:lnSpc>
                <a:defRPr/>
              </a:pPr>
              <a:r>
                <a:rPr lang="it-IT" sz="1050" b="1" dirty="0">
                  <a:solidFill>
                    <a:schemeClr val="bg1"/>
                  </a:solidFill>
                  <a:latin typeface="Cambria" panose="02040503050406030204" pitchFamily="18" charset="0"/>
                  <a:cs typeface="Arial" panose="020B0604020202020204" pitchFamily="34" charset="0"/>
                </a:rPr>
                <a:t>VISI, MISI dan Program KDH</a:t>
              </a:r>
            </a:p>
          </p:txBody>
        </p:sp>
        <p:sp>
          <p:nvSpPr>
            <p:cNvPr id="26" name="Rectangle 25"/>
            <p:cNvSpPr/>
            <p:nvPr/>
          </p:nvSpPr>
          <p:spPr bwMode="auto">
            <a:xfrm>
              <a:off x="5035987" y="1676381"/>
              <a:ext cx="1529609" cy="571500"/>
            </a:xfrm>
            <a:prstGeom prst="rect">
              <a:avLst/>
            </a:prstGeom>
            <a:solidFill>
              <a:srgbClr val="002060"/>
            </a:solidFill>
            <a:ln w="19050" cap="flat" cmpd="sng" algn="ctr">
              <a:solidFill>
                <a:srgbClr val="D023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nchor="ctr"/>
            <a:lstStyle/>
            <a:p>
              <a:pPr algn="ctr">
                <a:lnSpc>
                  <a:spcPct val="80000"/>
                </a:lnSpc>
                <a:defRPr/>
              </a:pPr>
              <a:r>
                <a:rPr lang="id-ID" sz="1200" b="1" dirty="0">
                  <a:solidFill>
                    <a:schemeClr val="bg1"/>
                  </a:solidFill>
                  <a:latin typeface="Cambria" panose="02040503050406030204" pitchFamily="18" charset="0"/>
                  <a:cs typeface="Arial" panose="020B0604020202020204" pitchFamily="34" charset="0"/>
                </a:rPr>
                <a:t>Penelaahan</a:t>
              </a:r>
            </a:p>
            <a:p>
              <a:pPr algn="ctr">
                <a:lnSpc>
                  <a:spcPct val="80000"/>
                </a:lnSpc>
                <a:defRPr/>
              </a:pPr>
              <a:r>
                <a:rPr lang="id-ID" sz="1200" b="1" dirty="0">
                  <a:solidFill>
                    <a:schemeClr val="bg1"/>
                  </a:solidFill>
                  <a:latin typeface="Cambria" panose="02040503050406030204" pitchFamily="18" charset="0"/>
                  <a:cs typeface="Arial" panose="020B0604020202020204" pitchFamily="34" charset="0"/>
                </a:rPr>
                <a:t> RPJPD</a:t>
              </a:r>
              <a:endParaRPr lang="en-US" sz="1200" b="1" dirty="0">
                <a:solidFill>
                  <a:schemeClr val="bg1"/>
                </a:solidFill>
                <a:latin typeface="Cambria" panose="02040503050406030204" pitchFamily="18" charset="0"/>
                <a:cs typeface="Arial" panose="020B0604020202020204" pitchFamily="34" charset="0"/>
              </a:endParaRPr>
            </a:p>
          </p:txBody>
        </p:sp>
        <p:sp>
          <p:nvSpPr>
            <p:cNvPr id="27" name="Rectangle 26"/>
            <p:cNvSpPr/>
            <p:nvPr/>
          </p:nvSpPr>
          <p:spPr bwMode="auto">
            <a:xfrm>
              <a:off x="3325416" y="3490893"/>
              <a:ext cx="1467899" cy="500895"/>
            </a:xfrm>
            <a:prstGeom prst="rect">
              <a:avLst/>
            </a:prstGeom>
            <a:solidFill>
              <a:srgbClr val="002060"/>
            </a:solidFill>
            <a:ln w="19050" cap="flat" cmpd="sng" algn="ctr">
              <a:solidFill>
                <a:srgbClr val="D023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nchor="ctr"/>
            <a:lstStyle/>
            <a:p>
              <a:pPr algn="ctr">
                <a:lnSpc>
                  <a:spcPct val="80000"/>
                </a:lnSpc>
                <a:defRPr/>
              </a:pPr>
              <a:r>
                <a:rPr lang="id-ID" sz="1100" b="1" dirty="0">
                  <a:solidFill>
                    <a:schemeClr val="bg1"/>
                  </a:solidFill>
                  <a:latin typeface="Cambria" panose="02040503050406030204" pitchFamily="18" charset="0"/>
                  <a:cs typeface="Arial" panose="020B0604020202020204" pitchFamily="34" charset="0"/>
                </a:rPr>
                <a:t>Penelaahan RPJMN/ </a:t>
              </a:r>
              <a:r>
                <a:rPr lang="en-US" sz="1100" b="1" dirty="0" err="1">
                  <a:solidFill>
                    <a:schemeClr val="bg1"/>
                  </a:solidFill>
                  <a:latin typeface="Cambria" panose="02040503050406030204" pitchFamily="18" charset="0"/>
                  <a:cs typeface="Arial" panose="020B0604020202020204" pitchFamily="34" charset="0"/>
                </a:rPr>
                <a:t>RPJMD</a:t>
              </a:r>
              <a:r>
                <a:rPr lang="en-US" sz="1100" b="1" dirty="0">
                  <a:solidFill>
                    <a:schemeClr val="bg1"/>
                  </a:solidFill>
                  <a:latin typeface="Cambria" panose="02040503050406030204" pitchFamily="18" charset="0"/>
                  <a:cs typeface="Arial" panose="020B0604020202020204" pitchFamily="34" charset="0"/>
                </a:rPr>
                <a:t> </a:t>
              </a:r>
              <a:r>
                <a:rPr lang="en-US" sz="1100" b="1" dirty="0" err="1">
                  <a:solidFill>
                    <a:schemeClr val="bg1"/>
                  </a:solidFill>
                  <a:latin typeface="Cambria" panose="02040503050406030204" pitchFamily="18" charset="0"/>
                  <a:cs typeface="Arial" panose="020B0604020202020204" pitchFamily="34" charset="0"/>
                </a:rPr>
                <a:t>Provinsi</a:t>
              </a:r>
              <a:r>
                <a:rPr lang="en-US" sz="1100" b="1" dirty="0">
                  <a:solidFill>
                    <a:schemeClr val="bg1"/>
                  </a:solidFill>
                  <a:latin typeface="Cambria" panose="02040503050406030204" pitchFamily="18" charset="0"/>
                  <a:cs typeface="Arial" panose="020B0604020202020204" pitchFamily="34" charset="0"/>
                </a:rPr>
                <a:t> </a:t>
              </a:r>
              <a:endParaRPr lang="en-US" sz="1200" b="1" dirty="0">
                <a:solidFill>
                  <a:schemeClr val="bg1"/>
                </a:solidFill>
                <a:latin typeface="Cambria" panose="02040503050406030204" pitchFamily="18" charset="0"/>
                <a:cs typeface="Arial" panose="020B0604020202020204" pitchFamily="34" charset="0"/>
              </a:endParaRPr>
            </a:p>
          </p:txBody>
        </p:sp>
        <p:sp>
          <p:nvSpPr>
            <p:cNvPr id="28" name="Rectangle 27"/>
            <p:cNvSpPr/>
            <p:nvPr/>
          </p:nvSpPr>
          <p:spPr bwMode="auto">
            <a:xfrm>
              <a:off x="4915940" y="2481243"/>
              <a:ext cx="1622984" cy="2286000"/>
            </a:xfrm>
            <a:prstGeom prst="rect">
              <a:avLst/>
            </a:prstGeom>
            <a:solidFill>
              <a:schemeClr val="accent6">
                <a:lumMod val="20000"/>
                <a:lumOff val="80000"/>
              </a:schemeClr>
            </a:solidFill>
            <a:ln w="19050" cap="flat" cmpd="sng" algn="ctr">
              <a:solidFill>
                <a:srgbClr val="D023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id-ID">
                <a:solidFill>
                  <a:srgbClr val="FFFFFF"/>
                </a:solidFill>
                <a:latin typeface="Cambria" panose="02040503050406030204" pitchFamily="18" charset="0"/>
                <a:cs typeface="Arial" panose="020B0604020202020204" pitchFamily="34" charset="0"/>
              </a:endParaRPr>
            </a:p>
          </p:txBody>
        </p:sp>
        <p:sp>
          <p:nvSpPr>
            <p:cNvPr id="29" name="Rectangle 28"/>
            <p:cNvSpPr/>
            <p:nvPr/>
          </p:nvSpPr>
          <p:spPr bwMode="auto">
            <a:xfrm>
              <a:off x="6986748" y="3103104"/>
              <a:ext cx="1459334" cy="673100"/>
            </a:xfrm>
            <a:prstGeom prst="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lIns="0" tIns="0" rIns="0" bIns="0" anchor="ctr"/>
            <a:lstStyle/>
            <a:p>
              <a:pPr algn="ctr">
                <a:lnSpc>
                  <a:spcPct val="80000"/>
                </a:lnSpc>
                <a:defRPr/>
              </a:pPr>
              <a:r>
                <a:rPr lang="en-US" sz="1100" b="1" dirty="0" err="1">
                  <a:latin typeface="Cambria" panose="02040503050406030204" pitchFamily="18" charset="0"/>
                  <a:cs typeface="Arial" pitchFamily="34" charset="0"/>
                </a:rPr>
                <a:t>Kinerja</a:t>
              </a:r>
              <a:r>
                <a:rPr lang="en-US" sz="1100" b="1" dirty="0">
                  <a:latin typeface="Cambria" panose="02040503050406030204" pitchFamily="18" charset="0"/>
                  <a:cs typeface="Arial" pitchFamily="34" charset="0"/>
                </a:rPr>
                <a:t> </a:t>
              </a:r>
              <a:r>
                <a:rPr lang="en-US" sz="1100" b="1" dirty="0" err="1">
                  <a:latin typeface="Cambria" panose="02040503050406030204" pitchFamily="18" charset="0"/>
                  <a:cs typeface="Arial" pitchFamily="34" charset="0"/>
                </a:rPr>
                <a:t>Penyelenggaraan</a:t>
              </a:r>
              <a:r>
                <a:rPr lang="en-US" sz="1100" b="1" dirty="0">
                  <a:latin typeface="Cambria" panose="02040503050406030204" pitchFamily="18" charset="0"/>
                  <a:cs typeface="Arial" pitchFamily="34" charset="0"/>
                </a:rPr>
                <a:t> </a:t>
              </a:r>
              <a:r>
                <a:rPr lang="en-US" sz="1100" b="1" dirty="0" err="1">
                  <a:latin typeface="Cambria" panose="02040503050406030204" pitchFamily="18" charset="0"/>
                  <a:cs typeface="Arial" pitchFamily="34" charset="0"/>
                </a:rPr>
                <a:t>Pemda</a:t>
              </a:r>
              <a:endParaRPr lang="id-ID" sz="1100" b="1" dirty="0">
                <a:latin typeface="Cambria" panose="02040503050406030204" pitchFamily="18" charset="0"/>
                <a:cs typeface="Arial" pitchFamily="34" charset="0"/>
              </a:endParaRPr>
            </a:p>
          </p:txBody>
        </p:sp>
        <p:cxnSp>
          <p:nvCxnSpPr>
            <p:cNvPr id="44083" name="Shape 20"/>
            <p:cNvCxnSpPr>
              <a:cxnSpLocks noChangeShapeType="1"/>
            </p:cNvCxnSpPr>
            <p:nvPr/>
          </p:nvCxnSpPr>
          <p:spPr bwMode="auto">
            <a:xfrm rot="16200000" flipH="1">
              <a:off x="7588499" y="2286775"/>
              <a:ext cx="246063" cy="0"/>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44084" name="Shape 20"/>
            <p:cNvCxnSpPr>
              <a:cxnSpLocks noChangeShapeType="1"/>
            </p:cNvCxnSpPr>
            <p:nvPr/>
          </p:nvCxnSpPr>
          <p:spPr bwMode="auto">
            <a:xfrm flipV="1">
              <a:off x="6431928" y="2024043"/>
              <a:ext cx="558727" cy="2235200"/>
            </a:xfrm>
            <a:prstGeom prst="bentConnector3">
              <a:avLst>
                <a:gd name="adj1" fmla="val 39662"/>
              </a:avLst>
            </a:prstGeom>
            <a:noFill/>
            <a:ln w="12700" algn="ctr">
              <a:solidFill>
                <a:schemeClr val="bg2">
                  <a:lumMod val="10000"/>
                </a:schemeClr>
              </a:solidFill>
              <a:round/>
              <a:headEnd/>
              <a:tailEnd type="triangle" w="med" len="med"/>
            </a:ln>
            <a:extLst>
              <a:ext uri="{909E8E84-426E-40DD-AFC4-6F175D3DCCD1}">
                <a14:hiddenFill xmlns:a14="http://schemas.microsoft.com/office/drawing/2010/main" xmlns="">
                  <a:noFill/>
                </a14:hiddenFill>
              </a:ext>
            </a:extLst>
          </p:spPr>
        </p:cxnSp>
        <p:cxnSp>
          <p:nvCxnSpPr>
            <p:cNvPr id="44085" name="Shape 20"/>
            <p:cNvCxnSpPr>
              <a:cxnSpLocks noChangeShapeType="1"/>
            </p:cNvCxnSpPr>
            <p:nvPr/>
          </p:nvCxnSpPr>
          <p:spPr bwMode="auto">
            <a:xfrm flipV="1">
              <a:off x="2595073" y="2211368"/>
              <a:ext cx="4395582" cy="3822700"/>
            </a:xfrm>
            <a:prstGeom prst="bentConnector3">
              <a:avLst>
                <a:gd name="adj1" fmla="val 96926"/>
              </a:avLst>
            </a:prstGeom>
            <a:noFill/>
            <a:ln w="12700" algn="ctr">
              <a:solidFill>
                <a:schemeClr val="bg2">
                  <a:lumMod val="10000"/>
                </a:schemeClr>
              </a:solidFill>
              <a:round/>
              <a:headEnd/>
              <a:tailEnd type="triangle" w="med" len="med"/>
            </a:ln>
            <a:extLst>
              <a:ext uri="{909E8E84-426E-40DD-AFC4-6F175D3DCCD1}">
                <a14:hiddenFill xmlns:a14="http://schemas.microsoft.com/office/drawing/2010/main" xmlns="">
                  <a:noFill/>
                </a14:hiddenFill>
              </a:ext>
            </a:extLst>
          </p:spPr>
        </p:cxnSp>
        <p:sp>
          <p:nvSpPr>
            <p:cNvPr id="33" name="Rectangle 32"/>
            <p:cNvSpPr/>
            <p:nvPr/>
          </p:nvSpPr>
          <p:spPr bwMode="auto">
            <a:xfrm>
              <a:off x="1215537" y="4207176"/>
              <a:ext cx="1633803" cy="2143125"/>
            </a:xfrm>
            <a:prstGeom prst="rect">
              <a:avLst/>
            </a:prstGeom>
            <a:solidFill>
              <a:schemeClr val="accent1"/>
            </a:solidFill>
            <a:ln w="9525" cap="flat" cmpd="sng" algn="ctr">
              <a:solidFill>
                <a:srgbClr val="D023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defRPr/>
              </a:pPr>
              <a:endParaRPr lang="id-ID">
                <a:solidFill>
                  <a:schemeClr val="bg2"/>
                </a:solidFill>
                <a:latin typeface="Cambria" panose="02040503050406030204" pitchFamily="18" charset="0"/>
                <a:cs typeface="Arial" panose="020B0604020202020204" pitchFamily="34" charset="0"/>
              </a:endParaRPr>
            </a:p>
          </p:txBody>
        </p:sp>
        <p:sp>
          <p:nvSpPr>
            <p:cNvPr id="34" name="Flowchart: Document 33"/>
            <p:cNvSpPr/>
            <p:nvPr/>
          </p:nvSpPr>
          <p:spPr bwMode="auto">
            <a:xfrm>
              <a:off x="1082994" y="3176570"/>
              <a:ext cx="862888" cy="785813"/>
            </a:xfrm>
            <a:prstGeom prst="flowChartDocument">
              <a:avLst/>
            </a:prstGeom>
            <a:solidFill>
              <a:srgbClr val="8E4700"/>
            </a:solidFill>
            <a:ln w="19050" cap="flat" cmpd="sng" algn="ctr">
              <a:solidFill>
                <a:srgbClr val="D023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lnSpc>
                  <a:spcPct val="80000"/>
                </a:lnSpc>
                <a:defRPr/>
              </a:pPr>
              <a:r>
                <a:rPr lang="id-ID" sz="1000" b="1">
                  <a:solidFill>
                    <a:schemeClr val="bg1"/>
                  </a:solidFill>
                  <a:latin typeface="Cambria" panose="02040503050406030204" pitchFamily="18" charset="0"/>
                  <a:cs typeface="Arial" panose="020B0604020202020204" pitchFamily="34" charset="0"/>
                </a:rPr>
                <a:t>Hasil evaluasi </a:t>
              </a:r>
              <a:r>
                <a:rPr lang="en-US" sz="1000" b="1" err="1">
                  <a:solidFill>
                    <a:schemeClr val="bg1"/>
                  </a:solidFill>
                  <a:latin typeface="Cambria" panose="02040503050406030204" pitchFamily="18" charset="0"/>
                  <a:cs typeface="Arial" panose="020B0604020202020204" pitchFamily="34" charset="0"/>
                </a:rPr>
                <a:t>capaian</a:t>
              </a:r>
              <a:r>
                <a:rPr lang="en-US" sz="1000" b="1">
                  <a:solidFill>
                    <a:schemeClr val="bg1"/>
                  </a:solidFill>
                  <a:latin typeface="Cambria" panose="02040503050406030204" pitchFamily="18" charset="0"/>
                  <a:cs typeface="Arial" panose="020B0604020202020204" pitchFamily="34" charset="0"/>
                </a:rPr>
                <a:t> </a:t>
              </a:r>
              <a:r>
                <a:rPr lang="id-ID" sz="1000" b="1">
                  <a:solidFill>
                    <a:schemeClr val="bg1"/>
                  </a:solidFill>
                  <a:latin typeface="Cambria" panose="02040503050406030204" pitchFamily="18" charset="0"/>
                  <a:cs typeface="Arial" panose="020B0604020202020204" pitchFamily="34" charset="0"/>
                </a:rPr>
                <a:t>RPJMD</a:t>
              </a:r>
            </a:p>
          </p:txBody>
        </p:sp>
        <p:sp>
          <p:nvSpPr>
            <p:cNvPr id="35" name="Rectangle 34"/>
            <p:cNvSpPr/>
            <p:nvPr/>
          </p:nvSpPr>
          <p:spPr bwMode="auto">
            <a:xfrm>
              <a:off x="2027028" y="3175428"/>
              <a:ext cx="1054940" cy="715516"/>
            </a:xfrm>
            <a:prstGeom prst="rect">
              <a:avLst/>
            </a:prstGeom>
            <a:solidFill>
              <a:schemeClr val="accent2"/>
            </a:solidFill>
            <a:ln w="19050" cap="flat" cmpd="sng" algn="ctr">
              <a:solidFill>
                <a:srgbClr val="D023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rIns="0" anchor="ctr"/>
            <a:lstStyle/>
            <a:p>
              <a:pPr algn="ctr">
                <a:lnSpc>
                  <a:spcPct val="80000"/>
                </a:lnSpc>
                <a:defRPr/>
              </a:pPr>
              <a:r>
                <a:rPr lang="id-ID" sz="1050" b="1" dirty="0">
                  <a:solidFill>
                    <a:schemeClr val="bg1"/>
                  </a:solidFill>
                  <a:latin typeface="Cambria" panose="02040503050406030204" pitchFamily="18" charset="0"/>
                  <a:cs typeface="Arial" panose="020B0604020202020204" pitchFamily="34" charset="0"/>
                </a:rPr>
                <a:t>Penelaahan R</a:t>
              </a:r>
              <a:r>
                <a:rPr lang="en-US" sz="1050" b="1" dirty="0">
                  <a:solidFill>
                    <a:schemeClr val="bg1"/>
                  </a:solidFill>
                  <a:latin typeface="Cambria" panose="02040503050406030204" pitchFamily="18" charset="0"/>
                  <a:cs typeface="Arial" panose="020B0604020202020204" pitchFamily="34" charset="0"/>
                </a:rPr>
                <a:t>TRW </a:t>
              </a:r>
              <a:r>
                <a:rPr lang="en-US" sz="1050" b="1" dirty="0" err="1">
                  <a:solidFill>
                    <a:schemeClr val="bg1"/>
                  </a:solidFill>
                  <a:latin typeface="Cambria" panose="02040503050406030204" pitchFamily="18" charset="0"/>
                  <a:cs typeface="Arial" panose="020B0604020202020204" pitchFamily="34" charset="0"/>
                </a:rPr>
                <a:t>RTRW</a:t>
              </a:r>
              <a:r>
                <a:rPr lang="en-US" sz="1050" b="1" dirty="0">
                  <a:solidFill>
                    <a:schemeClr val="bg1"/>
                  </a:solidFill>
                  <a:latin typeface="Cambria" panose="02040503050406030204" pitchFamily="18" charset="0"/>
                  <a:cs typeface="Arial" panose="020B0604020202020204" pitchFamily="34" charset="0"/>
                </a:rPr>
                <a:t> </a:t>
              </a:r>
              <a:r>
                <a:rPr lang="id-ID" sz="1050" b="1" dirty="0">
                  <a:solidFill>
                    <a:schemeClr val="bg1"/>
                  </a:solidFill>
                  <a:latin typeface="Cambria" panose="02040503050406030204" pitchFamily="18" charset="0"/>
                  <a:cs typeface="Arial" panose="020B0604020202020204" pitchFamily="34" charset="0"/>
                </a:rPr>
                <a:t>daerah </a:t>
              </a:r>
              <a:r>
                <a:rPr lang="en-US" sz="1050" b="1" dirty="0" err="1">
                  <a:solidFill>
                    <a:schemeClr val="bg1"/>
                  </a:solidFill>
                  <a:latin typeface="Cambria" panose="02040503050406030204" pitchFamily="18" charset="0"/>
                  <a:cs typeface="Arial" panose="020B0604020202020204" pitchFamily="34" charset="0"/>
                </a:rPr>
                <a:t>lainnya</a:t>
              </a:r>
              <a:endParaRPr lang="id-ID" sz="1050" b="1" dirty="0">
                <a:solidFill>
                  <a:schemeClr val="bg1"/>
                </a:solidFill>
                <a:latin typeface="Cambria" panose="02040503050406030204" pitchFamily="18" charset="0"/>
                <a:cs typeface="Arial" panose="020B0604020202020204" pitchFamily="34" charset="0"/>
              </a:endParaRPr>
            </a:p>
          </p:txBody>
        </p:sp>
        <p:cxnSp>
          <p:nvCxnSpPr>
            <p:cNvPr id="44095" name="Shape 20"/>
            <p:cNvCxnSpPr>
              <a:cxnSpLocks noChangeShapeType="1"/>
            </p:cNvCxnSpPr>
            <p:nvPr/>
          </p:nvCxnSpPr>
          <p:spPr bwMode="auto">
            <a:xfrm rot="5400000">
              <a:off x="1397258" y="4033818"/>
              <a:ext cx="285750" cy="0"/>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44096" name="Shape 20"/>
            <p:cNvCxnSpPr>
              <a:cxnSpLocks noChangeShapeType="1"/>
            </p:cNvCxnSpPr>
            <p:nvPr/>
          </p:nvCxnSpPr>
          <p:spPr bwMode="auto">
            <a:xfrm rot="5400000">
              <a:off x="2207999" y="4033818"/>
              <a:ext cx="285750" cy="0"/>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sp>
          <p:nvSpPr>
            <p:cNvPr id="38" name="Rectangle 67"/>
            <p:cNvSpPr>
              <a:spLocks noChangeArrowheads="1"/>
            </p:cNvSpPr>
            <p:nvPr/>
          </p:nvSpPr>
          <p:spPr bwMode="auto">
            <a:xfrm>
              <a:off x="10611745" y="2206066"/>
              <a:ext cx="1508173" cy="472484"/>
            </a:xfrm>
            <a:prstGeom prst="rect">
              <a:avLst/>
            </a:prstGeom>
            <a:solidFill>
              <a:srgbClr val="FFFF66"/>
            </a:solidFill>
            <a:ln>
              <a:solidFill>
                <a:srgbClr val="D02300"/>
              </a:solid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2"/>
            </a:lnRef>
            <a:fillRef idx="3">
              <a:schemeClr val="accent2"/>
            </a:fillRef>
            <a:effectRef idx="3">
              <a:schemeClr val="accent2"/>
            </a:effectRef>
            <a:fontRef idx="minor">
              <a:schemeClr val="lt1"/>
            </a:fontRef>
          </p:style>
          <p:txBody>
            <a:bodyPr lIns="72000" tIns="36000" rIns="72000" bIns="36000" anchor="ctr"/>
            <a:lstStyle/>
            <a:p>
              <a:pPr algn="ctr">
                <a:defRPr/>
              </a:pPr>
              <a:r>
                <a:rPr lang="id-ID" sz="1000" b="1" dirty="0">
                  <a:solidFill>
                    <a:srgbClr val="000000"/>
                  </a:solidFill>
                  <a:latin typeface="Cambria" panose="02040503050406030204" pitchFamily="18" charset="0"/>
                </a:rPr>
                <a:t>KONSULTASI KE </a:t>
              </a:r>
              <a:r>
                <a:rPr lang="id-ID" sz="1000" b="1" dirty="0" smtClean="0">
                  <a:solidFill>
                    <a:srgbClr val="000000"/>
                  </a:solidFill>
                  <a:latin typeface="Cambria" panose="02040503050406030204" pitchFamily="18" charset="0"/>
                </a:rPr>
                <a:t>MENTERI/GUB</a:t>
              </a:r>
              <a:endParaRPr lang="en-US" sz="1000" b="1" dirty="0">
                <a:solidFill>
                  <a:srgbClr val="000000"/>
                </a:solidFill>
                <a:latin typeface="Cambria" panose="02040503050406030204" pitchFamily="18" charset="0"/>
              </a:endParaRPr>
            </a:p>
          </p:txBody>
        </p:sp>
        <p:sp>
          <p:nvSpPr>
            <p:cNvPr id="40" name="Flowchart: Document 76"/>
            <p:cNvSpPr>
              <a:spLocks noChangeArrowheads="1"/>
            </p:cNvSpPr>
            <p:nvPr/>
          </p:nvSpPr>
          <p:spPr bwMode="auto">
            <a:xfrm>
              <a:off x="8949957" y="2533631"/>
              <a:ext cx="1622984" cy="500062"/>
            </a:xfrm>
            <a:prstGeom prst="flowChartDocument">
              <a:avLst/>
            </a:prstGeom>
            <a:solidFill>
              <a:srgbClr val="00B0F0"/>
            </a:solidFill>
            <a:ln w="19050" algn="ctr">
              <a:solidFill>
                <a:srgbClr val="D02300"/>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r>
                <a:rPr lang="id-ID" sz="1400" b="1">
                  <a:solidFill>
                    <a:srgbClr val="000000"/>
                  </a:solidFill>
                  <a:latin typeface="Cambria" panose="02040503050406030204" pitchFamily="18" charset="0"/>
                  <a:cs typeface="Arial" panose="020B0604020202020204" pitchFamily="34" charset="0"/>
                </a:rPr>
                <a:t>Rancangan RPJMD</a:t>
              </a:r>
            </a:p>
          </p:txBody>
        </p:sp>
        <p:cxnSp>
          <p:nvCxnSpPr>
            <p:cNvPr id="44104" name="Shape 20"/>
            <p:cNvCxnSpPr>
              <a:cxnSpLocks noChangeShapeType="1"/>
            </p:cNvCxnSpPr>
            <p:nvPr/>
          </p:nvCxnSpPr>
          <p:spPr bwMode="auto">
            <a:xfrm rot="5400000">
              <a:off x="9690692" y="3109711"/>
              <a:ext cx="153988" cy="1953"/>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sp>
          <p:nvSpPr>
            <p:cNvPr id="42" name="Rectangle 41"/>
            <p:cNvSpPr/>
            <p:nvPr/>
          </p:nvSpPr>
          <p:spPr bwMode="auto">
            <a:xfrm>
              <a:off x="3406568" y="4319571"/>
              <a:ext cx="1298387" cy="500063"/>
            </a:xfrm>
            <a:prstGeom prst="rect">
              <a:avLst/>
            </a:prstGeom>
            <a:ln>
              <a:solidFill>
                <a:srgbClr val="D02300"/>
              </a:solid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accent6"/>
            </a:lnRef>
            <a:fillRef idx="3">
              <a:schemeClr val="accent6"/>
            </a:fillRef>
            <a:effectRef idx="3">
              <a:schemeClr val="accent6"/>
            </a:effectRef>
            <a:fontRef idx="minor">
              <a:schemeClr val="lt1"/>
            </a:fontRef>
          </p:style>
          <p:txBody>
            <a:bodyPr lIns="0" tIns="0" rIns="0" bIns="0" anchor="ctr"/>
            <a:lstStyle/>
            <a:p>
              <a:pPr algn="ctr">
                <a:lnSpc>
                  <a:spcPct val="80000"/>
                </a:lnSpc>
                <a:defRPr/>
              </a:pPr>
              <a:r>
                <a:rPr lang="en-US" sz="1200" b="1" dirty="0" err="1">
                  <a:solidFill>
                    <a:schemeClr val="bg1"/>
                  </a:solidFill>
                  <a:latin typeface="Cambria" panose="02040503050406030204" pitchFamily="18" charset="0"/>
                  <a:cs typeface="Arial" pitchFamily="34" charset="0"/>
                </a:rPr>
                <a:t>Analisis</a:t>
              </a:r>
              <a:r>
                <a:rPr lang="en-US" sz="1200" b="1" dirty="0">
                  <a:solidFill>
                    <a:schemeClr val="bg1"/>
                  </a:solidFill>
                  <a:latin typeface="Cambria" panose="02040503050406030204" pitchFamily="18" charset="0"/>
                  <a:cs typeface="Arial" pitchFamily="34" charset="0"/>
                </a:rPr>
                <a:t> </a:t>
              </a:r>
              <a:r>
                <a:rPr lang="id-ID" sz="1200" b="1" dirty="0">
                  <a:solidFill>
                    <a:schemeClr val="bg1"/>
                  </a:solidFill>
                  <a:latin typeface="Cambria" panose="02040503050406030204" pitchFamily="18" charset="0"/>
                  <a:cs typeface="Arial" pitchFamily="34" charset="0"/>
                </a:rPr>
                <a:t>isu-isu strategis</a:t>
              </a:r>
            </a:p>
          </p:txBody>
        </p:sp>
        <p:cxnSp>
          <p:nvCxnSpPr>
            <p:cNvPr id="44108" name="Shape 20"/>
            <p:cNvCxnSpPr>
              <a:cxnSpLocks noChangeShapeType="1"/>
              <a:endCxn id="60" idx="0"/>
            </p:cNvCxnSpPr>
            <p:nvPr/>
          </p:nvCxnSpPr>
          <p:spPr bwMode="auto">
            <a:xfrm>
              <a:off x="10585564" y="1126174"/>
              <a:ext cx="804219" cy="126096"/>
            </a:xfrm>
            <a:prstGeom prst="bentConnector2">
              <a:avLst/>
            </a:prstGeom>
            <a:noFill/>
            <a:ln w="19050" algn="ctr">
              <a:solidFill>
                <a:srgbClr val="000000"/>
              </a:solidFill>
              <a:prstDash val="sysDash"/>
              <a:round/>
              <a:headEnd/>
              <a:tailEnd type="arrow" w="med" len="med"/>
            </a:ln>
            <a:extLst>
              <a:ext uri="{909E8E84-426E-40DD-AFC4-6F175D3DCCD1}">
                <a14:hiddenFill xmlns:a14="http://schemas.microsoft.com/office/drawing/2010/main" xmlns="">
                  <a:noFill/>
                </a14:hiddenFill>
              </a:ext>
            </a:extLst>
          </p:spPr>
        </p:cxnSp>
        <p:cxnSp>
          <p:nvCxnSpPr>
            <p:cNvPr id="44109" name="Straight Arrow Connector 4"/>
            <p:cNvCxnSpPr>
              <a:cxnSpLocks noChangeShapeType="1"/>
            </p:cNvCxnSpPr>
            <p:nvPr/>
          </p:nvCxnSpPr>
          <p:spPr bwMode="auto">
            <a:xfrm>
              <a:off x="4075895" y="3992544"/>
              <a:ext cx="0" cy="327025"/>
            </a:xfrm>
            <a:prstGeom prst="straightConnector1">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44110" name="Straight Arrow Connector 22"/>
            <p:cNvCxnSpPr>
              <a:cxnSpLocks noChangeShapeType="1"/>
            </p:cNvCxnSpPr>
            <p:nvPr/>
          </p:nvCxnSpPr>
          <p:spPr bwMode="auto">
            <a:xfrm flipV="1">
              <a:off x="4704952" y="4568807"/>
              <a:ext cx="221510" cy="1587"/>
            </a:xfrm>
            <a:prstGeom prst="straightConnector1">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44111" name="Straight Arrow Connector 28"/>
            <p:cNvCxnSpPr>
              <a:cxnSpLocks noChangeShapeType="1"/>
            </p:cNvCxnSpPr>
            <p:nvPr/>
          </p:nvCxnSpPr>
          <p:spPr bwMode="auto">
            <a:xfrm>
              <a:off x="3933284" y="2747943"/>
              <a:ext cx="974642" cy="0"/>
            </a:xfrm>
            <a:prstGeom prst="straightConnector1">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44112" name="Straight Arrow Connector 30"/>
            <p:cNvCxnSpPr>
              <a:cxnSpLocks noChangeShapeType="1"/>
            </p:cNvCxnSpPr>
            <p:nvPr/>
          </p:nvCxnSpPr>
          <p:spPr bwMode="auto">
            <a:xfrm flipH="1">
              <a:off x="5785289" y="2247881"/>
              <a:ext cx="15629" cy="233362"/>
            </a:xfrm>
            <a:prstGeom prst="straightConnector1">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44113" name="Elbow Connector 47"/>
            <p:cNvCxnSpPr>
              <a:cxnSpLocks noChangeShapeType="1"/>
            </p:cNvCxnSpPr>
            <p:nvPr/>
          </p:nvCxnSpPr>
          <p:spPr bwMode="auto">
            <a:xfrm flipV="1">
              <a:off x="4865147" y="3411519"/>
              <a:ext cx="2121601" cy="2176463"/>
            </a:xfrm>
            <a:prstGeom prst="bentConnector3">
              <a:avLst>
                <a:gd name="adj1" fmla="val 88106"/>
              </a:avLst>
            </a:prstGeom>
            <a:noFill/>
            <a:ln w="12700" algn="ctr">
              <a:solidFill>
                <a:schemeClr val="bg2">
                  <a:lumMod val="10000"/>
                </a:schemeClr>
              </a:solidFill>
              <a:prstDash val="dash"/>
              <a:round/>
              <a:headEnd type="triangle" w="med" len="med"/>
              <a:tailEnd type="triangle" w="med" len="med"/>
            </a:ln>
            <a:extLst>
              <a:ext uri="{909E8E84-426E-40DD-AFC4-6F175D3DCCD1}">
                <a14:hiddenFill xmlns:a14="http://schemas.microsoft.com/office/drawing/2010/main" xmlns="">
                  <a:noFill/>
                </a14:hiddenFill>
              </a:ext>
            </a:extLst>
          </p:spPr>
        </p:cxnSp>
        <p:cxnSp>
          <p:nvCxnSpPr>
            <p:cNvPr id="44114" name="Shape 20"/>
            <p:cNvCxnSpPr>
              <a:cxnSpLocks noChangeShapeType="1"/>
            </p:cNvCxnSpPr>
            <p:nvPr/>
          </p:nvCxnSpPr>
          <p:spPr bwMode="auto">
            <a:xfrm rot="16200000" flipH="1">
              <a:off x="7600220" y="2982100"/>
              <a:ext cx="246063" cy="0"/>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sp>
          <p:nvSpPr>
            <p:cNvPr id="50" name="Oval 49"/>
            <p:cNvSpPr/>
            <p:nvPr/>
          </p:nvSpPr>
          <p:spPr bwMode="auto">
            <a:xfrm>
              <a:off x="1223651" y="785794"/>
              <a:ext cx="367275" cy="269875"/>
            </a:xfrm>
            <a:prstGeom prst="ellipse">
              <a:avLst/>
            </a:prstGeom>
            <a:solidFill>
              <a:srgbClr val="00FF00"/>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36000" rIns="36000" anchor="ctr"/>
            <a:lstStyle/>
            <a:p>
              <a:pPr algn="ctr">
                <a:defRPr/>
              </a:pPr>
              <a:r>
                <a:rPr lang="id-ID" sz="1600" b="1" dirty="0">
                  <a:solidFill>
                    <a:schemeClr val="tx1"/>
                  </a:solidFill>
                  <a:latin typeface="Cambria" panose="02040503050406030204" pitchFamily="18" charset="0"/>
                </a:rPr>
                <a:t>1</a:t>
              </a:r>
            </a:p>
          </p:txBody>
        </p:sp>
        <p:sp>
          <p:nvSpPr>
            <p:cNvPr id="51" name="Oval 50"/>
            <p:cNvSpPr/>
            <p:nvPr/>
          </p:nvSpPr>
          <p:spPr bwMode="auto">
            <a:xfrm>
              <a:off x="8995040" y="785794"/>
              <a:ext cx="367275" cy="269875"/>
            </a:xfrm>
            <a:prstGeom prst="ellipse">
              <a:avLst/>
            </a:prstGeom>
            <a:solidFill>
              <a:srgbClr val="00FF00"/>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36000" rIns="36000" anchor="ctr"/>
            <a:lstStyle/>
            <a:p>
              <a:pPr algn="ctr">
                <a:defRPr/>
              </a:pPr>
              <a:r>
                <a:rPr lang="id-ID" sz="1600" b="1">
                  <a:solidFill>
                    <a:schemeClr val="tx1"/>
                  </a:solidFill>
                  <a:latin typeface="Cambria" panose="02040503050406030204" pitchFamily="18" charset="0"/>
                </a:rPr>
                <a:t>2</a:t>
              </a:r>
            </a:p>
          </p:txBody>
        </p:sp>
        <p:sp>
          <p:nvSpPr>
            <p:cNvPr id="52" name="Oval 51"/>
            <p:cNvSpPr/>
            <p:nvPr/>
          </p:nvSpPr>
          <p:spPr bwMode="auto">
            <a:xfrm>
              <a:off x="10428976" y="3065444"/>
              <a:ext cx="367275" cy="269875"/>
            </a:xfrm>
            <a:prstGeom prst="ellipse">
              <a:avLst/>
            </a:prstGeom>
            <a:solidFill>
              <a:srgbClr val="00FF00"/>
            </a:solidFill>
            <a:ln w="12700">
              <a:solidFill>
                <a:schemeClr val="bg2">
                  <a:lumMod val="1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36000" rIns="36000" anchor="ctr"/>
            <a:lstStyle/>
            <a:p>
              <a:pPr algn="ctr">
                <a:defRPr/>
              </a:pPr>
              <a:r>
                <a:rPr lang="id-ID" sz="1600" b="1" dirty="0">
                  <a:solidFill>
                    <a:schemeClr val="tx1"/>
                  </a:solidFill>
                  <a:latin typeface="Cambria" panose="02040503050406030204" pitchFamily="18" charset="0"/>
                </a:rPr>
                <a:t>4</a:t>
              </a:r>
            </a:p>
          </p:txBody>
        </p:sp>
        <p:sp>
          <p:nvSpPr>
            <p:cNvPr id="54" name="Oval 53"/>
            <p:cNvSpPr/>
            <p:nvPr/>
          </p:nvSpPr>
          <p:spPr bwMode="auto">
            <a:xfrm>
              <a:off x="10432883" y="3809981"/>
              <a:ext cx="369229" cy="269875"/>
            </a:xfrm>
            <a:prstGeom prst="ellipse">
              <a:avLst/>
            </a:prstGeom>
            <a:solidFill>
              <a:srgbClr val="00FF00"/>
            </a:solidFill>
            <a:ln w="12700">
              <a:solidFill>
                <a:schemeClr val="bg2">
                  <a:lumMod val="1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36000" rIns="36000" anchor="ctr"/>
            <a:lstStyle/>
            <a:p>
              <a:pPr algn="ctr">
                <a:defRPr/>
              </a:pPr>
              <a:r>
                <a:rPr lang="id-ID" sz="1600" b="1" dirty="0">
                  <a:solidFill>
                    <a:schemeClr val="tx1"/>
                  </a:solidFill>
                  <a:latin typeface="Cambria" panose="02040503050406030204" pitchFamily="18" charset="0"/>
                </a:rPr>
                <a:t>5</a:t>
              </a:r>
            </a:p>
          </p:txBody>
        </p:sp>
        <p:sp>
          <p:nvSpPr>
            <p:cNvPr id="55" name="Rectangle 54"/>
            <p:cNvSpPr/>
            <p:nvPr/>
          </p:nvSpPr>
          <p:spPr bwMode="auto">
            <a:xfrm>
              <a:off x="6986748" y="2417744"/>
              <a:ext cx="1459334" cy="493713"/>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0" tIns="0" rIns="0" bIns="0" anchor="ctr"/>
            <a:lstStyle/>
            <a:p>
              <a:pPr algn="ctr">
                <a:lnSpc>
                  <a:spcPct val="80000"/>
                </a:lnSpc>
                <a:defRPr/>
              </a:pPr>
              <a:r>
                <a:rPr lang="id-ID" sz="1050" dirty="0">
                  <a:solidFill>
                    <a:schemeClr val="tx1"/>
                  </a:solidFill>
                  <a:latin typeface="Candara" pitchFamily="34" charset="0"/>
                </a:rPr>
                <a:t>Kerangka p</a:t>
              </a:r>
              <a:r>
                <a:rPr lang="en-US" sz="1050" dirty="0" err="1">
                  <a:solidFill>
                    <a:schemeClr val="tx1"/>
                  </a:solidFill>
                  <a:latin typeface="Candara" pitchFamily="34" charset="0"/>
                </a:rPr>
                <a:t>endanaan</a:t>
              </a:r>
              <a:r>
                <a:rPr lang="id-ID" sz="1050" dirty="0">
                  <a:solidFill>
                    <a:schemeClr val="tx1"/>
                  </a:solidFill>
                  <a:latin typeface="Candara" pitchFamily="34" charset="0"/>
                </a:rPr>
                <a:t> dan program PD</a:t>
              </a:r>
              <a:endParaRPr lang="id-ID" sz="1050" b="1" dirty="0">
                <a:solidFill>
                  <a:schemeClr val="tx1"/>
                </a:solidFill>
                <a:latin typeface="Cambria" panose="02040503050406030204" pitchFamily="18" charset="0"/>
                <a:cs typeface="Arial" pitchFamily="34" charset="0"/>
              </a:endParaRPr>
            </a:p>
          </p:txBody>
        </p:sp>
        <p:sp>
          <p:nvSpPr>
            <p:cNvPr id="56" name="Rectangle 55"/>
            <p:cNvSpPr/>
            <p:nvPr/>
          </p:nvSpPr>
          <p:spPr bwMode="auto">
            <a:xfrm>
              <a:off x="6991556" y="1676382"/>
              <a:ext cx="1460686" cy="571503"/>
            </a:xfrm>
            <a:prstGeom prst="rect">
              <a:avLst/>
            </a:prstGeom>
            <a:solidFill>
              <a:schemeClr val="accent2"/>
            </a:solidFill>
            <a:ln w="12700" cap="flat" cmpd="sng" algn="ctr">
              <a:solidFill>
                <a:srgbClr val="D023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nchor="ctr"/>
            <a:lstStyle/>
            <a:p>
              <a:pPr algn="ctr">
                <a:lnSpc>
                  <a:spcPct val="80000"/>
                </a:lnSpc>
                <a:defRPr/>
              </a:pPr>
              <a:r>
                <a:rPr lang="id-ID" sz="1000" dirty="0">
                  <a:solidFill>
                    <a:srgbClr val="FFFF89"/>
                  </a:solidFill>
                  <a:latin typeface="Candara" pitchFamily="34" charset="0"/>
                  <a:cs typeface="Arial" pitchFamily="34" charset="0"/>
                </a:rPr>
                <a:t>Perumusan Strategi, arah kebijakan</a:t>
              </a:r>
            </a:p>
            <a:p>
              <a:pPr algn="ctr">
                <a:lnSpc>
                  <a:spcPct val="80000"/>
                </a:lnSpc>
                <a:defRPr/>
              </a:pPr>
              <a:r>
                <a:rPr lang="id-ID" sz="1000" dirty="0">
                  <a:solidFill>
                    <a:srgbClr val="FFFF89"/>
                  </a:solidFill>
                  <a:latin typeface="Candara" pitchFamily="34" charset="0"/>
                  <a:cs typeface="Arial" pitchFamily="34" charset="0"/>
                </a:rPr>
                <a:t>dan program pembangunan daerah </a:t>
              </a:r>
            </a:p>
          </p:txBody>
        </p:sp>
        <p:sp>
          <p:nvSpPr>
            <p:cNvPr id="57" name="Rectangle 56"/>
            <p:cNvSpPr/>
            <p:nvPr/>
          </p:nvSpPr>
          <p:spPr bwMode="auto">
            <a:xfrm>
              <a:off x="1350636" y="4319569"/>
              <a:ext cx="1379236" cy="1901825"/>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anchor="ctr"/>
            <a:lstStyle/>
            <a:p>
              <a:pPr algn="ctr">
                <a:lnSpc>
                  <a:spcPct val="80000"/>
                </a:lnSpc>
                <a:defRPr/>
              </a:pPr>
              <a:r>
                <a:rPr lang="id-ID" sz="1200" b="1" dirty="0">
                  <a:latin typeface="Cambria" panose="02040503050406030204" pitchFamily="18" charset="0"/>
                  <a:cs typeface="Arial" pitchFamily="34" charset="0"/>
                </a:rPr>
                <a:t>Analisis </a:t>
              </a:r>
              <a:r>
                <a:rPr lang="en-US" sz="1200" b="1" dirty="0" err="1">
                  <a:latin typeface="Cambria" panose="02040503050406030204" pitchFamily="18" charset="0"/>
                  <a:cs typeface="Arial" pitchFamily="34" charset="0"/>
                </a:rPr>
                <a:t>Gambaran</a:t>
              </a:r>
              <a:r>
                <a:rPr lang="en-US" sz="1200" b="1" dirty="0">
                  <a:latin typeface="Cambria" panose="02040503050406030204" pitchFamily="18" charset="0"/>
                  <a:cs typeface="Arial" pitchFamily="34" charset="0"/>
                </a:rPr>
                <a:t> </a:t>
              </a:r>
              <a:r>
                <a:rPr lang="en-US" sz="1200" b="1" dirty="0" err="1">
                  <a:latin typeface="Cambria" panose="02040503050406030204" pitchFamily="18" charset="0"/>
                  <a:cs typeface="Arial" pitchFamily="34" charset="0"/>
                </a:rPr>
                <a:t>umum</a:t>
              </a:r>
              <a:r>
                <a:rPr lang="en-US" sz="1200" b="1" dirty="0">
                  <a:latin typeface="Cambria" panose="02040503050406030204" pitchFamily="18" charset="0"/>
                  <a:cs typeface="Arial" pitchFamily="34" charset="0"/>
                </a:rPr>
                <a:t> </a:t>
              </a:r>
              <a:r>
                <a:rPr lang="en-US" sz="1200" b="1" dirty="0" err="1">
                  <a:latin typeface="Cambria" panose="02040503050406030204" pitchFamily="18" charset="0"/>
                  <a:cs typeface="Arial" pitchFamily="34" charset="0"/>
                </a:rPr>
                <a:t>kondisi</a:t>
              </a:r>
              <a:r>
                <a:rPr lang="en-US" sz="1200" b="1" dirty="0">
                  <a:latin typeface="Cambria" panose="02040503050406030204" pitchFamily="18" charset="0"/>
                  <a:cs typeface="Arial" pitchFamily="34" charset="0"/>
                </a:rPr>
                <a:t> </a:t>
              </a:r>
              <a:r>
                <a:rPr lang="en-US" sz="1200" b="1" dirty="0" err="1">
                  <a:latin typeface="Cambria" panose="02040503050406030204" pitchFamily="18" charset="0"/>
                  <a:cs typeface="Arial" pitchFamily="34" charset="0"/>
                </a:rPr>
                <a:t>daerah</a:t>
              </a:r>
              <a:r>
                <a:rPr lang="id-ID" sz="1200" b="1" dirty="0">
                  <a:latin typeface="Cambria" panose="02040503050406030204" pitchFamily="18" charset="0"/>
                  <a:cs typeface="Arial" pitchFamily="34" charset="0"/>
                </a:rPr>
                <a:t> &amp; </a:t>
              </a:r>
              <a:r>
                <a:rPr lang="en-US" sz="1200" b="1" dirty="0" err="1">
                  <a:latin typeface="Cambria" panose="02040503050406030204" pitchFamily="18" charset="0"/>
                  <a:cs typeface="Arial" pitchFamily="34" charset="0"/>
                </a:rPr>
                <a:t>Perumusan</a:t>
              </a:r>
              <a:r>
                <a:rPr lang="en-US" sz="1200" b="1" dirty="0">
                  <a:latin typeface="Cambria" panose="02040503050406030204" pitchFamily="18" charset="0"/>
                  <a:cs typeface="Arial" pitchFamily="34" charset="0"/>
                </a:rPr>
                <a:t> </a:t>
              </a:r>
              <a:r>
                <a:rPr lang="en-US" sz="1200" b="1" dirty="0" err="1">
                  <a:latin typeface="Cambria" panose="02040503050406030204" pitchFamily="18" charset="0"/>
                  <a:cs typeface="Arial" pitchFamily="34" charset="0"/>
                </a:rPr>
                <a:t>gambara</a:t>
              </a:r>
              <a:r>
                <a:rPr lang="en-US" sz="1200" dirty="0" err="1">
                  <a:latin typeface="Cambria" panose="02040503050406030204" pitchFamily="18" charset="0"/>
                  <a:cs typeface="Arial" pitchFamily="34" charset="0"/>
                </a:rPr>
                <a:t>n</a:t>
              </a:r>
              <a:r>
                <a:rPr lang="en-US" sz="1200" dirty="0">
                  <a:latin typeface="Cambria" panose="02040503050406030204" pitchFamily="18" charset="0"/>
                  <a:cs typeface="Arial" pitchFamily="34" charset="0"/>
                </a:rPr>
                <a:t> </a:t>
              </a:r>
              <a:r>
                <a:rPr lang="fi-FI" sz="1200" b="1" dirty="0">
                  <a:latin typeface="Cambria" panose="02040503050406030204" pitchFamily="18" charset="0"/>
                  <a:cs typeface="Arial" pitchFamily="34" charset="0"/>
                </a:rPr>
                <a:t>keuangan daerah</a:t>
              </a:r>
              <a:endParaRPr lang="en-US" sz="1200" b="1" dirty="0">
                <a:latin typeface="Cambria" panose="02040503050406030204" pitchFamily="18" charset="0"/>
                <a:cs typeface="Arial" pitchFamily="34" charset="0"/>
              </a:endParaRPr>
            </a:p>
          </p:txBody>
        </p:sp>
        <p:sp>
          <p:nvSpPr>
            <p:cNvPr id="58" name="Rectangle 57"/>
            <p:cNvSpPr/>
            <p:nvPr/>
          </p:nvSpPr>
          <p:spPr bwMode="auto">
            <a:xfrm>
              <a:off x="5009712" y="2632734"/>
              <a:ext cx="1500359" cy="2016224"/>
            </a:xfrm>
            <a:prstGeom prst="rect">
              <a:avLst/>
            </a:prstGeom>
            <a:ln>
              <a:solidFill>
                <a:srgbClr val="D02300"/>
              </a:solidFill>
              <a:headEnd type="none" w="med" len="med"/>
              <a:tailEnd type="none" w="med" len="med"/>
            </a:ln>
            <a:effectLst>
              <a:outerShdw blurRad="40000" dist="23000" dir="5400000" rotWithShape="0">
                <a:srgbClr val="000000">
                  <a:alpha val="35000"/>
                </a:srgbClr>
              </a:outerShdw>
            </a:effectLst>
          </p:spPr>
          <p:style>
            <a:lnRef idx="0">
              <a:schemeClr val="accent6"/>
            </a:lnRef>
            <a:fillRef idx="3">
              <a:schemeClr val="accent6"/>
            </a:fillRef>
            <a:effectRef idx="3">
              <a:schemeClr val="accent6"/>
            </a:effectRef>
            <a:fontRef idx="minor">
              <a:schemeClr val="lt1"/>
            </a:fontRef>
          </p:style>
          <p:txBody>
            <a:bodyPr anchor="ctr"/>
            <a:lstStyle/>
            <a:p>
              <a:pPr algn="ctr">
                <a:lnSpc>
                  <a:spcPct val="80000"/>
                </a:lnSpc>
                <a:defRPr/>
              </a:pPr>
              <a:r>
                <a:rPr lang="en-US" sz="1400" b="1" dirty="0" err="1">
                  <a:solidFill>
                    <a:schemeClr val="bg1"/>
                  </a:solidFill>
                  <a:latin typeface="Cambria" panose="02040503050406030204" pitchFamily="18" charset="0"/>
                  <a:cs typeface="Arial" pitchFamily="34" charset="0"/>
                </a:rPr>
                <a:t>Perumusan</a:t>
              </a:r>
              <a:r>
                <a:rPr lang="en-US" sz="1400" b="1" dirty="0">
                  <a:solidFill>
                    <a:schemeClr val="bg1"/>
                  </a:solidFill>
                  <a:latin typeface="Cambria" panose="02040503050406030204" pitchFamily="18" charset="0"/>
                  <a:cs typeface="Arial" pitchFamily="34" charset="0"/>
                </a:rPr>
                <a:t> </a:t>
              </a:r>
              <a:r>
                <a:rPr lang="id-ID" sz="1400" b="1" dirty="0">
                  <a:solidFill>
                    <a:schemeClr val="bg1"/>
                  </a:solidFill>
                  <a:latin typeface="Cambria" panose="02040503050406030204" pitchFamily="18" charset="0"/>
                  <a:cs typeface="Arial" pitchFamily="34" charset="0"/>
                </a:rPr>
                <a:t>Penjelasan </a:t>
              </a:r>
              <a:r>
                <a:rPr lang="fi-FI" sz="1400" b="1" dirty="0">
                  <a:solidFill>
                    <a:schemeClr val="bg1"/>
                  </a:solidFill>
                  <a:latin typeface="Cambria" panose="02040503050406030204" pitchFamily="18" charset="0"/>
                  <a:cs typeface="Arial" pitchFamily="34" charset="0"/>
                </a:rPr>
                <a:t>visi dan misi</a:t>
              </a:r>
              <a:r>
                <a:rPr lang="id-ID" sz="1400" b="1" dirty="0">
                  <a:solidFill>
                    <a:schemeClr val="bg1"/>
                  </a:solidFill>
                  <a:latin typeface="Cambria" panose="02040503050406030204" pitchFamily="18" charset="0"/>
                  <a:cs typeface="Arial" pitchFamily="34" charset="0"/>
                </a:rPr>
                <a:t> serta </a:t>
              </a:r>
              <a:r>
                <a:rPr lang="es-ES" sz="1400" b="1" dirty="0" err="1">
                  <a:solidFill>
                    <a:schemeClr val="bg1"/>
                  </a:solidFill>
                  <a:latin typeface="Cambria" panose="02040503050406030204" pitchFamily="18" charset="0"/>
                  <a:cs typeface="Arial" pitchFamily="34" charset="0"/>
                </a:rPr>
                <a:t>Tujuan</a:t>
              </a:r>
              <a:r>
                <a:rPr lang="es-ES" sz="1400" b="1" dirty="0">
                  <a:solidFill>
                    <a:schemeClr val="bg1"/>
                  </a:solidFill>
                  <a:latin typeface="Cambria" panose="02040503050406030204" pitchFamily="18" charset="0"/>
                  <a:cs typeface="Arial" pitchFamily="34" charset="0"/>
                </a:rPr>
                <a:t> dan </a:t>
              </a:r>
              <a:r>
                <a:rPr lang="es-ES" sz="1400" b="1" dirty="0" err="1">
                  <a:solidFill>
                    <a:schemeClr val="bg1"/>
                  </a:solidFill>
                  <a:latin typeface="Cambria" panose="02040503050406030204" pitchFamily="18" charset="0"/>
                  <a:cs typeface="Arial" pitchFamily="34" charset="0"/>
                </a:rPr>
                <a:t>Sasaran</a:t>
              </a:r>
              <a:endParaRPr lang="fi-FI" sz="1400" b="1" dirty="0">
                <a:solidFill>
                  <a:schemeClr val="bg1"/>
                </a:solidFill>
                <a:latin typeface="Cambria" panose="02040503050406030204" pitchFamily="18" charset="0"/>
                <a:cs typeface="Arial" pitchFamily="34" charset="0"/>
              </a:endParaRPr>
            </a:p>
          </p:txBody>
        </p:sp>
        <p:sp>
          <p:nvSpPr>
            <p:cNvPr id="60" name="Rectangle 59"/>
            <p:cNvSpPr/>
            <p:nvPr/>
          </p:nvSpPr>
          <p:spPr bwMode="auto">
            <a:xfrm>
              <a:off x="10659139" y="1252271"/>
              <a:ext cx="1461287" cy="670719"/>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0" tIns="0" rIns="0" bIns="0" anchor="ctr"/>
            <a:lstStyle/>
            <a:p>
              <a:pPr algn="ctr">
                <a:lnSpc>
                  <a:spcPct val="80000"/>
                </a:lnSpc>
                <a:defRPr/>
              </a:pPr>
              <a:endParaRPr lang="id-ID" b="1" dirty="0">
                <a:latin typeface="Cambria" panose="02040503050406030204" pitchFamily="18" charset="0"/>
                <a:cs typeface="Arial" pitchFamily="34" charset="0"/>
              </a:endParaRPr>
            </a:p>
            <a:p>
              <a:pPr algn="ctr">
                <a:lnSpc>
                  <a:spcPct val="80000"/>
                </a:lnSpc>
                <a:defRPr/>
              </a:pPr>
              <a:r>
                <a:rPr lang="id-ID" sz="1200" b="1" dirty="0">
                  <a:latin typeface="Cambria" panose="02040503050406030204" pitchFamily="18" charset="0"/>
                  <a:cs typeface="Arial" pitchFamily="34" charset="0"/>
                </a:rPr>
                <a:t>Pembahasan </a:t>
              </a:r>
            </a:p>
            <a:p>
              <a:pPr algn="ctr">
                <a:lnSpc>
                  <a:spcPct val="80000"/>
                </a:lnSpc>
                <a:defRPr/>
              </a:pPr>
              <a:r>
                <a:rPr lang="id-ID" sz="1200" b="1" dirty="0">
                  <a:latin typeface="Cambria" panose="02040503050406030204" pitchFamily="18" charset="0"/>
                  <a:cs typeface="Arial" pitchFamily="34" charset="0"/>
                </a:rPr>
                <a:t>dengan DPRD</a:t>
              </a:r>
              <a:r>
                <a:rPr lang="en-US" sz="1200" b="1" dirty="0">
                  <a:latin typeface="Cambria" panose="02040503050406030204" pitchFamily="18" charset="0"/>
                  <a:cs typeface="Arial" pitchFamily="34" charset="0"/>
                </a:rPr>
                <a:t> (Nota </a:t>
              </a:r>
              <a:r>
                <a:rPr lang="en-US" sz="1200" b="1" dirty="0" err="1">
                  <a:latin typeface="Cambria" panose="02040503050406030204" pitchFamily="18" charset="0"/>
                  <a:cs typeface="Arial" pitchFamily="34" charset="0"/>
                </a:rPr>
                <a:t>Kesepakatan</a:t>
              </a:r>
              <a:r>
                <a:rPr lang="en-US" sz="1200" b="1" dirty="0">
                  <a:latin typeface="Cambria" panose="02040503050406030204" pitchFamily="18" charset="0"/>
                  <a:cs typeface="Arial" pitchFamily="34" charset="0"/>
                </a:rPr>
                <a:t>)</a:t>
              </a:r>
              <a:endParaRPr lang="id-ID" sz="1200" b="1" dirty="0">
                <a:latin typeface="Cambria" panose="02040503050406030204" pitchFamily="18" charset="0"/>
                <a:cs typeface="Arial" pitchFamily="34" charset="0"/>
              </a:endParaRPr>
            </a:p>
            <a:p>
              <a:pPr algn="ctr">
                <a:lnSpc>
                  <a:spcPct val="80000"/>
                </a:lnSpc>
                <a:defRPr/>
              </a:pPr>
              <a:endParaRPr lang="id-ID" b="1" dirty="0">
                <a:latin typeface="Cambria" panose="02040503050406030204" pitchFamily="18" charset="0"/>
                <a:cs typeface="Arial" pitchFamily="34" charset="0"/>
              </a:endParaRPr>
            </a:p>
          </p:txBody>
        </p:sp>
        <p:sp>
          <p:nvSpPr>
            <p:cNvPr id="63" name="Rectangle 62"/>
            <p:cNvSpPr/>
            <p:nvPr/>
          </p:nvSpPr>
          <p:spPr bwMode="auto">
            <a:xfrm>
              <a:off x="6969165" y="4010267"/>
              <a:ext cx="1461287" cy="419100"/>
            </a:xfrm>
            <a:prstGeom prst="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lIns="0" tIns="0" rIns="0" bIns="0" anchor="ctr"/>
            <a:lstStyle/>
            <a:p>
              <a:pPr algn="ctr">
                <a:lnSpc>
                  <a:spcPct val="80000"/>
                </a:lnSpc>
                <a:defRPr/>
              </a:pPr>
              <a:r>
                <a:rPr lang="id-ID" sz="1050" b="1" dirty="0">
                  <a:latin typeface="Cambria" panose="02040503050406030204" pitchFamily="18" charset="0"/>
                  <a:cs typeface="Arial" pitchFamily="34" charset="0"/>
                </a:rPr>
                <a:t>Pelaksanaan Forum Konsultasi Publik</a:t>
              </a:r>
            </a:p>
          </p:txBody>
        </p:sp>
        <p:sp>
          <p:nvSpPr>
            <p:cNvPr id="44135" name="Oval 64"/>
            <p:cNvSpPr>
              <a:spLocks noChangeArrowheads="1"/>
            </p:cNvSpPr>
            <p:nvPr/>
          </p:nvSpPr>
          <p:spPr bwMode="auto">
            <a:xfrm>
              <a:off x="10522748" y="2099409"/>
              <a:ext cx="1667666" cy="579142"/>
            </a:xfrm>
            <a:prstGeom prst="ellipse">
              <a:avLst/>
            </a:prstGeom>
            <a:noFill/>
            <a:ln w="38100" algn="ctr">
              <a:solidFill>
                <a:srgbClr val="FF0000"/>
              </a:solidFill>
              <a:prstDash val="sysDash"/>
              <a:round/>
              <a:headEnd/>
              <a:tailEnd/>
            </a:ln>
            <a:extLst>
              <a:ext uri="{909E8E84-426E-40DD-AFC4-6F175D3DCCD1}">
                <a14:hiddenFill xmlns:a14="http://schemas.microsoft.com/office/drawing/2010/main" xmlns="">
                  <a:solidFill>
                    <a:srgbClr val="FFFFFF"/>
                  </a:solidFill>
                </a14:hiddenFill>
              </a:ext>
            </a:extLst>
          </p:spPr>
          <p:txBody>
            <a:bodyPr/>
            <a:lstStyle/>
            <a:p>
              <a:endParaRPr lang="id-ID" altLang="en-US">
                <a:latin typeface="Cambria" pitchFamily="18" charset="0"/>
              </a:endParaRPr>
            </a:p>
          </p:txBody>
        </p:sp>
        <p:sp>
          <p:nvSpPr>
            <p:cNvPr id="66" name="Oval 65"/>
            <p:cNvSpPr/>
            <p:nvPr/>
          </p:nvSpPr>
          <p:spPr bwMode="auto">
            <a:xfrm>
              <a:off x="8897360" y="2362181"/>
              <a:ext cx="367275" cy="271462"/>
            </a:xfrm>
            <a:prstGeom prst="ellipse">
              <a:avLst/>
            </a:prstGeom>
            <a:solidFill>
              <a:srgbClr val="00FF00"/>
            </a:solidFill>
            <a:ln w="12700">
              <a:solidFill>
                <a:schemeClr val="bg2">
                  <a:lumMod val="1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36000" rIns="36000" anchor="ctr"/>
            <a:lstStyle/>
            <a:p>
              <a:pPr algn="ctr">
                <a:defRPr/>
              </a:pPr>
              <a:r>
                <a:rPr lang="id-ID" sz="1600" b="1" dirty="0">
                  <a:solidFill>
                    <a:schemeClr val="tx1"/>
                  </a:solidFill>
                  <a:latin typeface="Cambria" panose="02040503050406030204" pitchFamily="18" charset="0"/>
                </a:rPr>
                <a:t>3</a:t>
              </a:r>
            </a:p>
          </p:txBody>
        </p:sp>
        <p:sp>
          <p:nvSpPr>
            <p:cNvPr id="67" name="Rectangle 66"/>
            <p:cNvSpPr/>
            <p:nvPr/>
          </p:nvSpPr>
          <p:spPr bwMode="auto">
            <a:xfrm>
              <a:off x="8962580" y="6155991"/>
              <a:ext cx="1622984" cy="398463"/>
            </a:xfrm>
            <a:prstGeom prst="rect">
              <a:avLst/>
            </a:prstGeom>
            <a:solidFill>
              <a:srgbClr val="8E4700"/>
            </a:solidFill>
            <a:ln w="19050" cap="flat" cmpd="sng" algn="ctr">
              <a:solidFill>
                <a:srgbClr val="D02300"/>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defRPr/>
              </a:pPr>
              <a:r>
                <a:rPr lang="id-ID" sz="1200" b="1" dirty="0">
                  <a:solidFill>
                    <a:schemeClr val="bg1"/>
                  </a:solidFill>
                  <a:latin typeface="Cambria" panose="02040503050406030204" pitchFamily="18" charset="0"/>
                  <a:cs typeface="Arial" panose="020B0604020202020204" pitchFamily="34" charset="0"/>
                </a:rPr>
                <a:t>Penetapan</a:t>
              </a:r>
              <a:endParaRPr lang="en-US" sz="1200" b="1" dirty="0">
                <a:solidFill>
                  <a:schemeClr val="bg1"/>
                </a:solidFill>
                <a:latin typeface="Cambria" panose="02040503050406030204" pitchFamily="18" charset="0"/>
                <a:cs typeface="Arial" panose="020B0604020202020204" pitchFamily="34" charset="0"/>
              </a:endParaRPr>
            </a:p>
          </p:txBody>
        </p:sp>
        <p:sp>
          <p:nvSpPr>
            <p:cNvPr id="9" name="Rectangle 4"/>
            <p:cNvSpPr>
              <a:spLocks noChangeArrowheads="1"/>
            </p:cNvSpPr>
            <p:nvPr/>
          </p:nvSpPr>
          <p:spPr bwMode="auto">
            <a:xfrm>
              <a:off x="1239881" y="2105009"/>
              <a:ext cx="1249698" cy="642937"/>
            </a:xfrm>
            <a:prstGeom prst="rect">
              <a:avLst/>
            </a:prstGeom>
            <a:solidFill>
              <a:srgbClr val="FFC5C5"/>
            </a:solidFill>
            <a:ln w="19050" algn="ctr">
              <a:solidFill>
                <a:srgbClr val="D02300"/>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lnSpc>
                  <a:spcPct val="80000"/>
                </a:lnSpc>
                <a:defRPr/>
              </a:pPr>
              <a:r>
                <a:rPr lang="id-ID" sz="1200" b="1">
                  <a:solidFill>
                    <a:srgbClr val="000000"/>
                  </a:solidFill>
                  <a:latin typeface="Cambria" panose="02040503050406030204" pitchFamily="18" charset="0"/>
                  <a:cs typeface="Arial" panose="020B0604020202020204" pitchFamily="34" charset="0"/>
                </a:rPr>
                <a:t>Pengolahan data &amp; informasi </a:t>
              </a:r>
            </a:p>
          </p:txBody>
        </p:sp>
        <p:sp>
          <p:nvSpPr>
            <p:cNvPr id="44143" name="Oval 64"/>
            <p:cNvSpPr>
              <a:spLocks noChangeArrowheads="1"/>
            </p:cNvSpPr>
            <p:nvPr/>
          </p:nvSpPr>
          <p:spPr bwMode="auto">
            <a:xfrm>
              <a:off x="8917655" y="5428307"/>
              <a:ext cx="1672275" cy="685800"/>
            </a:xfrm>
            <a:prstGeom prst="ellipse">
              <a:avLst/>
            </a:prstGeom>
            <a:noFill/>
            <a:ln w="38100" algn="ctr">
              <a:solidFill>
                <a:srgbClr val="FF0000"/>
              </a:solidFill>
              <a:prstDash val="sysDash"/>
              <a:round/>
              <a:headEnd/>
              <a:tailEnd/>
            </a:ln>
            <a:extLst>
              <a:ext uri="{909E8E84-426E-40DD-AFC4-6F175D3DCCD1}">
                <a14:hiddenFill xmlns:a14="http://schemas.microsoft.com/office/drawing/2010/main" xmlns="">
                  <a:solidFill>
                    <a:srgbClr val="FFFFFF"/>
                  </a:solidFill>
                </a14:hiddenFill>
              </a:ext>
            </a:extLst>
          </p:spPr>
          <p:txBody>
            <a:bodyPr/>
            <a:lstStyle/>
            <a:p>
              <a:endParaRPr lang="id-ID" altLang="en-US">
                <a:latin typeface="Cambria" pitchFamily="18" charset="0"/>
              </a:endParaRPr>
            </a:p>
          </p:txBody>
        </p:sp>
        <p:sp>
          <p:nvSpPr>
            <p:cNvPr id="69" name="Rectangle 68"/>
            <p:cNvSpPr/>
            <p:nvPr/>
          </p:nvSpPr>
          <p:spPr>
            <a:xfrm>
              <a:off x="1841751" y="843767"/>
              <a:ext cx="2316746" cy="430887"/>
            </a:xfrm>
            <a:prstGeom prst="rect">
              <a:avLst/>
            </a:prstGeom>
            <a:solidFill>
              <a:schemeClr val="accent3">
                <a:lumMod val="20000"/>
                <a:lumOff val="80000"/>
              </a:schemeClr>
            </a:solidFill>
            <a:ln>
              <a:solidFill>
                <a:srgbClr val="FF0000"/>
              </a:solidFill>
            </a:ln>
          </p:spPr>
          <p:txBody>
            <a:bodyPr wrap="square">
              <a:spAutoFit/>
            </a:bodyPr>
            <a:lstStyle/>
            <a:p>
              <a:pPr algn="ctr"/>
              <a:r>
                <a:rPr lang="id-ID" sz="1100" b="1" dirty="0">
                  <a:solidFill>
                    <a:srgbClr val="000000"/>
                  </a:solidFill>
                </a:rPr>
                <a:t>PENYUSUNAN RANCANGAN TEKNOKRATIK RPJMD</a:t>
              </a:r>
              <a:endParaRPr lang="id-ID" sz="1100" b="1" dirty="0"/>
            </a:p>
          </p:txBody>
        </p:sp>
        <p:cxnSp>
          <p:nvCxnSpPr>
            <p:cNvPr id="70" name="Straight Arrow Connector 69"/>
            <p:cNvCxnSpPr/>
            <p:nvPr/>
          </p:nvCxnSpPr>
          <p:spPr bwMode="auto">
            <a:xfrm flipH="1">
              <a:off x="1382570" y="1143849"/>
              <a:ext cx="443019"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1" name="Elbow Connector 70"/>
            <p:cNvCxnSpPr>
              <a:stCxn id="69" idx="3"/>
            </p:cNvCxnSpPr>
            <p:nvPr/>
          </p:nvCxnSpPr>
          <p:spPr bwMode="auto">
            <a:xfrm>
              <a:off x="4158497" y="1059211"/>
              <a:ext cx="664527" cy="408638"/>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cxnSp>
          <p:nvCxnSpPr>
            <p:cNvPr id="73" name="Shape 20"/>
            <p:cNvCxnSpPr>
              <a:cxnSpLocks noChangeShapeType="1"/>
            </p:cNvCxnSpPr>
            <p:nvPr/>
          </p:nvCxnSpPr>
          <p:spPr bwMode="auto">
            <a:xfrm rot="16200000" flipH="1">
              <a:off x="7621211" y="3902423"/>
              <a:ext cx="246063" cy="0"/>
            </a:xfrm>
            <a:prstGeom prst="bentConnector3">
              <a:avLst>
                <a:gd name="adj1" fmla="val 50001"/>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89" name="Shape 20"/>
            <p:cNvCxnSpPr>
              <a:cxnSpLocks noChangeShapeType="1"/>
            </p:cNvCxnSpPr>
            <p:nvPr/>
          </p:nvCxnSpPr>
          <p:spPr bwMode="auto">
            <a:xfrm rot="5400000">
              <a:off x="9694339" y="3766001"/>
              <a:ext cx="153988" cy="1953"/>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91" name="Shape 20"/>
            <p:cNvCxnSpPr>
              <a:cxnSpLocks noChangeShapeType="1"/>
            </p:cNvCxnSpPr>
            <p:nvPr/>
          </p:nvCxnSpPr>
          <p:spPr bwMode="auto">
            <a:xfrm rot="5400000">
              <a:off x="9694339" y="4465609"/>
              <a:ext cx="153988" cy="1953"/>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sp>
          <p:nvSpPr>
            <p:cNvPr id="53" name="Oval 52"/>
            <p:cNvSpPr/>
            <p:nvPr/>
          </p:nvSpPr>
          <p:spPr bwMode="auto">
            <a:xfrm>
              <a:off x="8740797" y="6055748"/>
              <a:ext cx="367275" cy="269875"/>
            </a:xfrm>
            <a:prstGeom prst="ellipse">
              <a:avLst/>
            </a:prstGeom>
            <a:solidFill>
              <a:srgbClr val="00FF00"/>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36000" rIns="36000" anchor="ctr"/>
            <a:lstStyle/>
            <a:p>
              <a:pPr algn="ctr">
                <a:defRPr/>
              </a:pPr>
              <a:r>
                <a:rPr lang="id-ID" sz="1600" b="1" dirty="0">
                  <a:solidFill>
                    <a:schemeClr val="tx1"/>
                  </a:solidFill>
                  <a:latin typeface="Cambria" panose="02040503050406030204" pitchFamily="18" charset="0"/>
                </a:rPr>
                <a:t>6</a:t>
              </a:r>
            </a:p>
          </p:txBody>
        </p:sp>
        <p:sp>
          <p:nvSpPr>
            <p:cNvPr id="39" name="12-Point Star 38"/>
            <p:cNvSpPr/>
            <p:nvPr/>
          </p:nvSpPr>
          <p:spPr>
            <a:xfrm>
              <a:off x="6777347" y="5704549"/>
              <a:ext cx="1772274" cy="783246"/>
            </a:xfrm>
            <a:prstGeom prst="star12">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bg1"/>
                  </a:solidFill>
                </a:rPr>
                <a:t>KLHS</a:t>
              </a:r>
              <a:endParaRPr lang="en-AU" sz="1800" dirty="0">
                <a:solidFill>
                  <a:schemeClr val="bg1"/>
                </a:solidFill>
              </a:endParaRPr>
            </a:p>
          </p:txBody>
        </p:sp>
        <p:cxnSp>
          <p:nvCxnSpPr>
            <p:cNvPr id="135" name="Shape 20"/>
            <p:cNvCxnSpPr>
              <a:cxnSpLocks noChangeShapeType="1"/>
            </p:cNvCxnSpPr>
            <p:nvPr/>
          </p:nvCxnSpPr>
          <p:spPr bwMode="auto">
            <a:xfrm rot="16200000" flipH="1">
              <a:off x="11293564" y="2900809"/>
              <a:ext cx="400978" cy="3613"/>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sp>
          <p:nvSpPr>
            <p:cNvPr id="138" name="Flowchart: Document 78"/>
            <p:cNvSpPr>
              <a:spLocks noChangeArrowheads="1"/>
            </p:cNvSpPr>
            <p:nvPr/>
          </p:nvSpPr>
          <p:spPr bwMode="auto">
            <a:xfrm>
              <a:off x="10806049" y="3108663"/>
              <a:ext cx="1345298" cy="734982"/>
            </a:xfrm>
            <a:prstGeom prst="flowChartDocument">
              <a:avLst/>
            </a:prstGeom>
            <a:ln>
              <a:headEnd/>
              <a:tailEnd/>
            </a:ln>
          </p:spPr>
          <p:style>
            <a:lnRef idx="1">
              <a:schemeClr val="accent6"/>
            </a:lnRef>
            <a:fillRef idx="2">
              <a:schemeClr val="accent6"/>
            </a:fillRef>
            <a:effectRef idx="1">
              <a:schemeClr val="accent6"/>
            </a:effectRef>
            <a:fontRef idx="minor">
              <a:schemeClr val="dk1"/>
            </a:fontRef>
          </p:style>
          <p:txBody>
            <a:bodyPr anchor="ctr"/>
            <a:lstStyle/>
            <a:p>
              <a:pPr algn="ctr">
                <a:defRPr/>
              </a:pPr>
              <a:r>
                <a:rPr lang="en-US" sz="1100" b="1" dirty="0">
                  <a:solidFill>
                    <a:schemeClr val="tx1"/>
                  </a:solidFill>
                  <a:latin typeface="Cambria" panose="02040503050406030204" pitchFamily="18" charset="0"/>
                  <a:cs typeface="Arial" panose="020B0604020202020204" pitchFamily="34" charset="0"/>
                </a:rPr>
                <a:t>SE </a:t>
              </a:r>
              <a:r>
                <a:rPr lang="en-US" sz="1100" b="1" dirty="0" err="1">
                  <a:solidFill>
                    <a:schemeClr val="tx1"/>
                  </a:solidFill>
                  <a:latin typeface="Cambria" panose="02040503050406030204" pitchFamily="18" charset="0"/>
                  <a:cs typeface="Arial" panose="020B0604020202020204" pitchFamily="34" charset="0"/>
                </a:rPr>
                <a:t>Kepala</a:t>
              </a:r>
              <a:r>
                <a:rPr lang="en-US" sz="1100" b="1" dirty="0">
                  <a:solidFill>
                    <a:schemeClr val="tx1"/>
                  </a:solidFill>
                  <a:latin typeface="Cambria" panose="02040503050406030204" pitchFamily="18" charset="0"/>
                  <a:cs typeface="Arial" panose="020B0604020202020204" pitchFamily="34" charset="0"/>
                </a:rPr>
                <a:t> Daerah </a:t>
              </a:r>
              <a:r>
                <a:rPr lang="en-US" sz="1100" b="1" dirty="0" err="1">
                  <a:solidFill>
                    <a:schemeClr val="tx1"/>
                  </a:solidFill>
                  <a:latin typeface="Cambria" panose="02040503050406030204" pitchFamily="18" charset="0"/>
                  <a:cs typeface="Arial" panose="020B0604020202020204" pitchFamily="34" charset="0"/>
                </a:rPr>
                <a:t>kepada</a:t>
              </a:r>
              <a:r>
                <a:rPr lang="en-US" sz="1100" b="1" dirty="0">
                  <a:solidFill>
                    <a:schemeClr val="tx1"/>
                  </a:solidFill>
                  <a:latin typeface="Cambria" panose="02040503050406030204" pitchFamily="18" charset="0"/>
                  <a:cs typeface="Arial" panose="020B0604020202020204" pitchFamily="34" charset="0"/>
                </a:rPr>
                <a:t> </a:t>
              </a:r>
              <a:r>
                <a:rPr lang="en-US" sz="1100" b="1" dirty="0" err="1">
                  <a:solidFill>
                    <a:schemeClr val="tx1"/>
                  </a:solidFill>
                  <a:latin typeface="Cambria" panose="02040503050406030204" pitchFamily="18" charset="0"/>
                  <a:cs typeface="Arial" panose="020B0604020202020204" pitchFamily="34" charset="0"/>
                </a:rPr>
                <a:t>Ka</a:t>
              </a:r>
              <a:r>
                <a:rPr lang="en-US" sz="1100" b="1" dirty="0">
                  <a:solidFill>
                    <a:schemeClr val="tx1"/>
                  </a:solidFill>
                  <a:latin typeface="Cambria" panose="02040503050406030204" pitchFamily="18" charset="0"/>
                  <a:cs typeface="Arial" panose="020B0604020202020204" pitchFamily="34" charset="0"/>
                </a:rPr>
                <a:t> PD</a:t>
              </a:r>
              <a:endParaRPr lang="id-ID" sz="1100" b="1" dirty="0">
                <a:solidFill>
                  <a:schemeClr val="tx1"/>
                </a:solidFill>
                <a:latin typeface="Cambria" panose="02040503050406030204" pitchFamily="18" charset="0"/>
                <a:cs typeface="Arial" panose="020B0604020202020204" pitchFamily="34" charset="0"/>
              </a:endParaRPr>
            </a:p>
          </p:txBody>
        </p:sp>
        <p:cxnSp>
          <p:nvCxnSpPr>
            <p:cNvPr id="142" name="Shape 20"/>
            <p:cNvCxnSpPr>
              <a:cxnSpLocks noChangeShapeType="1"/>
              <a:stCxn id="60" idx="2"/>
              <a:endCxn id="38" idx="0"/>
            </p:cNvCxnSpPr>
            <p:nvPr/>
          </p:nvCxnSpPr>
          <p:spPr bwMode="auto">
            <a:xfrm rot="5400000">
              <a:off x="11236270" y="2052553"/>
              <a:ext cx="283077" cy="23951"/>
            </a:xfrm>
            <a:prstGeom prst="bentConnector3">
              <a:avLst>
                <a:gd name="adj1" fmla="val 50000"/>
              </a:avLst>
            </a:prstGeom>
            <a:noFill/>
            <a:ln w="12700" algn="ctr">
              <a:solidFill>
                <a:schemeClr val="bg2">
                  <a:lumMod val="10000"/>
                </a:schemeClr>
              </a:solidFill>
              <a:round/>
              <a:headEnd/>
              <a:tailEnd type="arrow" w="med" len="med"/>
            </a:ln>
            <a:extLst>
              <a:ext uri="{909E8E84-426E-40DD-AFC4-6F175D3DCCD1}">
                <a14:hiddenFill xmlns:a14="http://schemas.microsoft.com/office/drawing/2010/main" xmlns="">
                  <a:noFill/>
                </a14:hiddenFill>
              </a:ext>
            </a:extLst>
          </p:spPr>
        </p:cxnSp>
        <p:cxnSp>
          <p:nvCxnSpPr>
            <p:cNvPr id="74" name="Elbow Connector 73"/>
            <p:cNvCxnSpPr>
              <a:endCxn id="40" idx="3"/>
            </p:cNvCxnSpPr>
            <p:nvPr/>
          </p:nvCxnSpPr>
          <p:spPr>
            <a:xfrm rot="10800000">
              <a:off x="10572943" y="2783662"/>
              <a:ext cx="754086" cy="327024"/>
            </a:xfrm>
            <a:prstGeom prst="bentConnector3">
              <a:avLst>
                <a:gd name="adj1" fmla="val 3690"/>
              </a:avLst>
            </a:prstGeom>
            <a:ln w="19050">
              <a:solidFill>
                <a:schemeClr val="tx2"/>
              </a:solidFill>
              <a:tailEnd type="arrow"/>
            </a:ln>
          </p:spPr>
          <p:style>
            <a:lnRef idx="1">
              <a:schemeClr val="accent1"/>
            </a:lnRef>
            <a:fillRef idx="0">
              <a:schemeClr val="accent1"/>
            </a:fillRef>
            <a:effectRef idx="0">
              <a:schemeClr val="accent1"/>
            </a:effectRef>
            <a:fontRef idx="minor">
              <a:schemeClr val="tx1"/>
            </a:fontRef>
          </p:style>
        </p:cxnSp>
      </p:grpSp>
      <p:sp>
        <p:nvSpPr>
          <p:cNvPr id="72" name="Title 1"/>
          <p:cNvSpPr txBox="1">
            <a:spLocks/>
          </p:cNvSpPr>
          <p:nvPr/>
        </p:nvSpPr>
        <p:spPr>
          <a:xfrm>
            <a:off x="0" y="-26987"/>
            <a:ext cx="12190413" cy="669906"/>
          </a:xfrm>
          <a:prstGeom prst="rect">
            <a:avLst/>
          </a:prstGeom>
          <a:solidFill>
            <a:srgbClr val="00206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id-ID" sz="4000" dirty="0" smtClean="0">
                <a:solidFill>
                  <a:schemeClr val="bg1"/>
                </a:solidFill>
                <a:latin typeface="Rockwell Condensed" pitchFamily="18" charset="0"/>
                <a:ea typeface="Tahoma" pitchFamily="34" charset="0"/>
                <a:cs typeface="Tahoma" pitchFamily="34" charset="0"/>
              </a:rPr>
              <a:t>TAHAPAN PENYUSUNAN RPJMD</a:t>
            </a:r>
            <a:endParaRPr kumimoji="0" lang="id-ID" sz="3600" i="0" u="none" strike="noStrike" kern="1200" cap="none" spc="0" normalizeH="0" baseline="0" noProof="0" dirty="0" smtClean="0">
              <a:ln>
                <a:noFill/>
              </a:ln>
              <a:solidFill>
                <a:schemeClr val="bg1"/>
              </a:solidFill>
              <a:effectLst/>
              <a:uLnTx/>
              <a:uFillTx/>
              <a:latin typeface="Rockwell Condensed" pitchFamily="18" charset="0"/>
              <a:ea typeface="Tahoma" pitchFamily="34" charset="0"/>
              <a:cs typeface="Tahoma" pitchFamily="34" charset="0"/>
            </a:endParaRPr>
          </a:p>
        </p:txBody>
      </p:sp>
      <p:sp>
        <p:nvSpPr>
          <p:cNvPr id="75"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19</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p14="http://schemas.microsoft.com/office/powerpoint/2010/main" xmlns="" val="761647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2428868"/>
            <a:ext cx="12190413" cy="1143008"/>
          </a:xfrm>
          <a:solidFill>
            <a:srgbClr val="002A13"/>
          </a:solidFill>
        </p:spPr>
        <p:txBody>
          <a:bodyPr>
            <a:noAutofit/>
          </a:bodyPr>
          <a:lstStyle/>
          <a:p>
            <a:pPr algn="r" eaLnBrk="1" hangingPunct="1"/>
            <a:r>
              <a:rPr lang="id-ID" sz="4000" b="1" dirty="0" smtClean="0">
                <a:solidFill>
                  <a:schemeClr val="bg1"/>
                </a:solidFill>
                <a:latin typeface="Berlin Sans FB Demi" pitchFamily="34" charset="0"/>
              </a:rPr>
              <a:t>RPJPD</a:t>
            </a:r>
            <a:endParaRPr lang="fr-CA" sz="4000" b="1" dirty="0" smtClean="0">
              <a:solidFill>
                <a:schemeClr val="bg1"/>
              </a:solidFill>
              <a:latin typeface="Berlin Sans FB Demi" pitchFamily="34" charset="0"/>
            </a:endParaRPr>
          </a:p>
        </p:txBody>
      </p:sp>
      <p:sp>
        <p:nvSpPr>
          <p:cNvPr id="3" name="TextBox 2"/>
          <p:cNvSpPr txBox="1"/>
          <p:nvPr/>
        </p:nvSpPr>
        <p:spPr>
          <a:xfrm>
            <a:off x="7095338" y="3643314"/>
            <a:ext cx="5000660" cy="400110"/>
          </a:xfrm>
          <a:prstGeom prst="rect">
            <a:avLst/>
          </a:prstGeom>
          <a:solidFill>
            <a:schemeClr val="tx2">
              <a:lumMod val="20000"/>
              <a:lumOff val="80000"/>
            </a:schemeClr>
          </a:solidFill>
        </p:spPr>
        <p:txBody>
          <a:bodyPr wrap="square" rtlCol="0">
            <a:spAutoFit/>
          </a:bodyPr>
          <a:lstStyle/>
          <a:p>
            <a:pPr algn="r"/>
            <a:r>
              <a:rPr lang="id-ID" sz="2000" dirty="0" smtClean="0">
                <a:latin typeface="Cambria" pitchFamily="18" charset="0"/>
              </a:rPr>
              <a:t>Permendagri No. 86/2017 Ps. 12 &amp; 17-40</a:t>
            </a:r>
            <a:endParaRPr lang="id-ID" sz="2000" dirty="0">
              <a:latin typeface="Cambria" pitchFamily="18" charset="0"/>
            </a:endParaRPr>
          </a:p>
        </p:txBody>
      </p:sp>
    </p:spTree>
    <p:extLst>
      <p:ext uri="{BB962C8B-B14F-4D97-AF65-F5344CB8AC3E}">
        <p14:creationId xmlns="" xmlns:p14="http://schemas.microsoft.com/office/powerpoint/2010/main" val="3323536408"/>
      </p:ext>
    </p:extLst>
  </p:cSld>
  <p:clrMapOvr>
    <a:masterClrMapping/>
  </p:clrMapOvr>
  <p:transition>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C1FEF52-5D87-44F6-9B6F-42CE9B9A7449}"/>
              </a:ext>
            </a:extLst>
          </p:cNvPr>
          <p:cNvSpPr/>
          <p:nvPr/>
        </p:nvSpPr>
        <p:spPr>
          <a:xfrm>
            <a:off x="512547" y="1297465"/>
            <a:ext cx="3190093" cy="2308324"/>
          </a:xfrm>
          <a:prstGeom prst="rect">
            <a:avLst/>
          </a:prstGeom>
          <a:solidFill>
            <a:srgbClr val="006600"/>
          </a:solidFill>
        </p:spPr>
        <p:txBody>
          <a:bodyPr wrap="square">
            <a:spAutoFit/>
          </a:bodyPr>
          <a:lstStyle/>
          <a:p>
            <a:pPr marL="342900" indent="-342900">
              <a:buAutoNum type="alphaLcPeriod"/>
            </a:pPr>
            <a:r>
              <a:rPr lang="id-ID" dirty="0">
                <a:solidFill>
                  <a:schemeClr val="bg1"/>
                </a:solidFill>
                <a:latin typeface="Candara" pitchFamily="34" charset="0"/>
              </a:rPr>
              <a:t>pembentukan tim penyusun RPJMD; </a:t>
            </a:r>
          </a:p>
          <a:p>
            <a:pPr marL="342900" indent="-342900">
              <a:buAutoNum type="alphaLcPeriod"/>
            </a:pPr>
            <a:r>
              <a:rPr lang="id-ID" dirty="0">
                <a:solidFill>
                  <a:schemeClr val="bg1"/>
                </a:solidFill>
                <a:latin typeface="Candara" pitchFamily="34" charset="0"/>
              </a:rPr>
              <a:t>orientasi; </a:t>
            </a:r>
          </a:p>
          <a:p>
            <a:pPr marL="342900" indent="-342900">
              <a:buAutoNum type="alphaLcPeriod"/>
            </a:pPr>
            <a:r>
              <a:rPr lang="id-ID" dirty="0">
                <a:solidFill>
                  <a:schemeClr val="bg1"/>
                </a:solidFill>
                <a:latin typeface="Candara" pitchFamily="34" charset="0"/>
              </a:rPr>
              <a:t>Agenda kerja </a:t>
            </a:r>
          </a:p>
          <a:p>
            <a:pPr marL="342900" indent="-342900">
              <a:buAutoNum type="alphaLcPeriod"/>
            </a:pPr>
            <a:r>
              <a:rPr lang="id-ID" dirty="0">
                <a:solidFill>
                  <a:schemeClr val="bg1"/>
                </a:solidFill>
                <a:latin typeface="Candara" pitchFamily="34" charset="0"/>
              </a:rPr>
              <a:t>penyiapan data dan informasi; </a:t>
            </a:r>
          </a:p>
          <a:p>
            <a:pPr marL="342900" indent="-342900">
              <a:buAutoNum type="alphaLcPeriod"/>
            </a:pPr>
            <a:r>
              <a:rPr lang="id-ID" dirty="0">
                <a:solidFill>
                  <a:schemeClr val="bg1"/>
                </a:solidFill>
                <a:latin typeface="Candara" pitchFamily="34" charset="0"/>
              </a:rPr>
              <a:t>rancangan teknokratik RPJMD.</a:t>
            </a:r>
          </a:p>
        </p:txBody>
      </p:sp>
      <p:sp>
        <p:nvSpPr>
          <p:cNvPr id="6" name="Rectangle 5">
            <a:extLst>
              <a:ext uri="{FF2B5EF4-FFF2-40B4-BE49-F238E27FC236}">
                <a16:creationId xmlns:a16="http://schemas.microsoft.com/office/drawing/2014/main" xmlns="" id="{1A730C1A-E1E0-4482-A3CD-37C49B834E00}"/>
              </a:ext>
            </a:extLst>
          </p:cNvPr>
          <p:cNvSpPr/>
          <p:nvPr/>
        </p:nvSpPr>
        <p:spPr>
          <a:xfrm>
            <a:off x="4322934" y="1214422"/>
            <a:ext cx="3633160" cy="2308324"/>
          </a:xfrm>
          <a:prstGeom prst="rect">
            <a:avLst/>
          </a:prstGeom>
          <a:solidFill>
            <a:srgbClr val="FF3300"/>
          </a:solidFill>
        </p:spPr>
        <p:txBody>
          <a:bodyPr wrap="square">
            <a:spAutoFit/>
          </a:bodyPr>
          <a:lstStyle/>
          <a:p>
            <a:pPr marL="342900" indent="-342900">
              <a:buAutoNum type="alphaLcPeriod"/>
            </a:pPr>
            <a:r>
              <a:rPr lang="id-ID" dirty="0">
                <a:solidFill>
                  <a:schemeClr val="bg1"/>
                </a:solidFill>
                <a:latin typeface="Candara" pitchFamily="34" charset="0"/>
              </a:rPr>
              <a:t>analisis gambaran umum kondisi Daerah; </a:t>
            </a:r>
          </a:p>
          <a:p>
            <a:pPr marL="342900" indent="-342900">
              <a:buAutoNum type="alphaLcPeriod"/>
            </a:pPr>
            <a:r>
              <a:rPr lang="id-ID" dirty="0">
                <a:solidFill>
                  <a:schemeClr val="bg1"/>
                </a:solidFill>
                <a:latin typeface="Candara" pitchFamily="34" charset="0"/>
              </a:rPr>
              <a:t>gambaran keuangan Daerah; </a:t>
            </a:r>
          </a:p>
          <a:p>
            <a:pPr marL="342900" indent="-342900">
              <a:buAutoNum type="alphaLcPeriod"/>
            </a:pPr>
            <a:r>
              <a:rPr lang="id-ID" dirty="0">
                <a:solidFill>
                  <a:schemeClr val="bg1"/>
                </a:solidFill>
                <a:latin typeface="Candara" pitchFamily="34" charset="0"/>
              </a:rPr>
              <a:t>permasalahan pembangunan Daerah; </a:t>
            </a:r>
          </a:p>
          <a:p>
            <a:pPr marL="342900" indent="-342900">
              <a:buAutoNum type="alphaLcPeriod"/>
            </a:pPr>
            <a:r>
              <a:rPr lang="id-ID" dirty="0">
                <a:solidFill>
                  <a:schemeClr val="bg1"/>
                </a:solidFill>
                <a:latin typeface="Candara" pitchFamily="34" charset="0"/>
              </a:rPr>
              <a:t>penelaahan dokumen perencanaan lainnya; isu strategis Daerah.</a:t>
            </a:r>
          </a:p>
        </p:txBody>
      </p:sp>
      <p:sp>
        <p:nvSpPr>
          <p:cNvPr id="7" name="Rectangle 6">
            <a:extLst>
              <a:ext uri="{FF2B5EF4-FFF2-40B4-BE49-F238E27FC236}">
                <a16:creationId xmlns:a16="http://schemas.microsoft.com/office/drawing/2014/main" xmlns="" id="{5BC7B094-ACAC-4360-8F4C-6DFE99E91944}"/>
              </a:ext>
            </a:extLst>
          </p:cNvPr>
          <p:cNvSpPr/>
          <p:nvPr/>
        </p:nvSpPr>
        <p:spPr>
          <a:xfrm>
            <a:off x="8487776" y="1358440"/>
            <a:ext cx="3505400" cy="2031325"/>
          </a:xfrm>
          <a:prstGeom prst="rect">
            <a:avLst/>
          </a:prstGeom>
          <a:solidFill>
            <a:schemeClr val="accent4">
              <a:lumMod val="50000"/>
            </a:schemeClr>
          </a:solidFill>
        </p:spPr>
        <p:txBody>
          <a:bodyPr wrap="square">
            <a:spAutoFit/>
          </a:bodyPr>
          <a:lstStyle/>
          <a:p>
            <a:pPr marL="342900" indent="-342900">
              <a:buAutoNum type="alphaLcPeriod"/>
            </a:pPr>
            <a:r>
              <a:rPr lang="id-ID" dirty="0">
                <a:solidFill>
                  <a:schemeClr val="bg1"/>
                </a:solidFill>
                <a:latin typeface="Candara" pitchFamily="34" charset="0"/>
              </a:rPr>
              <a:t>pendahuluan;</a:t>
            </a:r>
          </a:p>
          <a:p>
            <a:pPr marL="342900" indent="-342900">
              <a:buAutoNum type="alphaLcPeriod"/>
            </a:pPr>
            <a:r>
              <a:rPr lang="id-ID" dirty="0">
                <a:solidFill>
                  <a:schemeClr val="bg1"/>
                </a:solidFill>
                <a:latin typeface="Candara" pitchFamily="34" charset="0"/>
              </a:rPr>
              <a:t>gambaran umum kondisi Daerah; </a:t>
            </a:r>
          </a:p>
          <a:p>
            <a:pPr marL="342900" indent="-342900">
              <a:buAutoNum type="alphaLcPeriod"/>
            </a:pPr>
            <a:r>
              <a:rPr lang="id-ID" dirty="0">
                <a:solidFill>
                  <a:schemeClr val="bg1"/>
                </a:solidFill>
                <a:latin typeface="Candara" pitchFamily="34" charset="0"/>
              </a:rPr>
              <a:t>gambaran keuangan Daerah; dan </a:t>
            </a:r>
          </a:p>
          <a:p>
            <a:pPr marL="342900" indent="-342900">
              <a:buAutoNum type="alphaLcPeriod"/>
            </a:pPr>
            <a:r>
              <a:rPr lang="id-ID" dirty="0">
                <a:solidFill>
                  <a:schemeClr val="bg1"/>
                </a:solidFill>
                <a:latin typeface="Candara" pitchFamily="34" charset="0"/>
              </a:rPr>
              <a:t>Permasalahan dan isu strategis Daerah.</a:t>
            </a:r>
          </a:p>
        </p:txBody>
      </p:sp>
      <p:sp>
        <p:nvSpPr>
          <p:cNvPr id="8" name="Rectangle 7">
            <a:extLst>
              <a:ext uri="{FF2B5EF4-FFF2-40B4-BE49-F238E27FC236}">
                <a16:creationId xmlns:a16="http://schemas.microsoft.com/office/drawing/2014/main" xmlns="" id="{49C8475F-74AE-4F91-BD36-A957942E01DA}"/>
              </a:ext>
            </a:extLst>
          </p:cNvPr>
          <p:cNvSpPr/>
          <p:nvPr/>
        </p:nvSpPr>
        <p:spPr>
          <a:xfrm>
            <a:off x="413616" y="3948696"/>
            <a:ext cx="7542481" cy="2308324"/>
          </a:xfrm>
          <a:prstGeom prst="rect">
            <a:avLst/>
          </a:prstGeom>
          <a:solidFill>
            <a:srgbClr val="FFC000"/>
          </a:solidFill>
        </p:spPr>
        <p:txBody>
          <a:bodyPr wrap="square" numCol="2">
            <a:spAutoFit/>
          </a:bodyPr>
          <a:lstStyle/>
          <a:p>
            <a:pPr marL="342900" indent="-342900">
              <a:buAutoNum type="alphaLcPeriod"/>
            </a:pPr>
            <a:r>
              <a:rPr lang="id-ID" dirty="0">
                <a:latin typeface="Candara" pitchFamily="34" charset="0"/>
              </a:rPr>
              <a:t>pendahuluan; </a:t>
            </a:r>
          </a:p>
          <a:p>
            <a:pPr marL="342900" indent="-342900">
              <a:buAutoNum type="alphaLcPeriod"/>
            </a:pPr>
            <a:r>
              <a:rPr lang="id-ID" dirty="0">
                <a:latin typeface="Candara" pitchFamily="34" charset="0"/>
              </a:rPr>
              <a:t>gambaran umum kondisi Daerah; </a:t>
            </a:r>
          </a:p>
          <a:p>
            <a:pPr marL="342900" indent="-342900">
              <a:buAutoNum type="alphaLcPeriod"/>
            </a:pPr>
            <a:r>
              <a:rPr lang="id-ID" dirty="0">
                <a:latin typeface="Candara" pitchFamily="34" charset="0"/>
              </a:rPr>
              <a:t>gambaran keuangan Daerah; </a:t>
            </a:r>
          </a:p>
          <a:p>
            <a:pPr marL="342900" indent="-342900">
              <a:buAutoNum type="alphaLcPeriod"/>
            </a:pPr>
            <a:r>
              <a:rPr lang="id-ID" dirty="0">
                <a:latin typeface="Candara" pitchFamily="34" charset="0"/>
              </a:rPr>
              <a:t>permasalahan dan isu strategis Daerah; </a:t>
            </a:r>
          </a:p>
          <a:p>
            <a:pPr marL="342900" indent="-342900">
              <a:buAutoNum type="alphaLcPeriod"/>
            </a:pPr>
            <a:r>
              <a:rPr lang="id-ID" dirty="0">
                <a:latin typeface="Candara" pitchFamily="34" charset="0"/>
              </a:rPr>
              <a:t>visi, misi, tujuan dan sasaran; </a:t>
            </a:r>
          </a:p>
          <a:p>
            <a:pPr marL="342900" indent="-342900">
              <a:buAutoNum type="alphaLcPeriod"/>
            </a:pPr>
            <a:r>
              <a:rPr lang="id-ID" dirty="0">
                <a:latin typeface="Candara" pitchFamily="34" charset="0"/>
              </a:rPr>
              <a:t>strategi, arah kebijakan dan program pembangunan Daerah;</a:t>
            </a:r>
          </a:p>
          <a:p>
            <a:pPr marL="342900" indent="-342900">
              <a:buAutoNum type="alphaLcPeriod"/>
            </a:pPr>
            <a:r>
              <a:rPr lang="id-ID" dirty="0">
                <a:latin typeface="Candara" pitchFamily="34" charset="0"/>
              </a:rPr>
              <a:t>kerangka pendanaan pembangunan dan program Perangkat Daerah; </a:t>
            </a:r>
          </a:p>
          <a:p>
            <a:pPr marL="342900" indent="-342900">
              <a:buAutoNum type="alphaLcPeriod"/>
            </a:pPr>
            <a:r>
              <a:rPr lang="id-ID" dirty="0">
                <a:latin typeface="Candara" pitchFamily="34" charset="0"/>
              </a:rPr>
              <a:t>kinerja penyelenggaraan pemerintahan Daerah; dan </a:t>
            </a:r>
          </a:p>
          <a:p>
            <a:pPr marL="342900" indent="-342900">
              <a:buAutoNum type="alphaLcPeriod"/>
            </a:pPr>
            <a:r>
              <a:rPr lang="id-ID" dirty="0">
                <a:latin typeface="Candara" pitchFamily="34" charset="0"/>
              </a:rPr>
              <a:t>penutup. </a:t>
            </a:r>
          </a:p>
        </p:txBody>
      </p:sp>
      <p:sp>
        <p:nvSpPr>
          <p:cNvPr id="9" name="Right Arrow 6">
            <a:extLst>
              <a:ext uri="{FF2B5EF4-FFF2-40B4-BE49-F238E27FC236}">
                <a16:creationId xmlns:a16="http://schemas.microsoft.com/office/drawing/2014/main" xmlns="" id="{297B755F-92EA-40EE-BF50-B186BC940212}"/>
              </a:ext>
            </a:extLst>
          </p:cNvPr>
          <p:cNvSpPr/>
          <p:nvPr/>
        </p:nvSpPr>
        <p:spPr bwMode="auto">
          <a:xfrm>
            <a:off x="3879866" y="2165626"/>
            <a:ext cx="265841" cy="504056"/>
          </a:xfrm>
          <a:prstGeom prst="rightArrow">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a:ln>
                <a:noFill/>
              </a:ln>
              <a:solidFill>
                <a:schemeClr val="tx1"/>
              </a:solidFill>
              <a:effectLst>
                <a:outerShdw blurRad="38100" dist="38100" dir="2700000" algn="tl">
                  <a:srgbClr val="000000">
                    <a:alpha val="43137"/>
                  </a:srgbClr>
                </a:outerShdw>
              </a:effectLst>
              <a:latin typeface="Candara" pitchFamily="34" charset="0"/>
            </a:endParaRPr>
          </a:p>
        </p:txBody>
      </p:sp>
      <p:sp>
        <p:nvSpPr>
          <p:cNvPr id="10" name="Right Arrow 7">
            <a:extLst>
              <a:ext uri="{FF2B5EF4-FFF2-40B4-BE49-F238E27FC236}">
                <a16:creationId xmlns:a16="http://schemas.microsoft.com/office/drawing/2014/main" xmlns="" id="{8252DDC6-9629-4E30-AC37-AD2AA7D3637E}"/>
              </a:ext>
            </a:extLst>
          </p:cNvPr>
          <p:cNvSpPr/>
          <p:nvPr/>
        </p:nvSpPr>
        <p:spPr bwMode="auto">
          <a:xfrm>
            <a:off x="8044711" y="2093618"/>
            <a:ext cx="265841" cy="504056"/>
          </a:xfrm>
          <a:prstGeom prst="rightArrow">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a:ln>
                <a:noFill/>
              </a:ln>
              <a:solidFill>
                <a:schemeClr val="tx1"/>
              </a:solidFill>
              <a:effectLst>
                <a:outerShdw blurRad="38100" dist="38100" dir="2700000" algn="tl">
                  <a:srgbClr val="000000">
                    <a:alpha val="43137"/>
                  </a:srgbClr>
                </a:outerShdw>
              </a:effectLst>
              <a:latin typeface="Candara" pitchFamily="34" charset="0"/>
            </a:endParaRPr>
          </a:p>
        </p:txBody>
      </p:sp>
      <p:sp>
        <p:nvSpPr>
          <p:cNvPr id="11" name="Down Arrow 8">
            <a:extLst>
              <a:ext uri="{FF2B5EF4-FFF2-40B4-BE49-F238E27FC236}">
                <a16:creationId xmlns:a16="http://schemas.microsoft.com/office/drawing/2014/main" xmlns="" id="{1E6259E1-C723-4D52-8809-2E9011CE6857}"/>
              </a:ext>
            </a:extLst>
          </p:cNvPr>
          <p:cNvSpPr/>
          <p:nvPr/>
        </p:nvSpPr>
        <p:spPr bwMode="auto">
          <a:xfrm>
            <a:off x="9728368" y="3533778"/>
            <a:ext cx="708910" cy="432048"/>
          </a:xfrm>
          <a:prstGeom prst="downArrow">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a:ln>
                <a:noFill/>
              </a:ln>
              <a:solidFill>
                <a:schemeClr val="tx1"/>
              </a:solidFill>
              <a:effectLst>
                <a:outerShdw blurRad="38100" dist="38100" dir="2700000" algn="tl">
                  <a:srgbClr val="000000">
                    <a:alpha val="43137"/>
                  </a:srgbClr>
                </a:outerShdw>
              </a:effectLst>
              <a:latin typeface="Candara" pitchFamily="34" charset="0"/>
            </a:endParaRPr>
          </a:p>
        </p:txBody>
      </p:sp>
      <p:sp>
        <p:nvSpPr>
          <p:cNvPr id="12" name="Rectangle 11">
            <a:extLst>
              <a:ext uri="{FF2B5EF4-FFF2-40B4-BE49-F238E27FC236}">
                <a16:creationId xmlns:a16="http://schemas.microsoft.com/office/drawing/2014/main" xmlns="" id="{F2C711B0-A0FD-40E7-A367-59F7EFBD4391}"/>
              </a:ext>
            </a:extLst>
          </p:cNvPr>
          <p:cNvSpPr/>
          <p:nvPr/>
        </p:nvSpPr>
        <p:spPr>
          <a:xfrm>
            <a:off x="8842232" y="4109843"/>
            <a:ext cx="2392570" cy="1477328"/>
          </a:xfrm>
          <a:prstGeom prst="rect">
            <a:avLst/>
          </a:prstGeom>
          <a:solidFill>
            <a:srgbClr val="000099"/>
          </a:solidFill>
          <a:ln>
            <a:noFill/>
          </a:ln>
        </p:spPr>
        <p:txBody>
          <a:bodyPr wrap="square">
            <a:spAutoFit/>
          </a:bodyPr>
          <a:lstStyle/>
          <a:p>
            <a:pPr algn="ctr"/>
            <a:r>
              <a:rPr lang="id-ID" dirty="0">
                <a:solidFill>
                  <a:schemeClr val="bg1"/>
                </a:solidFill>
                <a:latin typeface="Candara" pitchFamily="34" charset="0"/>
              </a:rPr>
              <a:t>disempurnakan berpedoman </a:t>
            </a:r>
          </a:p>
          <a:p>
            <a:pPr algn="ctr"/>
            <a:r>
              <a:rPr lang="id-ID" dirty="0">
                <a:solidFill>
                  <a:schemeClr val="bg1"/>
                </a:solidFill>
                <a:latin typeface="Candara" pitchFamily="34" charset="0"/>
              </a:rPr>
              <a:t>pada visi, misi, &amp; program Kepala Daerah terpilih. </a:t>
            </a:r>
          </a:p>
        </p:txBody>
      </p:sp>
      <p:sp>
        <p:nvSpPr>
          <p:cNvPr id="13" name="Right Arrow 10">
            <a:extLst>
              <a:ext uri="{FF2B5EF4-FFF2-40B4-BE49-F238E27FC236}">
                <a16:creationId xmlns:a16="http://schemas.microsoft.com/office/drawing/2014/main" xmlns="" id="{79F68042-6316-4EAB-8D81-A43D99BD1DDA}"/>
              </a:ext>
            </a:extLst>
          </p:cNvPr>
          <p:cNvSpPr/>
          <p:nvPr/>
        </p:nvSpPr>
        <p:spPr bwMode="auto">
          <a:xfrm flipH="1">
            <a:off x="8310551" y="4613898"/>
            <a:ext cx="265841" cy="504056"/>
          </a:xfrm>
          <a:prstGeom prst="rightArrow">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d-ID" sz="1800" b="0" i="0" u="none" strike="noStrike" cap="none" normalizeH="0" baseline="0">
              <a:ln>
                <a:noFill/>
              </a:ln>
              <a:solidFill>
                <a:schemeClr val="tx1"/>
              </a:solidFill>
              <a:effectLst>
                <a:outerShdw blurRad="38100" dist="38100" dir="2700000" algn="tl">
                  <a:srgbClr val="000000">
                    <a:alpha val="43137"/>
                  </a:srgbClr>
                </a:outerShdw>
              </a:effectLst>
              <a:latin typeface="Candara" pitchFamily="34" charset="0"/>
            </a:endParaRPr>
          </a:p>
        </p:txBody>
      </p:sp>
      <p:sp>
        <p:nvSpPr>
          <p:cNvPr id="14" name="Title 1"/>
          <p:cNvSpPr txBox="1">
            <a:spLocks/>
          </p:cNvSpPr>
          <p:nvPr/>
        </p:nvSpPr>
        <p:spPr>
          <a:xfrm>
            <a:off x="0" y="-26987"/>
            <a:ext cx="12190413" cy="669906"/>
          </a:xfrm>
          <a:prstGeom prst="rect">
            <a:avLst/>
          </a:prstGeom>
          <a:solidFill>
            <a:srgbClr val="00206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id-ID" sz="4000" dirty="0" smtClean="0">
                <a:solidFill>
                  <a:schemeClr val="bg1"/>
                </a:solidFill>
                <a:latin typeface="Rockwell Condensed" pitchFamily="18" charset="0"/>
                <a:ea typeface="Tahoma" pitchFamily="34" charset="0"/>
                <a:cs typeface="Tahoma" pitchFamily="34" charset="0"/>
              </a:rPr>
              <a:t>TAHAPAN PENYUSUNAN RANC TEKNOKRATIK RPJMD</a:t>
            </a:r>
            <a:endParaRPr kumimoji="0" lang="id-ID" sz="3600" i="0" u="none" strike="noStrike" kern="1200" cap="none" spc="0" normalizeH="0" baseline="0" noProof="0" dirty="0" smtClean="0">
              <a:ln>
                <a:noFill/>
              </a:ln>
              <a:solidFill>
                <a:schemeClr val="bg1"/>
              </a:solidFill>
              <a:effectLst/>
              <a:uLnTx/>
              <a:uFillTx/>
              <a:latin typeface="Rockwell Condensed" pitchFamily="18" charset="0"/>
              <a:ea typeface="Tahoma" pitchFamily="34" charset="0"/>
              <a:cs typeface="Tahoma" pitchFamily="34" charset="0"/>
            </a:endParaRPr>
          </a:p>
        </p:txBody>
      </p:sp>
      <p:sp>
        <p:nvSpPr>
          <p:cNvPr id="15"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20</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p14="http://schemas.microsoft.com/office/powerpoint/2010/main" xmlns="" val="42066207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6" descr="BS00554_"/>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38280" y="785794"/>
            <a:ext cx="2071702" cy="1714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itle 1"/>
          <p:cNvSpPr txBox="1">
            <a:spLocks/>
          </p:cNvSpPr>
          <p:nvPr/>
        </p:nvSpPr>
        <p:spPr>
          <a:xfrm>
            <a:off x="0" y="-26987"/>
            <a:ext cx="12190413" cy="669906"/>
          </a:xfrm>
          <a:prstGeom prst="rect">
            <a:avLst/>
          </a:prstGeom>
          <a:solidFill>
            <a:srgbClr val="00206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id-ID" sz="4000" dirty="0" smtClean="0">
                <a:solidFill>
                  <a:schemeClr val="bg1"/>
                </a:solidFill>
                <a:latin typeface="Rockwell Condensed" pitchFamily="18" charset="0"/>
                <a:ea typeface="Tahoma" pitchFamily="34" charset="0"/>
                <a:cs typeface="Tahoma" pitchFamily="34" charset="0"/>
              </a:rPr>
              <a:t>SISTEMATIKA RPJMD</a:t>
            </a:r>
            <a:endParaRPr kumimoji="0" lang="id-ID" sz="3600" i="0" u="none" strike="noStrike" kern="1200" cap="none" spc="0" normalizeH="0" baseline="0" noProof="0" dirty="0" smtClean="0">
              <a:ln>
                <a:noFill/>
              </a:ln>
              <a:solidFill>
                <a:schemeClr val="bg1"/>
              </a:solidFill>
              <a:effectLst/>
              <a:uLnTx/>
              <a:uFillTx/>
              <a:latin typeface="Rockwell Condensed" pitchFamily="18" charset="0"/>
              <a:ea typeface="Tahoma" pitchFamily="34" charset="0"/>
              <a:cs typeface="Tahoma" pitchFamily="34" charset="0"/>
            </a:endParaRPr>
          </a:p>
        </p:txBody>
      </p:sp>
      <p:sp>
        <p:nvSpPr>
          <p:cNvPr id="16" name="TextBox 15"/>
          <p:cNvSpPr txBox="1"/>
          <p:nvPr/>
        </p:nvSpPr>
        <p:spPr>
          <a:xfrm>
            <a:off x="951670" y="772525"/>
            <a:ext cx="2571768" cy="523220"/>
          </a:xfrm>
          <a:prstGeom prst="rect">
            <a:avLst/>
          </a:prstGeom>
          <a:solidFill>
            <a:srgbClr val="00FFFF"/>
          </a:solidFill>
        </p:spPr>
        <p:txBody>
          <a:bodyPr wrap="square" rtlCol="0">
            <a:spAutoFit/>
          </a:bodyPr>
          <a:lstStyle/>
          <a:p>
            <a:r>
              <a:rPr lang="id-ID" sz="2800" dirty="0" smtClean="0">
                <a:latin typeface="Bernard MT Condensed" pitchFamily="18" charset="0"/>
              </a:rPr>
              <a:t>PENDAHULUAN</a:t>
            </a:r>
            <a:endParaRPr lang="id-ID" sz="2800" dirty="0">
              <a:latin typeface="Bernard MT Condensed" pitchFamily="18" charset="0"/>
            </a:endParaRPr>
          </a:p>
        </p:txBody>
      </p:sp>
      <p:sp>
        <p:nvSpPr>
          <p:cNvPr id="17" name="TextBox 16"/>
          <p:cNvSpPr txBox="1"/>
          <p:nvPr/>
        </p:nvSpPr>
        <p:spPr>
          <a:xfrm>
            <a:off x="94415" y="714356"/>
            <a:ext cx="714380" cy="562630"/>
          </a:xfrm>
          <a:prstGeom prst="ellipse">
            <a:avLst/>
          </a:prstGeom>
          <a:solidFill>
            <a:schemeClr val="bg1"/>
          </a:solidFill>
          <a:ln>
            <a:solidFill>
              <a:schemeClr val="tx1"/>
            </a:solidFill>
          </a:ln>
        </p:spPr>
        <p:txBody>
          <a:bodyPr wrap="square" rtlCol="0">
            <a:spAutoFit/>
          </a:bodyPr>
          <a:lstStyle/>
          <a:p>
            <a:pPr algn="ctr"/>
            <a:r>
              <a:rPr lang="id-ID" sz="2000" dirty="0" smtClean="0">
                <a:latin typeface="Bernard MT Condensed" pitchFamily="18" charset="0"/>
              </a:rPr>
              <a:t>1</a:t>
            </a:r>
            <a:endParaRPr lang="id-ID" sz="2000" dirty="0">
              <a:latin typeface="Bernard MT Condensed" pitchFamily="18" charset="0"/>
            </a:endParaRPr>
          </a:p>
        </p:txBody>
      </p:sp>
      <p:sp>
        <p:nvSpPr>
          <p:cNvPr id="18" name="TextBox 17"/>
          <p:cNvSpPr txBox="1"/>
          <p:nvPr/>
        </p:nvSpPr>
        <p:spPr>
          <a:xfrm>
            <a:off x="1104069" y="1405584"/>
            <a:ext cx="5134012" cy="523220"/>
          </a:xfrm>
          <a:prstGeom prst="rect">
            <a:avLst/>
          </a:prstGeom>
          <a:solidFill>
            <a:srgbClr val="660033"/>
          </a:solidFill>
        </p:spPr>
        <p:txBody>
          <a:bodyPr wrap="square" rtlCol="0">
            <a:spAutoFit/>
          </a:bodyPr>
          <a:lstStyle/>
          <a:p>
            <a:r>
              <a:rPr lang="id-ID" sz="2800" dirty="0" smtClean="0">
                <a:solidFill>
                  <a:schemeClr val="bg1"/>
                </a:solidFill>
                <a:latin typeface="Bernard MT Condensed" pitchFamily="18" charset="0"/>
              </a:rPr>
              <a:t>GAMBARAN UMUM KONDISI DAERAH</a:t>
            </a:r>
            <a:endParaRPr lang="id-ID" sz="2800" dirty="0">
              <a:solidFill>
                <a:schemeClr val="bg1"/>
              </a:solidFill>
              <a:latin typeface="Bernard MT Condensed" pitchFamily="18" charset="0"/>
            </a:endParaRPr>
          </a:p>
        </p:txBody>
      </p:sp>
      <p:sp>
        <p:nvSpPr>
          <p:cNvPr id="19" name="TextBox 18"/>
          <p:cNvSpPr txBox="1"/>
          <p:nvPr/>
        </p:nvSpPr>
        <p:spPr>
          <a:xfrm>
            <a:off x="246814" y="1347415"/>
            <a:ext cx="714380" cy="562630"/>
          </a:xfrm>
          <a:prstGeom prst="ellipse">
            <a:avLst/>
          </a:prstGeom>
          <a:solidFill>
            <a:srgbClr val="660033"/>
          </a:solidFill>
          <a:ln>
            <a:solidFill>
              <a:schemeClr val="tx1"/>
            </a:solidFill>
          </a:ln>
        </p:spPr>
        <p:txBody>
          <a:bodyPr wrap="square" rtlCol="0">
            <a:spAutoFit/>
          </a:bodyPr>
          <a:lstStyle/>
          <a:p>
            <a:pPr algn="ctr"/>
            <a:r>
              <a:rPr lang="id-ID" sz="2000" dirty="0" smtClean="0">
                <a:solidFill>
                  <a:schemeClr val="bg1"/>
                </a:solidFill>
                <a:latin typeface="Bernard MT Condensed" pitchFamily="18" charset="0"/>
              </a:rPr>
              <a:t>2</a:t>
            </a:r>
            <a:endParaRPr lang="id-ID" sz="2000" dirty="0">
              <a:solidFill>
                <a:schemeClr val="bg1"/>
              </a:solidFill>
              <a:latin typeface="Bernard MT Condensed" pitchFamily="18" charset="0"/>
            </a:endParaRPr>
          </a:p>
        </p:txBody>
      </p:sp>
      <p:sp>
        <p:nvSpPr>
          <p:cNvPr id="20" name="TextBox 19"/>
          <p:cNvSpPr txBox="1"/>
          <p:nvPr/>
        </p:nvSpPr>
        <p:spPr>
          <a:xfrm>
            <a:off x="1256470" y="2048526"/>
            <a:ext cx="4910174" cy="523220"/>
          </a:xfrm>
          <a:prstGeom prst="rect">
            <a:avLst/>
          </a:prstGeom>
          <a:solidFill>
            <a:srgbClr val="00FFFF"/>
          </a:solidFill>
        </p:spPr>
        <p:txBody>
          <a:bodyPr wrap="square" rtlCol="0">
            <a:spAutoFit/>
          </a:bodyPr>
          <a:lstStyle/>
          <a:p>
            <a:r>
              <a:rPr lang="id-ID" sz="2800" dirty="0" smtClean="0">
                <a:latin typeface="Bernard MT Condensed" pitchFamily="18" charset="0"/>
              </a:rPr>
              <a:t>GAMBARAN KEUANGAN DAERAH</a:t>
            </a:r>
            <a:endParaRPr lang="id-ID" sz="2800" dirty="0">
              <a:latin typeface="Bernard MT Condensed" pitchFamily="18" charset="0"/>
            </a:endParaRPr>
          </a:p>
        </p:txBody>
      </p:sp>
      <p:sp>
        <p:nvSpPr>
          <p:cNvPr id="21" name="TextBox 20"/>
          <p:cNvSpPr txBox="1"/>
          <p:nvPr/>
        </p:nvSpPr>
        <p:spPr>
          <a:xfrm>
            <a:off x="399214" y="1990357"/>
            <a:ext cx="714380" cy="562630"/>
          </a:xfrm>
          <a:prstGeom prst="ellipse">
            <a:avLst/>
          </a:prstGeom>
          <a:solidFill>
            <a:schemeClr val="bg1"/>
          </a:solidFill>
          <a:ln>
            <a:solidFill>
              <a:schemeClr val="tx1"/>
            </a:solidFill>
          </a:ln>
        </p:spPr>
        <p:txBody>
          <a:bodyPr wrap="square" rtlCol="0">
            <a:spAutoFit/>
          </a:bodyPr>
          <a:lstStyle/>
          <a:p>
            <a:pPr algn="ctr"/>
            <a:r>
              <a:rPr lang="id-ID" sz="2000" dirty="0" smtClean="0">
                <a:latin typeface="Bernard MT Condensed" pitchFamily="18" charset="0"/>
              </a:rPr>
              <a:t>3</a:t>
            </a:r>
            <a:endParaRPr lang="id-ID" sz="2000" dirty="0">
              <a:latin typeface="Bernard MT Condensed" pitchFamily="18" charset="0"/>
            </a:endParaRPr>
          </a:p>
        </p:txBody>
      </p:sp>
      <p:sp>
        <p:nvSpPr>
          <p:cNvPr id="22" name="TextBox 21"/>
          <p:cNvSpPr txBox="1"/>
          <p:nvPr/>
        </p:nvSpPr>
        <p:spPr>
          <a:xfrm>
            <a:off x="1408870" y="2691468"/>
            <a:ext cx="6829476" cy="523220"/>
          </a:xfrm>
          <a:prstGeom prst="rect">
            <a:avLst/>
          </a:prstGeom>
          <a:solidFill>
            <a:srgbClr val="660033"/>
          </a:solidFill>
        </p:spPr>
        <p:txBody>
          <a:bodyPr wrap="square" rtlCol="0">
            <a:spAutoFit/>
          </a:bodyPr>
          <a:lstStyle/>
          <a:p>
            <a:r>
              <a:rPr lang="id-ID" sz="2800" dirty="0" smtClean="0">
                <a:solidFill>
                  <a:schemeClr val="bg1"/>
                </a:solidFill>
                <a:latin typeface="Bernard MT Condensed" pitchFamily="18" charset="0"/>
              </a:rPr>
              <a:t>PERMASALAHAN DAN ISU-ISU STRATEGIS DAERAH</a:t>
            </a:r>
            <a:endParaRPr lang="id-ID" sz="2800" dirty="0">
              <a:solidFill>
                <a:schemeClr val="bg1"/>
              </a:solidFill>
              <a:latin typeface="Bernard MT Condensed" pitchFamily="18" charset="0"/>
            </a:endParaRPr>
          </a:p>
        </p:txBody>
      </p:sp>
      <p:sp>
        <p:nvSpPr>
          <p:cNvPr id="23" name="TextBox 22"/>
          <p:cNvSpPr txBox="1"/>
          <p:nvPr/>
        </p:nvSpPr>
        <p:spPr>
          <a:xfrm>
            <a:off x="551614" y="2633299"/>
            <a:ext cx="714380" cy="562630"/>
          </a:xfrm>
          <a:prstGeom prst="ellipse">
            <a:avLst/>
          </a:prstGeom>
          <a:solidFill>
            <a:srgbClr val="660033"/>
          </a:solidFill>
          <a:ln>
            <a:solidFill>
              <a:schemeClr val="tx1"/>
            </a:solidFill>
          </a:ln>
        </p:spPr>
        <p:txBody>
          <a:bodyPr wrap="square" rtlCol="0">
            <a:spAutoFit/>
          </a:bodyPr>
          <a:lstStyle/>
          <a:p>
            <a:pPr algn="ctr"/>
            <a:r>
              <a:rPr lang="id-ID" sz="2000" dirty="0" smtClean="0">
                <a:solidFill>
                  <a:schemeClr val="bg1"/>
                </a:solidFill>
                <a:latin typeface="Bernard MT Condensed" pitchFamily="18" charset="0"/>
              </a:rPr>
              <a:t>4</a:t>
            </a:r>
            <a:endParaRPr lang="id-ID" sz="2000" dirty="0">
              <a:solidFill>
                <a:schemeClr val="bg1"/>
              </a:solidFill>
              <a:latin typeface="Bernard MT Condensed" pitchFamily="18" charset="0"/>
            </a:endParaRPr>
          </a:p>
        </p:txBody>
      </p:sp>
      <p:sp>
        <p:nvSpPr>
          <p:cNvPr id="24" name="TextBox 23"/>
          <p:cNvSpPr txBox="1"/>
          <p:nvPr/>
        </p:nvSpPr>
        <p:spPr>
          <a:xfrm>
            <a:off x="1561270" y="3344293"/>
            <a:ext cx="4891126" cy="523220"/>
          </a:xfrm>
          <a:prstGeom prst="rect">
            <a:avLst/>
          </a:prstGeom>
          <a:solidFill>
            <a:srgbClr val="00FFFF"/>
          </a:solidFill>
        </p:spPr>
        <p:txBody>
          <a:bodyPr wrap="square" rtlCol="0">
            <a:spAutoFit/>
          </a:bodyPr>
          <a:lstStyle/>
          <a:p>
            <a:r>
              <a:rPr lang="id-ID" sz="2800" dirty="0" smtClean="0">
                <a:latin typeface="Bernard MT Condensed" pitchFamily="18" charset="0"/>
              </a:rPr>
              <a:t>VISI, MISI, TUJUAN, DAN SASARAN</a:t>
            </a:r>
            <a:endParaRPr lang="id-ID" sz="2800" dirty="0">
              <a:latin typeface="Bernard MT Condensed" pitchFamily="18" charset="0"/>
            </a:endParaRPr>
          </a:p>
        </p:txBody>
      </p:sp>
      <p:sp>
        <p:nvSpPr>
          <p:cNvPr id="25" name="TextBox 24"/>
          <p:cNvSpPr txBox="1"/>
          <p:nvPr/>
        </p:nvSpPr>
        <p:spPr>
          <a:xfrm>
            <a:off x="704016" y="3286124"/>
            <a:ext cx="714380" cy="562630"/>
          </a:xfrm>
          <a:prstGeom prst="ellipse">
            <a:avLst/>
          </a:prstGeom>
          <a:solidFill>
            <a:schemeClr val="bg1"/>
          </a:solidFill>
          <a:ln>
            <a:solidFill>
              <a:schemeClr val="tx1"/>
            </a:solidFill>
          </a:ln>
        </p:spPr>
        <p:txBody>
          <a:bodyPr wrap="square" rtlCol="0">
            <a:spAutoFit/>
          </a:bodyPr>
          <a:lstStyle/>
          <a:p>
            <a:pPr algn="ctr"/>
            <a:r>
              <a:rPr lang="id-ID" sz="2000" dirty="0" smtClean="0">
                <a:latin typeface="Bernard MT Condensed" pitchFamily="18" charset="0"/>
              </a:rPr>
              <a:t>5</a:t>
            </a:r>
            <a:endParaRPr lang="id-ID" sz="2000" dirty="0">
              <a:latin typeface="Bernard MT Condensed" pitchFamily="18" charset="0"/>
            </a:endParaRPr>
          </a:p>
        </p:txBody>
      </p:sp>
      <p:sp>
        <p:nvSpPr>
          <p:cNvPr id="26" name="TextBox 25"/>
          <p:cNvSpPr txBox="1"/>
          <p:nvPr/>
        </p:nvSpPr>
        <p:spPr>
          <a:xfrm>
            <a:off x="1713672" y="3987234"/>
            <a:ext cx="9255730" cy="523220"/>
          </a:xfrm>
          <a:prstGeom prst="rect">
            <a:avLst/>
          </a:prstGeom>
          <a:solidFill>
            <a:srgbClr val="660033"/>
          </a:solidFill>
        </p:spPr>
        <p:txBody>
          <a:bodyPr wrap="square" rtlCol="0">
            <a:spAutoFit/>
          </a:bodyPr>
          <a:lstStyle/>
          <a:p>
            <a:r>
              <a:rPr lang="id-ID" sz="2800" dirty="0" smtClean="0">
                <a:solidFill>
                  <a:schemeClr val="bg1"/>
                </a:solidFill>
                <a:latin typeface="Bernard MT Condensed" pitchFamily="18" charset="0"/>
              </a:rPr>
              <a:t>STRATEGI, ARAH KEBIJAKAN, DAN PROGRAM PEMBANGUNAN DAERAH</a:t>
            </a:r>
            <a:endParaRPr lang="id-ID" sz="2800" dirty="0">
              <a:solidFill>
                <a:schemeClr val="bg1"/>
              </a:solidFill>
              <a:latin typeface="Bernard MT Condensed" pitchFamily="18" charset="0"/>
            </a:endParaRPr>
          </a:p>
        </p:txBody>
      </p:sp>
      <p:sp>
        <p:nvSpPr>
          <p:cNvPr id="27" name="TextBox 26"/>
          <p:cNvSpPr txBox="1"/>
          <p:nvPr/>
        </p:nvSpPr>
        <p:spPr>
          <a:xfrm>
            <a:off x="856416" y="3929066"/>
            <a:ext cx="714380" cy="562630"/>
          </a:xfrm>
          <a:prstGeom prst="ellipse">
            <a:avLst/>
          </a:prstGeom>
          <a:solidFill>
            <a:srgbClr val="660033"/>
          </a:solidFill>
          <a:ln>
            <a:solidFill>
              <a:schemeClr val="tx1"/>
            </a:solidFill>
          </a:ln>
        </p:spPr>
        <p:txBody>
          <a:bodyPr wrap="square" rtlCol="0">
            <a:spAutoFit/>
          </a:bodyPr>
          <a:lstStyle/>
          <a:p>
            <a:pPr algn="ctr"/>
            <a:r>
              <a:rPr lang="id-ID" sz="2000" dirty="0" smtClean="0">
                <a:solidFill>
                  <a:schemeClr val="bg1"/>
                </a:solidFill>
                <a:latin typeface="Bernard MT Condensed" pitchFamily="18" charset="0"/>
              </a:rPr>
              <a:t>6</a:t>
            </a:r>
            <a:endParaRPr lang="id-ID" sz="2000" dirty="0">
              <a:solidFill>
                <a:schemeClr val="bg1"/>
              </a:solidFill>
              <a:latin typeface="Bernard MT Condensed" pitchFamily="18" charset="0"/>
            </a:endParaRPr>
          </a:p>
        </p:txBody>
      </p:sp>
      <p:sp>
        <p:nvSpPr>
          <p:cNvPr id="28" name="TextBox 27"/>
          <p:cNvSpPr txBox="1"/>
          <p:nvPr/>
        </p:nvSpPr>
        <p:spPr>
          <a:xfrm>
            <a:off x="1866070" y="4630177"/>
            <a:ext cx="10087052" cy="523220"/>
          </a:xfrm>
          <a:prstGeom prst="rect">
            <a:avLst/>
          </a:prstGeom>
          <a:solidFill>
            <a:srgbClr val="00FFFF"/>
          </a:solidFill>
        </p:spPr>
        <p:txBody>
          <a:bodyPr wrap="square" rtlCol="0">
            <a:spAutoFit/>
          </a:bodyPr>
          <a:lstStyle/>
          <a:p>
            <a:r>
              <a:rPr lang="id-ID" sz="2800" dirty="0" smtClean="0">
                <a:latin typeface="Bernard MT Condensed" pitchFamily="18" charset="0"/>
              </a:rPr>
              <a:t>KERANGKA PENDANAAN PEMBANGUNAN DAN PROGRAM PERANGKAT DAERAH</a:t>
            </a:r>
            <a:endParaRPr lang="id-ID" sz="2800" dirty="0">
              <a:latin typeface="Bernard MT Condensed" pitchFamily="18" charset="0"/>
            </a:endParaRPr>
          </a:p>
        </p:txBody>
      </p:sp>
      <p:sp>
        <p:nvSpPr>
          <p:cNvPr id="29" name="TextBox 28"/>
          <p:cNvSpPr txBox="1"/>
          <p:nvPr/>
        </p:nvSpPr>
        <p:spPr>
          <a:xfrm>
            <a:off x="1008816" y="4572008"/>
            <a:ext cx="714380" cy="562630"/>
          </a:xfrm>
          <a:prstGeom prst="ellipse">
            <a:avLst/>
          </a:prstGeom>
          <a:solidFill>
            <a:schemeClr val="bg1"/>
          </a:solidFill>
          <a:ln>
            <a:solidFill>
              <a:schemeClr val="tx1"/>
            </a:solidFill>
          </a:ln>
        </p:spPr>
        <p:txBody>
          <a:bodyPr wrap="square" rtlCol="0">
            <a:spAutoFit/>
          </a:bodyPr>
          <a:lstStyle/>
          <a:p>
            <a:pPr algn="ctr"/>
            <a:r>
              <a:rPr lang="id-ID" sz="2000" dirty="0" smtClean="0">
                <a:latin typeface="Bernard MT Condensed" pitchFamily="18" charset="0"/>
              </a:rPr>
              <a:t>7</a:t>
            </a:r>
            <a:endParaRPr lang="id-ID" sz="2000" dirty="0">
              <a:latin typeface="Bernard MT Condensed" pitchFamily="18" charset="0"/>
            </a:endParaRPr>
          </a:p>
        </p:txBody>
      </p:sp>
      <p:sp>
        <p:nvSpPr>
          <p:cNvPr id="30" name="TextBox 29"/>
          <p:cNvSpPr txBox="1"/>
          <p:nvPr/>
        </p:nvSpPr>
        <p:spPr>
          <a:xfrm>
            <a:off x="2018469" y="5273119"/>
            <a:ext cx="7648636" cy="523220"/>
          </a:xfrm>
          <a:prstGeom prst="rect">
            <a:avLst/>
          </a:prstGeom>
          <a:solidFill>
            <a:srgbClr val="660033"/>
          </a:solidFill>
        </p:spPr>
        <p:txBody>
          <a:bodyPr wrap="square" rtlCol="0">
            <a:spAutoFit/>
          </a:bodyPr>
          <a:lstStyle/>
          <a:p>
            <a:r>
              <a:rPr lang="id-ID" sz="2800" dirty="0" smtClean="0">
                <a:solidFill>
                  <a:schemeClr val="bg1"/>
                </a:solidFill>
                <a:latin typeface="Bernard MT Condensed" pitchFamily="18" charset="0"/>
              </a:rPr>
              <a:t>KINERJA PENYELENGGARAAN PEMERINTAHAN DAERAH</a:t>
            </a:r>
            <a:endParaRPr lang="id-ID" sz="2800" dirty="0">
              <a:solidFill>
                <a:schemeClr val="bg1"/>
              </a:solidFill>
              <a:latin typeface="Bernard MT Condensed" pitchFamily="18" charset="0"/>
            </a:endParaRPr>
          </a:p>
        </p:txBody>
      </p:sp>
      <p:sp>
        <p:nvSpPr>
          <p:cNvPr id="31" name="TextBox 30"/>
          <p:cNvSpPr txBox="1"/>
          <p:nvPr/>
        </p:nvSpPr>
        <p:spPr>
          <a:xfrm>
            <a:off x="1161216" y="5214950"/>
            <a:ext cx="714380" cy="562630"/>
          </a:xfrm>
          <a:prstGeom prst="ellipse">
            <a:avLst/>
          </a:prstGeom>
          <a:solidFill>
            <a:srgbClr val="660033"/>
          </a:solidFill>
          <a:ln>
            <a:solidFill>
              <a:schemeClr val="tx1"/>
            </a:solidFill>
          </a:ln>
        </p:spPr>
        <p:txBody>
          <a:bodyPr wrap="square" rtlCol="0">
            <a:spAutoFit/>
          </a:bodyPr>
          <a:lstStyle/>
          <a:p>
            <a:pPr algn="ctr"/>
            <a:r>
              <a:rPr lang="id-ID" sz="2000" dirty="0" smtClean="0">
                <a:solidFill>
                  <a:schemeClr val="bg1"/>
                </a:solidFill>
                <a:latin typeface="Bernard MT Condensed" pitchFamily="18" charset="0"/>
              </a:rPr>
              <a:t>8</a:t>
            </a:r>
            <a:endParaRPr lang="id-ID" sz="2000" dirty="0">
              <a:solidFill>
                <a:schemeClr val="bg1"/>
              </a:solidFill>
              <a:latin typeface="Bernard MT Condensed" pitchFamily="18" charset="0"/>
            </a:endParaRPr>
          </a:p>
        </p:txBody>
      </p:sp>
      <p:sp>
        <p:nvSpPr>
          <p:cNvPr id="32" name="TextBox 31"/>
          <p:cNvSpPr txBox="1"/>
          <p:nvPr/>
        </p:nvSpPr>
        <p:spPr>
          <a:xfrm>
            <a:off x="2170870" y="5906176"/>
            <a:ext cx="2066948" cy="523220"/>
          </a:xfrm>
          <a:prstGeom prst="rect">
            <a:avLst/>
          </a:prstGeom>
          <a:solidFill>
            <a:srgbClr val="00FFFF"/>
          </a:solidFill>
        </p:spPr>
        <p:txBody>
          <a:bodyPr wrap="square" rtlCol="0">
            <a:spAutoFit/>
          </a:bodyPr>
          <a:lstStyle/>
          <a:p>
            <a:r>
              <a:rPr lang="id-ID" sz="2800" dirty="0" smtClean="0">
                <a:latin typeface="Bernard MT Condensed" pitchFamily="18" charset="0"/>
              </a:rPr>
              <a:t>PENUTUP</a:t>
            </a:r>
            <a:endParaRPr lang="id-ID" sz="2800" dirty="0">
              <a:latin typeface="Bernard MT Condensed" pitchFamily="18" charset="0"/>
            </a:endParaRPr>
          </a:p>
        </p:txBody>
      </p:sp>
      <p:sp>
        <p:nvSpPr>
          <p:cNvPr id="33" name="TextBox 32"/>
          <p:cNvSpPr txBox="1"/>
          <p:nvPr/>
        </p:nvSpPr>
        <p:spPr>
          <a:xfrm>
            <a:off x="1313615" y="5848009"/>
            <a:ext cx="714380" cy="562630"/>
          </a:xfrm>
          <a:prstGeom prst="ellipse">
            <a:avLst/>
          </a:prstGeom>
          <a:solidFill>
            <a:schemeClr val="bg1"/>
          </a:solidFill>
          <a:ln>
            <a:solidFill>
              <a:schemeClr val="tx1"/>
            </a:solidFill>
          </a:ln>
        </p:spPr>
        <p:txBody>
          <a:bodyPr wrap="square" rtlCol="0">
            <a:spAutoFit/>
          </a:bodyPr>
          <a:lstStyle/>
          <a:p>
            <a:pPr algn="ctr"/>
            <a:r>
              <a:rPr lang="id-ID" sz="2000" dirty="0" smtClean="0">
                <a:latin typeface="Bernard MT Condensed" pitchFamily="18" charset="0"/>
              </a:rPr>
              <a:t>9</a:t>
            </a:r>
            <a:endParaRPr lang="id-ID" sz="2000" dirty="0">
              <a:latin typeface="Bernard MT Condensed" pitchFamily="18" charset="0"/>
            </a:endParaRPr>
          </a:p>
        </p:txBody>
      </p:sp>
      <p:pic>
        <p:nvPicPr>
          <p:cNvPr id="34" name="Picture 26" descr="BS00554_"/>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881290" y="1500174"/>
            <a:ext cx="2071702" cy="1714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26" descr="BS00554_"/>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118713" y="928670"/>
            <a:ext cx="2071702" cy="1714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21</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p14="http://schemas.microsoft.com/office/powerpoint/2010/main" xmlns="" val="17656168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a:xfrm>
            <a:off x="750178" y="2171706"/>
            <a:ext cx="3190217" cy="2197100"/>
          </a:xfrm>
          <a:prstGeom prst="roundRect">
            <a:avLst>
              <a:gd name="adj" fmla="val 9048"/>
            </a:avLst>
          </a:prstGeom>
          <a:ln>
            <a:solidFill>
              <a:schemeClr val="tx1"/>
            </a:solidFill>
          </a:ln>
        </p:spPr>
        <p:style>
          <a:lnRef idx="3">
            <a:schemeClr val="lt1"/>
          </a:lnRef>
          <a:fillRef idx="1">
            <a:schemeClr val="accent6"/>
          </a:fillRef>
          <a:effectRef idx="1">
            <a:schemeClr val="accent6"/>
          </a:effectRef>
          <a:fontRef idx="minor">
            <a:schemeClr val="lt1"/>
          </a:fontRef>
        </p:style>
        <p:txBody>
          <a:bodyPr anchor="ctr"/>
          <a:lstStyle/>
          <a:p>
            <a:pPr algn="ctr">
              <a:defRPr/>
            </a:pPr>
            <a:endParaRPr lang="id-ID"/>
          </a:p>
        </p:txBody>
      </p:sp>
      <p:sp>
        <p:nvSpPr>
          <p:cNvPr id="14" name="Rounded Rectangle 13"/>
          <p:cNvSpPr/>
          <p:nvPr/>
        </p:nvSpPr>
        <p:spPr>
          <a:xfrm>
            <a:off x="7689339" y="957269"/>
            <a:ext cx="3664939" cy="3097212"/>
          </a:xfrm>
          <a:prstGeom prst="roundRect">
            <a:avLst>
              <a:gd name="adj" fmla="val 5860"/>
            </a:avLst>
          </a:prstGeom>
          <a:solidFill>
            <a:srgbClr val="99FF99">
              <a:alpha val="54000"/>
            </a:srgbClr>
          </a:solidFill>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id-ID"/>
          </a:p>
        </p:txBody>
      </p:sp>
      <p:sp>
        <p:nvSpPr>
          <p:cNvPr id="4" name="Rounded Rectangle 3"/>
          <p:cNvSpPr/>
          <p:nvPr/>
        </p:nvSpPr>
        <p:spPr>
          <a:xfrm>
            <a:off x="7814367" y="1033473"/>
            <a:ext cx="3438322" cy="928687"/>
          </a:xfrm>
          <a:prstGeom prst="roundRect">
            <a:avLst/>
          </a:prstGeom>
          <a:solidFill>
            <a:srgbClr val="0033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600" b="1" dirty="0">
                <a:latin typeface="Tahoma" pitchFamily="34" charset="0"/>
                <a:ea typeface="Tahoma" pitchFamily="34" charset="0"/>
                <a:cs typeface="Tahoma" pitchFamily="34" charset="0"/>
              </a:rPr>
              <a:t>BAB V</a:t>
            </a:r>
          </a:p>
          <a:p>
            <a:pPr algn="ctr">
              <a:defRPr/>
            </a:pPr>
            <a:r>
              <a:rPr lang="en-US" sz="1600" b="1" dirty="0">
                <a:latin typeface="Tahoma" pitchFamily="34" charset="0"/>
                <a:ea typeface="Tahoma" pitchFamily="34" charset="0"/>
                <a:cs typeface="Tahoma" pitchFamily="34" charset="0"/>
              </a:rPr>
              <a:t>VISI, MISI, TUJUAN, </a:t>
            </a:r>
          </a:p>
          <a:p>
            <a:pPr algn="ctr">
              <a:defRPr/>
            </a:pPr>
            <a:r>
              <a:rPr lang="en-US" sz="1600" b="1" dirty="0">
                <a:latin typeface="Tahoma" pitchFamily="34" charset="0"/>
                <a:ea typeface="Tahoma" pitchFamily="34" charset="0"/>
                <a:cs typeface="Tahoma" pitchFamily="34" charset="0"/>
              </a:rPr>
              <a:t>DAN SASARAN</a:t>
            </a:r>
            <a:endParaRPr lang="id-ID" sz="1600" b="1" dirty="0">
              <a:latin typeface="Tahoma" pitchFamily="34" charset="0"/>
              <a:ea typeface="Tahoma" pitchFamily="34" charset="0"/>
              <a:cs typeface="Tahoma" pitchFamily="34" charset="0"/>
            </a:endParaRPr>
          </a:p>
        </p:txBody>
      </p:sp>
      <p:sp>
        <p:nvSpPr>
          <p:cNvPr id="5" name="Rounded Rectangle 4"/>
          <p:cNvSpPr/>
          <p:nvPr/>
        </p:nvSpPr>
        <p:spPr>
          <a:xfrm>
            <a:off x="7814367" y="2033598"/>
            <a:ext cx="3438322" cy="928687"/>
          </a:xfrm>
          <a:prstGeom prst="roundRect">
            <a:avLst/>
          </a:prstGeom>
          <a:solidFill>
            <a:srgbClr val="0033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600" b="1" dirty="0">
                <a:latin typeface="Tahoma" pitchFamily="34" charset="0"/>
                <a:ea typeface="Tahoma" pitchFamily="34" charset="0"/>
                <a:cs typeface="Tahoma" pitchFamily="34" charset="0"/>
              </a:rPr>
              <a:t>BAB VI</a:t>
            </a:r>
          </a:p>
          <a:p>
            <a:pPr algn="ctr">
              <a:defRPr/>
            </a:pPr>
            <a:r>
              <a:rPr lang="en-US" sz="1600" b="1" dirty="0">
                <a:latin typeface="Tahoma" pitchFamily="34" charset="0"/>
                <a:ea typeface="Tahoma" pitchFamily="34" charset="0"/>
                <a:cs typeface="Tahoma" pitchFamily="34" charset="0"/>
              </a:rPr>
              <a:t>STRATEGI </a:t>
            </a:r>
            <a:r>
              <a:rPr lang="id-ID" sz="1600" b="1" dirty="0" smtClean="0">
                <a:latin typeface="Tahoma" pitchFamily="34" charset="0"/>
                <a:ea typeface="Tahoma" pitchFamily="34" charset="0"/>
                <a:cs typeface="Tahoma" pitchFamily="34" charset="0"/>
              </a:rPr>
              <a:t>, </a:t>
            </a:r>
            <a:r>
              <a:rPr lang="en-US" sz="1600" b="1" dirty="0" smtClean="0">
                <a:latin typeface="Tahoma" pitchFamily="34" charset="0"/>
                <a:ea typeface="Tahoma" pitchFamily="34" charset="0"/>
                <a:cs typeface="Tahoma" pitchFamily="34" charset="0"/>
              </a:rPr>
              <a:t>ARAH KEBIJAKAN </a:t>
            </a:r>
            <a:r>
              <a:rPr lang="id-ID" sz="1600" b="1" dirty="0" smtClean="0">
                <a:latin typeface="Tahoma" pitchFamily="34" charset="0"/>
                <a:ea typeface="Tahoma" pitchFamily="34" charset="0"/>
                <a:cs typeface="Tahoma" pitchFamily="34" charset="0"/>
              </a:rPr>
              <a:t>DAN PROGRAM PEMB DAERAH</a:t>
            </a:r>
            <a:endParaRPr lang="id-ID" sz="1600" b="1" dirty="0">
              <a:latin typeface="Tahoma" pitchFamily="34" charset="0"/>
              <a:ea typeface="Tahoma" pitchFamily="34" charset="0"/>
              <a:cs typeface="Tahoma" pitchFamily="34" charset="0"/>
            </a:endParaRPr>
          </a:p>
        </p:txBody>
      </p:sp>
      <p:sp>
        <p:nvSpPr>
          <p:cNvPr id="6" name="Rounded Rectangle 5"/>
          <p:cNvSpPr/>
          <p:nvPr/>
        </p:nvSpPr>
        <p:spPr>
          <a:xfrm>
            <a:off x="7814367" y="3033722"/>
            <a:ext cx="3438322" cy="928687"/>
          </a:xfrm>
          <a:prstGeom prst="roundRect">
            <a:avLst/>
          </a:prstGeom>
          <a:solidFill>
            <a:srgbClr val="0033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600" b="1" dirty="0">
                <a:latin typeface="Tahoma" pitchFamily="34" charset="0"/>
                <a:ea typeface="Tahoma" pitchFamily="34" charset="0"/>
                <a:cs typeface="Tahoma" pitchFamily="34" charset="0"/>
              </a:rPr>
              <a:t>BAB VII</a:t>
            </a:r>
          </a:p>
          <a:p>
            <a:pPr algn="ctr">
              <a:defRPr/>
            </a:pPr>
            <a:r>
              <a:rPr lang="id-ID" sz="1600" b="1" dirty="0" smtClean="0">
                <a:latin typeface="Tahoma" pitchFamily="34" charset="0"/>
                <a:ea typeface="Tahoma" pitchFamily="34" charset="0"/>
                <a:cs typeface="Tahoma" pitchFamily="34" charset="0"/>
              </a:rPr>
              <a:t>KERANGKA PENDANAAN DAN PROGRAM PD</a:t>
            </a:r>
            <a:endParaRPr lang="id-ID" sz="1600" b="1" dirty="0">
              <a:latin typeface="Tahoma" pitchFamily="34" charset="0"/>
              <a:ea typeface="Tahoma" pitchFamily="34" charset="0"/>
              <a:cs typeface="Tahoma" pitchFamily="34" charset="0"/>
            </a:endParaRPr>
          </a:p>
        </p:txBody>
      </p:sp>
      <p:sp>
        <p:nvSpPr>
          <p:cNvPr id="8" name="Rounded Rectangle 7"/>
          <p:cNvSpPr/>
          <p:nvPr/>
        </p:nvSpPr>
        <p:spPr>
          <a:xfrm>
            <a:off x="855676" y="3319475"/>
            <a:ext cx="2951878" cy="928687"/>
          </a:xfrm>
          <a:prstGeom prst="roundRect">
            <a:avLst/>
          </a:prstGeom>
          <a:solidFill>
            <a:srgbClr val="0000CC"/>
          </a:solidFill>
          <a:ln/>
        </p:spPr>
        <p:style>
          <a:lnRef idx="3">
            <a:schemeClr val="lt1"/>
          </a:lnRef>
          <a:fillRef idx="1">
            <a:schemeClr val="accent5"/>
          </a:fillRef>
          <a:effectRef idx="1">
            <a:schemeClr val="accent5"/>
          </a:effectRef>
          <a:fontRef idx="minor">
            <a:schemeClr val="lt1"/>
          </a:fontRef>
        </p:style>
        <p:txBody>
          <a:bodyPr anchor="ctr"/>
          <a:lstStyle/>
          <a:p>
            <a:pPr algn="ctr">
              <a:defRPr/>
            </a:pPr>
            <a:r>
              <a:rPr lang="en-US" sz="1600" b="1" dirty="0">
                <a:latin typeface="Tahoma" pitchFamily="34" charset="0"/>
                <a:ea typeface="Tahoma" pitchFamily="34" charset="0"/>
                <a:cs typeface="Tahoma" pitchFamily="34" charset="0"/>
              </a:rPr>
              <a:t>BAB IV</a:t>
            </a:r>
          </a:p>
          <a:p>
            <a:pPr algn="ctr">
              <a:defRPr/>
            </a:pPr>
            <a:r>
              <a:rPr lang="id-ID" sz="1600" b="1" dirty="0" smtClean="0">
                <a:latin typeface="Tahoma" pitchFamily="34" charset="0"/>
                <a:ea typeface="Tahoma" pitchFamily="34" charset="0"/>
                <a:cs typeface="Tahoma" pitchFamily="34" charset="0"/>
              </a:rPr>
              <a:t>PERMASALAHAN DAN ISU STRATEGIS DAERAH</a:t>
            </a:r>
            <a:endParaRPr lang="en-US" sz="1600" b="1" dirty="0">
              <a:latin typeface="Tahoma" pitchFamily="34" charset="0"/>
              <a:ea typeface="Tahoma" pitchFamily="34" charset="0"/>
              <a:cs typeface="Tahoma" pitchFamily="34" charset="0"/>
            </a:endParaRPr>
          </a:p>
        </p:txBody>
      </p:sp>
      <p:sp>
        <p:nvSpPr>
          <p:cNvPr id="9" name="Rounded Rectangle 8"/>
          <p:cNvSpPr/>
          <p:nvPr/>
        </p:nvSpPr>
        <p:spPr>
          <a:xfrm>
            <a:off x="187547" y="4676787"/>
            <a:ext cx="4098134" cy="1285875"/>
          </a:xfrm>
          <a:prstGeom prst="roundRect">
            <a:avLst/>
          </a:prstGeom>
          <a:solidFill>
            <a:schemeClr val="accent6">
              <a:lumMod val="20000"/>
              <a:lumOff val="80000"/>
            </a:schemeClr>
          </a:solidFill>
          <a:ln>
            <a:solidFill>
              <a:schemeClr val="tx1"/>
            </a:solidFill>
          </a:ln>
        </p:spPr>
        <p:style>
          <a:lnRef idx="3">
            <a:schemeClr val="lt1"/>
          </a:lnRef>
          <a:fillRef idx="1">
            <a:schemeClr val="accent4"/>
          </a:fillRef>
          <a:effectRef idx="1">
            <a:schemeClr val="accent4"/>
          </a:effectRef>
          <a:fontRef idx="minor">
            <a:schemeClr val="lt1"/>
          </a:fontRef>
        </p:style>
        <p:txBody>
          <a:bodyPr anchor="ctr"/>
          <a:lstStyle/>
          <a:p>
            <a:pPr algn="ctr">
              <a:defRPr/>
            </a:pPr>
            <a:r>
              <a:rPr lang="en-US" sz="1600" b="1" dirty="0">
                <a:solidFill>
                  <a:schemeClr val="tx1"/>
                </a:solidFill>
                <a:latin typeface="Tahoma" pitchFamily="34" charset="0"/>
                <a:ea typeface="Tahoma" pitchFamily="34" charset="0"/>
                <a:cs typeface="Tahoma" pitchFamily="34" charset="0"/>
              </a:rPr>
              <a:t>BAB III</a:t>
            </a:r>
          </a:p>
          <a:p>
            <a:pPr algn="ctr">
              <a:defRPr/>
            </a:pPr>
            <a:r>
              <a:rPr lang="en-US" sz="1600" b="1" dirty="0">
                <a:solidFill>
                  <a:schemeClr val="tx1"/>
                </a:solidFill>
                <a:latin typeface="Tahoma" pitchFamily="34" charset="0"/>
                <a:ea typeface="Tahoma" pitchFamily="34" charset="0"/>
                <a:cs typeface="Tahoma" pitchFamily="34" charset="0"/>
              </a:rPr>
              <a:t>GAMB</a:t>
            </a:r>
            <a:r>
              <a:rPr lang="id-ID" sz="1600" b="1" dirty="0">
                <a:solidFill>
                  <a:schemeClr val="tx1"/>
                </a:solidFill>
                <a:latin typeface="Tahoma" pitchFamily="34" charset="0"/>
                <a:ea typeface="Tahoma" pitchFamily="34" charset="0"/>
                <a:cs typeface="Tahoma" pitchFamily="34" charset="0"/>
              </a:rPr>
              <a:t>ARAN</a:t>
            </a:r>
            <a:r>
              <a:rPr lang="en-US" sz="1600" b="1" dirty="0">
                <a:solidFill>
                  <a:schemeClr val="tx1"/>
                </a:solidFill>
                <a:latin typeface="Tahoma" pitchFamily="34" charset="0"/>
                <a:ea typeface="Tahoma" pitchFamily="34" charset="0"/>
                <a:cs typeface="Tahoma" pitchFamily="34" charset="0"/>
              </a:rPr>
              <a:t> </a:t>
            </a:r>
            <a:r>
              <a:rPr lang="en-US" sz="1600" b="1" dirty="0" smtClean="0">
                <a:solidFill>
                  <a:schemeClr val="tx1"/>
                </a:solidFill>
                <a:latin typeface="Tahoma" pitchFamily="34" charset="0"/>
                <a:ea typeface="Tahoma" pitchFamily="34" charset="0"/>
                <a:cs typeface="Tahoma" pitchFamily="34" charset="0"/>
              </a:rPr>
              <a:t>KEU</a:t>
            </a:r>
            <a:r>
              <a:rPr lang="id-ID" sz="1600" b="1" dirty="0">
                <a:solidFill>
                  <a:schemeClr val="tx1"/>
                </a:solidFill>
                <a:latin typeface="Tahoma" pitchFamily="34" charset="0"/>
                <a:ea typeface="Tahoma" pitchFamily="34" charset="0"/>
                <a:cs typeface="Tahoma" pitchFamily="34" charset="0"/>
              </a:rPr>
              <a:t>ANGAN</a:t>
            </a:r>
            <a:r>
              <a:rPr lang="en-US" sz="1600" b="1" dirty="0">
                <a:solidFill>
                  <a:schemeClr val="tx1"/>
                </a:solidFill>
                <a:latin typeface="Tahoma" pitchFamily="34" charset="0"/>
                <a:ea typeface="Tahoma" pitchFamily="34" charset="0"/>
                <a:cs typeface="Tahoma" pitchFamily="34" charset="0"/>
              </a:rPr>
              <a:t> DA</a:t>
            </a:r>
            <a:r>
              <a:rPr lang="id-ID" sz="1600" b="1" dirty="0">
                <a:solidFill>
                  <a:schemeClr val="tx1"/>
                </a:solidFill>
                <a:latin typeface="Tahoma" pitchFamily="34" charset="0"/>
                <a:ea typeface="Tahoma" pitchFamily="34" charset="0"/>
                <a:cs typeface="Tahoma" pitchFamily="34" charset="0"/>
              </a:rPr>
              <a:t>E</a:t>
            </a:r>
            <a:r>
              <a:rPr lang="en-US" sz="1600" b="1" dirty="0" smtClean="0">
                <a:solidFill>
                  <a:schemeClr val="tx1"/>
                </a:solidFill>
                <a:latin typeface="Tahoma" pitchFamily="34" charset="0"/>
                <a:ea typeface="Tahoma" pitchFamily="34" charset="0"/>
                <a:cs typeface="Tahoma" pitchFamily="34" charset="0"/>
              </a:rPr>
              <a:t>RAH</a:t>
            </a:r>
            <a:endParaRPr lang="id-ID" sz="1600" b="1" dirty="0">
              <a:solidFill>
                <a:schemeClr val="tx1"/>
              </a:solidFill>
              <a:latin typeface="Tahoma" pitchFamily="34" charset="0"/>
              <a:ea typeface="Tahoma" pitchFamily="34" charset="0"/>
              <a:cs typeface="Tahoma" pitchFamily="34" charset="0"/>
            </a:endParaRPr>
          </a:p>
        </p:txBody>
      </p:sp>
      <p:sp>
        <p:nvSpPr>
          <p:cNvPr id="10" name="Rounded Rectangle 9"/>
          <p:cNvSpPr/>
          <p:nvPr/>
        </p:nvSpPr>
        <p:spPr>
          <a:xfrm>
            <a:off x="855676" y="2247906"/>
            <a:ext cx="2951878" cy="928688"/>
          </a:xfrm>
          <a:prstGeom prst="roundRect">
            <a:avLst/>
          </a:prstGeom>
          <a:solidFill>
            <a:srgbClr val="0000CC"/>
          </a:solidFill>
        </p:spPr>
        <p:style>
          <a:lnRef idx="3">
            <a:schemeClr val="lt1"/>
          </a:lnRef>
          <a:fillRef idx="1">
            <a:schemeClr val="accent5"/>
          </a:fillRef>
          <a:effectRef idx="1">
            <a:schemeClr val="accent5"/>
          </a:effectRef>
          <a:fontRef idx="minor">
            <a:schemeClr val="lt1"/>
          </a:fontRef>
        </p:style>
        <p:txBody>
          <a:bodyPr anchor="ctr"/>
          <a:lstStyle/>
          <a:p>
            <a:pPr algn="ctr">
              <a:defRPr/>
            </a:pPr>
            <a:r>
              <a:rPr lang="en-US" sz="1600" b="1" dirty="0">
                <a:latin typeface="Tahoma" pitchFamily="34" charset="0"/>
                <a:ea typeface="Tahoma" pitchFamily="34" charset="0"/>
                <a:cs typeface="Tahoma" pitchFamily="34" charset="0"/>
              </a:rPr>
              <a:t>BAB II</a:t>
            </a:r>
          </a:p>
          <a:p>
            <a:pPr algn="ctr">
              <a:defRPr/>
            </a:pPr>
            <a:r>
              <a:rPr lang="en-US" sz="1600" b="1" dirty="0">
                <a:latin typeface="Tahoma" pitchFamily="34" charset="0"/>
                <a:ea typeface="Tahoma" pitchFamily="34" charset="0"/>
                <a:cs typeface="Tahoma" pitchFamily="34" charset="0"/>
              </a:rPr>
              <a:t>GAMBARAN UMUM KONDISI DAERAH</a:t>
            </a:r>
            <a:endParaRPr lang="id-ID" sz="1600" b="1" dirty="0">
              <a:latin typeface="Tahoma" pitchFamily="34" charset="0"/>
              <a:ea typeface="Tahoma" pitchFamily="34" charset="0"/>
              <a:cs typeface="Tahoma" pitchFamily="34" charset="0"/>
            </a:endParaRPr>
          </a:p>
        </p:txBody>
      </p:sp>
      <p:sp>
        <p:nvSpPr>
          <p:cNvPr id="12" name="Rounded Rectangle 11"/>
          <p:cNvSpPr/>
          <p:nvPr/>
        </p:nvSpPr>
        <p:spPr>
          <a:xfrm>
            <a:off x="1023108" y="1033450"/>
            <a:ext cx="2572881" cy="928688"/>
          </a:xfrm>
          <a:prstGeom prst="round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1600" b="1" dirty="0">
                <a:latin typeface="Tahoma" pitchFamily="34" charset="0"/>
                <a:ea typeface="Tahoma" pitchFamily="34" charset="0"/>
                <a:cs typeface="Tahoma" pitchFamily="34" charset="0"/>
              </a:rPr>
              <a:t>BAB I</a:t>
            </a:r>
          </a:p>
          <a:p>
            <a:pPr algn="ctr">
              <a:defRPr/>
            </a:pPr>
            <a:r>
              <a:rPr lang="en-US" sz="1600" b="1" dirty="0">
                <a:latin typeface="Tahoma" pitchFamily="34" charset="0"/>
                <a:ea typeface="Tahoma" pitchFamily="34" charset="0"/>
                <a:cs typeface="Tahoma" pitchFamily="34" charset="0"/>
              </a:rPr>
              <a:t>PENDAHULUAN</a:t>
            </a:r>
            <a:endParaRPr lang="id-ID" sz="1600" b="1" dirty="0">
              <a:latin typeface="Tahoma" pitchFamily="34" charset="0"/>
              <a:ea typeface="Tahoma" pitchFamily="34" charset="0"/>
              <a:cs typeface="Tahoma" pitchFamily="34" charset="0"/>
            </a:endParaRPr>
          </a:p>
        </p:txBody>
      </p:sp>
      <p:sp>
        <p:nvSpPr>
          <p:cNvPr id="16" name="Rounded Rectangle 15"/>
          <p:cNvSpPr/>
          <p:nvPr/>
        </p:nvSpPr>
        <p:spPr>
          <a:xfrm>
            <a:off x="4407305" y="4248162"/>
            <a:ext cx="3784107" cy="1285875"/>
          </a:xfrm>
          <a:prstGeom prst="roundRect">
            <a:avLst/>
          </a:prstGeom>
          <a:solidFill>
            <a:srgbClr val="00FFFF"/>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600" b="1" dirty="0">
                <a:solidFill>
                  <a:schemeClr val="tx1"/>
                </a:solidFill>
                <a:latin typeface="Tahoma" pitchFamily="34" charset="0"/>
                <a:ea typeface="Tahoma" pitchFamily="34" charset="0"/>
                <a:cs typeface="Tahoma" pitchFamily="34" charset="0"/>
              </a:rPr>
              <a:t>BAB VIII</a:t>
            </a:r>
          </a:p>
          <a:p>
            <a:pPr algn="ctr">
              <a:defRPr/>
            </a:pPr>
            <a:r>
              <a:rPr lang="id-ID" sz="1600" b="1" dirty="0" smtClean="0">
                <a:solidFill>
                  <a:schemeClr val="tx1"/>
                </a:solidFill>
                <a:latin typeface="Tahoma" pitchFamily="34" charset="0"/>
                <a:ea typeface="Tahoma" pitchFamily="34" charset="0"/>
                <a:cs typeface="Tahoma" pitchFamily="34" charset="0"/>
              </a:rPr>
              <a:t>KINERJA PENYELENGGARAAN PEMERINTAHAN DAERAH</a:t>
            </a:r>
            <a:endParaRPr lang="id-ID" sz="1600" b="1" dirty="0">
              <a:solidFill>
                <a:schemeClr val="tx1"/>
              </a:solidFill>
              <a:latin typeface="Tahoma" pitchFamily="34" charset="0"/>
              <a:ea typeface="Tahoma" pitchFamily="34" charset="0"/>
              <a:cs typeface="Tahoma" pitchFamily="34" charset="0"/>
            </a:endParaRPr>
          </a:p>
        </p:txBody>
      </p:sp>
      <p:cxnSp>
        <p:nvCxnSpPr>
          <p:cNvPr id="41" name="Elbow Connector 40"/>
          <p:cNvCxnSpPr>
            <a:stCxn id="10" idx="1"/>
            <a:endCxn id="8" idx="1"/>
          </p:cNvCxnSpPr>
          <p:nvPr/>
        </p:nvCxnSpPr>
        <p:spPr>
          <a:xfrm rot="10800000" flipV="1">
            <a:off x="855673" y="2711456"/>
            <a:ext cx="1954" cy="1073150"/>
          </a:xfrm>
          <a:prstGeom prst="bentConnector3">
            <a:avLst>
              <a:gd name="adj1" fmla="val 28146356"/>
            </a:avLst>
          </a:prstGeom>
          <a:ln>
            <a:solidFill>
              <a:srgbClr val="FF0000"/>
            </a:solidFill>
            <a:tailEnd type="arrow"/>
          </a:ln>
        </p:spPr>
        <p:style>
          <a:lnRef idx="3">
            <a:schemeClr val="dk1"/>
          </a:lnRef>
          <a:fillRef idx="0">
            <a:schemeClr val="dk1"/>
          </a:fillRef>
          <a:effectRef idx="2">
            <a:schemeClr val="dk1"/>
          </a:effectRef>
          <a:fontRef idx="minor">
            <a:schemeClr val="tx1"/>
          </a:fontRef>
        </p:style>
      </p:cxnSp>
      <p:cxnSp>
        <p:nvCxnSpPr>
          <p:cNvPr id="49" name="Elbow Connector 48"/>
          <p:cNvCxnSpPr>
            <a:stCxn id="9" idx="2"/>
            <a:endCxn id="14" idx="2"/>
          </p:cNvCxnSpPr>
          <p:nvPr/>
        </p:nvCxnSpPr>
        <p:spPr>
          <a:xfrm rot="5400000" flipH="1" flipV="1">
            <a:off x="4925123" y="1365972"/>
            <a:ext cx="1908177" cy="7285196"/>
          </a:xfrm>
          <a:prstGeom prst="bentConnector3">
            <a:avLst>
              <a:gd name="adj1" fmla="val -11980"/>
            </a:avLst>
          </a:prstGeom>
          <a:ln>
            <a:solidFill>
              <a:srgbClr val="FF0000"/>
            </a:solidFill>
            <a:tailEnd type="arrow"/>
          </a:ln>
        </p:spPr>
        <p:style>
          <a:lnRef idx="3">
            <a:schemeClr val="dk1"/>
          </a:lnRef>
          <a:fillRef idx="0">
            <a:schemeClr val="dk1"/>
          </a:fillRef>
          <a:effectRef idx="2">
            <a:schemeClr val="dk1"/>
          </a:effectRef>
          <a:fontRef idx="minor">
            <a:schemeClr val="tx1"/>
          </a:fontRef>
        </p:style>
      </p:cxnSp>
      <p:sp>
        <p:nvSpPr>
          <p:cNvPr id="25" name="Rounded Rectangle 24"/>
          <p:cNvSpPr/>
          <p:nvPr/>
        </p:nvSpPr>
        <p:spPr>
          <a:xfrm>
            <a:off x="9738544" y="5462606"/>
            <a:ext cx="2255133" cy="609600"/>
          </a:xfrm>
          <a:prstGeom prst="roundRect">
            <a:avLst/>
          </a:prstGeom>
          <a:solidFill>
            <a:schemeClr val="bg1"/>
          </a:solidFill>
          <a:ln>
            <a:solidFill>
              <a:schemeClr val="tx1"/>
            </a:solidFill>
          </a:ln>
        </p:spPr>
        <p:style>
          <a:lnRef idx="2">
            <a:schemeClr val="accent1"/>
          </a:lnRef>
          <a:fillRef idx="1">
            <a:schemeClr val="lt1"/>
          </a:fillRef>
          <a:effectRef idx="0">
            <a:schemeClr val="accent1"/>
          </a:effectRef>
          <a:fontRef idx="minor">
            <a:schemeClr val="dk1"/>
          </a:fontRef>
        </p:style>
        <p:txBody>
          <a:bodyPr anchor="ctr"/>
          <a:lstStyle/>
          <a:p>
            <a:pPr algn="ctr">
              <a:defRPr/>
            </a:pPr>
            <a:r>
              <a:rPr lang="en-US" sz="1600" b="1" dirty="0">
                <a:latin typeface="Tahoma" pitchFamily="34" charset="0"/>
                <a:ea typeface="Tahoma" pitchFamily="34" charset="0"/>
                <a:cs typeface="Tahoma" pitchFamily="34" charset="0"/>
              </a:rPr>
              <a:t>BAB </a:t>
            </a:r>
            <a:r>
              <a:rPr lang="id-ID" sz="1600" b="1" dirty="0" smtClean="0">
                <a:latin typeface="Tahoma" pitchFamily="34" charset="0"/>
                <a:ea typeface="Tahoma" pitchFamily="34" charset="0"/>
                <a:cs typeface="Tahoma" pitchFamily="34" charset="0"/>
              </a:rPr>
              <a:t>IX</a:t>
            </a:r>
            <a:endParaRPr lang="en-US" sz="1600" b="1" dirty="0">
              <a:latin typeface="Tahoma" pitchFamily="34" charset="0"/>
              <a:ea typeface="Tahoma" pitchFamily="34" charset="0"/>
              <a:cs typeface="Tahoma" pitchFamily="34" charset="0"/>
            </a:endParaRPr>
          </a:p>
          <a:p>
            <a:pPr algn="ctr">
              <a:defRPr/>
            </a:pPr>
            <a:r>
              <a:rPr lang="id-ID" sz="1600" b="1" dirty="0">
                <a:latin typeface="Tahoma" pitchFamily="34" charset="0"/>
                <a:ea typeface="Tahoma" pitchFamily="34" charset="0"/>
                <a:cs typeface="Tahoma" pitchFamily="34" charset="0"/>
              </a:rPr>
              <a:t>PENUTUP</a:t>
            </a:r>
          </a:p>
        </p:txBody>
      </p:sp>
      <p:sp>
        <p:nvSpPr>
          <p:cNvPr id="26" name="Title 1"/>
          <p:cNvSpPr txBox="1">
            <a:spLocks/>
          </p:cNvSpPr>
          <p:nvPr/>
        </p:nvSpPr>
        <p:spPr>
          <a:xfrm>
            <a:off x="0" y="1"/>
            <a:ext cx="12190413" cy="642918"/>
          </a:xfrm>
          <a:prstGeom prst="rect">
            <a:avLst/>
          </a:prstGeom>
          <a:solidFill>
            <a:srgbClr val="00206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bg1"/>
                </a:solidFill>
                <a:effectLst/>
                <a:uLnTx/>
                <a:uFillTx/>
                <a:latin typeface="Candara" panose="020E0502030303020204" pitchFamily="34" charset="0"/>
                <a:ea typeface="+mj-ea"/>
                <a:cs typeface="+mj-cs"/>
              </a:rPr>
              <a:t>KETERKAITAN ANTAR BAB RPJMD</a:t>
            </a:r>
            <a:endParaRPr kumimoji="0" lang="id-ID" sz="3200" b="1" i="0" u="none" strike="noStrike" kern="1200" cap="none" spc="0" normalizeH="0" baseline="0" noProof="0" dirty="0">
              <a:ln>
                <a:noFill/>
              </a:ln>
              <a:solidFill>
                <a:schemeClr val="bg1"/>
              </a:solidFill>
              <a:effectLst/>
              <a:uLnTx/>
              <a:uFillTx/>
              <a:latin typeface="Candara" panose="020E0502030303020204" pitchFamily="34" charset="0"/>
              <a:ea typeface="+mj-ea"/>
              <a:cs typeface="+mj-cs"/>
            </a:endParaRPr>
          </a:p>
        </p:txBody>
      </p:sp>
      <p:sp>
        <p:nvSpPr>
          <p:cNvPr id="27"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22</a:t>
            </a:fld>
            <a:endParaRPr lang="id-ID" sz="1600" b="1" dirty="0" smtClean="0">
              <a:solidFill>
                <a:schemeClr val="bg1"/>
              </a:solidFill>
              <a:latin typeface="Tahoma" pitchFamily="34" charset="0"/>
              <a:cs typeface="Tahoma" pitchFamily="34" charset="0"/>
            </a:endParaRPr>
          </a:p>
        </p:txBody>
      </p:sp>
      <p:cxnSp>
        <p:nvCxnSpPr>
          <p:cNvPr id="29" name="Elbow Connector 28"/>
          <p:cNvCxnSpPr>
            <a:stCxn id="8" idx="3"/>
          </p:cNvCxnSpPr>
          <p:nvPr/>
        </p:nvCxnSpPr>
        <p:spPr>
          <a:xfrm flipV="1">
            <a:off x="3807554" y="1676396"/>
            <a:ext cx="4002166" cy="2107423"/>
          </a:xfrm>
          <a:prstGeom prst="bentConnector3">
            <a:avLst>
              <a:gd name="adj1" fmla="val 50000"/>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Shape 32"/>
          <p:cNvCxnSpPr>
            <a:endCxn id="16" idx="0"/>
          </p:cNvCxnSpPr>
          <p:nvPr/>
        </p:nvCxnSpPr>
        <p:spPr>
          <a:xfrm rot="10800000" flipV="1">
            <a:off x="6299359" y="3462342"/>
            <a:ext cx="1438922" cy="785816"/>
          </a:xfrm>
          <a:prstGeom prst="bentConnector2">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hape 34"/>
          <p:cNvCxnSpPr>
            <a:stCxn id="4" idx="1"/>
          </p:cNvCxnSpPr>
          <p:nvPr/>
        </p:nvCxnSpPr>
        <p:spPr>
          <a:xfrm rot="10800000" flipV="1">
            <a:off x="6595273" y="1497818"/>
            <a:ext cx="1219095" cy="2750345"/>
          </a:xfrm>
          <a:prstGeom prst="bentConnector2">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Elbow Connector 43"/>
          <p:cNvCxnSpPr>
            <a:stCxn id="4" idx="3"/>
            <a:endCxn id="5" idx="3"/>
          </p:cNvCxnSpPr>
          <p:nvPr/>
        </p:nvCxnSpPr>
        <p:spPr>
          <a:xfrm>
            <a:off x="11252690" y="1497819"/>
            <a:ext cx="1588" cy="1000125"/>
          </a:xfrm>
          <a:prstGeom prst="bentConnector3">
            <a:avLst>
              <a:gd name="adj1" fmla="val 24864932"/>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12190413" cy="648000"/>
          </a:xfrm>
          <a:solidFill>
            <a:schemeClr val="accent2">
              <a:lumMod val="50000"/>
            </a:schemeClr>
          </a:solidFill>
        </p:spPr>
        <p:txBody>
          <a:bodyPr>
            <a:normAutofit/>
          </a:bodyPr>
          <a:lstStyle/>
          <a:p>
            <a:r>
              <a:rPr lang="id-ID" sz="3600" dirty="0" smtClean="0">
                <a:solidFill>
                  <a:schemeClr val="bg1"/>
                </a:solidFill>
                <a:latin typeface="Arial Black" pitchFamily="34" charset="0"/>
                <a:ea typeface="Arial Unicode MS" pitchFamily="34" charset="-128"/>
                <a:cs typeface="Arial Unicode MS" pitchFamily="34" charset="-128"/>
              </a:rPr>
              <a:t>Bab I - PENDAHULUAN</a:t>
            </a:r>
            <a:endParaRPr lang="id-ID" sz="32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56473" y="812064"/>
            <a:ext cx="3071941"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Latar Belakang</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311261" y="812064"/>
            <a:ext cx="8686869" cy="154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Apa RPJMD?</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Proses penyusunan RPJMD ?</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Kedudukan RPJMD tahun rencana dalam RPJPD?</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Keterkaitan dokumen RPJMD dg RKPD dan Renstra PD</a:t>
            </a:r>
            <a:endParaRPr lang="id-ID" sz="1800" dirty="0">
              <a:solidFill>
                <a:schemeClr val="bg1"/>
              </a:solidFill>
              <a:latin typeface="Arial Unicode MS" pitchFamily="34" charset="-128"/>
              <a:ea typeface="Arial Unicode MS" pitchFamily="34" charset="-128"/>
              <a:cs typeface="Arial Unicode MS" pitchFamily="34" charset="-128"/>
            </a:endParaRPr>
          </a:p>
        </p:txBody>
      </p:sp>
      <p:sp>
        <p:nvSpPr>
          <p:cNvPr id="47" name="Content Placeholder 2"/>
          <p:cNvSpPr txBox="1">
            <a:spLocks/>
          </p:cNvSpPr>
          <p:nvPr/>
        </p:nvSpPr>
        <p:spPr>
          <a:xfrm>
            <a:off x="64100" y="2458453"/>
            <a:ext cx="3071941" cy="710450"/>
          </a:xfrm>
          <a:prstGeom prst="rect">
            <a:avLst/>
          </a:prstGeom>
          <a:solidFill>
            <a:srgbClr val="006600"/>
          </a:solidFill>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Dasar Hukum Penyusunan</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277749" y="2455138"/>
            <a:ext cx="8686869" cy="972000"/>
          </a:xfrm>
          <a:prstGeom prst="rect">
            <a:avLst/>
          </a:prstGeom>
          <a:solidFill>
            <a:srgbClr val="006600"/>
          </a:solidFill>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Regulasi terkait renbang, baik pusat maupun daerah</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yg terkait langsung dg RPJMD</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51" name="Content Placeholder 2"/>
          <p:cNvSpPr txBox="1">
            <a:spLocks/>
          </p:cNvSpPr>
          <p:nvPr/>
        </p:nvSpPr>
        <p:spPr>
          <a:xfrm>
            <a:off x="65426" y="4884030"/>
            <a:ext cx="3071941"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Maksud &amp; Tuj</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3313110" y="4889826"/>
            <a:ext cx="8686869"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Maksud &amp; tuj susun RPJMD</a:t>
            </a:r>
          </a:p>
        </p:txBody>
      </p:sp>
      <p:sp>
        <p:nvSpPr>
          <p:cNvPr id="55" name="Content Placeholder 2"/>
          <p:cNvSpPr txBox="1">
            <a:spLocks/>
          </p:cNvSpPr>
          <p:nvPr/>
        </p:nvSpPr>
        <p:spPr>
          <a:xfrm>
            <a:off x="64100" y="5567082"/>
            <a:ext cx="3071941" cy="648000"/>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Sistematika Penulisan</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7" name="Content Placeholder 2"/>
          <p:cNvSpPr txBox="1">
            <a:spLocks/>
          </p:cNvSpPr>
          <p:nvPr/>
        </p:nvSpPr>
        <p:spPr>
          <a:xfrm>
            <a:off x="3318885" y="5567082"/>
            <a:ext cx="8686869" cy="648000"/>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Deskripsi substansi pokok tiap bab</a:t>
            </a:r>
          </a:p>
        </p:txBody>
      </p:sp>
      <p:sp>
        <p:nvSpPr>
          <p:cNvPr id="12" name="Slide Number Placeholder 36"/>
          <p:cNvSpPr>
            <a:spLocks noGrp="1"/>
          </p:cNvSpPr>
          <p:nvPr>
            <p:ph type="sldNum" sz="quarter" idx="12"/>
          </p:nvPr>
        </p:nvSpPr>
        <p:spPr bwMode="auto">
          <a:xfrm>
            <a:off x="11386065"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23</a:t>
            </a:fld>
            <a:endParaRPr lang="id-ID" sz="1600" b="1" dirty="0" smtClean="0">
              <a:solidFill>
                <a:prstClr val="white"/>
              </a:solidFill>
              <a:latin typeface="Tahoma" pitchFamily="34" charset="0"/>
              <a:cs typeface="Tahoma" pitchFamily="34" charset="0"/>
            </a:endParaRPr>
          </a:p>
        </p:txBody>
      </p:sp>
      <p:sp>
        <p:nvSpPr>
          <p:cNvPr id="14" name="Content Placeholder 2"/>
          <p:cNvSpPr txBox="1">
            <a:spLocks/>
          </p:cNvSpPr>
          <p:nvPr/>
        </p:nvSpPr>
        <p:spPr>
          <a:xfrm>
            <a:off x="65426" y="3526708"/>
            <a:ext cx="3071941" cy="648738"/>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Hubungan Antar Dokumen</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15" name="Content Placeholder 2"/>
          <p:cNvSpPr txBox="1">
            <a:spLocks/>
          </p:cNvSpPr>
          <p:nvPr/>
        </p:nvSpPr>
        <p:spPr>
          <a:xfrm>
            <a:off x="3313110" y="3598146"/>
            <a:ext cx="8686869" cy="120865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menjelaskan hubungan RPJMD dengan dokumen lain yang relevan beserta penjelasannya. Keterhubungan dengan dokumen lain, seperti: RPJMN, RPJPD provinsi, RPJMD Daerah lain, RTRW Nasional, RTRW prov</a:t>
            </a:r>
          </a:p>
        </p:txBody>
      </p:sp>
    </p:spTree>
    <p:extLst>
      <p:ext uri="{BB962C8B-B14F-4D97-AF65-F5344CB8AC3E}">
        <p14:creationId xmlns="" xmlns:p14="http://schemas.microsoft.com/office/powerpoint/2010/main" val="29487720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4"/>
            <a:ext cx="12190413"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800" b="1" dirty="0" smtClean="0">
                <a:solidFill>
                  <a:schemeClr val="bg1"/>
                </a:solidFill>
                <a:latin typeface="Arial Unicode MS" pitchFamily="34" charset="-128"/>
                <a:ea typeface="Arial Unicode MS" pitchFamily="34" charset="-128"/>
                <a:cs typeface="Arial Unicode MS" pitchFamily="34" charset="-128"/>
              </a:rPr>
              <a:t>BAB II – GAMBARAN UMUM KONDISI DAERAH</a:t>
            </a:r>
            <a:endParaRPr lang="id-ID" sz="28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153563" y="714356"/>
            <a:ext cx="3071941" cy="612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Aspek Geografi dan Demografi</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400724" y="714356"/>
            <a:ext cx="8686869" cy="1044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Aspek Geografi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luas wilayah, iklim, topografi, geologi, hidrologi, penggunaan lahan, dll</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Aspek Demografi  jumlah pddk, struktur, distribusi, dll</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47" name="Content Placeholder 2"/>
          <p:cNvSpPr txBox="1">
            <a:spLocks/>
          </p:cNvSpPr>
          <p:nvPr/>
        </p:nvSpPr>
        <p:spPr>
          <a:xfrm>
            <a:off x="146140" y="1857364"/>
            <a:ext cx="3071941" cy="642942"/>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latin typeface="Arial Unicode MS" pitchFamily="34" charset="-128"/>
                <a:ea typeface="Arial Unicode MS" pitchFamily="34" charset="-128"/>
                <a:cs typeface="Arial Unicode MS" pitchFamily="34" charset="-128"/>
              </a:rPr>
              <a:t>Aspek Kesejahteraan Masy</a:t>
            </a:r>
            <a:endParaRPr lang="id-ID" sz="1800" b="1" dirty="0">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400925" y="1863369"/>
            <a:ext cx="8686869" cy="97200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Ekonomi</a:t>
            </a:r>
            <a:endParaRPr lang="id-ID" sz="1800" dirty="0">
              <a:latin typeface="Arial Unicode MS" pitchFamily="34" charset="-128"/>
              <a:ea typeface="Arial Unicode MS" pitchFamily="34" charset="-128"/>
              <a:cs typeface="Arial Unicode MS" pitchFamily="34" charset="-128"/>
            </a:endParaRP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Sosial</a:t>
            </a: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Budaya dll</a:t>
            </a:r>
          </a:p>
        </p:txBody>
      </p:sp>
      <p:sp>
        <p:nvSpPr>
          <p:cNvPr id="51" name="Content Placeholder 2"/>
          <p:cNvSpPr txBox="1">
            <a:spLocks/>
          </p:cNvSpPr>
          <p:nvPr/>
        </p:nvSpPr>
        <p:spPr>
          <a:xfrm>
            <a:off x="146458" y="2928934"/>
            <a:ext cx="3071941" cy="648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Aspek Pelayanan Umum</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3401245" y="2940382"/>
            <a:ext cx="8686869" cy="1917378"/>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Urusan wajib yandas</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Urusan wajib non yandas</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Urusan pilihan</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Fungsi Penunjang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perencanaan, pengawasan, keuangan, kepegawaian dan diklat, litbang</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Fungsi lainnya</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55" name="Content Placeholder 2"/>
          <p:cNvSpPr txBox="1">
            <a:spLocks/>
          </p:cNvSpPr>
          <p:nvPr/>
        </p:nvSpPr>
        <p:spPr>
          <a:xfrm>
            <a:off x="153563" y="4929198"/>
            <a:ext cx="3071941" cy="61481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latin typeface="Arial Unicode MS" pitchFamily="34" charset="-128"/>
                <a:ea typeface="Arial Unicode MS" pitchFamily="34" charset="-128"/>
                <a:cs typeface="Arial Unicode MS" pitchFamily="34" charset="-128"/>
              </a:rPr>
              <a:t>Aspek Daya Saing</a:t>
            </a:r>
            <a:endParaRPr lang="id-ID" sz="2000" b="1" dirty="0">
              <a:latin typeface="Arial Unicode MS" pitchFamily="34" charset="-128"/>
              <a:ea typeface="Arial Unicode MS" pitchFamily="34" charset="-128"/>
              <a:cs typeface="Arial Unicode MS" pitchFamily="34" charset="-128"/>
            </a:endParaRPr>
          </a:p>
        </p:txBody>
      </p:sp>
      <p:sp>
        <p:nvSpPr>
          <p:cNvPr id="57" name="Content Placeholder 2"/>
          <p:cNvSpPr txBox="1">
            <a:spLocks/>
          </p:cNvSpPr>
          <p:nvPr/>
        </p:nvSpPr>
        <p:spPr>
          <a:xfrm>
            <a:off x="3408348" y="4929198"/>
            <a:ext cx="8686869" cy="71438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Ekonomi</a:t>
            </a: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Infrastruktur</a:t>
            </a:r>
          </a:p>
        </p:txBody>
      </p:sp>
      <p:sp>
        <p:nvSpPr>
          <p:cNvPr id="12" name="Content Placeholder 2"/>
          <p:cNvSpPr txBox="1">
            <a:spLocks/>
          </p:cNvSpPr>
          <p:nvPr/>
        </p:nvSpPr>
        <p:spPr>
          <a:xfrm>
            <a:off x="0" y="5742586"/>
            <a:ext cx="12190413" cy="1044000"/>
          </a:xfrm>
          <a:prstGeom prst="rect">
            <a:avLst/>
          </a:prstGeom>
          <a:solidFill>
            <a:srgbClr val="3C0BC5"/>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Data indikator sesuaikan dengan Lampiran Permendagri dan atau sesuai dengan data yang tersedia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dianalisis ketercapaiannya</a:t>
            </a:r>
            <a:endParaRPr lang="id-ID" sz="1800" dirty="0" smtClean="0">
              <a:solidFill>
                <a:schemeClr val="bg1"/>
              </a:solidFill>
              <a:latin typeface="Arial Unicode MS" pitchFamily="34" charset="-128"/>
              <a:ea typeface="Arial Unicode MS" pitchFamily="34" charset="-128"/>
              <a:cs typeface="Arial Unicode MS" pitchFamily="34" charset="-128"/>
            </a:endParaRP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Data nanti akan digunakan sebagai dasar merumuskan masalah dan isu strategis</a:t>
            </a:r>
          </a:p>
        </p:txBody>
      </p:sp>
      <p:sp>
        <p:nvSpPr>
          <p:cNvPr id="14" name="Slide Number Placeholder 36"/>
          <p:cNvSpPr>
            <a:spLocks noGrp="1"/>
          </p:cNvSpPr>
          <p:nvPr>
            <p:ph type="sldNum" sz="quarter" idx="12"/>
          </p:nvPr>
        </p:nvSpPr>
        <p:spPr bwMode="auto">
          <a:xfrm>
            <a:off x="11453056"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24</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 xmlns:p14="http://schemas.microsoft.com/office/powerpoint/2010/main" val="36241380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125CC44-4070-4A0A-98E9-AD6F84843960}" type="slidenum">
              <a:rPr lang="id-ID" smtClean="0"/>
              <a:pPr/>
              <a:t>25</a:t>
            </a:fld>
            <a:endParaRPr lang="id-ID"/>
          </a:p>
        </p:txBody>
      </p:sp>
      <p:pic>
        <p:nvPicPr>
          <p:cNvPr id="5" name="Picture 4" descr="Analisis data Bab 2.png"/>
          <p:cNvPicPr>
            <a:picLocks noChangeAspect="1"/>
          </p:cNvPicPr>
          <p:nvPr/>
        </p:nvPicPr>
        <p:blipFill>
          <a:blip r:embed="rId2"/>
          <a:stretch>
            <a:fillRect/>
          </a:stretch>
        </p:blipFill>
        <p:spPr>
          <a:xfrm>
            <a:off x="285672" y="714356"/>
            <a:ext cx="11619069" cy="5996528"/>
          </a:xfrm>
          <a:prstGeom prst="rect">
            <a:avLst/>
          </a:prstGeom>
          <a:ln>
            <a:solidFill>
              <a:schemeClr val="tx1"/>
            </a:solidFill>
          </a:ln>
        </p:spPr>
      </p:pic>
      <p:sp>
        <p:nvSpPr>
          <p:cNvPr id="6" name="Content Placeholder 2"/>
          <p:cNvSpPr txBox="1">
            <a:spLocks/>
          </p:cNvSpPr>
          <p:nvPr/>
        </p:nvSpPr>
        <p:spPr>
          <a:xfrm>
            <a:off x="0" y="-24"/>
            <a:ext cx="12190413" cy="612016"/>
          </a:xfrm>
          <a:prstGeom prst="rect">
            <a:avLst/>
          </a:prstGeom>
          <a:solidFill>
            <a:srgbClr val="3C0BC5"/>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800" b="1" dirty="0" smtClean="0">
                <a:solidFill>
                  <a:schemeClr val="bg1"/>
                </a:solidFill>
                <a:latin typeface="Arial Unicode MS" pitchFamily="34" charset="-128"/>
                <a:ea typeface="Arial Unicode MS" pitchFamily="34" charset="-128"/>
                <a:cs typeface="Arial Unicode MS" pitchFamily="34" charset="-128"/>
              </a:rPr>
              <a:t>HASIL ANALISIS GAMBARAN UMUM</a:t>
            </a:r>
            <a:endParaRPr lang="id-ID" sz="2800" b="1" dirty="0">
              <a:solidFill>
                <a:schemeClr val="bg1"/>
              </a:solidFill>
              <a:latin typeface="Arial Unicode MS" pitchFamily="34" charset="-128"/>
              <a:ea typeface="Arial Unicode MS" pitchFamily="34" charset="-128"/>
              <a:cs typeface="Arial Unicode MS" pitchFamily="34" charset="-128"/>
            </a:endParaRPr>
          </a:p>
        </p:txBody>
      </p:sp>
      <p:sp>
        <p:nvSpPr>
          <p:cNvPr id="7" name="Slide Number Placeholder 36"/>
          <p:cNvSpPr txBox="1">
            <a:spLocks/>
          </p:cNvSpPr>
          <p:nvPr/>
        </p:nvSpPr>
        <p:spPr bwMode="auto">
          <a:xfrm>
            <a:off x="11386065" y="6426586"/>
            <a:ext cx="709154" cy="360000"/>
          </a:xfrm>
          <a:prstGeom prst="roundRect">
            <a:avLst>
              <a:gd name="adj" fmla="val 16667"/>
            </a:avLst>
          </a:prstGeom>
          <a:ln w="38100" cap="flat" cmpd="sng" algn="ctr">
            <a:solidFill>
              <a:schemeClr val="lt1"/>
            </a:solidFill>
            <a:prstDash val="solid"/>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E7D6F5B-8604-4F58-9AB0-5E526AAF6C19}" type="slidenum">
              <a:rPr kumimoji="0" lang="id-ID" sz="1600" b="1" i="0" u="none" strike="noStrike" kern="1200" cap="none" spc="0" normalizeH="0" baseline="0" noProof="0" smtClean="0">
                <a:ln>
                  <a:noFill/>
                </a:ln>
                <a:solidFill>
                  <a:prstClr val="white"/>
                </a:solidFill>
                <a:effectLst/>
                <a:uLnTx/>
                <a:uFillTx/>
                <a:latin typeface="Tahoma" pitchFamily="34" charset="0"/>
                <a:ea typeface="+mn-ea"/>
                <a:cs typeface="Tahoma"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25</a:t>
            </a:fld>
            <a:endParaRPr kumimoji="0" lang="id-ID" sz="1600" b="1" i="0" u="none" strike="noStrike" kern="1200" cap="none" spc="0" normalizeH="0" baseline="0" noProof="0" dirty="0" smtClean="0">
              <a:ln>
                <a:noFill/>
              </a:ln>
              <a:solidFill>
                <a:prstClr val="white"/>
              </a:solidFill>
              <a:effectLst/>
              <a:uLnTx/>
              <a:uFillTx/>
              <a:latin typeface="Tahoma" pitchFamily="34" charset="0"/>
              <a:ea typeface="+mn-ea"/>
              <a:cs typeface="Tahoma"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3" name="Rectangle 3"/>
          <p:cNvSpPr>
            <a:spLocks noGrp="1" noChangeArrowheads="1"/>
          </p:cNvSpPr>
          <p:nvPr>
            <p:ph idx="1"/>
          </p:nvPr>
        </p:nvSpPr>
        <p:spPr>
          <a:xfrm>
            <a:off x="380167" y="1000108"/>
            <a:ext cx="11358643" cy="5214974"/>
          </a:xfrm>
        </p:spPr>
        <p:txBody>
          <a:bodyPr>
            <a:noAutofit/>
          </a:bodyPr>
          <a:lstStyle/>
          <a:p>
            <a:pPr algn="just" eaLnBrk="1" hangingPunct="1">
              <a:lnSpc>
                <a:spcPct val="90000"/>
              </a:lnSpc>
              <a:spcBef>
                <a:spcPct val="0"/>
              </a:spcBef>
              <a:spcAft>
                <a:spcPts val="0"/>
              </a:spcAft>
              <a:buSzPct val="125000"/>
              <a:buBlip>
                <a:blip r:embed="rId3"/>
              </a:buBlip>
              <a:defRPr/>
            </a:pPr>
            <a:r>
              <a:rPr lang="id-ID" sz="2400" dirty="0">
                <a:latin typeface="Cambria" panose="02040503050406030204" pitchFamily="18" charset="0"/>
              </a:rPr>
              <a:t>Memuat penjelasan tentang </a:t>
            </a:r>
            <a:r>
              <a:rPr lang="en-US" sz="2400" dirty="0" err="1">
                <a:latin typeface="Cambria" panose="02040503050406030204" pitchFamily="18" charset="0"/>
              </a:rPr>
              <a:t>realisasi</a:t>
            </a:r>
            <a:r>
              <a:rPr lang="en-US" sz="2400" dirty="0">
                <a:latin typeface="Cambria" panose="02040503050406030204" pitchFamily="18" charset="0"/>
              </a:rPr>
              <a:t> </a:t>
            </a:r>
            <a:r>
              <a:rPr lang="en-US" sz="2400" dirty="0" err="1">
                <a:latin typeface="Cambria" panose="02040503050406030204" pitchFamily="18" charset="0"/>
              </a:rPr>
              <a:t>dan</a:t>
            </a:r>
            <a:r>
              <a:rPr lang="en-US" sz="2400" dirty="0">
                <a:latin typeface="Cambria" panose="02040503050406030204" pitchFamily="18" charset="0"/>
              </a:rPr>
              <a:t> </a:t>
            </a:r>
            <a:r>
              <a:rPr lang="en-US" sz="2400" dirty="0" err="1">
                <a:latin typeface="Cambria" panose="02040503050406030204" pitchFamily="18" charset="0"/>
              </a:rPr>
              <a:t>proyeksi</a:t>
            </a:r>
            <a:r>
              <a:rPr lang="en-US" sz="2400" dirty="0">
                <a:latin typeface="Cambria" panose="02040503050406030204" pitchFamily="18" charset="0"/>
              </a:rPr>
              <a:t> </a:t>
            </a:r>
            <a:r>
              <a:rPr lang="id-ID" sz="2400" dirty="0">
                <a:latin typeface="Cambria" panose="02040503050406030204" pitchFamily="18" charset="0"/>
              </a:rPr>
              <a:t>pengelolaan keuangan </a:t>
            </a:r>
            <a:r>
              <a:rPr lang="en-US" sz="2400" dirty="0" err="1">
                <a:latin typeface="Cambria" panose="02040503050406030204" pitchFamily="18" charset="0"/>
              </a:rPr>
              <a:t>daerah</a:t>
            </a:r>
            <a:r>
              <a:rPr lang="id-ID" sz="2400" dirty="0">
                <a:latin typeface="Cambria" panose="02040503050406030204" pitchFamily="18" charset="0"/>
              </a:rPr>
              <a:t>, dalam 5 tahun anggaran atau sekurang-kurangnya 3 tahun dan proyeksi  kemampuan</a:t>
            </a:r>
            <a:r>
              <a:rPr lang="en-US" sz="2400" dirty="0">
                <a:latin typeface="Cambria" panose="02040503050406030204" pitchFamily="18" charset="0"/>
              </a:rPr>
              <a:t> </a:t>
            </a:r>
            <a:r>
              <a:rPr lang="en-US" sz="2400" dirty="0" err="1">
                <a:latin typeface="Cambria" panose="02040503050406030204" pitchFamily="18" charset="0"/>
              </a:rPr>
              <a:t>pendanaan</a:t>
            </a:r>
            <a:r>
              <a:rPr lang="en-US" sz="2400" dirty="0">
                <a:latin typeface="Cambria" panose="02040503050406030204" pitchFamily="18" charset="0"/>
              </a:rPr>
              <a:t> </a:t>
            </a:r>
            <a:r>
              <a:rPr lang="id-ID" sz="2400" dirty="0">
                <a:latin typeface="Cambria" panose="02040503050406030204" pitchFamily="18" charset="0"/>
              </a:rPr>
              <a:t>program jangka menengah untuk mencapai visi, misi dan program kepala daerah. </a:t>
            </a:r>
          </a:p>
          <a:p>
            <a:pPr algn="just" eaLnBrk="1" hangingPunct="1">
              <a:lnSpc>
                <a:spcPct val="90000"/>
              </a:lnSpc>
              <a:spcBef>
                <a:spcPct val="0"/>
              </a:spcBef>
              <a:spcAft>
                <a:spcPts val="0"/>
              </a:spcAft>
              <a:buSzPct val="125000"/>
              <a:buBlip>
                <a:blip r:embed="rId3"/>
              </a:buBlip>
              <a:defRPr/>
            </a:pPr>
            <a:r>
              <a:rPr lang="en-US" sz="2400" dirty="0" err="1">
                <a:latin typeface="Cambria" panose="02040503050406030204" pitchFamily="18" charset="0"/>
              </a:rPr>
              <a:t>Cakupan</a:t>
            </a:r>
            <a:r>
              <a:rPr lang="id-ID" sz="2400" dirty="0">
                <a:latin typeface="Cambria" panose="02040503050406030204" pitchFamily="18" charset="0"/>
              </a:rPr>
              <a:t>:</a:t>
            </a:r>
          </a:p>
          <a:p>
            <a:pPr lvl="1" algn="just" eaLnBrk="1" hangingPunct="1">
              <a:lnSpc>
                <a:spcPct val="90000"/>
              </a:lnSpc>
              <a:spcBef>
                <a:spcPct val="0"/>
              </a:spcBef>
              <a:spcAft>
                <a:spcPts val="0"/>
              </a:spcAft>
              <a:buSzTx/>
              <a:buBlip>
                <a:blip r:embed="rId4"/>
              </a:buBlip>
              <a:defRPr/>
            </a:pPr>
            <a:r>
              <a:rPr lang="id-ID" sz="2400" dirty="0">
                <a:latin typeface="Cambria" panose="02040503050406030204" pitchFamily="18" charset="0"/>
              </a:rPr>
              <a:t>pendapatan daerah</a:t>
            </a:r>
            <a:r>
              <a:rPr lang="en-US" sz="2400" dirty="0">
                <a:latin typeface="Cambria" panose="02040503050406030204" pitchFamily="18" charset="0"/>
              </a:rPr>
              <a:t>,</a:t>
            </a:r>
            <a:r>
              <a:rPr lang="id-ID" sz="2400" dirty="0">
                <a:latin typeface="Cambria" panose="02040503050406030204" pitchFamily="18" charset="0"/>
              </a:rPr>
              <a:t> pajak, retribusi daerah, dana perimbangan dan sumber pendapatan daerah lainnya. </a:t>
            </a:r>
          </a:p>
          <a:p>
            <a:pPr lvl="1" algn="just" eaLnBrk="1" hangingPunct="1">
              <a:lnSpc>
                <a:spcPct val="90000"/>
              </a:lnSpc>
              <a:spcBef>
                <a:spcPct val="0"/>
              </a:spcBef>
              <a:spcAft>
                <a:spcPts val="0"/>
              </a:spcAft>
              <a:buSzTx/>
              <a:buBlip>
                <a:blip r:embed="rId4"/>
              </a:buBlip>
              <a:defRPr/>
            </a:pPr>
            <a:r>
              <a:rPr lang="id-ID" sz="2400" dirty="0">
                <a:latin typeface="Cambria" panose="02040503050406030204" pitchFamily="18" charset="0"/>
              </a:rPr>
              <a:t>belanja daerah</a:t>
            </a:r>
            <a:r>
              <a:rPr lang="en-US" sz="2400" dirty="0">
                <a:latin typeface="Cambria" panose="02040503050406030204" pitchFamily="18" charset="0"/>
              </a:rPr>
              <a:t>, </a:t>
            </a:r>
            <a:r>
              <a:rPr lang="id-ID" sz="2400" dirty="0">
                <a:latin typeface="Cambria" panose="02040503050406030204" pitchFamily="18" charset="0"/>
              </a:rPr>
              <a:t>baik belanja langsung maupun belanja tidak langsung</a:t>
            </a:r>
          </a:p>
          <a:p>
            <a:pPr lvl="1" algn="just" eaLnBrk="1" hangingPunct="1">
              <a:lnSpc>
                <a:spcPct val="90000"/>
              </a:lnSpc>
              <a:spcBef>
                <a:spcPct val="0"/>
              </a:spcBef>
              <a:spcAft>
                <a:spcPts val="0"/>
              </a:spcAft>
              <a:buSzTx/>
              <a:buBlip>
                <a:blip r:embed="rId4"/>
              </a:buBlip>
              <a:defRPr/>
            </a:pPr>
            <a:r>
              <a:rPr lang="id-ID" sz="2400" dirty="0">
                <a:latin typeface="Cambria" panose="02040503050406030204" pitchFamily="18" charset="0"/>
              </a:rPr>
              <a:t>pembiayaan daerah</a:t>
            </a:r>
            <a:r>
              <a:rPr lang="en-US" sz="2400" dirty="0">
                <a:latin typeface="Cambria" panose="02040503050406030204" pitchFamily="18" charset="0"/>
              </a:rPr>
              <a:t>,</a:t>
            </a:r>
            <a:r>
              <a:rPr lang="id-ID" sz="2400" dirty="0">
                <a:latin typeface="Cambria" panose="02040503050406030204" pitchFamily="18" charset="0"/>
              </a:rPr>
              <a:t> penerimaan dan pengeluaran pembiayaan daerah, antara lain </a:t>
            </a:r>
            <a:r>
              <a:rPr lang="en-US" sz="2400" dirty="0">
                <a:latin typeface="Cambria" panose="02040503050406030204" pitchFamily="18" charset="0"/>
              </a:rPr>
              <a:t>SILPA</a:t>
            </a:r>
            <a:r>
              <a:rPr lang="id-ID" sz="2400" dirty="0">
                <a:latin typeface="Cambria" panose="02040503050406030204" pitchFamily="18" charset="0"/>
              </a:rPr>
              <a:t>, pinjaman daerah dan investasi serta penyertaan modal daerah. </a:t>
            </a:r>
            <a:endParaRPr lang="en-US" sz="2400" dirty="0">
              <a:latin typeface="Cambria" panose="02040503050406030204" pitchFamily="18" charset="0"/>
            </a:endParaRPr>
          </a:p>
          <a:p>
            <a:pPr lvl="1" algn="just" eaLnBrk="1" hangingPunct="1">
              <a:lnSpc>
                <a:spcPct val="90000"/>
              </a:lnSpc>
              <a:spcBef>
                <a:spcPct val="0"/>
              </a:spcBef>
              <a:spcAft>
                <a:spcPts val="0"/>
              </a:spcAft>
              <a:buSzTx/>
              <a:buBlip>
                <a:blip r:embed="rId4"/>
              </a:buBlip>
              <a:defRPr/>
            </a:pPr>
            <a:r>
              <a:rPr lang="id-ID" sz="2400" dirty="0">
                <a:latin typeface="Cambria" panose="02040503050406030204" pitchFamily="18" charset="0"/>
              </a:rPr>
              <a:t>neraca daerah mengungkapkan tentang kekayaan/aset daerah, kewajiban dan ekuitas daerah.</a:t>
            </a:r>
            <a:endParaRPr lang="en-US" sz="2400" dirty="0">
              <a:latin typeface="Cambria" panose="02040503050406030204" pitchFamily="18" charset="0"/>
            </a:endParaRPr>
          </a:p>
          <a:p>
            <a:pPr lvl="1" algn="just" eaLnBrk="1" hangingPunct="1">
              <a:lnSpc>
                <a:spcPct val="90000"/>
              </a:lnSpc>
              <a:spcBef>
                <a:spcPct val="0"/>
              </a:spcBef>
              <a:spcAft>
                <a:spcPts val="0"/>
              </a:spcAft>
              <a:buSzTx/>
              <a:buBlip>
                <a:blip r:embed="rId4"/>
              </a:buBlip>
              <a:defRPr/>
            </a:pPr>
            <a:r>
              <a:rPr lang="en-US" sz="2400" dirty="0" err="1">
                <a:latin typeface="Cambria" panose="02040503050406030204" pitchFamily="18" charset="0"/>
              </a:rPr>
              <a:t>kebijakan</a:t>
            </a:r>
            <a:r>
              <a:rPr lang="en-US" sz="2400" dirty="0">
                <a:latin typeface="Cambria" panose="02040503050406030204" pitchFamily="18" charset="0"/>
              </a:rPr>
              <a:t> </a:t>
            </a:r>
            <a:r>
              <a:rPr lang="en-US" sz="2400" dirty="0" err="1">
                <a:latin typeface="Cambria" panose="02040503050406030204" pitchFamily="18" charset="0"/>
              </a:rPr>
              <a:t>pengelolaan</a:t>
            </a:r>
            <a:r>
              <a:rPr lang="en-US" sz="2400" dirty="0">
                <a:latin typeface="Cambria" panose="02040503050406030204" pitchFamily="18" charset="0"/>
              </a:rPr>
              <a:t> </a:t>
            </a:r>
            <a:r>
              <a:rPr lang="en-US" sz="2400" dirty="0" err="1">
                <a:latin typeface="Cambria" panose="02040503050406030204" pitchFamily="18" charset="0"/>
              </a:rPr>
              <a:t>keuangan</a:t>
            </a:r>
            <a:r>
              <a:rPr lang="en-US" sz="2400" dirty="0">
                <a:latin typeface="Cambria" panose="02040503050406030204" pitchFamily="18" charset="0"/>
              </a:rPr>
              <a:t> </a:t>
            </a:r>
            <a:r>
              <a:rPr lang="en-US" sz="2400" dirty="0" err="1">
                <a:latin typeface="Cambria" panose="02040503050406030204" pitchFamily="18" charset="0"/>
              </a:rPr>
              <a:t>daerah</a:t>
            </a:r>
            <a:r>
              <a:rPr lang="id-ID" sz="2400" dirty="0">
                <a:latin typeface="Cambria" panose="02040503050406030204" pitchFamily="18" charset="0"/>
              </a:rPr>
              <a:t>. </a:t>
            </a:r>
          </a:p>
          <a:p>
            <a:pPr marL="342900" lvl="1" indent="-342900" algn="just" eaLnBrk="1" hangingPunct="1">
              <a:lnSpc>
                <a:spcPct val="90000"/>
              </a:lnSpc>
              <a:spcBef>
                <a:spcPct val="0"/>
              </a:spcBef>
              <a:spcAft>
                <a:spcPts val="0"/>
              </a:spcAft>
              <a:buClr>
                <a:schemeClr val="hlink"/>
              </a:buClr>
              <a:buSzPct val="125000"/>
              <a:buBlip>
                <a:blip r:embed="rId3"/>
              </a:buBlip>
              <a:defRPr/>
            </a:pPr>
            <a:r>
              <a:rPr lang="id-ID" sz="2400" dirty="0">
                <a:latin typeface="Cambria" panose="02040503050406030204" pitchFamily="18" charset="0"/>
                <a:ea typeface="+mn-ea"/>
                <a:cs typeface="+mn-cs"/>
              </a:rPr>
              <a:t>Data dan informasi yang digunakan sebaiknya adalah data-data yang telah diaudit oleh </a:t>
            </a:r>
            <a:r>
              <a:rPr lang="id-ID" sz="2400" dirty="0" smtClean="0">
                <a:latin typeface="Cambria" panose="02040503050406030204" pitchFamily="18" charset="0"/>
                <a:ea typeface="+mn-ea"/>
                <a:cs typeface="+mn-cs"/>
              </a:rPr>
              <a:t>BPK</a:t>
            </a:r>
            <a:endParaRPr lang="id-ID" sz="2400" dirty="0">
              <a:latin typeface="Cambria" panose="02040503050406030204" pitchFamily="18" charset="0"/>
              <a:ea typeface="+mn-ea"/>
              <a:cs typeface="+mn-cs"/>
            </a:endParaRPr>
          </a:p>
        </p:txBody>
      </p:sp>
      <p:sp>
        <p:nvSpPr>
          <p:cNvPr id="15363" name="Rectangle 4"/>
          <p:cNvSpPr>
            <a:spLocks noRot="1" noChangeArrowheads="1"/>
          </p:cNvSpPr>
          <p:nvPr/>
        </p:nvSpPr>
        <p:spPr bwMode="auto">
          <a:xfrm>
            <a:off x="1853958" y="3490919"/>
            <a:ext cx="8914240" cy="706437"/>
          </a:xfrm>
          <a:prstGeom prst="rect">
            <a:avLst/>
          </a:prstGeom>
          <a:noFill/>
          <a:ln w="9525">
            <a:noFill/>
            <a:miter lim="800000"/>
            <a:headEnd/>
            <a:tailEnd/>
          </a:ln>
        </p:spPr>
        <p:txBody>
          <a:bodyPr anchor="ctr"/>
          <a:lstStyle/>
          <a:p>
            <a:pPr algn="ctr">
              <a:defRPr/>
            </a:pPr>
            <a:endParaRPr lang="id-ID" b="1">
              <a:effectLst>
                <a:outerShdw blurRad="38100" dist="38100" dir="2700000" algn="tl">
                  <a:srgbClr val="000000">
                    <a:alpha val="43137"/>
                  </a:srgbClr>
                </a:outerShdw>
              </a:effectLst>
              <a:latin typeface="Candara" pitchFamily="34" charset="0"/>
              <a:cs typeface="+mn-cs"/>
            </a:endParaRPr>
          </a:p>
        </p:txBody>
      </p:sp>
      <p:sp>
        <p:nvSpPr>
          <p:cNvPr id="5" name="Content Placeholder 2"/>
          <p:cNvSpPr txBox="1">
            <a:spLocks/>
          </p:cNvSpPr>
          <p:nvPr/>
        </p:nvSpPr>
        <p:spPr>
          <a:xfrm>
            <a:off x="0" y="-24"/>
            <a:ext cx="12190413"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800" b="1" dirty="0" smtClean="0">
                <a:solidFill>
                  <a:schemeClr val="bg1"/>
                </a:solidFill>
                <a:latin typeface="Arial Unicode MS" pitchFamily="34" charset="-128"/>
                <a:ea typeface="Arial Unicode MS" pitchFamily="34" charset="-128"/>
                <a:cs typeface="Arial Unicode MS" pitchFamily="34" charset="-128"/>
              </a:rPr>
              <a:t>BAB III – GAMBARAN KEUANGAN DAERAH</a:t>
            </a:r>
            <a:endParaRPr lang="id-ID" sz="2800" b="1" dirty="0">
              <a:solidFill>
                <a:schemeClr val="bg1"/>
              </a:solidFill>
              <a:latin typeface="Arial Unicode MS" pitchFamily="34" charset="-128"/>
              <a:ea typeface="Arial Unicode MS" pitchFamily="34" charset="-128"/>
              <a:cs typeface="Arial Unicode MS" pitchFamily="34" charset="-128"/>
            </a:endParaRPr>
          </a:p>
        </p:txBody>
      </p:sp>
      <p:sp>
        <p:nvSpPr>
          <p:cNvPr id="6"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26</a:t>
            </a:fld>
            <a:endParaRPr lang="id-ID" sz="1600" b="1" dirty="0" smtClean="0">
              <a:solidFill>
                <a:schemeClr val="bg1"/>
              </a:solidFill>
              <a:latin typeface="Tahoma" pitchFamily="34" charset="0"/>
              <a:cs typeface="Tahoma" pitchFamily="34" charset="0"/>
            </a:endParaRPr>
          </a:p>
        </p:txBody>
      </p:sp>
    </p:spTree>
  </p:cSld>
  <p:clrMapOvr>
    <a:masterClrMapping/>
  </p:clrMapOvr>
  <p:transition spd="slow" advClick="0">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Permen 86 neraca keuda.png"/>
          <p:cNvPicPr>
            <a:picLocks noChangeAspect="1"/>
          </p:cNvPicPr>
          <p:nvPr/>
        </p:nvPicPr>
        <p:blipFill>
          <a:blip r:embed="rId3"/>
          <a:stretch>
            <a:fillRect/>
          </a:stretch>
        </p:blipFill>
        <p:spPr>
          <a:xfrm>
            <a:off x="6882455" y="1142984"/>
            <a:ext cx="4927792" cy="5580000"/>
          </a:xfrm>
          <a:prstGeom prst="rect">
            <a:avLst/>
          </a:prstGeom>
        </p:spPr>
      </p:pic>
      <p:sp>
        <p:nvSpPr>
          <p:cNvPr id="13" name="Content Placeholder 2"/>
          <p:cNvSpPr txBox="1">
            <a:spLocks/>
          </p:cNvSpPr>
          <p:nvPr/>
        </p:nvSpPr>
        <p:spPr>
          <a:xfrm>
            <a:off x="0" y="-24"/>
            <a:ext cx="12190413"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800" b="1" dirty="0" smtClean="0">
                <a:solidFill>
                  <a:schemeClr val="bg1"/>
                </a:solidFill>
                <a:latin typeface="Arial Unicode MS" pitchFamily="34" charset="-128"/>
                <a:ea typeface="Arial Unicode MS" pitchFamily="34" charset="-128"/>
                <a:cs typeface="Arial Unicode MS" pitchFamily="34" charset="-128"/>
              </a:rPr>
              <a:t>BAB III – GAMBARAN KEUANGAN DAERAH</a:t>
            </a:r>
            <a:endParaRPr lang="id-ID" sz="28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111999" y="714356"/>
            <a:ext cx="1836000" cy="1000132"/>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Kinerja Keuangan Masa Lalu</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94416" y="1785926"/>
            <a:ext cx="1836000" cy="3286148"/>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spcBef>
                <a:spcPts val="0"/>
              </a:spcBef>
              <a:buNone/>
            </a:pPr>
            <a:r>
              <a:rPr lang="id-ID" sz="1800" dirty="0" smtClean="0">
                <a:solidFill>
                  <a:schemeClr val="bg1"/>
                </a:solidFill>
                <a:latin typeface="Arial Unicode MS" pitchFamily="34" charset="-128"/>
                <a:ea typeface="Arial Unicode MS" pitchFamily="34" charset="-128"/>
                <a:cs typeface="Arial Unicode MS" pitchFamily="34" charset="-128"/>
              </a:rPr>
              <a:t>Menggambarkan kinerja keuangan 5 tahun terakhir:</a:t>
            </a:r>
          </a:p>
          <a:p>
            <a:pPr>
              <a:lnSpc>
                <a:spcPct val="110000"/>
              </a:lnSpc>
              <a:spcBef>
                <a:spcPts val="0"/>
              </a:spcBef>
              <a:buFont typeface="Wingdings" pitchFamily="2" charset="2"/>
              <a:buChar char="ü"/>
            </a:pPr>
            <a:r>
              <a:rPr lang="id-ID" sz="1800" dirty="0" smtClean="0">
                <a:solidFill>
                  <a:schemeClr val="bg1"/>
                </a:solidFill>
                <a:latin typeface="Arial Unicode MS" pitchFamily="34" charset="-128"/>
                <a:ea typeface="Arial Unicode MS" pitchFamily="34" charset="-128"/>
                <a:cs typeface="Arial Unicode MS" pitchFamily="34" charset="-128"/>
              </a:rPr>
              <a:t>Kinerja pelaksanaan APBD</a:t>
            </a:r>
          </a:p>
          <a:p>
            <a:pPr>
              <a:lnSpc>
                <a:spcPct val="110000"/>
              </a:lnSpc>
              <a:spcBef>
                <a:spcPts val="0"/>
              </a:spcBef>
              <a:buFont typeface="Wingdings" pitchFamily="2" charset="2"/>
              <a:buChar char="ü"/>
            </a:pPr>
            <a:r>
              <a:rPr lang="id-ID" sz="1800" dirty="0" smtClean="0">
                <a:solidFill>
                  <a:schemeClr val="bg1"/>
                </a:solidFill>
                <a:latin typeface="Arial Unicode MS" pitchFamily="34" charset="-128"/>
                <a:ea typeface="Arial Unicode MS" pitchFamily="34" charset="-128"/>
                <a:cs typeface="Arial Unicode MS" pitchFamily="34" charset="-128"/>
              </a:rPr>
              <a:t>Neraca daerah</a:t>
            </a:r>
          </a:p>
        </p:txBody>
      </p:sp>
      <p:sp>
        <p:nvSpPr>
          <p:cNvPr id="14" name="Slide Number Placeholder 36"/>
          <p:cNvSpPr>
            <a:spLocks noGrp="1"/>
          </p:cNvSpPr>
          <p:nvPr>
            <p:ph type="sldNum" sz="quarter" idx="12"/>
          </p:nvPr>
        </p:nvSpPr>
        <p:spPr bwMode="auto">
          <a:xfrm>
            <a:off x="11453056"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27</a:t>
            </a:fld>
            <a:endParaRPr lang="id-ID" sz="1600" b="1" dirty="0" smtClean="0">
              <a:solidFill>
                <a:prstClr val="white"/>
              </a:solidFill>
              <a:latin typeface="Tahoma" pitchFamily="34" charset="0"/>
              <a:cs typeface="Tahoma" pitchFamily="34" charset="0"/>
            </a:endParaRPr>
          </a:p>
        </p:txBody>
      </p:sp>
      <p:pic>
        <p:nvPicPr>
          <p:cNvPr id="15" name="Picture 14" descr="Permen 86 keuangan masa lalu.png"/>
          <p:cNvPicPr>
            <a:picLocks noChangeAspect="1"/>
          </p:cNvPicPr>
          <p:nvPr/>
        </p:nvPicPr>
        <p:blipFill>
          <a:blip r:embed="rId4"/>
          <a:stretch>
            <a:fillRect/>
          </a:stretch>
        </p:blipFill>
        <p:spPr>
          <a:xfrm>
            <a:off x="1951802" y="1142984"/>
            <a:ext cx="4848902" cy="5601482"/>
          </a:xfrm>
          <a:prstGeom prst="rect">
            <a:avLst/>
          </a:prstGeom>
        </p:spPr>
      </p:pic>
      <p:sp>
        <p:nvSpPr>
          <p:cNvPr id="17" name="TextBox 16"/>
          <p:cNvSpPr txBox="1"/>
          <p:nvPr/>
        </p:nvSpPr>
        <p:spPr>
          <a:xfrm>
            <a:off x="2023241" y="702216"/>
            <a:ext cx="4714908" cy="369332"/>
          </a:xfrm>
          <a:prstGeom prst="rect">
            <a:avLst/>
          </a:prstGeom>
          <a:solidFill>
            <a:srgbClr val="CCFF66"/>
          </a:solidFill>
        </p:spPr>
        <p:txBody>
          <a:bodyPr wrap="square" rtlCol="0">
            <a:spAutoFit/>
          </a:bodyPr>
          <a:lstStyle/>
          <a:p>
            <a:r>
              <a:rPr lang="id-ID" dirty="0" smtClean="0">
                <a:latin typeface="Cambria" pitchFamily="18" charset="0"/>
              </a:rPr>
              <a:t>Rata-Rata Pertumbuhan APBD Tahun ... s/d ....</a:t>
            </a:r>
            <a:endParaRPr lang="id-ID" dirty="0">
              <a:latin typeface="Cambria" pitchFamily="18" charset="0"/>
            </a:endParaRPr>
          </a:p>
        </p:txBody>
      </p:sp>
      <p:sp>
        <p:nvSpPr>
          <p:cNvPr id="18" name="TextBox 17"/>
          <p:cNvSpPr txBox="1"/>
          <p:nvPr/>
        </p:nvSpPr>
        <p:spPr>
          <a:xfrm>
            <a:off x="6881024" y="729926"/>
            <a:ext cx="4929222" cy="338554"/>
          </a:xfrm>
          <a:prstGeom prst="rect">
            <a:avLst/>
          </a:prstGeom>
          <a:solidFill>
            <a:srgbClr val="CCFF66"/>
          </a:solidFill>
        </p:spPr>
        <p:txBody>
          <a:bodyPr wrap="square" rtlCol="0">
            <a:spAutoFit/>
          </a:bodyPr>
          <a:lstStyle/>
          <a:p>
            <a:r>
              <a:rPr lang="id-ID" sz="1600" dirty="0" smtClean="0">
                <a:latin typeface="Cambria" pitchFamily="18" charset="0"/>
              </a:rPr>
              <a:t>Rata-Rata Pertumbuhan Neraca Daerah Tahun ... s/d ....</a:t>
            </a:r>
            <a:endParaRPr lang="id-ID" sz="1600" dirty="0">
              <a:latin typeface="Cambria" pitchFamily="18" charset="0"/>
            </a:endParaRPr>
          </a:p>
        </p:txBody>
      </p:sp>
    </p:spTree>
    <p:extLst>
      <p:ext uri="{BB962C8B-B14F-4D97-AF65-F5344CB8AC3E}">
        <p14:creationId xmlns="" xmlns:p14="http://schemas.microsoft.com/office/powerpoint/2010/main" val="36241380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4"/>
            <a:ext cx="12190413"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800" b="1" dirty="0" smtClean="0">
                <a:solidFill>
                  <a:schemeClr val="bg1"/>
                </a:solidFill>
                <a:latin typeface="Arial Unicode MS" pitchFamily="34" charset="-128"/>
                <a:ea typeface="Arial Unicode MS" pitchFamily="34" charset="-128"/>
                <a:cs typeface="Arial Unicode MS" pitchFamily="34" charset="-128"/>
              </a:rPr>
              <a:t>BAB III – GAMBARAN KEUANGAN DAERAH</a:t>
            </a:r>
            <a:endParaRPr lang="id-ID" sz="2800" b="1" dirty="0">
              <a:solidFill>
                <a:schemeClr val="bg1"/>
              </a:solidFill>
              <a:latin typeface="Arial Unicode MS" pitchFamily="34" charset="-128"/>
              <a:ea typeface="Arial Unicode MS" pitchFamily="34" charset="-128"/>
              <a:cs typeface="Arial Unicode MS" pitchFamily="34" charset="-128"/>
            </a:endParaRPr>
          </a:p>
        </p:txBody>
      </p:sp>
      <p:sp>
        <p:nvSpPr>
          <p:cNvPr id="47" name="Content Placeholder 2"/>
          <p:cNvSpPr txBox="1">
            <a:spLocks/>
          </p:cNvSpPr>
          <p:nvPr/>
        </p:nvSpPr>
        <p:spPr>
          <a:xfrm>
            <a:off x="737356" y="1071546"/>
            <a:ext cx="3071941" cy="642942"/>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latin typeface="Arial Unicode MS" pitchFamily="34" charset="-128"/>
                <a:ea typeface="Arial Unicode MS" pitchFamily="34" charset="-128"/>
                <a:cs typeface="Arial Unicode MS" pitchFamily="34" charset="-128"/>
              </a:rPr>
              <a:t>Kebijakan Pengelolaan Keuangan Masa Lalu</a:t>
            </a:r>
            <a:endParaRPr lang="id-ID" sz="1800" b="1" dirty="0">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186218" y="1791934"/>
            <a:ext cx="4694545" cy="1494193"/>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spcBef>
                <a:spcPts val="0"/>
              </a:spcBef>
              <a:buNone/>
            </a:pPr>
            <a:r>
              <a:rPr lang="id-ID" sz="1800" dirty="0" smtClean="0">
                <a:latin typeface="Arial Unicode MS" pitchFamily="34" charset="-128"/>
                <a:ea typeface="Arial Unicode MS" pitchFamily="34" charset="-128"/>
                <a:cs typeface="Arial Unicode MS" pitchFamily="34" charset="-128"/>
              </a:rPr>
              <a:t>Menggambarkan kebijakan proporsi penggunaan anggaran dan hasil analisis pembiayaan:</a:t>
            </a:r>
          </a:p>
          <a:p>
            <a:pPr>
              <a:lnSpc>
                <a:spcPct val="110000"/>
              </a:lnSpc>
              <a:spcBef>
                <a:spcPts val="0"/>
              </a:spcBef>
              <a:buFont typeface="Wingdings" pitchFamily="2" charset="2"/>
              <a:buChar char="ü"/>
            </a:pPr>
            <a:r>
              <a:rPr lang="id-ID" sz="1800" dirty="0" smtClean="0">
                <a:latin typeface="Arial Unicode MS" pitchFamily="34" charset="-128"/>
                <a:ea typeface="Arial Unicode MS" pitchFamily="34" charset="-128"/>
                <a:cs typeface="Arial Unicode MS" pitchFamily="34" charset="-128"/>
              </a:rPr>
              <a:t>Proporsi penggunaan anggaran</a:t>
            </a:r>
          </a:p>
          <a:p>
            <a:pPr>
              <a:lnSpc>
                <a:spcPct val="110000"/>
              </a:lnSpc>
              <a:spcBef>
                <a:spcPts val="0"/>
              </a:spcBef>
              <a:buFont typeface="Wingdings" pitchFamily="2" charset="2"/>
              <a:buChar char="ü"/>
            </a:pPr>
            <a:r>
              <a:rPr lang="id-ID" sz="1800" dirty="0" smtClean="0">
                <a:latin typeface="Arial Unicode MS" pitchFamily="34" charset="-128"/>
                <a:ea typeface="Arial Unicode MS" pitchFamily="34" charset="-128"/>
                <a:cs typeface="Arial Unicode MS" pitchFamily="34" charset="-128"/>
              </a:rPr>
              <a:t>Analisis pembiayaan</a:t>
            </a:r>
          </a:p>
        </p:txBody>
      </p:sp>
      <p:sp>
        <p:nvSpPr>
          <p:cNvPr id="14" name="Slide Number Placeholder 36"/>
          <p:cNvSpPr>
            <a:spLocks noGrp="1"/>
          </p:cNvSpPr>
          <p:nvPr>
            <p:ph type="sldNum" sz="quarter" idx="12"/>
          </p:nvPr>
        </p:nvSpPr>
        <p:spPr bwMode="auto">
          <a:xfrm>
            <a:off x="11453056"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28</a:t>
            </a:fld>
            <a:endParaRPr lang="id-ID" sz="1600" b="1" dirty="0" smtClean="0">
              <a:solidFill>
                <a:prstClr val="white"/>
              </a:solidFill>
              <a:latin typeface="Tahoma" pitchFamily="34" charset="0"/>
              <a:cs typeface="Tahoma" pitchFamily="34" charset="0"/>
            </a:endParaRPr>
          </a:p>
        </p:txBody>
      </p:sp>
      <p:pic>
        <p:nvPicPr>
          <p:cNvPr id="10" name="Picture 9" descr="Permen 86 proporsi anggaran.png"/>
          <p:cNvPicPr>
            <a:picLocks noChangeAspect="1"/>
          </p:cNvPicPr>
          <p:nvPr/>
        </p:nvPicPr>
        <p:blipFill>
          <a:blip r:embed="rId3"/>
          <a:stretch>
            <a:fillRect/>
          </a:stretch>
        </p:blipFill>
        <p:spPr>
          <a:xfrm>
            <a:off x="5095076" y="1000112"/>
            <a:ext cx="5868219" cy="1419423"/>
          </a:xfrm>
          <a:prstGeom prst="rect">
            <a:avLst/>
          </a:prstGeom>
        </p:spPr>
      </p:pic>
      <p:pic>
        <p:nvPicPr>
          <p:cNvPr id="11" name="Picture 10" descr="Permen 86 defisit riil anggaran.png"/>
          <p:cNvPicPr>
            <a:picLocks noChangeAspect="1"/>
          </p:cNvPicPr>
          <p:nvPr/>
        </p:nvPicPr>
        <p:blipFill>
          <a:blip r:embed="rId4"/>
          <a:stretch>
            <a:fillRect/>
          </a:stretch>
        </p:blipFill>
        <p:spPr>
          <a:xfrm>
            <a:off x="5065201" y="2786062"/>
            <a:ext cx="5887790" cy="1400371"/>
          </a:xfrm>
          <a:prstGeom prst="rect">
            <a:avLst/>
          </a:prstGeom>
        </p:spPr>
      </p:pic>
      <p:pic>
        <p:nvPicPr>
          <p:cNvPr id="12" name="Picture 11" descr="Permen 86 komposisi penutup defisit.png"/>
          <p:cNvPicPr>
            <a:picLocks noChangeAspect="1"/>
          </p:cNvPicPr>
          <p:nvPr/>
        </p:nvPicPr>
        <p:blipFill>
          <a:blip r:embed="rId5"/>
          <a:stretch>
            <a:fillRect/>
          </a:stretch>
        </p:blipFill>
        <p:spPr>
          <a:xfrm>
            <a:off x="237292" y="4572012"/>
            <a:ext cx="5391903" cy="2057687"/>
          </a:xfrm>
          <a:prstGeom prst="rect">
            <a:avLst/>
          </a:prstGeom>
        </p:spPr>
      </p:pic>
      <p:pic>
        <p:nvPicPr>
          <p:cNvPr id="15" name="Picture 14" descr="Permen 86 realisasi SILPA.png"/>
          <p:cNvPicPr>
            <a:picLocks noChangeAspect="1"/>
          </p:cNvPicPr>
          <p:nvPr/>
        </p:nvPicPr>
        <p:blipFill>
          <a:blip r:embed="rId6"/>
          <a:stretch>
            <a:fillRect/>
          </a:stretch>
        </p:blipFill>
        <p:spPr>
          <a:xfrm>
            <a:off x="5738018" y="4286260"/>
            <a:ext cx="5420482" cy="2514951"/>
          </a:xfrm>
          <a:prstGeom prst="rect">
            <a:avLst/>
          </a:prstGeom>
        </p:spPr>
      </p:pic>
      <p:sp>
        <p:nvSpPr>
          <p:cNvPr id="16" name="TextBox 15"/>
          <p:cNvSpPr txBox="1"/>
          <p:nvPr/>
        </p:nvSpPr>
        <p:spPr>
          <a:xfrm>
            <a:off x="5095076" y="642919"/>
            <a:ext cx="5357850" cy="338554"/>
          </a:xfrm>
          <a:prstGeom prst="rect">
            <a:avLst/>
          </a:prstGeom>
          <a:solidFill>
            <a:srgbClr val="00B0F0"/>
          </a:solidFill>
        </p:spPr>
        <p:txBody>
          <a:bodyPr wrap="square" rtlCol="0">
            <a:spAutoFit/>
          </a:bodyPr>
          <a:lstStyle/>
          <a:p>
            <a:r>
              <a:rPr lang="id-ID" sz="1600" dirty="0" smtClean="0">
                <a:latin typeface="Cambria" pitchFamily="18" charset="0"/>
              </a:rPr>
              <a:t>Analisis Proporsi Belanja Kebutuhan Pemenuhan Aparatur</a:t>
            </a:r>
            <a:endParaRPr lang="id-ID" sz="1600" dirty="0">
              <a:latin typeface="Cambria" pitchFamily="18" charset="0"/>
            </a:endParaRPr>
          </a:p>
        </p:txBody>
      </p:sp>
      <p:sp>
        <p:nvSpPr>
          <p:cNvPr id="17" name="TextBox 16"/>
          <p:cNvSpPr txBox="1"/>
          <p:nvPr/>
        </p:nvSpPr>
        <p:spPr>
          <a:xfrm>
            <a:off x="5095076" y="2433649"/>
            <a:ext cx="5357850" cy="338554"/>
          </a:xfrm>
          <a:prstGeom prst="rect">
            <a:avLst/>
          </a:prstGeom>
          <a:solidFill>
            <a:srgbClr val="00B0F0"/>
          </a:solidFill>
        </p:spPr>
        <p:txBody>
          <a:bodyPr wrap="square" rtlCol="0">
            <a:spAutoFit/>
          </a:bodyPr>
          <a:lstStyle/>
          <a:p>
            <a:r>
              <a:rPr lang="id-ID" sz="1600" dirty="0" smtClean="0">
                <a:latin typeface="Cambria" pitchFamily="18" charset="0"/>
              </a:rPr>
              <a:t>Defisit Riil Anggaran</a:t>
            </a:r>
            <a:endParaRPr lang="id-ID" sz="1600" dirty="0">
              <a:latin typeface="Cambria" pitchFamily="18" charset="0"/>
            </a:endParaRPr>
          </a:p>
        </p:txBody>
      </p:sp>
      <p:sp>
        <p:nvSpPr>
          <p:cNvPr id="18" name="TextBox 17"/>
          <p:cNvSpPr txBox="1"/>
          <p:nvPr/>
        </p:nvSpPr>
        <p:spPr>
          <a:xfrm>
            <a:off x="237290" y="4214818"/>
            <a:ext cx="5357850" cy="338554"/>
          </a:xfrm>
          <a:prstGeom prst="rect">
            <a:avLst/>
          </a:prstGeom>
          <a:solidFill>
            <a:srgbClr val="00B0F0"/>
          </a:solidFill>
        </p:spPr>
        <p:txBody>
          <a:bodyPr wrap="square" rtlCol="0">
            <a:spAutoFit/>
          </a:bodyPr>
          <a:lstStyle/>
          <a:p>
            <a:r>
              <a:rPr lang="id-ID" sz="1600" dirty="0" smtClean="0">
                <a:latin typeface="Cambria" pitchFamily="18" charset="0"/>
              </a:rPr>
              <a:t>Komposisi Penutup Defisit Riil Anggaran</a:t>
            </a:r>
            <a:endParaRPr lang="id-ID" sz="1600" dirty="0">
              <a:latin typeface="Cambria" pitchFamily="18" charset="0"/>
            </a:endParaRPr>
          </a:p>
        </p:txBody>
      </p:sp>
      <p:sp>
        <p:nvSpPr>
          <p:cNvPr id="19" name="TextBox 18"/>
          <p:cNvSpPr txBox="1"/>
          <p:nvPr/>
        </p:nvSpPr>
        <p:spPr>
          <a:xfrm>
            <a:off x="8738412" y="5357826"/>
            <a:ext cx="2214578" cy="338554"/>
          </a:xfrm>
          <a:prstGeom prst="rect">
            <a:avLst/>
          </a:prstGeom>
          <a:solidFill>
            <a:srgbClr val="00B0F0"/>
          </a:solidFill>
        </p:spPr>
        <p:txBody>
          <a:bodyPr wrap="square" rtlCol="0">
            <a:spAutoFit/>
          </a:bodyPr>
          <a:lstStyle/>
          <a:p>
            <a:r>
              <a:rPr lang="id-ID" sz="1600" dirty="0" smtClean="0">
                <a:latin typeface="Cambria" pitchFamily="18" charset="0"/>
              </a:rPr>
              <a:t>Realisasi SILPA</a:t>
            </a:r>
            <a:endParaRPr lang="id-ID" sz="1600" dirty="0">
              <a:latin typeface="Cambria" pitchFamily="18" charset="0"/>
            </a:endParaRPr>
          </a:p>
        </p:txBody>
      </p:sp>
    </p:spTree>
    <p:extLst>
      <p:ext uri="{BB962C8B-B14F-4D97-AF65-F5344CB8AC3E}">
        <p14:creationId xmlns="" xmlns:p14="http://schemas.microsoft.com/office/powerpoint/2010/main" val="36241380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4"/>
            <a:ext cx="12190413"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800" b="1" dirty="0" smtClean="0">
                <a:solidFill>
                  <a:schemeClr val="bg1"/>
                </a:solidFill>
                <a:latin typeface="Arial Unicode MS" pitchFamily="34" charset="-128"/>
                <a:ea typeface="Arial Unicode MS" pitchFamily="34" charset="-128"/>
                <a:cs typeface="Arial Unicode MS" pitchFamily="34" charset="-128"/>
              </a:rPr>
              <a:t>BAB III – GAMBARAN KEUANGAN DAERAH</a:t>
            </a:r>
            <a:endParaRPr lang="id-ID" sz="2800" b="1" dirty="0">
              <a:solidFill>
                <a:schemeClr val="bg1"/>
              </a:solidFill>
              <a:latin typeface="Arial Unicode MS" pitchFamily="34" charset="-128"/>
              <a:ea typeface="Arial Unicode MS" pitchFamily="34" charset="-128"/>
              <a:cs typeface="Arial Unicode MS" pitchFamily="34" charset="-128"/>
            </a:endParaRPr>
          </a:p>
        </p:txBody>
      </p:sp>
      <p:sp>
        <p:nvSpPr>
          <p:cNvPr id="51" name="Content Placeholder 2"/>
          <p:cNvSpPr txBox="1">
            <a:spLocks/>
          </p:cNvSpPr>
          <p:nvPr/>
        </p:nvSpPr>
        <p:spPr>
          <a:xfrm>
            <a:off x="94415" y="785794"/>
            <a:ext cx="3060000" cy="648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Kerangka Pendanaan</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101242" y="1500174"/>
            <a:ext cx="3060000" cy="428628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None/>
            </a:pPr>
            <a:r>
              <a:rPr lang="id-ID" sz="1600" dirty="0" smtClean="0">
                <a:solidFill>
                  <a:schemeClr val="bg1"/>
                </a:solidFill>
                <a:latin typeface="Arial Unicode MS" pitchFamily="34" charset="-128"/>
                <a:ea typeface="Arial Unicode MS" pitchFamily="34" charset="-128"/>
                <a:cs typeface="Arial Unicode MS" pitchFamily="34" charset="-128"/>
              </a:rPr>
              <a:t>Menggambarkan kerangka pendanaan dari hasil analisis:</a:t>
            </a:r>
          </a:p>
          <a:p>
            <a:pPr>
              <a:lnSpc>
                <a:spcPct val="110000"/>
              </a:lnSpc>
              <a:spcBef>
                <a:spcPts val="0"/>
              </a:spcBef>
              <a:buFont typeface="Wingdings" pitchFamily="2" charset="2"/>
              <a:buChar char="ü"/>
            </a:pPr>
            <a:r>
              <a:rPr lang="id-ID" sz="1600" dirty="0" smtClean="0">
                <a:solidFill>
                  <a:schemeClr val="bg1"/>
                </a:solidFill>
                <a:latin typeface="Arial Unicode MS" pitchFamily="34" charset="-128"/>
                <a:ea typeface="Arial Unicode MS" pitchFamily="34" charset="-128"/>
                <a:cs typeface="Arial Unicode MS" pitchFamily="34" charset="-128"/>
              </a:rPr>
              <a:t>Proyeksi pendapatan dan belanja, disertai penjelasan tentang asumsi dan kebijakan-kebijakan yang mempengaruhi proyeksi</a:t>
            </a:r>
          </a:p>
          <a:p>
            <a:pPr>
              <a:lnSpc>
                <a:spcPct val="110000"/>
              </a:lnSpc>
              <a:spcBef>
                <a:spcPts val="0"/>
              </a:spcBef>
              <a:buFont typeface="Wingdings" pitchFamily="2" charset="2"/>
              <a:buChar char="ü"/>
            </a:pPr>
            <a:r>
              <a:rPr lang="id-ID" sz="1600" dirty="0" smtClean="0">
                <a:solidFill>
                  <a:schemeClr val="bg1"/>
                </a:solidFill>
                <a:latin typeface="Arial Unicode MS" pitchFamily="34" charset="-128"/>
                <a:ea typeface="Arial Unicode MS" pitchFamily="34" charset="-128"/>
                <a:cs typeface="Arial Unicode MS" pitchFamily="34" charset="-128"/>
              </a:rPr>
              <a:t>Perhitungan kerangka pendanaan, untuk menghitung kapasitas riil kemampuan keuangan daerah dan rencana penggunaannya</a:t>
            </a:r>
          </a:p>
        </p:txBody>
      </p:sp>
      <p:sp>
        <p:nvSpPr>
          <p:cNvPr id="14" name="Slide Number Placeholder 36"/>
          <p:cNvSpPr>
            <a:spLocks noGrp="1"/>
          </p:cNvSpPr>
          <p:nvPr>
            <p:ph type="sldNum" sz="quarter" idx="12"/>
          </p:nvPr>
        </p:nvSpPr>
        <p:spPr bwMode="auto">
          <a:xfrm>
            <a:off x="11453056"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29</a:t>
            </a:fld>
            <a:endParaRPr lang="id-ID" sz="1600" b="1" dirty="0" smtClean="0">
              <a:solidFill>
                <a:prstClr val="white"/>
              </a:solidFill>
              <a:latin typeface="Tahoma" pitchFamily="34" charset="0"/>
              <a:cs typeface="Tahoma" pitchFamily="34" charset="0"/>
            </a:endParaRPr>
          </a:p>
        </p:txBody>
      </p:sp>
      <p:pic>
        <p:nvPicPr>
          <p:cNvPr id="10" name="Picture 9" descr="Permen 86 kapasitas riil.png"/>
          <p:cNvPicPr>
            <a:picLocks noChangeAspect="1"/>
          </p:cNvPicPr>
          <p:nvPr/>
        </p:nvPicPr>
        <p:blipFill>
          <a:blip r:embed="rId3"/>
          <a:stretch>
            <a:fillRect/>
          </a:stretch>
        </p:blipFill>
        <p:spPr>
          <a:xfrm>
            <a:off x="7381090" y="1395138"/>
            <a:ext cx="4553586" cy="1962424"/>
          </a:xfrm>
          <a:prstGeom prst="rect">
            <a:avLst/>
          </a:prstGeom>
        </p:spPr>
      </p:pic>
      <p:pic>
        <p:nvPicPr>
          <p:cNvPr id="11" name="Picture 10" descr="Permen 86 proyeksi APBD.png"/>
          <p:cNvPicPr>
            <a:picLocks noChangeAspect="1"/>
          </p:cNvPicPr>
          <p:nvPr/>
        </p:nvPicPr>
        <p:blipFill>
          <a:blip r:embed="rId4"/>
          <a:stretch>
            <a:fillRect/>
          </a:stretch>
        </p:blipFill>
        <p:spPr>
          <a:xfrm>
            <a:off x="3309124" y="1142985"/>
            <a:ext cx="3929090" cy="5572164"/>
          </a:xfrm>
          <a:prstGeom prst="rect">
            <a:avLst/>
          </a:prstGeom>
        </p:spPr>
      </p:pic>
      <p:pic>
        <p:nvPicPr>
          <p:cNvPr id="12" name="Picture 11" descr="Permen 86 rencana penggunaan kapasitas riil.png"/>
          <p:cNvPicPr>
            <a:picLocks noChangeAspect="1"/>
          </p:cNvPicPr>
          <p:nvPr/>
        </p:nvPicPr>
        <p:blipFill>
          <a:blip r:embed="rId5"/>
          <a:stretch>
            <a:fillRect/>
          </a:stretch>
        </p:blipFill>
        <p:spPr>
          <a:xfrm>
            <a:off x="7381090" y="4271824"/>
            <a:ext cx="4572638" cy="1086002"/>
          </a:xfrm>
          <a:prstGeom prst="rect">
            <a:avLst/>
          </a:prstGeom>
        </p:spPr>
      </p:pic>
      <p:sp>
        <p:nvSpPr>
          <p:cNvPr id="15" name="TextBox 14"/>
          <p:cNvSpPr txBox="1"/>
          <p:nvPr/>
        </p:nvSpPr>
        <p:spPr>
          <a:xfrm>
            <a:off x="3309126" y="732992"/>
            <a:ext cx="3714776" cy="338554"/>
          </a:xfrm>
          <a:prstGeom prst="rect">
            <a:avLst/>
          </a:prstGeom>
          <a:solidFill>
            <a:srgbClr val="00B0F0"/>
          </a:solidFill>
        </p:spPr>
        <p:txBody>
          <a:bodyPr wrap="square" rtlCol="0">
            <a:spAutoFit/>
          </a:bodyPr>
          <a:lstStyle/>
          <a:p>
            <a:r>
              <a:rPr lang="id-ID" sz="1600" dirty="0" smtClean="0">
                <a:latin typeface="Cambria" pitchFamily="18" charset="0"/>
              </a:rPr>
              <a:t>Proyeksi APBD</a:t>
            </a:r>
            <a:endParaRPr lang="id-ID" sz="1600" dirty="0">
              <a:latin typeface="Cambria" pitchFamily="18" charset="0"/>
            </a:endParaRPr>
          </a:p>
        </p:txBody>
      </p:sp>
      <p:sp>
        <p:nvSpPr>
          <p:cNvPr id="16" name="TextBox 15"/>
          <p:cNvSpPr txBox="1"/>
          <p:nvPr/>
        </p:nvSpPr>
        <p:spPr>
          <a:xfrm>
            <a:off x="7452529" y="1018746"/>
            <a:ext cx="3714776" cy="338554"/>
          </a:xfrm>
          <a:prstGeom prst="rect">
            <a:avLst/>
          </a:prstGeom>
          <a:solidFill>
            <a:srgbClr val="00B0F0"/>
          </a:solidFill>
        </p:spPr>
        <p:txBody>
          <a:bodyPr wrap="square" rtlCol="0">
            <a:spAutoFit/>
          </a:bodyPr>
          <a:lstStyle/>
          <a:p>
            <a:r>
              <a:rPr lang="id-ID" sz="1600" dirty="0" smtClean="0">
                <a:latin typeface="Cambria" pitchFamily="18" charset="0"/>
              </a:rPr>
              <a:t>Kapasitas Riil Keuangan Daerah</a:t>
            </a:r>
            <a:endParaRPr lang="id-ID" sz="1600" dirty="0">
              <a:latin typeface="Cambria" pitchFamily="18" charset="0"/>
            </a:endParaRPr>
          </a:p>
        </p:txBody>
      </p:sp>
      <p:sp>
        <p:nvSpPr>
          <p:cNvPr id="17" name="TextBox 16"/>
          <p:cNvSpPr txBox="1"/>
          <p:nvPr/>
        </p:nvSpPr>
        <p:spPr>
          <a:xfrm>
            <a:off x="7452529" y="3661952"/>
            <a:ext cx="4500594" cy="584775"/>
          </a:xfrm>
          <a:prstGeom prst="rect">
            <a:avLst/>
          </a:prstGeom>
          <a:solidFill>
            <a:srgbClr val="00B0F0"/>
          </a:solidFill>
        </p:spPr>
        <p:txBody>
          <a:bodyPr wrap="square" rtlCol="0">
            <a:spAutoFit/>
          </a:bodyPr>
          <a:lstStyle/>
          <a:p>
            <a:r>
              <a:rPr lang="id-ID" sz="1600" dirty="0" smtClean="0">
                <a:latin typeface="Cambria" pitchFamily="18" charset="0"/>
              </a:rPr>
              <a:t>Rencana Penggunaan Kapasitas Riil Keuangan Daerah</a:t>
            </a:r>
            <a:endParaRPr lang="id-ID" sz="1600" dirty="0">
              <a:latin typeface="Cambria" pitchFamily="18" charset="0"/>
            </a:endParaRPr>
          </a:p>
        </p:txBody>
      </p:sp>
    </p:spTree>
    <p:extLst>
      <p:ext uri="{BB962C8B-B14F-4D97-AF65-F5344CB8AC3E}">
        <p14:creationId xmlns="" xmlns:p14="http://schemas.microsoft.com/office/powerpoint/2010/main" val="36241380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5853" y="1571612"/>
            <a:ext cx="3166326" cy="4357718"/>
          </a:xfrm>
          <a:prstGeom prst="rect">
            <a:avLst/>
          </a:prstGeom>
          <a:noFill/>
        </p:spPr>
        <p:txBody>
          <a:bodyPr/>
          <a:lstStyle/>
          <a:p>
            <a:pPr marL="179388" lvl="1"/>
            <a:r>
              <a:rPr lang="id-ID" sz="2400" dirty="0" smtClean="0">
                <a:latin typeface="Gill Sans MT" pitchFamily="34" charset="0"/>
                <a:cs typeface="Arial" charset="0"/>
              </a:rPr>
              <a:t>RPJPD</a:t>
            </a:r>
            <a:r>
              <a:rPr lang="es-ES" sz="2400" dirty="0" smtClean="0">
                <a:latin typeface="Gill Sans MT" pitchFamily="34" charset="0"/>
                <a:cs typeface="Arial" charset="0"/>
              </a:rPr>
              <a:t> </a:t>
            </a:r>
            <a:r>
              <a:rPr lang="fi-FI" sz="2400" kern="0" dirty="0" smtClean="0">
                <a:latin typeface="Gill Sans MT" pitchFamily="34" charset="0"/>
                <a:cs typeface="Arial" charset="0"/>
              </a:rPr>
              <a:t>penjabaran dari visi, misi, arah kebijakan, dan</a:t>
            </a:r>
            <a:r>
              <a:rPr lang="id-ID" sz="2400" kern="0" dirty="0" smtClean="0">
                <a:latin typeface="Gill Sans MT" pitchFamily="34" charset="0"/>
                <a:cs typeface="Arial" charset="0"/>
              </a:rPr>
              <a:t> </a:t>
            </a:r>
            <a:r>
              <a:rPr lang="nn-NO" sz="2400" kern="0" dirty="0" smtClean="0">
                <a:latin typeface="Gill Sans MT" pitchFamily="34" charset="0"/>
                <a:cs typeface="Arial" charset="0"/>
              </a:rPr>
              <a:t>sasaran pokok pembangunan Daerah jangka panjang untuk</a:t>
            </a:r>
            <a:r>
              <a:rPr lang="id-ID" sz="2400" kern="0" dirty="0" smtClean="0">
                <a:latin typeface="Gill Sans MT" pitchFamily="34" charset="0"/>
                <a:cs typeface="Arial" charset="0"/>
              </a:rPr>
              <a:t> </a:t>
            </a:r>
            <a:r>
              <a:rPr lang="id-ID" sz="2400" b="1" kern="0" dirty="0" smtClean="0">
                <a:latin typeface="Gill Sans MT" pitchFamily="34" charset="0"/>
                <a:cs typeface="Arial" charset="0"/>
              </a:rPr>
              <a:t>20 (dua puluh)</a:t>
            </a:r>
            <a:r>
              <a:rPr lang="id-ID" sz="2400" kern="0" dirty="0" smtClean="0">
                <a:latin typeface="Gill Sans MT" pitchFamily="34" charset="0"/>
                <a:cs typeface="Arial" charset="0"/>
              </a:rPr>
              <a:t> tahun yang disusun dengan berpedoman pada RPJPN dan rencana tata ruang wilayah</a:t>
            </a:r>
            <a:endParaRPr lang="es-ES" sz="2400" kern="0" dirty="0">
              <a:latin typeface="Gill Sans MT" pitchFamily="34" charset="0"/>
              <a:cs typeface="Arial" charset="0"/>
            </a:endParaRPr>
          </a:p>
        </p:txBody>
      </p:sp>
      <p:sp>
        <p:nvSpPr>
          <p:cNvPr id="6" name="Title 1"/>
          <p:cNvSpPr>
            <a:spLocks noGrp="1"/>
          </p:cNvSpPr>
          <p:nvPr>
            <p:ph type="title"/>
          </p:nvPr>
        </p:nvSpPr>
        <p:spPr>
          <a:xfrm>
            <a:off x="1" y="-2187"/>
            <a:ext cx="3594876" cy="778098"/>
          </a:xfrm>
          <a:solidFill>
            <a:srgbClr val="003300"/>
          </a:solidFill>
        </p:spPr>
        <p:txBody>
          <a:bodyPr>
            <a:normAutofit/>
          </a:bodyPr>
          <a:lstStyle/>
          <a:p>
            <a:r>
              <a:rPr lang="id-ID" sz="4000" dirty="0" smtClean="0">
                <a:solidFill>
                  <a:schemeClr val="bg1"/>
                </a:solidFill>
                <a:latin typeface="Bernard MT Condensed" pitchFamily="18" charset="0"/>
                <a:ea typeface="Arial Unicode MS" pitchFamily="34" charset="-128"/>
                <a:cs typeface="Arial Unicode MS" pitchFamily="34" charset="-128"/>
              </a:rPr>
              <a:t>Apa</a:t>
            </a:r>
            <a:r>
              <a:rPr lang="id-ID" sz="3200" dirty="0" smtClean="0">
                <a:solidFill>
                  <a:schemeClr val="bg1"/>
                </a:solidFill>
                <a:latin typeface="Bernard MT Condensed" pitchFamily="18" charset="0"/>
                <a:ea typeface="Arial Unicode MS" pitchFamily="34" charset="-128"/>
                <a:cs typeface="Arial Unicode MS" pitchFamily="34" charset="-128"/>
              </a:rPr>
              <a:t> </a:t>
            </a:r>
            <a:r>
              <a:rPr lang="id-ID" sz="3200" b="1" dirty="0" smtClean="0">
                <a:solidFill>
                  <a:schemeClr val="bg1"/>
                </a:solidFill>
                <a:latin typeface="Bernard MT Condensed" pitchFamily="18" charset="0"/>
                <a:ea typeface="Arial Unicode MS" pitchFamily="34" charset="-128"/>
                <a:cs typeface="Arial Unicode MS" pitchFamily="34" charset="-128"/>
              </a:rPr>
              <a:t>RPJPD ?</a:t>
            </a:r>
            <a:endParaRPr lang="id-ID" sz="3200" b="1" dirty="0">
              <a:solidFill>
                <a:schemeClr val="bg1"/>
              </a:solidFill>
              <a:latin typeface="Bernard MT Condensed" pitchFamily="18" charset="0"/>
              <a:ea typeface="Arial Unicode MS" pitchFamily="34" charset="-128"/>
              <a:cs typeface="Arial Unicode MS" pitchFamily="34" charset="-128"/>
            </a:endParaRPr>
          </a:p>
        </p:txBody>
      </p:sp>
      <p:sp>
        <p:nvSpPr>
          <p:cNvPr id="7"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3</a:t>
            </a:fld>
            <a:endParaRPr lang="id-ID" sz="1600" b="1" dirty="0" smtClean="0">
              <a:solidFill>
                <a:schemeClr val="bg1"/>
              </a:solidFill>
              <a:latin typeface="Tahoma" pitchFamily="34" charset="0"/>
              <a:cs typeface="Tahoma" pitchFamily="34" charset="0"/>
            </a:endParaRPr>
          </a:p>
        </p:txBody>
      </p:sp>
      <p:graphicFrame>
        <p:nvGraphicFramePr>
          <p:cNvPr id="9" name="Diagram 8"/>
          <p:cNvGraphicFramePr/>
          <p:nvPr/>
        </p:nvGraphicFramePr>
        <p:xfrm>
          <a:off x="3809189" y="1000110"/>
          <a:ext cx="8126942" cy="54179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itle 1"/>
          <p:cNvSpPr txBox="1">
            <a:spLocks/>
          </p:cNvSpPr>
          <p:nvPr/>
        </p:nvSpPr>
        <p:spPr>
          <a:xfrm>
            <a:off x="3594876" y="-24"/>
            <a:ext cx="8595537" cy="778098"/>
          </a:xfrm>
          <a:prstGeom prst="rect">
            <a:avLst/>
          </a:prstGeom>
          <a:solidFill>
            <a:srgbClr val="00B05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800" b="0" i="0" u="none" strike="noStrike" kern="1200" cap="none" spc="0" normalizeH="0" baseline="0" noProof="0" dirty="0" smtClean="0">
                <a:ln>
                  <a:noFill/>
                </a:ln>
                <a:solidFill>
                  <a:schemeClr val="bg1"/>
                </a:solidFill>
                <a:effectLst/>
                <a:uLnTx/>
                <a:uFillTx/>
                <a:latin typeface="Bernard MT Condensed" pitchFamily="18" charset="0"/>
                <a:ea typeface="Arial Unicode MS" pitchFamily="34" charset="-128"/>
                <a:cs typeface="Arial Unicode MS" pitchFamily="34" charset="-128"/>
              </a:rPr>
              <a:t>Tahapan</a:t>
            </a:r>
            <a:r>
              <a:rPr kumimoji="0" lang="id-ID" sz="4000" b="0" i="0" u="none" strike="noStrike" kern="1200" cap="none" spc="0" normalizeH="0" baseline="0" noProof="0" dirty="0" smtClean="0">
                <a:ln>
                  <a:noFill/>
                </a:ln>
                <a:solidFill>
                  <a:schemeClr val="bg1"/>
                </a:solidFill>
                <a:effectLst/>
                <a:uLnTx/>
                <a:uFillTx/>
                <a:latin typeface="Bernard MT Condensed" pitchFamily="18" charset="0"/>
                <a:ea typeface="Arial Unicode MS" pitchFamily="34" charset="-128"/>
                <a:cs typeface="Arial Unicode MS" pitchFamily="34" charset="-128"/>
              </a:rPr>
              <a:t> </a:t>
            </a:r>
            <a:r>
              <a:rPr kumimoji="0" lang="id-ID" sz="4000" b="1" i="0" u="none" strike="noStrike" kern="1200" cap="none" spc="0" normalizeH="0" baseline="0" noProof="0" dirty="0" smtClean="0">
                <a:ln>
                  <a:noFill/>
                </a:ln>
                <a:solidFill>
                  <a:schemeClr val="bg1"/>
                </a:solidFill>
                <a:effectLst/>
                <a:uLnTx/>
                <a:uFillTx/>
                <a:latin typeface="Bernard MT Condensed" pitchFamily="18" charset="0"/>
                <a:ea typeface="Arial Unicode MS" pitchFamily="34" charset="-128"/>
                <a:cs typeface="Arial Unicode MS" pitchFamily="34" charset="-128"/>
              </a:rPr>
              <a:t>RPJPD ?</a:t>
            </a:r>
            <a:endParaRPr kumimoji="0" lang="id-ID" sz="4000" b="1" i="0" u="none" strike="noStrike" kern="1200" cap="none" spc="0" normalizeH="0" baseline="0" noProof="0" dirty="0">
              <a:ln>
                <a:noFill/>
              </a:ln>
              <a:solidFill>
                <a:schemeClr val="bg1"/>
              </a:solidFill>
              <a:effectLst/>
              <a:uLnTx/>
              <a:uFillTx/>
              <a:latin typeface="Bernard MT Condensed" pitchFamily="18" charset="0"/>
              <a:ea typeface="Arial Unicode MS" pitchFamily="34" charset="-128"/>
              <a:cs typeface="Arial Unicode MS" pitchFamily="34" charset="-128"/>
            </a:endParaRPr>
          </a:p>
        </p:txBody>
      </p:sp>
      <p:sp>
        <p:nvSpPr>
          <p:cNvPr id="11" name="Down Arrow 10"/>
          <p:cNvSpPr/>
          <p:nvPr/>
        </p:nvSpPr>
        <p:spPr>
          <a:xfrm>
            <a:off x="737358" y="928670"/>
            <a:ext cx="1714511" cy="571504"/>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xmlns="" val="6917959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335318" y="714358"/>
            <a:ext cx="10993581" cy="6043203"/>
            <a:chOff x="335316" y="714356"/>
            <a:chExt cx="10993581" cy="6043203"/>
          </a:xfrm>
        </p:grpSpPr>
        <p:sp>
          <p:nvSpPr>
            <p:cNvPr id="4" name="Rectangle 3">
              <a:extLst>
                <a:ext uri="{FF2B5EF4-FFF2-40B4-BE49-F238E27FC236}">
                  <a16:creationId xmlns:a16="http://schemas.microsoft.com/office/drawing/2014/main" xmlns="" id="{43D4C930-D23F-4157-A7E9-CF0A82511506}"/>
                </a:ext>
              </a:extLst>
            </p:cNvPr>
            <p:cNvSpPr/>
            <p:nvPr/>
          </p:nvSpPr>
          <p:spPr>
            <a:xfrm>
              <a:off x="4367239" y="2658571"/>
              <a:ext cx="6347768" cy="1373764"/>
            </a:xfrm>
            <a:prstGeom prst="rect">
              <a:avLst/>
            </a:prstGeom>
            <a:solidFill>
              <a:srgbClr val="5ACEF9">
                <a:alpha val="3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5" name="Rectangle 4">
              <a:extLst>
                <a:ext uri="{FF2B5EF4-FFF2-40B4-BE49-F238E27FC236}">
                  <a16:creationId xmlns:a16="http://schemas.microsoft.com/office/drawing/2014/main" xmlns="" id="{429E48FE-EEB6-470F-951A-505D98FC54A7}"/>
                </a:ext>
              </a:extLst>
            </p:cNvPr>
            <p:cNvSpPr/>
            <p:nvPr/>
          </p:nvSpPr>
          <p:spPr>
            <a:xfrm>
              <a:off x="4367239" y="4008582"/>
              <a:ext cx="6347768" cy="1373764"/>
            </a:xfrm>
            <a:prstGeom prst="rect">
              <a:avLst/>
            </a:prstGeom>
            <a:solidFill>
              <a:srgbClr val="B2C78C">
                <a:alpha val="3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6" name="Rectangle 5">
              <a:extLst>
                <a:ext uri="{FF2B5EF4-FFF2-40B4-BE49-F238E27FC236}">
                  <a16:creationId xmlns:a16="http://schemas.microsoft.com/office/drawing/2014/main" xmlns="" id="{D02DF0CC-2EEA-41EC-88C9-0A7EC691CFA3}"/>
                </a:ext>
              </a:extLst>
            </p:cNvPr>
            <p:cNvSpPr/>
            <p:nvPr/>
          </p:nvSpPr>
          <p:spPr>
            <a:xfrm>
              <a:off x="4367239" y="5383795"/>
              <a:ext cx="6347768" cy="1373764"/>
            </a:xfrm>
            <a:prstGeom prst="rect">
              <a:avLst/>
            </a:prstGeom>
            <a:solidFill>
              <a:srgbClr val="C00000">
                <a:alpha val="3490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7" name="TextBox 6">
              <a:extLst>
                <a:ext uri="{FF2B5EF4-FFF2-40B4-BE49-F238E27FC236}">
                  <a16:creationId xmlns:a16="http://schemas.microsoft.com/office/drawing/2014/main" xmlns="" id="{BBBD7546-D376-4C29-9515-4A74A0758834}"/>
                </a:ext>
              </a:extLst>
            </p:cNvPr>
            <p:cNvSpPr txBox="1"/>
            <p:nvPr/>
          </p:nvSpPr>
          <p:spPr>
            <a:xfrm>
              <a:off x="1119193" y="1469726"/>
              <a:ext cx="2005130" cy="1123712"/>
            </a:xfrm>
            <a:prstGeom prst="roundRect">
              <a:avLst/>
            </a:prstGeom>
            <a:solidFill>
              <a:srgbClr val="92D050"/>
            </a:solidFill>
          </p:spPr>
          <p:txBody>
            <a:bodyPr wrap="square">
              <a:spAutoFit/>
            </a:bodyPr>
            <a:lstStyle>
              <a:defPPr>
                <a:defRPr lang="en-US"/>
              </a:defPPr>
              <a:lvl1pPr>
                <a:defRPr sz="2000">
                  <a:latin typeface="+mn-lt"/>
                </a:defRPr>
              </a:lvl1pPr>
            </a:lstStyle>
            <a:p>
              <a:pPr algn="ctr"/>
              <a:r>
                <a:rPr lang="id-ID" dirty="0"/>
                <a:t>Kapasitas Riil </a:t>
              </a:r>
            </a:p>
            <a:p>
              <a:pPr algn="ctr"/>
              <a:r>
                <a:rPr lang="id-ID" dirty="0"/>
                <a:t>Keuangan Daerah</a:t>
              </a:r>
            </a:p>
          </p:txBody>
        </p:sp>
        <p:sp>
          <p:nvSpPr>
            <p:cNvPr id="8" name="TextBox 7">
              <a:extLst>
                <a:ext uri="{FF2B5EF4-FFF2-40B4-BE49-F238E27FC236}">
                  <a16:creationId xmlns:a16="http://schemas.microsoft.com/office/drawing/2014/main" xmlns="" id="{7AEE57F1-A54B-46AE-BB2D-7E70BDB98BCD}"/>
                </a:ext>
              </a:extLst>
            </p:cNvPr>
            <p:cNvSpPr txBox="1"/>
            <p:nvPr/>
          </p:nvSpPr>
          <p:spPr>
            <a:xfrm>
              <a:off x="3671576" y="1623615"/>
              <a:ext cx="1719605" cy="783193"/>
            </a:xfrm>
            <a:prstGeom prst="roundRect">
              <a:avLst/>
            </a:prstGeom>
            <a:solidFill>
              <a:schemeClr val="accent3">
                <a:lumMod val="60000"/>
                <a:lumOff val="40000"/>
              </a:schemeClr>
            </a:solidFill>
          </p:spPr>
          <p:txBody>
            <a:bodyPr wrap="square">
              <a:spAutoFit/>
            </a:bodyPr>
            <a:lstStyle>
              <a:defPPr>
                <a:defRPr lang="en-US"/>
              </a:defPPr>
              <a:lvl1pPr>
                <a:defRPr sz="2000">
                  <a:latin typeface="+mn-lt"/>
                </a:defRPr>
              </a:lvl1pPr>
            </a:lstStyle>
            <a:p>
              <a:pPr algn="ctr"/>
              <a:r>
                <a:rPr lang="id-ID" dirty="0"/>
                <a:t>Total Penerimaan</a:t>
              </a:r>
            </a:p>
          </p:txBody>
        </p:sp>
        <p:sp>
          <p:nvSpPr>
            <p:cNvPr id="9" name="Rectangle: Rounded Corners 8">
              <a:extLst>
                <a:ext uri="{FF2B5EF4-FFF2-40B4-BE49-F238E27FC236}">
                  <a16:creationId xmlns:a16="http://schemas.microsoft.com/office/drawing/2014/main" xmlns="" id="{2F7AADEE-0B4B-436B-B452-E699605A783A}"/>
                </a:ext>
              </a:extLst>
            </p:cNvPr>
            <p:cNvSpPr/>
            <p:nvPr/>
          </p:nvSpPr>
          <p:spPr>
            <a:xfrm>
              <a:off x="8654482" y="1623613"/>
              <a:ext cx="1871964" cy="783193"/>
            </a:xfrm>
            <a:prstGeom prst="roundRect">
              <a:avLst/>
            </a:prstGeom>
            <a:solidFill>
              <a:schemeClr val="accent6">
                <a:lumMod val="75000"/>
              </a:schemeClr>
            </a:solidFill>
          </p:spPr>
          <p:txBody>
            <a:bodyPr wrap="square">
              <a:spAutoFit/>
            </a:bodyPr>
            <a:lstStyle/>
            <a:p>
              <a:pPr algn="ctr"/>
              <a:r>
                <a:rPr lang="id-ID" sz="2000" dirty="0">
                  <a:solidFill>
                    <a:schemeClr val="bg1"/>
                  </a:solidFill>
                  <a:latin typeface="+mn-lt"/>
                </a:rPr>
                <a:t>Pengeluaran </a:t>
              </a:r>
            </a:p>
            <a:p>
              <a:pPr algn="ctr"/>
              <a:r>
                <a:rPr lang="id-ID" sz="2000" dirty="0">
                  <a:solidFill>
                    <a:schemeClr val="bg1"/>
                  </a:solidFill>
                  <a:latin typeface="+mn-lt"/>
                </a:rPr>
                <a:t>Pembiayaan</a:t>
              </a:r>
            </a:p>
          </p:txBody>
        </p:sp>
        <p:sp>
          <p:nvSpPr>
            <p:cNvPr id="10" name="Rectangle: Rounded Corners 9">
              <a:extLst>
                <a:ext uri="{FF2B5EF4-FFF2-40B4-BE49-F238E27FC236}">
                  <a16:creationId xmlns:a16="http://schemas.microsoft.com/office/drawing/2014/main" xmlns="" id="{C74AE12E-FE8A-40D4-A229-558753D9F997}"/>
                </a:ext>
              </a:extLst>
            </p:cNvPr>
            <p:cNvSpPr/>
            <p:nvPr/>
          </p:nvSpPr>
          <p:spPr>
            <a:xfrm>
              <a:off x="6260605" y="1623615"/>
              <a:ext cx="1943963" cy="783193"/>
            </a:xfrm>
            <a:prstGeom prst="roundRect">
              <a:avLst/>
            </a:prstGeom>
            <a:solidFill>
              <a:srgbClr val="FFC000"/>
            </a:solidFill>
          </p:spPr>
          <p:txBody>
            <a:bodyPr wrap="square">
              <a:spAutoFit/>
            </a:bodyPr>
            <a:lstStyle/>
            <a:p>
              <a:pPr algn="ctr"/>
              <a:r>
                <a:rPr lang="id-ID" sz="2000" dirty="0">
                  <a:latin typeface="+mn-lt"/>
                </a:rPr>
                <a:t>Belanja Tidak Langsung</a:t>
              </a:r>
              <a:r>
                <a:rPr lang="en-AU" sz="2000" dirty="0">
                  <a:latin typeface="+mn-lt"/>
                </a:rPr>
                <a:t> </a:t>
              </a:r>
              <a:r>
                <a:rPr lang="en-AU" sz="2000" b="1" dirty="0" err="1">
                  <a:solidFill>
                    <a:srgbClr val="FF0000"/>
                  </a:solidFill>
                  <a:latin typeface="+mn-lt"/>
                </a:rPr>
                <a:t>wajib</a:t>
              </a:r>
              <a:endParaRPr lang="id-ID" sz="2000" b="1" dirty="0">
                <a:solidFill>
                  <a:srgbClr val="FF0000"/>
                </a:solidFill>
                <a:latin typeface="+mn-lt"/>
              </a:endParaRPr>
            </a:p>
          </p:txBody>
        </p:sp>
        <p:sp>
          <p:nvSpPr>
            <p:cNvPr id="11" name="Equals 10">
              <a:extLst>
                <a:ext uri="{FF2B5EF4-FFF2-40B4-BE49-F238E27FC236}">
                  <a16:creationId xmlns:a16="http://schemas.microsoft.com/office/drawing/2014/main" xmlns="" id="{F5030B53-905B-43FC-A372-ADBD37C6328D}"/>
                </a:ext>
              </a:extLst>
            </p:cNvPr>
            <p:cNvSpPr/>
            <p:nvPr/>
          </p:nvSpPr>
          <p:spPr>
            <a:xfrm>
              <a:off x="3119292" y="1761533"/>
              <a:ext cx="503990" cy="432048"/>
            </a:xfrm>
            <a:prstGeom prst="mathEqual">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2" name="Minus Sign 11">
              <a:extLst>
                <a:ext uri="{FF2B5EF4-FFF2-40B4-BE49-F238E27FC236}">
                  <a16:creationId xmlns:a16="http://schemas.microsoft.com/office/drawing/2014/main" xmlns="" id="{FEAFC22C-6B98-4E2C-B415-112FAF7B4923}"/>
                </a:ext>
              </a:extLst>
            </p:cNvPr>
            <p:cNvSpPr/>
            <p:nvPr/>
          </p:nvSpPr>
          <p:spPr>
            <a:xfrm>
              <a:off x="5433539" y="1833541"/>
              <a:ext cx="368295" cy="28803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Plus Sign 12">
              <a:extLst>
                <a:ext uri="{FF2B5EF4-FFF2-40B4-BE49-F238E27FC236}">
                  <a16:creationId xmlns:a16="http://schemas.microsoft.com/office/drawing/2014/main" xmlns="" id="{092AB034-A002-4E4A-9092-DA726AE8789A}"/>
                </a:ext>
              </a:extLst>
            </p:cNvPr>
            <p:cNvSpPr/>
            <p:nvPr/>
          </p:nvSpPr>
          <p:spPr>
            <a:xfrm>
              <a:off x="8242197" y="1831303"/>
              <a:ext cx="359993" cy="36004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Block Arc 13">
              <a:extLst>
                <a:ext uri="{FF2B5EF4-FFF2-40B4-BE49-F238E27FC236}">
                  <a16:creationId xmlns:a16="http://schemas.microsoft.com/office/drawing/2014/main" xmlns="" id="{1D8DB740-563D-4EEA-9A9B-038544B34510}"/>
                </a:ext>
              </a:extLst>
            </p:cNvPr>
            <p:cNvSpPr/>
            <p:nvPr/>
          </p:nvSpPr>
          <p:spPr>
            <a:xfrm rot="16200000">
              <a:off x="5694377" y="1611620"/>
              <a:ext cx="1260366" cy="731874"/>
            </a:xfrm>
            <a:prstGeom prst="blockArc">
              <a:avLst>
                <a:gd name="adj1" fmla="val 10644506"/>
                <a:gd name="adj2" fmla="val 0"/>
                <a:gd name="adj3" fmla="val 107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5" name="Block Arc 14">
              <a:extLst>
                <a:ext uri="{FF2B5EF4-FFF2-40B4-BE49-F238E27FC236}">
                  <a16:creationId xmlns:a16="http://schemas.microsoft.com/office/drawing/2014/main" xmlns="" id="{1993B8A4-BB67-41BD-8B2F-F784E3609F13}"/>
                </a:ext>
              </a:extLst>
            </p:cNvPr>
            <p:cNvSpPr/>
            <p:nvPr/>
          </p:nvSpPr>
          <p:spPr>
            <a:xfrm rot="5400000">
              <a:off x="9718887" y="1611621"/>
              <a:ext cx="1260366" cy="731874"/>
            </a:xfrm>
            <a:prstGeom prst="blockArc">
              <a:avLst>
                <a:gd name="adj1" fmla="val 10644506"/>
                <a:gd name="adj2" fmla="val 0"/>
                <a:gd name="adj3" fmla="val 107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6" name="TextBox 15">
              <a:extLst>
                <a:ext uri="{FF2B5EF4-FFF2-40B4-BE49-F238E27FC236}">
                  <a16:creationId xmlns:a16="http://schemas.microsoft.com/office/drawing/2014/main" xmlns="" id="{CE195141-27BF-46EE-A0F9-DE2AD54BEC94}"/>
                </a:ext>
              </a:extLst>
            </p:cNvPr>
            <p:cNvSpPr txBox="1"/>
            <p:nvPr/>
          </p:nvSpPr>
          <p:spPr>
            <a:xfrm>
              <a:off x="1366158" y="4156582"/>
              <a:ext cx="2005130" cy="1123712"/>
            </a:xfrm>
            <a:prstGeom prst="roundRect">
              <a:avLst/>
            </a:prstGeom>
            <a:solidFill>
              <a:srgbClr val="92D050"/>
            </a:solidFill>
          </p:spPr>
          <p:txBody>
            <a:bodyPr wrap="square">
              <a:spAutoFit/>
            </a:bodyPr>
            <a:lstStyle>
              <a:defPPr>
                <a:defRPr lang="en-US"/>
              </a:defPPr>
              <a:lvl1pPr>
                <a:defRPr sz="2000">
                  <a:latin typeface="+mn-lt"/>
                </a:defRPr>
              </a:lvl1pPr>
            </a:lstStyle>
            <a:p>
              <a:pPr algn="ctr"/>
              <a:r>
                <a:rPr lang="id-ID" dirty="0"/>
                <a:t>Kapasitas Riil </a:t>
              </a:r>
            </a:p>
            <a:p>
              <a:pPr algn="ctr"/>
              <a:r>
                <a:rPr lang="id-ID" dirty="0"/>
                <a:t>Keuangan Daerah</a:t>
              </a:r>
            </a:p>
          </p:txBody>
        </p:sp>
        <p:sp>
          <p:nvSpPr>
            <p:cNvPr id="17" name="Rectangle 1">
              <a:extLst>
                <a:ext uri="{FF2B5EF4-FFF2-40B4-BE49-F238E27FC236}">
                  <a16:creationId xmlns:a16="http://schemas.microsoft.com/office/drawing/2014/main" xmlns="" id="{D0397468-ED12-480B-AD61-CE90F2198E7B}"/>
                </a:ext>
              </a:extLst>
            </p:cNvPr>
            <p:cNvSpPr>
              <a:spLocks noChangeArrowheads="1"/>
            </p:cNvSpPr>
            <p:nvPr/>
          </p:nvSpPr>
          <p:spPr bwMode="auto">
            <a:xfrm>
              <a:off x="4848986" y="3204575"/>
              <a:ext cx="5706980" cy="817245"/>
            </a:xfrm>
            <a:prstGeom prst="roundRect">
              <a:avLst/>
            </a:prstGeom>
            <a:solidFill>
              <a:schemeClr val="accent6">
                <a:lumMod val="60000"/>
                <a:lumOff val="40000"/>
              </a:schemeClr>
            </a:solidFill>
            <a:ln>
              <a:solidFill>
                <a:schemeClr val="tx1"/>
              </a:solidFill>
            </a:ln>
            <a:effectLst/>
          </p:spPr>
          <p:txBody>
            <a:bodyPr vert="horz" wrap="squar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marL="457200">
                <a:defRPr>
                  <a:solidFill>
                    <a:schemeClr val="tx1"/>
                  </a:solidFill>
                  <a:latin typeface="Arial" panose="020B0604020202020204" pitchFamily="34" charset="0"/>
                </a:defRPr>
              </a:lvl2pPr>
              <a:lvl3pPr marL="914400">
                <a:defRPr>
                  <a:solidFill>
                    <a:schemeClr val="tx1"/>
                  </a:solidFill>
                  <a:latin typeface="Arial" panose="020B0604020202020204" pitchFamily="34" charset="0"/>
                </a:defRPr>
              </a:lvl3pPr>
              <a:lvl4pPr marL="1371600">
                <a:defRPr>
                  <a:solidFill>
                    <a:schemeClr val="tx1"/>
                  </a:solidFill>
                  <a:latin typeface="Arial" panose="020B0604020202020204" pitchFamily="34" charset="0"/>
                </a:defRPr>
              </a:lvl4pPr>
              <a:lvl5pPr marL="182880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95250" lvl="2" indent="0" algn="just">
                <a:lnSpc>
                  <a:spcPct val="150000"/>
                </a:lnSpc>
              </a:pPr>
              <a:r>
                <a:rPr lang="id-ID" altLang="id-ID" sz="1400" dirty="0">
                  <a:latin typeface="+mn-lt"/>
                </a:rPr>
                <a:t>Dialokasikan untuk membiayai belanja langsung wajib dan mengikat serta pemenuhan penerapan </a:t>
              </a:r>
              <a:r>
                <a:rPr lang="id-ID" altLang="id-ID" sz="1400">
                  <a:latin typeface="+mn-lt"/>
                </a:rPr>
                <a:t>pelayanan dasar</a:t>
              </a:r>
              <a:r>
                <a:rPr lang="en-US" altLang="id-ID" sz="1400">
                  <a:latin typeface="+mn-lt"/>
                </a:rPr>
                <a:t> </a:t>
              </a:r>
              <a:r>
                <a:rPr lang="en-US" altLang="id-ID" sz="1400" b="1">
                  <a:latin typeface="+mn-lt"/>
                </a:rPr>
                <a:t>(SPM)</a:t>
              </a:r>
              <a:endParaRPr lang="id-ID" altLang="id-ID" sz="1400" b="1" dirty="0">
                <a:latin typeface="+mn-lt"/>
              </a:endParaRPr>
            </a:p>
          </p:txBody>
        </p:sp>
        <p:sp>
          <p:nvSpPr>
            <p:cNvPr id="18" name="Rectangle 1">
              <a:extLst>
                <a:ext uri="{FF2B5EF4-FFF2-40B4-BE49-F238E27FC236}">
                  <a16:creationId xmlns:a16="http://schemas.microsoft.com/office/drawing/2014/main" xmlns="" id="{FB7833AB-6AFD-430A-A5C2-E16C8CA6F836}"/>
                </a:ext>
              </a:extLst>
            </p:cNvPr>
            <p:cNvSpPr>
              <a:spLocks noChangeArrowheads="1"/>
            </p:cNvSpPr>
            <p:nvPr/>
          </p:nvSpPr>
          <p:spPr bwMode="auto">
            <a:xfrm>
              <a:off x="4848986" y="4608051"/>
              <a:ext cx="5706980" cy="817245"/>
            </a:xfrm>
            <a:prstGeom prst="roundRect">
              <a:avLst/>
            </a:prstGeom>
            <a:solidFill>
              <a:srgbClr val="99FF99"/>
            </a:solidFill>
            <a:ln>
              <a:solidFill>
                <a:schemeClr val="tx1"/>
              </a:solidFill>
            </a:ln>
            <a:effectLst/>
          </p:spPr>
          <p:txBody>
            <a:bodyPr vert="horz" wrap="squar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marL="457200">
                <a:defRPr>
                  <a:solidFill>
                    <a:schemeClr val="tx1"/>
                  </a:solidFill>
                  <a:latin typeface="Arial" panose="020B0604020202020204" pitchFamily="34" charset="0"/>
                </a:defRPr>
              </a:lvl2pPr>
              <a:lvl3pPr marL="914400">
                <a:defRPr>
                  <a:solidFill>
                    <a:schemeClr val="tx1"/>
                  </a:solidFill>
                  <a:latin typeface="Arial" panose="020B0604020202020204" pitchFamily="34" charset="0"/>
                </a:defRPr>
              </a:lvl3pPr>
              <a:lvl4pPr marL="1371600">
                <a:defRPr>
                  <a:solidFill>
                    <a:schemeClr val="tx1"/>
                  </a:solidFill>
                  <a:latin typeface="Arial" panose="020B0604020202020204" pitchFamily="34" charset="0"/>
                </a:defRPr>
              </a:lvl4pPr>
              <a:lvl5pPr marL="182880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95250" lvl="2" indent="0" algn="just">
                <a:lnSpc>
                  <a:spcPct val="150000"/>
                </a:lnSpc>
              </a:pPr>
              <a:r>
                <a:rPr lang="id-ID" altLang="id-ID" sz="1400" dirty="0">
                  <a:latin typeface="+mn-lt"/>
                </a:rPr>
                <a:t>Dialokasikan untuk membiayai belanja pemenuhan visi dan misi Kepala Daerah</a:t>
              </a:r>
            </a:p>
          </p:txBody>
        </p:sp>
        <p:sp>
          <p:nvSpPr>
            <p:cNvPr id="19" name="Rectangle 1">
              <a:extLst>
                <a:ext uri="{FF2B5EF4-FFF2-40B4-BE49-F238E27FC236}">
                  <a16:creationId xmlns:a16="http://schemas.microsoft.com/office/drawing/2014/main" xmlns="" id="{2E9B6921-8F2A-4EA1-9587-9B5F0D9212D5}"/>
                </a:ext>
              </a:extLst>
            </p:cNvPr>
            <p:cNvSpPr>
              <a:spLocks noChangeArrowheads="1"/>
            </p:cNvSpPr>
            <p:nvPr/>
          </p:nvSpPr>
          <p:spPr bwMode="auto">
            <a:xfrm>
              <a:off x="4848986" y="5910166"/>
              <a:ext cx="5706980" cy="817245"/>
            </a:xfrm>
            <a:prstGeom prst="roundRect">
              <a:avLst/>
            </a:prstGeom>
            <a:solidFill>
              <a:schemeClr val="accent4">
                <a:lumMod val="40000"/>
                <a:lumOff val="60000"/>
              </a:schemeClr>
            </a:solidFill>
            <a:ln>
              <a:solidFill>
                <a:schemeClr val="tx1"/>
              </a:solidFill>
            </a:ln>
            <a:effectLst/>
          </p:spPr>
          <p:txBody>
            <a:bodyPr vert="horz" wrap="squar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marL="457200">
                <a:defRPr>
                  <a:solidFill>
                    <a:schemeClr val="tx1"/>
                  </a:solidFill>
                  <a:latin typeface="Arial" panose="020B0604020202020204" pitchFamily="34" charset="0"/>
                </a:defRPr>
              </a:lvl2pPr>
              <a:lvl3pPr marL="914400">
                <a:defRPr>
                  <a:solidFill>
                    <a:schemeClr val="tx1"/>
                  </a:solidFill>
                  <a:latin typeface="Arial" panose="020B0604020202020204" pitchFamily="34" charset="0"/>
                </a:defRPr>
              </a:lvl3pPr>
              <a:lvl4pPr marL="1371600">
                <a:defRPr>
                  <a:solidFill>
                    <a:schemeClr val="tx1"/>
                  </a:solidFill>
                  <a:latin typeface="Arial" panose="020B0604020202020204" pitchFamily="34" charset="0"/>
                </a:defRPr>
              </a:lvl4pPr>
              <a:lvl5pPr marL="182880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95250" lvl="2" indent="0" algn="just">
                <a:lnSpc>
                  <a:spcPct val="150000"/>
                </a:lnSpc>
              </a:pPr>
              <a:r>
                <a:rPr lang="id-ID" altLang="id-ID" sz="1400" dirty="0">
                  <a:latin typeface="+mn-lt"/>
                </a:rPr>
                <a:t>Dialokasikan untuk membiayai belanja penyelenggaraan urusan pemerintahan lainnya</a:t>
              </a:r>
              <a:r>
                <a:rPr lang="en-AU" altLang="id-ID" sz="1400" dirty="0">
                  <a:latin typeface="+mn-lt"/>
                </a:rPr>
                <a:t> </a:t>
              </a:r>
              <a:r>
                <a:rPr lang="en-AU" altLang="id-ID" sz="1400" dirty="0" err="1">
                  <a:latin typeface="+mn-lt"/>
                </a:rPr>
                <a:t>dan</a:t>
              </a:r>
              <a:r>
                <a:rPr lang="en-AU" altLang="id-ID" sz="1400" dirty="0">
                  <a:latin typeface="+mn-lt"/>
                </a:rPr>
                <a:t> </a:t>
              </a:r>
              <a:r>
                <a:rPr lang="en-AU" altLang="id-ID" sz="1400" dirty="0" err="1">
                  <a:latin typeface="+mn-lt"/>
                </a:rPr>
                <a:t>belanja</a:t>
              </a:r>
              <a:r>
                <a:rPr lang="en-AU" altLang="id-ID" sz="1400" dirty="0">
                  <a:latin typeface="+mn-lt"/>
                </a:rPr>
                <a:t> </a:t>
              </a:r>
              <a:r>
                <a:rPr lang="en-AU" altLang="id-ID" sz="1400" dirty="0" err="1">
                  <a:latin typeface="+mn-lt"/>
                </a:rPr>
                <a:t>tidak</a:t>
              </a:r>
              <a:r>
                <a:rPr lang="en-AU" altLang="id-ID" sz="1400" dirty="0">
                  <a:latin typeface="+mn-lt"/>
                </a:rPr>
                <a:t> </a:t>
              </a:r>
              <a:r>
                <a:rPr lang="en-AU" altLang="id-ID" sz="1400" dirty="0" err="1">
                  <a:latin typeface="+mn-lt"/>
                </a:rPr>
                <a:t>langsung</a:t>
              </a:r>
              <a:r>
                <a:rPr lang="en-AU" altLang="id-ID" sz="1400" dirty="0">
                  <a:latin typeface="+mn-lt"/>
                </a:rPr>
                <a:t> </a:t>
              </a:r>
              <a:r>
                <a:rPr lang="en-AU" altLang="id-ID" sz="1400" dirty="0" err="1">
                  <a:latin typeface="+mn-lt"/>
                </a:rPr>
                <a:t>lainnya</a:t>
              </a:r>
              <a:endParaRPr lang="id-ID" altLang="id-ID" sz="1400" dirty="0">
                <a:latin typeface="+mn-lt"/>
              </a:endParaRPr>
            </a:p>
          </p:txBody>
        </p:sp>
        <p:sp>
          <p:nvSpPr>
            <p:cNvPr id="20" name="Rectangle 1">
              <a:extLst>
                <a:ext uri="{FF2B5EF4-FFF2-40B4-BE49-F238E27FC236}">
                  <a16:creationId xmlns:a16="http://schemas.microsoft.com/office/drawing/2014/main" xmlns="" id="{D0A807C3-7F75-4DA0-8830-BA8851AF8FE0}"/>
                </a:ext>
              </a:extLst>
            </p:cNvPr>
            <p:cNvSpPr>
              <a:spLocks noChangeArrowheads="1"/>
            </p:cNvSpPr>
            <p:nvPr/>
          </p:nvSpPr>
          <p:spPr bwMode="auto">
            <a:xfrm>
              <a:off x="4411443" y="2758720"/>
              <a:ext cx="1550298" cy="561856"/>
            </a:xfrm>
            <a:prstGeom prst="roundRect">
              <a:avLst/>
            </a:prstGeom>
            <a:solidFill>
              <a:schemeClr val="accent6">
                <a:lumMod val="60000"/>
                <a:lumOff val="40000"/>
              </a:schemeClr>
            </a:solidFill>
            <a:ln>
              <a:solidFill>
                <a:schemeClr val="tx1"/>
              </a:solidFill>
            </a:ln>
            <a:effectLst/>
          </p:spPr>
          <p:txBody>
            <a:bodyPr vert="horz" wrap="squar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marL="457200">
                <a:defRPr>
                  <a:solidFill>
                    <a:schemeClr val="tx1"/>
                  </a:solidFill>
                  <a:latin typeface="Arial" panose="020B0604020202020204" pitchFamily="34" charset="0"/>
                </a:defRPr>
              </a:lvl2pPr>
              <a:lvl3pPr marL="914400">
                <a:defRPr>
                  <a:solidFill>
                    <a:schemeClr val="tx1"/>
                  </a:solidFill>
                  <a:latin typeface="Arial" panose="020B0604020202020204" pitchFamily="34" charset="0"/>
                </a:defRPr>
              </a:lvl3pPr>
              <a:lvl4pPr marL="1371600">
                <a:defRPr>
                  <a:solidFill>
                    <a:schemeClr val="tx1"/>
                  </a:solidFill>
                  <a:latin typeface="Arial" panose="020B0604020202020204" pitchFamily="34" charset="0"/>
                </a:defRPr>
              </a:lvl4pPr>
              <a:lvl5pPr marL="182880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1350963" lvl="2" indent="-1255713" algn="just">
                <a:lnSpc>
                  <a:spcPct val="150000"/>
                </a:lnSpc>
              </a:pPr>
              <a:r>
                <a:rPr lang="id-ID" altLang="id-ID" dirty="0">
                  <a:latin typeface="+mn-lt"/>
                </a:rPr>
                <a:t>Prioritas I</a:t>
              </a:r>
            </a:p>
          </p:txBody>
        </p:sp>
        <p:sp>
          <p:nvSpPr>
            <p:cNvPr id="21" name="Rectangle 1">
              <a:extLst>
                <a:ext uri="{FF2B5EF4-FFF2-40B4-BE49-F238E27FC236}">
                  <a16:creationId xmlns:a16="http://schemas.microsoft.com/office/drawing/2014/main" xmlns="" id="{FA5A8967-1714-414C-AD3C-E111DE4ADAA4}"/>
                </a:ext>
              </a:extLst>
            </p:cNvPr>
            <p:cNvSpPr>
              <a:spLocks noChangeArrowheads="1"/>
            </p:cNvSpPr>
            <p:nvPr/>
          </p:nvSpPr>
          <p:spPr bwMode="auto">
            <a:xfrm>
              <a:off x="4477170" y="4156583"/>
              <a:ext cx="1550298" cy="459700"/>
            </a:xfrm>
            <a:prstGeom prst="roundRect">
              <a:avLst/>
            </a:prstGeom>
            <a:solidFill>
              <a:srgbClr val="99FF99"/>
            </a:solidFill>
            <a:ln>
              <a:solidFill>
                <a:schemeClr val="tx1"/>
              </a:solidFill>
            </a:ln>
            <a:effectLst/>
          </p:spPr>
          <p:txBody>
            <a:bodyPr vert="horz" wrap="squar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marL="457200">
                <a:defRPr>
                  <a:solidFill>
                    <a:schemeClr val="tx1"/>
                  </a:solidFill>
                  <a:latin typeface="Arial" panose="020B0604020202020204" pitchFamily="34" charset="0"/>
                </a:defRPr>
              </a:lvl2pPr>
              <a:lvl3pPr marL="914400">
                <a:defRPr>
                  <a:solidFill>
                    <a:schemeClr val="tx1"/>
                  </a:solidFill>
                  <a:latin typeface="Arial" panose="020B0604020202020204" pitchFamily="34" charset="0"/>
                </a:defRPr>
              </a:lvl3pPr>
              <a:lvl4pPr marL="1371600">
                <a:defRPr>
                  <a:solidFill>
                    <a:schemeClr val="tx1"/>
                  </a:solidFill>
                  <a:latin typeface="Arial" panose="020B0604020202020204" pitchFamily="34" charset="0"/>
                </a:defRPr>
              </a:lvl4pPr>
              <a:lvl5pPr marL="182880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1350963" lvl="2" indent="-1255713" algn="just">
                <a:lnSpc>
                  <a:spcPct val="150000"/>
                </a:lnSpc>
              </a:pPr>
              <a:r>
                <a:rPr lang="id-ID" altLang="id-ID" sz="1400" dirty="0">
                  <a:latin typeface="+mn-lt"/>
                </a:rPr>
                <a:t>Prioritas II </a:t>
              </a:r>
            </a:p>
          </p:txBody>
        </p:sp>
        <p:sp>
          <p:nvSpPr>
            <p:cNvPr id="22" name="Rectangle 1">
              <a:extLst>
                <a:ext uri="{FF2B5EF4-FFF2-40B4-BE49-F238E27FC236}">
                  <a16:creationId xmlns:a16="http://schemas.microsoft.com/office/drawing/2014/main" xmlns="" id="{93329D8B-BF62-4BA8-9BA8-067CBF0A3F74}"/>
                </a:ext>
              </a:extLst>
            </p:cNvPr>
            <p:cNvSpPr>
              <a:spLocks noChangeArrowheads="1"/>
            </p:cNvSpPr>
            <p:nvPr/>
          </p:nvSpPr>
          <p:spPr bwMode="auto">
            <a:xfrm>
              <a:off x="4477170" y="5441829"/>
              <a:ext cx="1550298" cy="459700"/>
            </a:xfrm>
            <a:prstGeom prst="roundRect">
              <a:avLst/>
            </a:prstGeom>
            <a:solidFill>
              <a:schemeClr val="accent4">
                <a:lumMod val="40000"/>
                <a:lumOff val="60000"/>
              </a:schemeClr>
            </a:solidFill>
            <a:ln>
              <a:solidFill>
                <a:schemeClr val="tx1"/>
              </a:solidFill>
            </a:ln>
            <a:effectLst/>
          </p:spPr>
          <p:txBody>
            <a:bodyPr vert="horz" wrap="squar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marL="457200">
                <a:defRPr>
                  <a:solidFill>
                    <a:schemeClr val="tx1"/>
                  </a:solidFill>
                  <a:latin typeface="Arial" panose="020B0604020202020204" pitchFamily="34" charset="0"/>
                </a:defRPr>
              </a:lvl2pPr>
              <a:lvl3pPr marL="914400">
                <a:defRPr>
                  <a:solidFill>
                    <a:schemeClr val="tx1"/>
                  </a:solidFill>
                  <a:latin typeface="Arial" panose="020B0604020202020204" pitchFamily="34" charset="0"/>
                </a:defRPr>
              </a:lvl3pPr>
              <a:lvl4pPr marL="1371600">
                <a:defRPr>
                  <a:solidFill>
                    <a:schemeClr val="tx1"/>
                  </a:solidFill>
                  <a:latin typeface="Arial" panose="020B0604020202020204" pitchFamily="34" charset="0"/>
                </a:defRPr>
              </a:lvl4pPr>
              <a:lvl5pPr marL="182880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1350963" lvl="2" indent="-1255713" algn="just">
                <a:lnSpc>
                  <a:spcPct val="150000"/>
                </a:lnSpc>
              </a:pPr>
              <a:r>
                <a:rPr lang="id-ID" altLang="id-ID" sz="1400" dirty="0">
                  <a:latin typeface="+mn-lt"/>
                </a:rPr>
                <a:t>Prioritas III </a:t>
              </a:r>
            </a:p>
          </p:txBody>
        </p:sp>
        <p:cxnSp>
          <p:nvCxnSpPr>
            <p:cNvPr id="23" name="Straight Arrow Connector 22">
              <a:extLst>
                <a:ext uri="{FF2B5EF4-FFF2-40B4-BE49-F238E27FC236}">
                  <a16:creationId xmlns:a16="http://schemas.microsoft.com/office/drawing/2014/main" xmlns="" id="{E30590B5-4B3B-459E-9063-A3A8BD800EC3}"/>
                </a:ext>
              </a:extLst>
            </p:cNvPr>
            <p:cNvCxnSpPr>
              <a:stCxn id="16" idx="3"/>
              <a:endCxn id="4" idx="1"/>
            </p:cNvCxnSpPr>
            <p:nvPr/>
          </p:nvCxnSpPr>
          <p:spPr>
            <a:xfrm flipV="1">
              <a:off x="3371288" y="3345453"/>
              <a:ext cx="995951" cy="1372985"/>
            </a:xfrm>
            <a:prstGeom prst="straightConnector1">
              <a:avLst/>
            </a:prstGeom>
            <a:ln w="381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xmlns="" id="{B1F7D779-0468-4526-8DF1-35BD89CA088A}"/>
                </a:ext>
              </a:extLst>
            </p:cNvPr>
            <p:cNvCxnSpPr>
              <a:cxnSpLocks/>
              <a:stCxn id="16" idx="3"/>
              <a:endCxn id="5" idx="1"/>
            </p:cNvCxnSpPr>
            <p:nvPr/>
          </p:nvCxnSpPr>
          <p:spPr>
            <a:xfrm flipV="1">
              <a:off x="3371288" y="4695464"/>
              <a:ext cx="995951" cy="22974"/>
            </a:xfrm>
            <a:prstGeom prst="straightConnector1">
              <a:avLst/>
            </a:prstGeom>
            <a:ln w="381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xmlns="" id="{DECDB2B0-0498-4EB1-8931-86F0AC4EA3F7}"/>
                </a:ext>
              </a:extLst>
            </p:cNvPr>
            <p:cNvCxnSpPr>
              <a:cxnSpLocks/>
              <a:stCxn id="16" idx="3"/>
              <a:endCxn id="6" idx="1"/>
            </p:cNvCxnSpPr>
            <p:nvPr/>
          </p:nvCxnSpPr>
          <p:spPr>
            <a:xfrm>
              <a:off x="3371288" y="4718438"/>
              <a:ext cx="995951" cy="1352239"/>
            </a:xfrm>
            <a:prstGeom prst="straightConnector1">
              <a:avLst/>
            </a:prstGeom>
            <a:ln w="381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6">
              <a:extLst>
                <a:ext uri="{FF2B5EF4-FFF2-40B4-BE49-F238E27FC236}">
                  <a16:creationId xmlns:a16="http://schemas.microsoft.com/office/drawing/2014/main" xmlns="" id="{F18E42BB-EB36-4E1D-88AA-534FF459E38B}"/>
                </a:ext>
              </a:extLst>
            </p:cNvPr>
            <p:cNvSpPr txBox="1">
              <a:spLocks noChangeArrowheads="1"/>
            </p:cNvSpPr>
            <p:nvPr/>
          </p:nvSpPr>
          <p:spPr bwMode="auto">
            <a:xfrm>
              <a:off x="335316" y="714356"/>
              <a:ext cx="10993581" cy="424603"/>
            </a:xfrm>
            <a:prstGeom prst="rect">
              <a:avLst/>
            </a:prstGeom>
            <a:solidFill>
              <a:srgbClr val="002060"/>
            </a:solidFill>
            <a:ln w="6350" cap="flat" cmpd="sng" algn="ctr">
              <a:noFill/>
              <a:prstDash val="solid"/>
              <a:miter lim="800000"/>
            </a:ln>
            <a:effectLst/>
          </p:spPr>
          <p:txBody>
            <a:bodyPr vert="horz" wrap="square" lIns="91440" tIns="45720" rIns="91440" bIns="45720" rtlCol="0" anchor="ctr">
              <a:spAutoFit/>
            </a:bodyPr>
            <a:lstStyle>
              <a:defPPr>
                <a:defRPr lang="id-ID"/>
              </a:defPPr>
              <a:lvl1pPr algn="ctr" eaLnBrk="0" fontAlgn="base" hangingPunct="0">
                <a:lnSpc>
                  <a:spcPct val="90000"/>
                </a:lnSpc>
                <a:spcBef>
                  <a:spcPct val="0"/>
                </a:spcBef>
                <a:spcAft>
                  <a:spcPct val="0"/>
                </a:spcAft>
                <a:buNone/>
                <a:defRPr sz="2399" b="1" kern="0">
                  <a:ln w="0"/>
                  <a:solidFill>
                    <a:prstClr val="white"/>
                  </a:solidFill>
                  <a:effectLst>
                    <a:outerShdw blurRad="38100" dist="19050" dir="2700000" algn="tl" rotWithShape="0">
                      <a:prstClr val="black">
                        <a:alpha val="40000"/>
                      </a:prstClr>
                    </a:outerShdw>
                  </a:effectLst>
                  <a:latin typeface="Franklin Gothic Book" panose="020B0503020102020204" pitchFamily="34" charset="0"/>
                  <a:ea typeface="+mj-ea"/>
                  <a:cs typeface="Arial" charset="0"/>
                </a:defRPr>
              </a:lvl1pPr>
              <a:lvl2pPr algn="ctr" eaLnBrk="0" fontAlgn="base" hangingPunct="0">
                <a:spcBef>
                  <a:spcPct val="0"/>
                </a:spcBef>
                <a:spcAft>
                  <a:spcPct val="0"/>
                </a:spcAft>
                <a:defRPr sz="4400" b="1">
                  <a:effectLst>
                    <a:outerShdw blurRad="38100" dist="38100" dir="2700000" algn="tl">
                      <a:srgbClr val="000000"/>
                    </a:outerShdw>
                  </a:effectLst>
                </a:defRPr>
              </a:lvl2pPr>
              <a:lvl3pPr algn="ctr" eaLnBrk="0" fontAlgn="base" hangingPunct="0">
                <a:spcBef>
                  <a:spcPct val="0"/>
                </a:spcBef>
                <a:spcAft>
                  <a:spcPct val="0"/>
                </a:spcAft>
                <a:defRPr sz="4400" b="1">
                  <a:effectLst>
                    <a:outerShdw blurRad="38100" dist="38100" dir="2700000" algn="tl">
                      <a:srgbClr val="000000"/>
                    </a:outerShdw>
                  </a:effectLst>
                </a:defRPr>
              </a:lvl3pPr>
              <a:lvl4pPr algn="ctr" eaLnBrk="0" fontAlgn="base" hangingPunct="0">
                <a:spcBef>
                  <a:spcPct val="0"/>
                </a:spcBef>
                <a:spcAft>
                  <a:spcPct val="0"/>
                </a:spcAft>
                <a:defRPr sz="4400" b="1">
                  <a:effectLst>
                    <a:outerShdw blurRad="38100" dist="38100" dir="2700000" algn="tl">
                      <a:srgbClr val="000000"/>
                    </a:outerShdw>
                  </a:effectLst>
                </a:defRPr>
              </a:lvl4pPr>
              <a:lvl5pPr algn="ctr" eaLnBrk="0" fontAlgn="base" hangingPunct="0">
                <a:spcBef>
                  <a:spcPct val="0"/>
                </a:spcBef>
                <a:spcAft>
                  <a:spcPct val="0"/>
                </a:spcAft>
                <a:defRPr sz="4400" b="1">
                  <a:effectLst>
                    <a:outerShdw blurRad="38100" dist="38100" dir="2700000" algn="tl">
                      <a:srgbClr val="000000"/>
                    </a:outerShdw>
                  </a:effectLst>
                </a:defRPr>
              </a:lvl5pPr>
              <a:lvl6pPr marL="457200" algn="ctr" fontAlgn="base">
                <a:spcBef>
                  <a:spcPct val="0"/>
                </a:spcBef>
                <a:spcAft>
                  <a:spcPct val="0"/>
                </a:spcAft>
                <a:defRPr sz="4400" b="1">
                  <a:effectLst>
                    <a:outerShdw blurRad="38100" dist="38100" dir="2700000" algn="tl">
                      <a:srgbClr val="000000"/>
                    </a:outerShdw>
                  </a:effectLst>
                </a:defRPr>
              </a:lvl6pPr>
              <a:lvl7pPr marL="914400" algn="ctr" fontAlgn="base">
                <a:spcBef>
                  <a:spcPct val="0"/>
                </a:spcBef>
                <a:spcAft>
                  <a:spcPct val="0"/>
                </a:spcAft>
                <a:defRPr sz="4400" b="1">
                  <a:effectLst>
                    <a:outerShdw blurRad="38100" dist="38100" dir="2700000" algn="tl">
                      <a:srgbClr val="000000"/>
                    </a:outerShdw>
                  </a:effectLst>
                </a:defRPr>
              </a:lvl7pPr>
              <a:lvl8pPr marL="1371600" algn="ctr" fontAlgn="base">
                <a:spcBef>
                  <a:spcPct val="0"/>
                </a:spcBef>
                <a:spcAft>
                  <a:spcPct val="0"/>
                </a:spcAft>
                <a:defRPr sz="4400" b="1">
                  <a:effectLst>
                    <a:outerShdw blurRad="38100" dist="38100" dir="2700000" algn="tl">
                      <a:srgbClr val="000000"/>
                    </a:outerShdw>
                  </a:effectLst>
                </a:defRPr>
              </a:lvl8pPr>
              <a:lvl9pPr marL="1828800" algn="ctr" fontAlgn="base">
                <a:spcBef>
                  <a:spcPct val="0"/>
                </a:spcBef>
                <a:spcAft>
                  <a:spcPct val="0"/>
                </a:spcAft>
                <a:defRPr sz="4400" b="1">
                  <a:effectLst>
                    <a:outerShdw blurRad="38100" dist="38100" dir="2700000" algn="tl">
                      <a:srgbClr val="000000"/>
                    </a:outerShdw>
                  </a:effectLst>
                </a:defRPr>
              </a:lvl9pPr>
            </a:lstStyle>
            <a:p>
              <a:r>
                <a:rPr lang="id-ID" dirty="0"/>
                <a:t>KAPASITAS RIIL KEUANGAN DAERAH</a:t>
              </a:r>
              <a:endParaRPr lang="en-US" dirty="0" err="1"/>
            </a:p>
          </p:txBody>
        </p:sp>
      </p:grpSp>
      <p:sp>
        <p:nvSpPr>
          <p:cNvPr id="27" name="Content Placeholder 2"/>
          <p:cNvSpPr txBox="1">
            <a:spLocks/>
          </p:cNvSpPr>
          <p:nvPr/>
        </p:nvSpPr>
        <p:spPr>
          <a:xfrm>
            <a:off x="0" y="-24"/>
            <a:ext cx="12190413"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800" b="1" dirty="0" smtClean="0">
                <a:solidFill>
                  <a:schemeClr val="bg1"/>
                </a:solidFill>
                <a:latin typeface="Arial Unicode MS" pitchFamily="34" charset="-128"/>
                <a:ea typeface="Arial Unicode MS" pitchFamily="34" charset="-128"/>
                <a:cs typeface="Arial Unicode MS" pitchFamily="34" charset="-128"/>
              </a:rPr>
              <a:t>BAB III – GAMBARAN KEUANGAN DAERAH</a:t>
            </a:r>
            <a:endParaRPr lang="id-ID" sz="2800" b="1" dirty="0">
              <a:solidFill>
                <a:schemeClr val="bg1"/>
              </a:solidFill>
              <a:latin typeface="Arial Unicode MS" pitchFamily="34" charset="-128"/>
              <a:ea typeface="Arial Unicode MS" pitchFamily="34" charset="-128"/>
              <a:cs typeface="Arial Unicode MS" pitchFamily="34" charset="-128"/>
            </a:endParaRPr>
          </a:p>
        </p:txBody>
      </p:sp>
      <p:sp>
        <p:nvSpPr>
          <p:cNvPr id="29"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30</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p14="http://schemas.microsoft.com/office/powerpoint/2010/main" xmlns="" val="36794541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4"/>
            <a:ext cx="12190413" cy="468000"/>
          </a:xfrm>
          <a:prstGeom prst="rect">
            <a:avLst/>
          </a:prstGeom>
          <a:solidFill>
            <a:srgbClr val="00206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IV– PERMASALAHAN DAN ISU-ISU STRATEGIS</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64100" y="571480"/>
            <a:ext cx="3071941" cy="1071570"/>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Permasalahan Pembangunan Daerah</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337691" y="500042"/>
            <a:ext cx="8686869" cy="1643074"/>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buFont typeface="Wingdings" pitchFamily="2" charset="2"/>
              <a:buChar char="q"/>
            </a:pPr>
            <a:r>
              <a:rPr lang="id-ID" sz="1600" dirty="0" smtClean="0">
                <a:solidFill>
                  <a:schemeClr val="bg1"/>
                </a:solidFill>
                <a:latin typeface="Cambria" pitchFamily="18" charset="0"/>
                <a:ea typeface="Arial Unicode MS" pitchFamily="34" charset="-128"/>
                <a:cs typeface="Arial Unicode MS" pitchFamily="34" charset="-128"/>
              </a:rPr>
              <a:t>Adanya “gap expectation” dari kinerja dengan kondisi ideal</a:t>
            </a:r>
          </a:p>
          <a:p>
            <a:pPr>
              <a:spcBef>
                <a:spcPts val="0"/>
              </a:spcBef>
              <a:buFont typeface="Wingdings" pitchFamily="2" charset="2"/>
              <a:buChar char="q"/>
            </a:pPr>
            <a:r>
              <a:rPr lang="en-US" sz="1600" dirty="0" err="1" smtClean="0">
                <a:solidFill>
                  <a:schemeClr val="bg1"/>
                </a:solidFill>
                <a:latin typeface="Cambria" pitchFamily="18" charset="0"/>
              </a:rPr>
              <a:t>Terkait</a:t>
            </a:r>
            <a:r>
              <a:rPr lang="en-US" sz="1600" dirty="0" smtClean="0">
                <a:solidFill>
                  <a:schemeClr val="bg1"/>
                </a:solidFill>
                <a:latin typeface="Cambria" pitchFamily="18" charset="0"/>
              </a:rPr>
              <a:t> </a:t>
            </a:r>
            <a:r>
              <a:rPr lang="en-US" sz="1600" dirty="0" err="1" smtClean="0">
                <a:solidFill>
                  <a:schemeClr val="bg1"/>
                </a:solidFill>
                <a:latin typeface="Cambria" pitchFamily="18" charset="0"/>
              </a:rPr>
              <a:t>dengan</a:t>
            </a:r>
            <a:r>
              <a:rPr lang="en-US" sz="1600" dirty="0" smtClean="0">
                <a:solidFill>
                  <a:schemeClr val="bg1"/>
                </a:solidFill>
                <a:latin typeface="Cambria" pitchFamily="18" charset="0"/>
              </a:rPr>
              <a:t> BAB II </a:t>
            </a:r>
            <a:r>
              <a:rPr lang="en-US" sz="1600" dirty="0" err="1" smtClean="0">
                <a:solidFill>
                  <a:schemeClr val="bg1"/>
                </a:solidFill>
                <a:latin typeface="Cambria" pitchFamily="18" charset="0"/>
              </a:rPr>
              <a:t>Gambaran</a:t>
            </a:r>
            <a:r>
              <a:rPr lang="en-US" sz="1600" dirty="0" smtClean="0">
                <a:solidFill>
                  <a:schemeClr val="bg1"/>
                </a:solidFill>
                <a:latin typeface="Cambria" pitchFamily="18" charset="0"/>
              </a:rPr>
              <a:t> </a:t>
            </a:r>
            <a:r>
              <a:rPr lang="en-US" sz="1600" dirty="0" err="1" smtClean="0">
                <a:solidFill>
                  <a:schemeClr val="bg1"/>
                </a:solidFill>
                <a:latin typeface="Cambria" pitchFamily="18" charset="0"/>
              </a:rPr>
              <a:t>Umum</a:t>
            </a:r>
            <a:r>
              <a:rPr lang="en-US" sz="1600" dirty="0" smtClean="0">
                <a:solidFill>
                  <a:schemeClr val="bg1"/>
                </a:solidFill>
                <a:latin typeface="Cambria" pitchFamily="18" charset="0"/>
              </a:rPr>
              <a:t> </a:t>
            </a:r>
            <a:r>
              <a:rPr lang="en-US" sz="1600" dirty="0" err="1" smtClean="0">
                <a:solidFill>
                  <a:schemeClr val="bg1"/>
                </a:solidFill>
                <a:latin typeface="Cambria" pitchFamily="18" charset="0"/>
              </a:rPr>
              <a:t>Kondisi</a:t>
            </a:r>
            <a:r>
              <a:rPr lang="en-US" sz="1600" dirty="0" smtClean="0">
                <a:solidFill>
                  <a:schemeClr val="bg1"/>
                </a:solidFill>
                <a:latin typeface="Cambria" pitchFamily="18" charset="0"/>
              </a:rPr>
              <a:t> Daerah</a:t>
            </a:r>
            <a:r>
              <a:rPr lang="id-ID" sz="1600" dirty="0" smtClean="0">
                <a:solidFill>
                  <a:schemeClr val="bg1"/>
                </a:solidFill>
                <a:latin typeface="Cambria" pitchFamily="18" charset="0"/>
              </a:rPr>
              <a:t>, hasil analisis dan interpretasi dari data dan informasi setiap urusan penyelenggaraan pemerintahan daerah yang disajikan</a:t>
            </a:r>
          </a:p>
          <a:p>
            <a:pPr>
              <a:spcBef>
                <a:spcPts val="0"/>
              </a:spcBef>
              <a:buFont typeface="Wingdings" pitchFamily="2" charset="2"/>
              <a:buChar char="q"/>
            </a:pPr>
            <a:r>
              <a:rPr lang="en-US" sz="1600" dirty="0" err="1" smtClean="0">
                <a:solidFill>
                  <a:schemeClr val="bg1"/>
                </a:solidFill>
                <a:latin typeface="Cambria" panose="02040503050406030204" pitchFamily="18" charset="0"/>
              </a:rPr>
              <a:t>Permasalahan</a:t>
            </a:r>
            <a:r>
              <a:rPr lang="en-US" sz="1600" dirty="0" smtClean="0">
                <a:solidFill>
                  <a:schemeClr val="bg1"/>
                </a:solidFill>
                <a:latin typeface="Cambria" panose="02040503050406030204" pitchFamily="18" charset="0"/>
              </a:rPr>
              <a:t> </a:t>
            </a:r>
            <a:r>
              <a:rPr lang="en-US" sz="1600" dirty="0" err="1" smtClean="0">
                <a:solidFill>
                  <a:schemeClr val="bg1"/>
                </a:solidFill>
                <a:latin typeface="Cambria" panose="02040503050406030204" pitchFamily="18" charset="0"/>
              </a:rPr>
              <a:t>harus</a:t>
            </a:r>
            <a:r>
              <a:rPr lang="en-US" sz="1600" dirty="0" smtClean="0">
                <a:solidFill>
                  <a:schemeClr val="bg1"/>
                </a:solidFill>
                <a:latin typeface="Cambria" panose="02040503050406030204" pitchFamily="18" charset="0"/>
              </a:rPr>
              <a:t> </a:t>
            </a:r>
            <a:r>
              <a:rPr lang="en-US" sz="1600" dirty="0" err="1" smtClean="0">
                <a:solidFill>
                  <a:schemeClr val="bg1"/>
                </a:solidFill>
                <a:latin typeface="Cambria" panose="02040503050406030204" pitchFamily="18" charset="0"/>
              </a:rPr>
              <a:t>diuraikan</a:t>
            </a:r>
            <a:r>
              <a:rPr lang="en-US" sz="1600" dirty="0" smtClean="0">
                <a:solidFill>
                  <a:schemeClr val="bg1"/>
                </a:solidFill>
                <a:latin typeface="Cambria" panose="02040503050406030204" pitchFamily="18" charset="0"/>
              </a:rPr>
              <a:t> </a:t>
            </a:r>
            <a:r>
              <a:rPr lang="en-US" sz="1600" dirty="0" err="1" smtClean="0">
                <a:solidFill>
                  <a:schemeClr val="bg1"/>
                </a:solidFill>
                <a:latin typeface="Cambria" panose="02040503050406030204" pitchFamily="18" charset="0"/>
              </a:rPr>
              <a:t>secara</a:t>
            </a:r>
            <a:r>
              <a:rPr lang="en-US" sz="1600" dirty="0" smtClean="0">
                <a:solidFill>
                  <a:schemeClr val="bg1"/>
                </a:solidFill>
                <a:latin typeface="Cambria" panose="02040503050406030204" pitchFamily="18" charset="0"/>
              </a:rPr>
              <a:t> </a:t>
            </a:r>
            <a:r>
              <a:rPr lang="en-US" sz="1600" dirty="0" err="1" smtClean="0">
                <a:solidFill>
                  <a:schemeClr val="bg1"/>
                </a:solidFill>
                <a:latin typeface="Cambria" panose="02040503050406030204" pitchFamily="18" charset="0"/>
              </a:rPr>
              <a:t>kuantitatif</a:t>
            </a:r>
            <a:r>
              <a:rPr lang="en-US" sz="1600" dirty="0" smtClean="0">
                <a:solidFill>
                  <a:schemeClr val="bg1"/>
                </a:solidFill>
                <a:latin typeface="Cambria" panose="02040503050406030204" pitchFamily="18" charset="0"/>
              </a:rPr>
              <a:t>/</a:t>
            </a:r>
            <a:r>
              <a:rPr lang="en-US" sz="1600" dirty="0" err="1" smtClean="0">
                <a:solidFill>
                  <a:schemeClr val="bg1"/>
                </a:solidFill>
                <a:latin typeface="Cambria" panose="02040503050406030204" pitchFamily="18" charset="0"/>
              </a:rPr>
              <a:t>kualitatif</a:t>
            </a:r>
            <a:r>
              <a:rPr lang="en-US" sz="1600" dirty="0" smtClean="0">
                <a:solidFill>
                  <a:schemeClr val="bg1"/>
                </a:solidFill>
                <a:latin typeface="Cambria" panose="02040503050406030204" pitchFamily="18" charset="0"/>
              </a:rPr>
              <a:t> </a:t>
            </a:r>
            <a:r>
              <a:rPr lang="en-US" sz="1600" dirty="0" err="1" smtClean="0">
                <a:solidFill>
                  <a:schemeClr val="bg1"/>
                </a:solidFill>
                <a:latin typeface="Cambria" panose="02040503050406030204" pitchFamily="18" charset="0"/>
              </a:rPr>
              <a:t>dan</a:t>
            </a:r>
            <a:r>
              <a:rPr lang="en-US" sz="1600" dirty="0" smtClean="0">
                <a:solidFill>
                  <a:schemeClr val="bg1"/>
                </a:solidFill>
                <a:latin typeface="Cambria" panose="02040503050406030204" pitchFamily="18" charset="0"/>
              </a:rPr>
              <a:t> </a:t>
            </a:r>
            <a:r>
              <a:rPr lang="en-US" sz="1600" dirty="0" err="1" smtClean="0">
                <a:solidFill>
                  <a:schemeClr val="bg1"/>
                </a:solidFill>
                <a:latin typeface="Cambria" panose="02040503050406030204" pitchFamily="18" charset="0"/>
              </a:rPr>
              <a:t>dibandingkan</a:t>
            </a:r>
            <a:r>
              <a:rPr lang="en-US" sz="1600" dirty="0" smtClean="0">
                <a:solidFill>
                  <a:schemeClr val="bg1"/>
                </a:solidFill>
                <a:latin typeface="Cambria" panose="02040503050406030204" pitchFamily="18" charset="0"/>
              </a:rPr>
              <a:t> d</a:t>
            </a:r>
            <a:r>
              <a:rPr lang="id-ID" sz="1600" dirty="0" smtClean="0">
                <a:solidFill>
                  <a:schemeClr val="bg1"/>
                </a:solidFill>
                <a:latin typeface="Cambria" panose="02040503050406030204" pitchFamily="18" charset="0"/>
              </a:rPr>
              <a:t>e</a:t>
            </a:r>
            <a:r>
              <a:rPr lang="en-US" sz="1600" dirty="0" err="1" smtClean="0">
                <a:solidFill>
                  <a:schemeClr val="bg1"/>
                </a:solidFill>
                <a:latin typeface="Cambria" panose="02040503050406030204" pitchFamily="18" charset="0"/>
              </a:rPr>
              <a:t>ngan</a:t>
            </a:r>
            <a:r>
              <a:rPr lang="en-US" sz="1600" dirty="0" smtClean="0">
                <a:solidFill>
                  <a:schemeClr val="bg1"/>
                </a:solidFill>
                <a:latin typeface="Cambria" panose="02040503050406030204" pitchFamily="18" charset="0"/>
              </a:rPr>
              <a:t> </a:t>
            </a:r>
            <a:r>
              <a:rPr lang="en-US" sz="1600" dirty="0" err="1" smtClean="0">
                <a:solidFill>
                  <a:schemeClr val="bg1"/>
                </a:solidFill>
                <a:latin typeface="Cambria" panose="02040503050406030204" pitchFamily="18" charset="0"/>
              </a:rPr>
              <a:t>Standar</a:t>
            </a:r>
            <a:r>
              <a:rPr lang="en-US" sz="1600" dirty="0" smtClean="0">
                <a:solidFill>
                  <a:schemeClr val="bg1"/>
                </a:solidFill>
                <a:latin typeface="Cambria" panose="02040503050406030204" pitchFamily="18" charset="0"/>
              </a:rPr>
              <a:t>/</a:t>
            </a:r>
            <a:r>
              <a:rPr lang="en-US" sz="1600" dirty="0" err="1" smtClean="0">
                <a:solidFill>
                  <a:schemeClr val="bg1"/>
                </a:solidFill>
                <a:latin typeface="Cambria" panose="02040503050406030204" pitchFamily="18" charset="0"/>
              </a:rPr>
              <a:t>Indikator</a:t>
            </a:r>
            <a:r>
              <a:rPr lang="en-US" sz="1600" dirty="0" smtClean="0">
                <a:solidFill>
                  <a:schemeClr val="bg1"/>
                </a:solidFill>
                <a:latin typeface="Cambria" panose="02040503050406030204" pitchFamily="18" charset="0"/>
              </a:rPr>
              <a:t> </a:t>
            </a:r>
            <a:r>
              <a:rPr lang="en-US" sz="1600" dirty="0" err="1" smtClean="0">
                <a:solidFill>
                  <a:schemeClr val="bg1"/>
                </a:solidFill>
                <a:latin typeface="Cambria" panose="02040503050406030204" pitchFamily="18" charset="0"/>
              </a:rPr>
              <a:t>nasional</a:t>
            </a:r>
            <a:r>
              <a:rPr lang="en-US" sz="1600" dirty="0" smtClean="0">
                <a:solidFill>
                  <a:schemeClr val="bg1"/>
                </a:solidFill>
                <a:latin typeface="Cambria" panose="02040503050406030204" pitchFamily="18" charset="0"/>
              </a:rPr>
              <a:t>, regional </a:t>
            </a:r>
            <a:r>
              <a:rPr lang="en-US" sz="1600" dirty="0" err="1" smtClean="0">
                <a:solidFill>
                  <a:schemeClr val="bg1"/>
                </a:solidFill>
                <a:latin typeface="Cambria" panose="02040503050406030204" pitchFamily="18" charset="0"/>
              </a:rPr>
              <a:t>maupun</a:t>
            </a:r>
            <a:r>
              <a:rPr lang="en-US" sz="1600" dirty="0" smtClean="0">
                <a:solidFill>
                  <a:schemeClr val="bg1"/>
                </a:solidFill>
                <a:latin typeface="Cambria" panose="02040503050406030204" pitchFamily="18" charset="0"/>
              </a:rPr>
              <a:t> </a:t>
            </a:r>
            <a:r>
              <a:rPr lang="en-US" sz="1600" dirty="0" err="1" smtClean="0">
                <a:solidFill>
                  <a:schemeClr val="bg1"/>
                </a:solidFill>
                <a:latin typeface="Cambria" panose="02040503050406030204" pitchFamily="18" charset="0"/>
              </a:rPr>
              <a:t>internasional</a:t>
            </a:r>
            <a:endParaRPr lang="id-ID" sz="1600" dirty="0" smtClean="0">
              <a:solidFill>
                <a:schemeClr val="bg1"/>
              </a:solidFill>
              <a:latin typeface="Cambria" pitchFamily="18" charset="0"/>
              <a:ea typeface="Arial Unicode MS" pitchFamily="34" charset="-128"/>
              <a:cs typeface="Arial Unicode MS" pitchFamily="34" charset="-128"/>
            </a:endParaRPr>
          </a:p>
          <a:p>
            <a:pPr>
              <a:spcBef>
                <a:spcPts val="0"/>
              </a:spcBef>
              <a:buFont typeface="Wingdings" pitchFamily="2" charset="2"/>
              <a:buChar char="q"/>
            </a:pPr>
            <a:r>
              <a:rPr lang="id-ID" sz="1600" dirty="0" smtClean="0">
                <a:solidFill>
                  <a:schemeClr val="bg1"/>
                </a:solidFill>
                <a:latin typeface="Cambria" pitchFamily="18" charset="0"/>
                <a:ea typeface="Arial Unicode MS" pitchFamily="34" charset="-128"/>
                <a:cs typeface="Arial Unicode MS" pitchFamily="34" charset="-128"/>
              </a:rPr>
              <a:t>Dibuat dalam tabel berbasis tabel hasil analisis gambaran umum</a:t>
            </a:r>
          </a:p>
        </p:txBody>
      </p:sp>
      <p:pic>
        <p:nvPicPr>
          <p:cNvPr id="17" name="Picture 16" descr="Identifikasi Masalah.png"/>
          <p:cNvPicPr>
            <a:picLocks noChangeAspect="1"/>
          </p:cNvPicPr>
          <p:nvPr/>
        </p:nvPicPr>
        <p:blipFill>
          <a:blip r:embed="rId3"/>
          <a:stretch>
            <a:fillRect/>
          </a:stretch>
        </p:blipFill>
        <p:spPr>
          <a:xfrm>
            <a:off x="566770" y="2143116"/>
            <a:ext cx="11476973" cy="4714884"/>
          </a:xfrm>
          <a:prstGeom prst="rect">
            <a:avLst/>
          </a:prstGeom>
        </p:spPr>
      </p:pic>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31</a:t>
            </a:fld>
            <a:endParaRPr lang="id-ID" sz="1600" b="1" dirty="0" smtClean="0">
              <a:solidFill>
                <a:prstClr val="white"/>
              </a:solidFill>
              <a:latin typeface="Tahoma" pitchFamily="34" charset="0"/>
              <a:cs typeface="Tahoma" pitchFamily="34" charset="0"/>
            </a:endParaRPr>
          </a:p>
        </p:txBody>
      </p:sp>
      <p:sp>
        <p:nvSpPr>
          <p:cNvPr id="19" name="Rectangle 18"/>
          <p:cNvSpPr/>
          <p:nvPr/>
        </p:nvSpPr>
        <p:spPr>
          <a:xfrm rot="20257330">
            <a:off x="5837344" y="3498865"/>
            <a:ext cx="3927229" cy="923330"/>
          </a:xfrm>
          <a:prstGeom prst="rect">
            <a:avLst/>
          </a:prstGeom>
          <a:noFill/>
        </p:spPr>
        <p:txBody>
          <a:bodyPr wrap="none" lIns="91440" tIns="45720" rIns="91440" bIns="45720">
            <a:spAutoFit/>
          </a:bodyPr>
          <a:lstStyle/>
          <a:p>
            <a:pPr algn="ctr"/>
            <a:r>
              <a:rPr lang="id-ID"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PER URUSAN</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28907715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Content Placeholder 2"/>
          <p:cNvSpPr txBox="1">
            <a:spLocks/>
          </p:cNvSpPr>
          <p:nvPr/>
        </p:nvSpPr>
        <p:spPr>
          <a:xfrm>
            <a:off x="64098" y="571480"/>
            <a:ext cx="2793007" cy="642942"/>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Isu Strategis</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032176" y="571480"/>
            <a:ext cx="9063041" cy="3857652"/>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id-ID" sz="1800" dirty="0" smtClean="0">
                <a:solidFill>
                  <a:schemeClr val="bg1"/>
                </a:solidFill>
                <a:latin typeface="Cambria" pitchFamily="18" charset="0"/>
              </a:rPr>
              <a:t>kondisi atau hal yang harus diperhatikan atau dikedepankan dalam perencanaan pembangunan karena dampaknya yang signifikan bagi entitas pemerintahan </a:t>
            </a:r>
            <a:r>
              <a:rPr lang="sv-SE" sz="1800" dirty="0" smtClean="0">
                <a:solidFill>
                  <a:schemeClr val="bg1"/>
                </a:solidFill>
                <a:latin typeface="Cambria" pitchFamily="18" charset="0"/>
              </a:rPr>
              <a:t>daerah dan masyarakat dimasa datang</a:t>
            </a:r>
            <a:endParaRPr lang="id-ID" sz="1800" dirty="0" smtClean="0">
              <a:solidFill>
                <a:schemeClr val="bg1"/>
              </a:solidFill>
              <a:latin typeface="Cambria" pitchFamily="18" charset="0"/>
            </a:endParaRPr>
          </a:p>
          <a:p>
            <a:r>
              <a:rPr lang="id-ID" sz="1800" dirty="0" smtClean="0">
                <a:solidFill>
                  <a:schemeClr val="bg1"/>
                </a:solidFill>
                <a:latin typeface="Cambria" pitchFamily="18" charset="0"/>
              </a:rPr>
              <a:t>Suatu kondisi/kejadian penting adalah keadaan yang apabila tidak diantisipasi akan menimbulkan kerugian yang lebih besar atau sebaliknya, dalam hal tidak dimanfaatkan maka menghilangkan peluang untuk meningkatkan kesejahteraan masyarakat dalam jangka panjang</a:t>
            </a:r>
          </a:p>
          <a:p>
            <a:r>
              <a:rPr lang="id-ID" sz="1800" dirty="0" smtClean="0">
                <a:solidFill>
                  <a:schemeClr val="bg1"/>
                </a:solidFill>
                <a:latin typeface="Cambria" pitchFamily="18" charset="0"/>
              </a:rPr>
              <a:t>Karakteristik suatu isu strategis adalah kondisi atau hal yang bersifat penting, mendasar, berjangka panjang, mendesak, bersifat kelembagaan/keorganisasian dan menentukan tujuan </a:t>
            </a:r>
            <a:r>
              <a:rPr lang="nn-NO" sz="1800" dirty="0" smtClean="0">
                <a:solidFill>
                  <a:schemeClr val="bg1"/>
                </a:solidFill>
                <a:latin typeface="Cambria" pitchFamily="18" charset="0"/>
              </a:rPr>
              <a:t>organisasi/institusi dimasa yang akan datang</a:t>
            </a:r>
            <a:endParaRPr lang="id-ID" sz="1800" dirty="0" smtClean="0">
              <a:solidFill>
                <a:schemeClr val="bg1"/>
              </a:solidFill>
              <a:latin typeface="Cambria" pitchFamily="18" charset="0"/>
              <a:ea typeface="Arial Unicode MS" pitchFamily="34" charset="-128"/>
              <a:cs typeface="Arial Unicode MS" pitchFamily="34" charset="-128"/>
            </a:endParaRPr>
          </a:p>
        </p:txBody>
      </p:sp>
      <p:sp>
        <p:nvSpPr>
          <p:cNvPr id="2049" name="Rectangle 1"/>
          <p:cNvSpPr>
            <a:spLocks noChangeArrowheads="1"/>
          </p:cNvSpPr>
          <p:nvPr/>
        </p:nvSpPr>
        <p:spPr bwMode="auto">
          <a:xfrm>
            <a:off x="285672" y="4500572"/>
            <a:ext cx="11619069" cy="2031325"/>
          </a:xfrm>
          <a:prstGeom prst="rect">
            <a:avLst/>
          </a:prstGeom>
          <a:solidFill>
            <a:srgbClr val="00B0F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K</a:t>
            </a:r>
            <a:r>
              <a:rPr kumimoji="0" lang="id-ID"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riteria yang dapat digunakan dalam menentukan</a:t>
            </a:r>
            <a:r>
              <a:rPr kumimoji="0" lang="id-ID" b="0" i="0" u="none" strike="noStrike" cap="none" normalizeH="0" dirty="0" smtClean="0">
                <a:ln>
                  <a:noFill/>
                </a:ln>
                <a:solidFill>
                  <a:schemeClr val="tx1"/>
                </a:solidFill>
                <a:effectLst/>
                <a:latin typeface="Cambria" pitchFamily="18" charset="0"/>
                <a:ea typeface="Times New Roman" pitchFamily="18" charset="0"/>
                <a:cs typeface="Tahoma" pitchFamily="34" charset="0"/>
              </a:rPr>
              <a:t> isu strategis:</a:t>
            </a:r>
            <a:endParaRPr kumimoji="0" lang="id-ID" b="0" i="0" u="none" strike="noStrike" cap="none" normalizeH="0" baseline="0" dirty="0" smtClean="0">
              <a:ln>
                <a:noFill/>
              </a:ln>
              <a:solidFill>
                <a:schemeClr val="tx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Memiliki</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pengaruh</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yang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besar</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signifikan</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terhadap</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pencapaian</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sasaran</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pembangunan</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tx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Merupakan</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tugas</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tanggung</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jawab</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pemerintah</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tx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Luasnya</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dampak</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yang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ditimbulkannya</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terhadap</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daerah</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masyarakat</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tx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Memiliki</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daya</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ungkit</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yang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signifikan</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terhadap</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pembangunan</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tx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Kemungkinan</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atau</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kemudahannya</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untuk</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dikelola</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dan</a:t>
            </a:r>
            <a:endPar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Kriteria</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lain yang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dapat</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dikembangkan</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sesuai</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kebutuhan</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a:t>
            </a:r>
            <a:r>
              <a:rPr kumimoji="0" lang="en-US" b="0" i="0" u="none" strike="noStrike" cap="none" normalizeH="0" baseline="0" dirty="0" err="1" smtClean="0">
                <a:ln>
                  <a:noFill/>
                </a:ln>
                <a:solidFill>
                  <a:schemeClr val="tx1"/>
                </a:solidFill>
                <a:effectLst/>
                <a:latin typeface="Cambria" pitchFamily="18" charset="0"/>
                <a:ea typeface="Times New Roman" pitchFamily="18" charset="0"/>
                <a:cs typeface="Tahoma" pitchFamily="34" charset="0"/>
              </a:rPr>
              <a:t>dinamika</a:t>
            </a:r>
            <a:r>
              <a:rPr kumimoji="0" lang="en-US" b="0" i="0" u="none" strike="noStrike" cap="none" normalizeH="0" baseline="0" dirty="0" smtClean="0">
                <a:ln>
                  <a:noFill/>
                </a:ln>
                <a:solidFill>
                  <a:schemeClr val="tx1"/>
                </a:solidFill>
                <a:effectLst/>
                <a:latin typeface="Cambria" pitchFamily="18" charset="0"/>
                <a:ea typeface="Times New Roman" pitchFamily="18" charset="0"/>
                <a:cs typeface="Tahoma" pitchFamily="34" charset="0"/>
              </a:rPr>
              <a:t>.</a:t>
            </a:r>
            <a:r>
              <a:rPr kumimoji="0" lang="id-ID" b="0" i="0" u="none" strike="noStrike" cap="none" normalizeH="0" baseline="0" dirty="0" smtClean="0">
                <a:ln>
                  <a:noFill/>
                </a:ln>
                <a:solidFill>
                  <a:schemeClr val="tx1"/>
                </a:solidFill>
                <a:effectLst/>
                <a:latin typeface="Cambria" pitchFamily="18" charset="0"/>
                <a:cs typeface="Arial" pitchFamily="34" charset="0"/>
              </a:rPr>
              <a:t> </a:t>
            </a:r>
          </a:p>
        </p:txBody>
      </p:sp>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32</a:t>
            </a:fld>
            <a:endParaRPr lang="id-ID" sz="1600" b="1" dirty="0" smtClean="0">
              <a:solidFill>
                <a:prstClr val="white"/>
              </a:solidFill>
              <a:latin typeface="Tahoma" pitchFamily="34" charset="0"/>
              <a:cs typeface="Tahoma" pitchFamily="34" charset="0"/>
            </a:endParaRPr>
          </a:p>
        </p:txBody>
      </p:sp>
      <p:sp>
        <p:nvSpPr>
          <p:cNvPr id="9" name="TextBox 8"/>
          <p:cNvSpPr txBox="1"/>
          <p:nvPr/>
        </p:nvSpPr>
        <p:spPr>
          <a:xfrm>
            <a:off x="190434" y="2285992"/>
            <a:ext cx="2571433" cy="923330"/>
          </a:xfrm>
          <a:prstGeom prst="rect">
            <a:avLst/>
          </a:prstGeom>
          <a:solidFill>
            <a:srgbClr val="FFFF00"/>
          </a:solidFill>
        </p:spPr>
        <p:txBody>
          <a:bodyPr wrap="square" rtlCol="0">
            <a:spAutoFit/>
          </a:bodyPr>
          <a:lstStyle/>
          <a:p>
            <a:r>
              <a:rPr lang="id-ID" dirty="0" smtClean="0">
                <a:latin typeface="Cambria" pitchFamily="18" charset="0"/>
              </a:rPr>
              <a:t>Metode:</a:t>
            </a:r>
          </a:p>
          <a:p>
            <a:pPr marL="360363" indent="-360363">
              <a:buFont typeface="Wingdings" pitchFamily="2" charset="2"/>
              <a:buChar char="ü"/>
            </a:pPr>
            <a:r>
              <a:rPr lang="id-ID" dirty="0" smtClean="0">
                <a:latin typeface="Cambria" pitchFamily="18" charset="0"/>
              </a:rPr>
              <a:t>FGD</a:t>
            </a:r>
          </a:p>
          <a:p>
            <a:pPr marL="360363" indent="-360363">
              <a:buFont typeface="Wingdings" pitchFamily="2" charset="2"/>
              <a:buChar char="ü"/>
            </a:pPr>
            <a:r>
              <a:rPr lang="id-ID" dirty="0" smtClean="0">
                <a:latin typeface="Cambria" pitchFamily="18" charset="0"/>
              </a:rPr>
              <a:t>Pembobotan</a:t>
            </a:r>
            <a:endParaRPr lang="id-ID" dirty="0">
              <a:latin typeface="Cambria" pitchFamily="18" charset="0"/>
            </a:endParaRPr>
          </a:p>
        </p:txBody>
      </p:sp>
      <p:sp>
        <p:nvSpPr>
          <p:cNvPr id="10" name="Down Arrow 9"/>
          <p:cNvSpPr/>
          <p:nvPr/>
        </p:nvSpPr>
        <p:spPr>
          <a:xfrm>
            <a:off x="571387" y="1357298"/>
            <a:ext cx="1809527" cy="8572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Down Arrow 10"/>
          <p:cNvSpPr/>
          <p:nvPr/>
        </p:nvSpPr>
        <p:spPr>
          <a:xfrm>
            <a:off x="571387" y="3357562"/>
            <a:ext cx="1809527" cy="10001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Content Placeholder 2"/>
          <p:cNvSpPr txBox="1">
            <a:spLocks/>
          </p:cNvSpPr>
          <p:nvPr/>
        </p:nvSpPr>
        <p:spPr>
          <a:xfrm>
            <a:off x="0" y="-24"/>
            <a:ext cx="12190413" cy="468000"/>
          </a:xfrm>
          <a:prstGeom prst="rect">
            <a:avLst/>
          </a:prstGeom>
          <a:solidFill>
            <a:srgbClr val="00206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IV– PERMASALAHAN DAN ISU-ISU STRATEGIS</a:t>
            </a:r>
            <a:endParaRPr lang="id-ID" sz="2400" b="1" dirty="0">
              <a:solidFill>
                <a:schemeClr val="bg1"/>
              </a:solidFill>
              <a:latin typeface="Arial Unicode MS" pitchFamily="34" charset="-128"/>
              <a:ea typeface="Arial Unicode MS" pitchFamily="34" charset="-128"/>
              <a:cs typeface="Arial Unicode MS" pitchFamily="34" charset="-128"/>
            </a:endParaRPr>
          </a:p>
        </p:txBody>
      </p:sp>
    </p:spTree>
    <p:extLst>
      <p:ext uri="{BB962C8B-B14F-4D97-AF65-F5344CB8AC3E}">
        <p14:creationId xmlns="" xmlns:p14="http://schemas.microsoft.com/office/powerpoint/2010/main" val="28907715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4"/>
            <a:ext cx="12190413" cy="468000"/>
          </a:xfrm>
          <a:prstGeom prst="rect">
            <a:avLst/>
          </a:prstGeom>
          <a:solidFill>
            <a:srgbClr val="C0000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V – VISI, MISI, TUJUAN, DAN SASARAN</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64098" y="571480"/>
            <a:ext cx="2793007" cy="642942"/>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VISI</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032176" y="571480"/>
            <a:ext cx="9063041" cy="1071570"/>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9388" indent="0">
              <a:buNone/>
            </a:pPr>
            <a:r>
              <a:rPr lang="en-US" sz="1800" dirty="0" err="1" smtClean="0">
                <a:solidFill>
                  <a:schemeClr val="bg1"/>
                </a:solidFill>
                <a:latin typeface="Cambria" pitchFamily="18" charset="0"/>
              </a:rPr>
              <a:t>suatu</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pernyataan</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tentang</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tujuan</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impian</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cita-cita</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rencana</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harapan</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sebuah</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organisasi</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atau</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daerah</a:t>
            </a:r>
            <a:r>
              <a:rPr lang="en-US" sz="1800" dirty="0" smtClean="0">
                <a:solidFill>
                  <a:schemeClr val="bg1"/>
                </a:solidFill>
                <a:latin typeface="Cambria" pitchFamily="18" charset="0"/>
              </a:rPr>
              <a:t> yang </a:t>
            </a:r>
            <a:r>
              <a:rPr lang="en-US" sz="1800" dirty="0" err="1" smtClean="0">
                <a:solidFill>
                  <a:schemeClr val="bg1"/>
                </a:solidFill>
                <a:latin typeface="Cambria" pitchFamily="18" charset="0"/>
              </a:rPr>
              <a:t>ingin</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dicapai</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di</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masa</a:t>
            </a:r>
            <a:r>
              <a:rPr lang="en-US" sz="1800" dirty="0" smtClean="0">
                <a:solidFill>
                  <a:schemeClr val="bg1"/>
                </a:solidFill>
                <a:latin typeface="Cambria" pitchFamily="18" charset="0"/>
              </a:rPr>
              <a:t> </a:t>
            </a:r>
            <a:r>
              <a:rPr lang="en-US" sz="1800" dirty="0" err="1" smtClean="0">
                <a:solidFill>
                  <a:schemeClr val="bg1"/>
                </a:solidFill>
                <a:latin typeface="Cambria" pitchFamily="18" charset="0"/>
              </a:rPr>
              <a:t>mendatang</a:t>
            </a:r>
            <a:endParaRPr lang="id-ID" sz="1800" dirty="0" smtClean="0">
              <a:solidFill>
                <a:schemeClr val="bg1"/>
              </a:solidFill>
              <a:latin typeface="Cambria" pitchFamily="18" charset="0"/>
            </a:endParaRPr>
          </a:p>
        </p:txBody>
      </p:sp>
      <p:sp>
        <p:nvSpPr>
          <p:cNvPr id="2049" name="Rectangle 1"/>
          <p:cNvSpPr>
            <a:spLocks noChangeArrowheads="1"/>
          </p:cNvSpPr>
          <p:nvPr/>
        </p:nvSpPr>
        <p:spPr bwMode="auto">
          <a:xfrm>
            <a:off x="380910" y="1785929"/>
            <a:ext cx="11619069" cy="2308324"/>
          </a:xfrm>
          <a:prstGeom prst="rect">
            <a:avLst/>
          </a:prstGeom>
          <a:solidFill>
            <a:srgbClr val="0033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K</a:t>
            </a:r>
            <a:r>
              <a:rPr kumimoji="0" lang="id-ID"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riteria rumusan</a:t>
            </a:r>
            <a:r>
              <a:rPr kumimoji="0" lang="id-ID" b="0" i="0" u="none" strike="noStrike" cap="none" normalizeH="0" dirty="0" smtClean="0">
                <a:ln>
                  <a:noFill/>
                </a:ln>
                <a:solidFill>
                  <a:schemeClr val="bg1"/>
                </a:solidFill>
                <a:effectLst/>
                <a:latin typeface="Cambria" pitchFamily="18" charset="0"/>
                <a:ea typeface="Times New Roman" pitchFamily="18" charset="0"/>
                <a:cs typeface="Tahoma" pitchFamily="34" charset="0"/>
              </a:rPr>
              <a:t> VISI:</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lvl="0" indent="-360363">
              <a:buFont typeface="Wingdings" pitchFamily="2" charset="2"/>
              <a:buChar char="Ø"/>
            </a:pPr>
            <a:r>
              <a:rPr lang="en-US" dirty="0" err="1" smtClean="0">
                <a:solidFill>
                  <a:schemeClr val="bg1"/>
                </a:solidFill>
                <a:latin typeface="Cambria" pitchFamily="18" charset="0"/>
              </a:rPr>
              <a:t>Menggambarkan</a:t>
            </a:r>
            <a:r>
              <a:rPr lang="en-US" dirty="0" smtClean="0">
                <a:solidFill>
                  <a:schemeClr val="bg1"/>
                </a:solidFill>
                <a:latin typeface="Cambria" pitchFamily="18" charset="0"/>
              </a:rPr>
              <a:t> </a:t>
            </a:r>
            <a:r>
              <a:rPr lang="en-US" dirty="0" err="1" smtClean="0">
                <a:solidFill>
                  <a:schemeClr val="bg1"/>
                </a:solidFill>
                <a:latin typeface="Cambria" pitchFamily="18" charset="0"/>
              </a:rPr>
              <a:t>arah</a:t>
            </a:r>
            <a:r>
              <a:rPr lang="en-US" dirty="0" smtClean="0">
                <a:solidFill>
                  <a:schemeClr val="bg1"/>
                </a:solidFill>
                <a:latin typeface="Cambria" pitchFamily="18" charset="0"/>
              </a:rPr>
              <a:t> yang </a:t>
            </a:r>
            <a:r>
              <a:rPr lang="en-US" dirty="0" err="1" smtClean="0">
                <a:solidFill>
                  <a:schemeClr val="bg1"/>
                </a:solidFill>
                <a:latin typeface="Cambria" pitchFamily="18" charset="0"/>
              </a:rPr>
              <a:t>jelas</a:t>
            </a:r>
            <a:r>
              <a:rPr lang="en-US" dirty="0" smtClean="0">
                <a:solidFill>
                  <a:schemeClr val="bg1"/>
                </a:solidFill>
                <a:latin typeface="Cambria" pitchFamily="18" charset="0"/>
              </a:rPr>
              <a:t> </a:t>
            </a:r>
            <a:r>
              <a:rPr lang="en-US" dirty="0" err="1" smtClean="0">
                <a:solidFill>
                  <a:schemeClr val="bg1"/>
                </a:solidFill>
                <a:latin typeface="Cambria" pitchFamily="18" charset="0"/>
              </a:rPr>
              <a:t>tentang</a:t>
            </a:r>
            <a:r>
              <a:rPr lang="en-US" dirty="0" smtClean="0">
                <a:solidFill>
                  <a:schemeClr val="bg1"/>
                </a:solidFill>
                <a:latin typeface="Cambria" pitchFamily="18" charset="0"/>
              </a:rPr>
              <a:t> </a:t>
            </a:r>
            <a:r>
              <a:rPr lang="en-US" dirty="0" err="1" smtClean="0">
                <a:solidFill>
                  <a:schemeClr val="bg1"/>
                </a:solidFill>
                <a:latin typeface="Cambria" pitchFamily="18" charset="0"/>
              </a:rPr>
              <a:t>kondisi</a:t>
            </a:r>
            <a:r>
              <a:rPr lang="en-US" dirty="0" smtClean="0">
                <a:solidFill>
                  <a:schemeClr val="bg1"/>
                </a:solidFill>
                <a:latin typeface="Cambria" pitchFamily="18" charset="0"/>
              </a:rPr>
              <a:t> </a:t>
            </a:r>
            <a:r>
              <a:rPr lang="en-US" dirty="0" err="1" smtClean="0">
                <a:solidFill>
                  <a:schemeClr val="bg1"/>
                </a:solidFill>
                <a:latin typeface="Cambria" pitchFamily="18" charset="0"/>
              </a:rPr>
              <a:t>masa</a:t>
            </a:r>
            <a:r>
              <a:rPr lang="en-US" dirty="0" smtClean="0">
                <a:solidFill>
                  <a:schemeClr val="bg1"/>
                </a:solidFill>
                <a:latin typeface="Cambria" pitchFamily="18" charset="0"/>
              </a:rPr>
              <a:t> </a:t>
            </a:r>
            <a:r>
              <a:rPr lang="en-US" dirty="0" err="1" smtClean="0">
                <a:solidFill>
                  <a:schemeClr val="bg1"/>
                </a:solidFill>
                <a:latin typeface="Cambria" pitchFamily="18" charset="0"/>
              </a:rPr>
              <a:t>depan</a:t>
            </a:r>
            <a:r>
              <a:rPr lang="en-US" dirty="0" smtClean="0">
                <a:solidFill>
                  <a:schemeClr val="bg1"/>
                </a:solidFill>
                <a:latin typeface="Cambria" pitchFamily="18" charset="0"/>
              </a:rPr>
              <a:t> yang </a:t>
            </a:r>
            <a:r>
              <a:rPr lang="en-US" dirty="0" err="1" smtClean="0">
                <a:solidFill>
                  <a:schemeClr val="bg1"/>
                </a:solidFill>
                <a:latin typeface="Cambria" pitchFamily="18" charset="0"/>
              </a:rPr>
              <a:t>ingin</a:t>
            </a:r>
            <a:r>
              <a:rPr lang="en-US" dirty="0" smtClean="0">
                <a:solidFill>
                  <a:schemeClr val="bg1"/>
                </a:solidFill>
                <a:latin typeface="Cambria" pitchFamily="18" charset="0"/>
              </a:rPr>
              <a:t> </a:t>
            </a:r>
            <a:r>
              <a:rPr lang="en-US" dirty="0" err="1" smtClean="0">
                <a:solidFill>
                  <a:schemeClr val="bg1"/>
                </a:solidFill>
                <a:latin typeface="Cambria" pitchFamily="18" charset="0"/>
              </a:rPr>
              <a:t>dicapai</a:t>
            </a:r>
            <a:r>
              <a:rPr lang="en-US" dirty="0" smtClean="0">
                <a:solidFill>
                  <a:schemeClr val="bg1"/>
                </a:solidFill>
                <a:latin typeface="Cambria" pitchFamily="18" charset="0"/>
              </a:rPr>
              <a:t> </a:t>
            </a:r>
            <a:r>
              <a:rPr lang="en-US" dirty="0" err="1" smtClean="0">
                <a:solidFill>
                  <a:schemeClr val="bg1"/>
                </a:solidFill>
                <a:latin typeface="Cambria" pitchFamily="18" charset="0"/>
              </a:rPr>
              <a:t>dalam</a:t>
            </a:r>
            <a:r>
              <a:rPr lang="en-US" dirty="0" smtClean="0">
                <a:solidFill>
                  <a:schemeClr val="bg1"/>
                </a:solidFill>
                <a:latin typeface="Cambria" pitchFamily="18" charset="0"/>
              </a:rPr>
              <a:t> </a:t>
            </a:r>
            <a:r>
              <a:rPr lang="en-US" dirty="0" err="1" smtClean="0">
                <a:solidFill>
                  <a:schemeClr val="bg1"/>
                </a:solidFill>
                <a:latin typeface="Cambria" pitchFamily="18" charset="0"/>
              </a:rPr>
              <a:t>jangka</a:t>
            </a:r>
            <a:r>
              <a:rPr lang="en-US" dirty="0" smtClean="0">
                <a:solidFill>
                  <a:schemeClr val="bg1"/>
                </a:solidFill>
                <a:latin typeface="Cambria" pitchFamily="18" charset="0"/>
              </a:rPr>
              <a:t> </a:t>
            </a:r>
            <a:r>
              <a:rPr lang="en-US" dirty="0" err="1" smtClean="0">
                <a:solidFill>
                  <a:schemeClr val="bg1"/>
                </a:solidFill>
                <a:latin typeface="Cambria" pitchFamily="18" charset="0"/>
              </a:rPr>
              <a:t>waktu</a:t>
            </a:r>
            <a:r>
              <a:rPr lang="en-US" dirty="0" smtClean="0">
                <a:solidFill>
                  <a:schemeClr val="bg1"/>
                </a:solidFill>
                <a:latin typeface="Cambria" pitchFamily="18" charset="0"/>
              </a:rPr>
              <a:t> </a:t>
            </a:r>
            <a:r>
              <a:rPr lang="en-US" dirty="0" err="1" smtClean="0">
                <a:solidFill>
                  <a:schemeClr val="bg1"/>
                </a:solidFill>
                <a:latin typeface="Cambria" pitchFamily="18" charset="0"/>
              </a:rPr>
              <a:t>mendatang</a:t>
            </a:r>
            <a:r>
              <a:rPr lang="en-US" dirty="0" smtClean="0">
                <a:solidFill>
                  <a:schemeClr val="bg1"/>
                </a:solidFill>
                <a:latin typeface="Cambria" pitchFamily="18" charset="0"/>
              </a:rPr>
              <a:t> (</a:t>
            </a:r>
            <a:r>
              <a:rPr lang="en-US" i="1" dirty="0" smtClean="0">
                <a:solidFill>
                  <a:schemeClr val="bg1"/>
                </a:solidFill>
                <a:latin typeface="Cambria" pitchFamily="18" charset="0"/>
              </a:rPr>
              <a:t>clarity of direction</a:t>
            </a:r>
            <a:r>
              <a:rPr lang="en-US" dirty="0" smtClean="0">
                <a:solidFill>
                  <a:schemeClr val="bg1"/>
                </a:solidFill>
                <a:latin typeface="Cambria" pitchFamily="18" charset="0"/>
              </a:rPr>
              <a:t>);</a:t>
            </a:r>
            <a:endParaRPr lang="id-ID" dirty="0" smtClean="0">
              <a:solidFill>
                <a:schemeClr val="bg1"/>
              </a:solidFill>
              <a:latin typeface="Cambria" pitchFamily="18" charset="0"/>
            </a:endParaRPr>
          </a:p>
          <a:p>
            <a:pPr marL="360363" lvl="0" indent="-360363">
              <a:buFont typeface="Wingdings" pitchFamily="2" charset="2"/>
              <a:buChar char="Ø"/>
            </a:pPr>
            <a:r>
              <a:rPr lang="en-US" dirty="0" err="1" smtClean="0">
                <a:solidFill>
                  <a:schemeClr val="bg1"/>
                </a:solidFill>
                <a:latin typeface="Cambria" pitchFamily="18" charset="0"/>
              </a:rPr>
              <a:t>Menjawab</a:t>
            </a:r>
            <a:r>
              <a:rPr lang="en-US" dirty="0" smtClean="0">
                <a:solidFill>
                  <a:schemeClr val="bg1"/>
                </a:solidFill>
                <a:latin typeface="Cambria" pitchFamily="18" charset="0"/>
              </a:rPr>
              <a:t> </a:t>
            </a:r>
            <a:r>
              <a:rPr lang="en-US" dirty="0" err="1" smtClean="0">
                <a:solidFill>
                  <a:schemeClr val="bg1"/>
                </a:solidFill>
                <a:latin typeface="Cambria" pitchFamily="18" charset="0"/>
              </a:rPr>
              <a:t>permasalahan</a:t>
            </a:r>
            <a:r>
              <a:rPr lang="en-US" dirty="0" smtClean="0">
                <a:solidFill>
                  <a:schemeClr val="bg1"/>
                </a:solidFill>
                <a:latin typeface="Cambria" pitchFamily="18" charset="0"/>
              </a:rPr>
              <a:t> </a:t>
            </a:r>
            <a:r>
              <a:rPr lang="en-US" dirty="0" err="1" smtClean="0">
                <a:solidFill>
                  <a:schemeClr val="bg1"/>
                </a:solidFill>
                <a:latin typeface="Cambria" pitchFamily="18" charset="0"/>
              </a:rPr>
              <a:t>pembangunan</a:t>
            </a:r>
            <a:r>
              <a:rPr lang="en-US" dirty="0" smtClean="0">
                <a:solidFill>
                  <a:schemeClr val="bg1"/>
                </a:solidFill>
                <a:latin typeface="Cambria" pitchFamily="18" charset="0"/>
              </a:rPr>
              <a:t> </a:t>
            </a:r>
            <a:r>
              <a:rPr lang="en-US" dirty="0" err="1" smtClean="0">
                <a:solidFill>
                  <a:schemeClr val="bg1"/>
                </a:solidFill>
                <a:latin typeface="Cambria" pitchFamily="18" charset="0"/>
              </a:rPr>
              <a:t>daerah</a:t>
            </a:r>
            <a:r>
              <a:rPr lang="en-US" dirty="0" smtClean="0">
                <a:solidFill>
                  <a:schemeClr val="bg1"/>
                </a:solidFill>
                <a:latin typeface="Cambria" pitchFamily="18" charset="0"/>
              </a:rPr>
              <a:t> </a:t>
            </a:r>
            <a:r>
              <a:rPr lang="en-US" dirty="0" err="1" smtClean="0">
                <a:solidFill>
                  <a:schemeClr val="bg1"/>
                </a:solidFill>
                <a:latin typeface="Cambria" pitchFamily="18" charset="0"/>
              </a:rPr>
              <a:t>dan</a:t>
            </a:r>
            <a:r>
              <a:rPr lang="en-US" dirty="0" smtClean="0">
                <a:solidFill>
                  <a:schemeClr val="bg1"/>
                </a:solidFill>
                <a:latin typeface="Cambria" pitchFamily="18" charset="0"/>
              </a:rPr>
              <a:t>/</a:t>
            </a:r>
            <a:r>
              <a:rPr lang="en-US" dirty="0" err="1" smtClean="0">
                <a:solidFill>
                  <a:schemeClr val="bg1"/>
                </a:solidFill>
                <a:latin typeface="Cambria" pitchFamily="18" charset="0"/>
              </a:rPr>
              <a:t>atau</a:t>
            </a:r>
            <a:r>
              <a:rPr lang="en-US" dirty="0" smtClean="0">
                <a:solidFill>
                  <a:schemeClr val="bg1"/>
                </a:solidFill>
                <a:latin typeface="Cambria" pitchFamily="18" charset="0"/>
              </a:rPr>
              <a:t> </a:t>
            </a:r>
            <a:r>
              <a:rPr lang="en-US" dirty="0" err="1" smtClean="0">
                <a:solidFill>
                  <a:schemeClr val="bg1"/>
                </a:solidFill>
                <a:latin typeface="Cambria" pitchFamily="18" charset="0"/>
              </a:rPr>
              <a:t>isu</a:t>
            </a:r>
            <a:r>
              <a:rPr lang="en-US" dirty="0" smtClean="0">
                <a:solidFill>
                  <a:schemeClr val="bg1"/>
                </a:solidFill>
                <a:latin typeface="Cambria" pitchFamily="18" charset="0"/>
              </a:rPr>
              <a:t> </a:t>
            </a:r>
            <a:r>
              <a:rPr lang="en-US" dirty="0" err="1" smtClean="0">
                <a:solidFill>
                  <a:schemeClr val="bg1"/>
                </a:solidFill>
                <a:latin typeface="Cambria" pitchFamily="18" charset="0"/>
              </a:rPr>
              <a:t>strategis</a:t>
            </a:r>
            <a:r>
              <a:rPr lang="en-US" dirty="0" smtClean="0">
                <a:solidFill>
                  <a:schemeClr val="bg1"/>
                </a:solidFill>
                <a:latin typeface="Cambria" pitchFamily="18" charset="0"/>
              </a:rPr>
              <a:t> yang </a:t>
            </a:r>
            <a:r>
              <a:rPr lang="en-US" dirty="0" err="1" smtClean="0">
                <a:solidFill>
                  <a:schemeClr val="bg1"/>
                </a:solidFill>
                <a:latin typeface="Cambria" pitchFamily="18" charset="0"/>
              </a:rPr>
              <a:t>perlu</a:t>
            </a:r>
            <a:r>
              <a:rPr lang="en-US" dirty="0" smtClean="0">
                <a:solidFill>
                  <a:schemeClr val="bg1"/>
                </a:solidFill>
                <a:latin typeface="Cambria" pitchFamily="18" charset="0"/>
              </a:rPr>
              <a:t> </a:t>
            </a:r>
            <a:r>
              <a:rPr lang="en-US" dirty="0" err="1" smtClean="0">
                <a:solidFill>
                  <a:schemeClr val="bg1"/>
                </a:solidFill>
                <a:latin typeface="Cambria" pitchFamily="18" charset="0"/>
              </a:rPr>
              <a:t>diselesaikan</a:t>
            </a:r>
            <a:r>
              <a:rPr lang="en-US" dirty="0" smtClean="0">
                <a:solidFill>
                  <a:schemeClr val="bg1"/>
                </a:solidFill>
                <a:latin typeface="Cambria" pitchFamily="18" charset="0"/>
              </a:rPr>
              <a:t>;</a:t>
            </a:r>
            <a:endParaRPr lang="id-ID" dirty="0" smtClean="0">
              <a:solidFill>
                <a:schemeClr val="bg1"/>
              </a:solidFill>
              <a:latin typeface="Cambria" pitchFamily="18" charset="0"/>
            </a:endParaRPr>
          </a:p>
          <a:p>
            <a:pPr marL="360363" lvl="0" indent="-360363">
              <a:buFont typeface="Wingdings" pitchFamily="2" charset="2"/>
              <a:buChar char="Ø"/>
            </a:pPr>
            <a:r>
              <a:rPr lang="en-US" dirty="0" err="1" smtClean="0">
                <a:solidFill>
                  <a:schemeClr val="bg1"/>
                </a:solidFill>
                <a:latin typeface="Cambria" pitchFamily="18" charset="0"/>
              </a:rPr>
              <a:t>Disertai</a:t>
            </a:r>
            <a:r>
              <a:rPr lang="en-US" dirty="0" smtClean="0">
                <a:solidFill>
                  <a:schemeClr val="bg1"/>
                </a:solidFill>
                <a:latin typeface="Cambria" pitchFamily="18" charset="0"/>
              </a:rPr>
              <a:t> </a:t>
            </a:r>
            <a:r>
              <a:rPr lang="en-US" dirty="0" err="1" smtClean="0">
                <a:solidFill>
                  <a:schemeClr val="bg1"/>
                </a:solidFill>
                <a:latin typeface="Cambria" pitchFamily="18" charset="0"/>
              </a:rPr>
              <a:t>dengan</a:t>
            </a:r>
            <a:r>
              <a:rPr lang="en-US" dirty="0" smtClean="0">
                <a:solidFill>
                  <a:schemeClr val="bg1"/>
                </a:solidFill>
                <a:latin typeface="Cambria" pitchFamily="18" charset="0"/>
              </a:rPr>
              <a:t> </a:t>
            </a:r>
            <a:r>
              <a:rPr lang="en-US" dirty="0" err="1" smtClean="0">
                <a:solidFill>
                  <a:schemeClr val="bg1"/>
                </a:solidFill>
                <a:latin typeface="Cambria" pitchFamily="18" charset="0"/>
              </a:rPr>
              <a:t>penjelasan</a:t>
            </a:r>
            <a:r>
              <a:rPr lang="en-US" dirty="0" smtClean="0">
                <a:solidFill>
                  <a:schemeClr val="bg1"/>
                </a:solidFill>
                <a:latin typeface="Cambria" pitchFamily="18" charset="0"/>
              </a:rPr>
              <a:t> yang </a:t>
            </a:r>
            <a:r>
              <a:rPr lang="en-US" dirty="0" err="1" smtClean="0">
                <a:solidFill>
                  <a:schemeClr val="bg1"/>
                </a:solidFill>
                <a:latin typeface="Cambria" pitchFamily="18" charset="0"/>
              </a:rPr>
              <a:t>lebih</a:t>
            </a:r>
            <a:r>
              <a:rPr lang="en-US" dirty="0" smtClean="0">
                <a:solidFill>
                  <a:schemeClr val="bg1"/>
                </a:solidFill>
                <a:latin typeface="Cambria" pitchFamily="18" charset="0"/>
              </a:rPr>
              <a:t> </a:t>
            </a:r>
            <a:r>
              <a:rPr lang="en-US" dirty="0" err="1" smtClean="0">
                <a:solidFill>
                  <a:schemeClr val="bg1"/>
                </a:solidFill>
                <a:latin typeface="Cambria" pitchFamily="18" charset="0"/>
              </a:rPr>
              <a:t>operasional</a:t>
            </a:r>
            <a:r>
              <a:rPr lang="en-US" dirty="0" smtClean="0">
                <a:solidFill>
                  <a:schemeClr val="bg1"/>
                </a:solidFill>
                <a:latin typeface="Cambria" pitchFamily="18" charset="0"/>
              </a:rPr>
              <a:t> </a:t>
            </a:r>
            <a:r>
              <a:rPr lang="en-US" dirty="0" err="1" smtClean="0">
                <a:solidFill>
                  <a:schemeClr val="bg1"/>
                </a:solidFill>
                <a:latin typeface="Cambria" pitchFamily="18" charset="0"/>
              </a:rPr>
              <a:t>sehingga</a:t>
            </a:r>
            <a:r>
              <a:rPr lang="en-US" dirty="0" smtClean="0">
                <a:solidFill>
                  <a:schemeClr val="bg1"/>
                </a:solidFill>
                <a:latin typeface="Cambria" pitchFamily="18" charset="0"/>
              </a:rPr>
              <a:t> </a:t>
            </a:r>
            <a:r>
              <a:rPr lang="en-US" dirty="0" err="1" smtClean="0">
                <a:solidFill>
                  <a:schemeClr val="bg1"/>
                </a:solidFill>
                <a:latin typeface="Cambria" pitchFamily="18" charset="0"/>
              </a:rPr>
              <a:t>mudah</a:t>
            </a:r>
            <a:r>
              <a:rPr lang="en-US" dirty="0" smtClean="0">
                <a:solidFill>
                  <a:schemeClr val="bg1"/>
                </a:solidFill>
                <a:latin typeface="Cambria" pitchFamily="18" charset="0"/>
              </a:rPr>
              <a:t> </a:t>
            </a:r>
            <a:r>
              <a:rPr lang="en-US" dirty="0" err="1" smtClean="0">
                <a:solidFill>
                  <a:schemeClr val="bg1"/>
                </a:solidFill>
                <a:latin typeface="Cambria" pitchFamily="18" charset="0"/>
              </a:rPr>
              <a:t>dijadikan</a:t>
            </a:r>
            <a:r>
              <a:rPr lang="en-US" dirty="0" smtClean="0">
                <a:solidFill>
                  <a:schemeClr val="bg1"/>
                </a:solidFill>
                <a:latin typeface="Cambria" pitchFamily="18" charset="0"/>
              </a:rPr>
              <a:t> </a:t>
            </a:r>
            <a:r>
              <a:rPr lang="en-US" dirty="0" err="1" smtClean="0">
                <a:solidFill>
                  <a:schemeClr val="bg1"/>
                </a:solidFill>
                <a:latin typeface="Cambria" pitchFamily="18" charset="0"/>
              </a:rPr>
              <a:t>acuan</a:t>
            </a:r>
            <a:r>
              <a:rPr lang="en-US" dirty="0" smtClean="0">
                <a:solidFill>
                  <a:schemeClr val="bg1"/>
                </a:solidFill>
                <a:latin typeface="Cambria" pitchFamily="18" charset="0"/>
              </a:rPr>
              <a:t> </a:t>
            </a:r>
            <a:r>
              <a:rPr lang="en-US" dirty="0" err="1" smtClean="0">
                <a:solidFill>
                  <a:schemeClr val="bg1"/>
                </a:solidFill>
                <a:latin typeface="Cambria" pitchFamily="18" charset="0"/>
              </a:rPr>
              <a:t>dalam</a:t>
            </a:r>
            <a:r>
              <a:rPr lang="en-US" dirty="0" smtClean="0">
                <a:solidFill>
                  <a:schemeClr val="bg1"/>
                </a:solidFill>
                <a:latin typeface="Cambria" pitchFamily="18" charset="0"/>
              </a:rPr>
              <a:t> </a:t>
            </a:r>
            <a:r>
              <a:rPr lang="en-US" dirty="0" err="1" smtClean="0">
                <a:solidFill>
                  <a:schemeClr val="bg1"/>
                </a:solidFill>
                <a:latin typeface="Cambria" pitchFamily="18" charset="0"/>
              </a:rPr>
              <a:t>perumusan</a:t>
            </a:r>
            <a:r>
              <a:rPr lang="en-US" dirty="0" smtClean="0">
                <a:solidFill>
                  <a:schemeClr val="bg1"/>
                </a:solidFill>
                <a:latin typeface="Cambria" pitchFamily="18" charset="0"/>
              </a:rPr>
              <a:t> </a:t>
            </a:r>
            <a:r>
              <a:rPr lang="en-US" dirty="0" err="1" smtClean="0">
                <a:solidFill>
                  <a:schemeClr val="bg1"/>
                </a:solidFill>
                <a:latin typeface="Cambria" pitchFamily="18" charset="0"/>
              </a:rPr>
              <a:t>kebijakan</a:t>
            </a:r>
            <a:r>
              <a:rPr lang="en-US" dirty="0" smtClean="0">
                <a:solidFill>
                  <a:schemeClr val="bg1"/>
                </a:solidFill>
                <a:latin typeface="Cambria" pitchFamily="18" charset="0"/>
              </a:rPr>
              <a:t>, </a:t>
            </a:r>
            <a:r>
              <a:rPr lang="en-US" dirty="0" err="1" smtClean="0">
                <a:solidFill>
                  <a:schemeClr val="bg1"/>
                </a:solidFill>
                <a:latin typeface="Cambria" pitchFamily="18" charset="0"/>
              </a:rPr>
              <a:t>strategi</a:t>
            </a:r>
            <a:r>
              <a:rPr lang="en-US" dirty="0" smtClean="0">
                <a:solidFill>
                  <a:schemeClr val="bg1"/>
                </a:solidFill>
                <a:latin typeface="Cambria" pitchFamily="18" charset="0"/>
              </a:rPr>
              <a:t>, </a:t>
            </a:r>
            <a:r>
              <a:rPr lang="en-US" dirty="0" err="1" smtClean="0">
                <a:solidFill>
                  <a:schemeClr val="bg1"/>
                </a:solidFill>
                <a:latin typeface="Cambria" pitchFamily="18" charset="0"/>
              </a:rPr>
              <a:t>dan</a:t>
            </a:r>
            <a:r>
              <a:rPr lang="en-US" dirty="0" smtClean="0">
                <a:solidFill>
                  <a:schemeClr val="bg1"/>
                </a:solidFill>
                <a:latin typeface="Cambria" pitchFamily="18" charset="0"/>
              </a:rPr>
              <a:t> program (</a:t>
            </a:r>
            <a:r>
              <a:rPr lang="en-US" i="1" dirty="0" err="1" smtClean="0">
                <a:solidFill>
                  <a:schemeClr val="bg1"/>
                </a:solidFill>
                <a:latin typeface="Cambria" pitchFamily="18" charset="0"/>
              </a:rPr>
              <a:t>articulative</a:t>
            </a:r>
            <a:r>
              <a:rPr lang="en-US" dirty="0" smtClean="0">
                <a:solidFill>
                  <a:schemeClr val="bg1"/>
                </a:solidFill>
                <a:latin typeface="Cambria" pitchFamily="18" charset="0"/>
              </a:rPr>
              <a:t>);</a:t>
            </a:r>
            <a:endParaRPr lang="id-ID" dirty="0" smtClean="0">
              <a:solidFill>
                <a:schemeClr val="bg1"/>
              </a:solidFill>
              <a:latin typeface="Cambria" pitchFamily="18" charset="0"/>
            </a:endParaRPr>
          </a:p>
          <a:p>
            <a:pPr marL="360363" indent="-360363">
              <a:buFont typeface="Wingdings" pitchFamily="2" charset="2"/>
              <a:buChar char="Ø"/>
            </a:pPr>
            <a:r>
              <a:rPr lang="en-US" dirty="0" err="1" smtClean="0">
                <a:solidFill>
                  <a:schemeClr val="bg1"/>
                </a:solidFill>
                <a:latin typeface="Cambria" pitchFamily="18" charset="0"/>
              </a:rPr>
              <a:t>Disertai</a:t>
            </a:r>
            <a:r>
              <a:rPr lang="en-US" dirty="0" smtClean="0">
                <a:solidFill>
                  <a:schemeClr val="bg1"/>
                </a:solidFill>
                <a:latin typeface="Cambria" pitchFamily="18" charset="0"/>
              </a:rPr>
              <a:t> </a:t>
            </a:r>
            <a:r>
              <a:rPr lang="en-US" dirty="0" err="1" smtClean="0">
                <a:solidFill>
                  <a:schemeClr val="bg1"/>
                </a:solidFill>
                <a:latin typeface="Cambria" pitchFamily="18" charset="0"/>
              </a:rPr>
              <a:t>penjelasan</a:t>
            </a:r>
            <a:r>
              <a:rPr lang="en-US" dirty="0" smtClean="0">
                <a:solidFill>
                  <a:schemeClr val="bg1"/>
                </a:solidFill>
                <a:latin typeface="Cambria" pitchFamily="18" charset="0"/>
              </a:rPr>
              <a:t> </a:t>
            </a:r>
            <a:r>
              <a:rPr lang="en-US" dirty="0" err="1" smtClean="0">
                <a:solidFill>
                  <a:schemeClr val="bg1"/>
                </a:solidFill>
                <a:latin typeface="Cambria" pitchFamily="18" charset="0"/>
              </a:rPr>
              <a:t>mengapa</a:t>
            </a:r>
            <a:r>
              <a:rPr lang="en-US" dirty="0" smtClean="0">
                <a:solidFill>
                  <a:schemeClr val="bg1"/>
                </a:solidFill>
                <a:latin typeface="Cambria" pitchFamily="18" charset="0"/>
              </a:rPr>
              <a:t> </a:t>
            </a:r>
            <a:r>
              <a:rPr lang="en-US" dirty="0" err="1" smtClean="0">
                <a:solidFill>
                  <a:schemeClr val="bg1"/>
                </a:solidFill>
                <a:latin typeface="Cambria" pitchFamily="18" charset="0"/>
              </a:rPr>
              <a:t>visi</a:t>
            </a:r>
            <a:r>
              <a:rPr lang="en-US" dirty="0" smtClean="0">
                <a:solidFill>
                  <a:schemeClr val="bg1"/>
                </a:solidFill>
                <a:latin typeface="Cambria" pitchFamily="18" charset="0"/>
              </a:rPr>
              <a:t> </a:t>
            </a:r>
            <a:r>
              <a:rPr lang="en-US" dirty="0" err="1" smtClean="0">
                <a:solidFill>
                  <a:schemeClr val="bg1"/>
                </a:solidFill>
                <a:latin typeface="Cambria" pitchFamily="18" charset="0"/>
              </a:rPr>
              <a:t>tersebut</a:t>
            </a:r>
            <a:r>
              <a:rPr lang="en-US" dirty="0" smtClean="0">
                <a:solidFill>
                  <a:schemeClr val="bg1"/>
                </a:solidFill>
                <a:latin typeface="Cambria" pitchFamily="18" charset="0"/>
              </a:rPr>
              <a:t> </a:t>
            </a:r>
            <a:r>
              <a:rPr lang="en-US" dirty="0" err="1" smtClean="0">
                <a:solidFill>
                  <a:schemeClr val="bg1"/>
                </a:solidFill>
                <a:latin typeface="Cambria" pitchFamily="18" charset="0"/>
              </a:rPr>
              <a:t>dibutuhkan</a:t>
            </a:r>
            <a:r>
              <a:rPr lang="en-US" dirty="0" smtClean="0">
                <a:solidFill>
                  <a:schemeClr val="bg1"/>
                </a:solidFill>
                <a:latin typeface="Cambria" pitchFamily="18" charset="0"/>
              </a:rPr>
              <a:t>, </a:t>
            </a:r>
            <a:r>
              <a:rPr lang="en-US" dirty="0" err="1" smtClean="0">
                <a:solidFill>
                  <a:schemeClr val="bg1"/>
                </a:solidFill>
                <a:latin typeface="Cambria" pitchFamily="18" charset="0"/>
              </a:rPr>
              <a:t>dan</a:t>
            </a:r>
            <a:r>
              <a:rPr lang="en-US" dirty="0" smtClean="0">
                <a:solidFill>
                  <a:schemeClr val="bg1"/>
                </a:solidFill>
                <a:latin typeface="Cambria" pitchFamily="18" charset="0"/>
              </a:rPr>
              <a:t> </a:t>
            </a:r>
            <a:r>
              <a:rPr lang="en-US" dirty="0" err="1" smtClean="0">
                <a:solidFill>
                  <a:schemeClr val="bg1"/>
                </a:solidFill>
                <a:latin typeface="Cambria" pitchFamily="18" charset="0"/>
              </a:rPr>
              <a:t>relevansinya</a:t>
            </a:r>
            <a:r>
              <a:rPr lang="en-US" dirty="0" smtClean="0">
                <a:solidFill>
                  <a:schemeClr val="bg1"/>
                </a:solidFill>
                <a:latin typeface="Cambria" pitchFamily="18" charset="0"/>
              </a:rPr>
              <a:t> </a:t>
            </a:r>
            <a:r>
              <a:rPr lang="en-US" dirty="0" err="1" smtClean="0">
                <a:solidFill>
                  <a:schemeClr val="bg1"/>
                </a:solidFill>
                <a:latin typeface="Cambria" pitchFamily="18" charset="0"/>
              </a:rPr>
              <a:t>dengan</a:t>
            </a:r>
            <a:r>
              <a:rPr lang="en-US" dirty="0" smtClean="0">
                <a:solidFill>
                  <a:schemeClr val="bg1"/>
                </a:solidFill>
                <a:latin typeface="Cambria" pitchFamily="18" charset="0"/>
              </a:rPr>
              <a:t> </a:t>
            </a:r>
            <a:r>
              <a:rPr lang="en-US" dirty="0" err="1" smtClean="0">
                <a:solidFill>
                  <a:schemeClr val="bg1"/>
                </a:solidFill>
                <a:latin typeface="Cambria" pitchFamily="18" charset="0"/>
              </a:rPr>
              <a:t>permasalahan</a:t>
            </a:r>
            <a:r>
              <a:rPr lang="en-US" dirty="0" smtClean="0">
                <a:solidFill>
                  <a:schemeClr val="bg1"/>
                </a:solidFill>
                <a:latin typeface="Cambria" pitchFamily="18" charset="0"/>
              </a:rPr>
              <a:t> </a:t>
            </a:r>
            <a:r>
              <a:rPr lang="en-US" dirty="0" err="1" smtClean="0">
                <a:solidFill>
                  <a:schemeClr val="bg1"/>
                </a:solidFill>
                <a:latin typeface="Cambria" pitchFamily="18" charset="0"/>
              </a:rPr>
              <a:t>dan</a:t>
            </a:r>
            <a:r>
              <a:rPr lang="en-US" dirty="0" smtClean="0">
                <a:solidFill>
                  <a:schemeClr val="bg1"/>
                </a:solidFill>
                <a:latin typeface="Cambria" pitchFamily="18" charset="0"/>
              </a:rPr>
              <a:t> </a:t>
            </a:r>
            <a:r>
              <a:rPr lang="en-US" dirty="0" err="1" smtClean="0">
                <a:solidFill>
                  <a:schemeClr val="bg1"/>
                </a:solidFill>
                <a:latin typeface="Cambria" pitchFamily="18" charset="0"/>
              </a:rPr>
              <a:t>potensi</a:t>
            </a:r>
            <a:r>
              <a:rPr lang="en-US" dirty="0" smtClean="0">
                <a:solidFill>
                  <a:schemeClr val="bg1"/>
                </a:solidFill>
                <a:latin typeface="Cambria" pitchFamily="18" charset="0"/>
              </a:rPr>
              <a:t> </a:t>
            </a:r>
            <a:r>
              <a:rPr lang="en-US" dirty="0" err="1" smtClean="0">
                <a:solidFill>
                  <a:schemeClr val="bg1"/>
                </a:solidFill>
                <a:latin typeface="Cambria" pitchFamily="18" charset="0"/>
              </a:rPr>
              <a:t>pembangunan</a:t>
            </a:r>
            <a:r>
              <a:rPr kumimoji="0" lang="id-ID" b="0" i="0" u="none" strike="noStrike" cap="none" normalizeH="0" baseline="0" dirty="0" smtClean="0">
                <a:ln>
                  <a:noFill/>
                </a:ln>
                <a:solidFill>
                  <a:schemeClr val="bg1"/>
                </a:solidFill>
                <a:effectLst/>
                <a:latin typeface="Cambria" pitchFamily="18" charset="0"/>
                <a:cs typeface="Arial" pitchFamily="34" charset="0"/>
              </a:rPr>
              <a:t> </a:t>
            </a:r>
          </a:p>
        </p:txBody>
      </p:sp>
      <p:sp>
        <p:nvSpPr>
          <p:cNvPr id="141313" name="Rectangle 1"/>
          <p:cNvSpPr>
            <a:spLocks noChangeArrowheads="1"/>
          </p:cNvSpPr>
          <p:nvPr/>
        </p:nvSpPr>
        <p:spPr bwMode="auto">
          <a:xfrm>
            <a:off x="380910" y="4357694"/>
            <a:ext cx="11619069" cy="2308324"/>
          </a:xfrm>
          <a:prstGeom prst="rect">
            <a:avLst/>
          </a:prstGeom>
          <a:solidFill>
            <a:schemeClr val="accent6">
              <a:lumMod val="5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Syarat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visi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yang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baik</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Dapat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dibayangkan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oleh</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semua</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pelaku</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1"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imaginable</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Memiliki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nilai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yang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memang</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diinginkan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dicata-citakan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1"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desirable</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Memungkinkan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wajar</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layak</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untuk</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dicapai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dengan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situasi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kondisi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kapasitas</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yang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ada</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1"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feasible</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Memusatkan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perhatian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kepada</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isu</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permasalahan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utama</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1"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focussed</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Dapat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mengantisipasi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disesuaikan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dengan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perubahan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jaman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1"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flexible</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Dapat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dikomunikasikan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mudah</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dimengerti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semua</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pelaku</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1"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communicable</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Dapat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dirumuskan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ditulis</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dengan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suatu</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pernyataan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yang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singkat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jelas</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padat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r>
              <a:rPr kumimoji="0" lang="id-ID" b="0" i="0" u="none" strike="noStrike" cap="none" normalizeH="0" baseline="0" dirty="0" smtClean="0">
                <a:ln>
                  <a:noFill/>
                </a:ln>
                <a:solidFill>
                  <a:schemeClr val="bg1"/>
                </a:solidFill>
                <a:effectLst/>
                <a:latin typeface="Cambria" pitchFamily="18" charset="0"/>
                <a:cs typeface="Arial" pitchFamily="34" charset="0"/>
              </a:rPr>
              <a:t> </a:t>
            </a:r>
          </a:p>
        </p:txBody>
      </p:sp>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33</a:t>
            </a:fld>
            <a:endParaRPr lang="id-ID" sz="1600" b="1" dirty="0" smtClean="0">
              <a:solidFill>
                <a:prstClr val="white"/>
              </a:solidFill>
              <a:latin typeface="Tahoma" pitchFamily="34" charset="0"/>
              <a:cs typeface="Tahoma" pitchFamily="34" charset="0"/>
            </a:endParaRPr>
          </a:p>
        </p:txBody>
      </p:sp>
      <p:sp>
        <p:nvSpPr>
          <p:cNvPr id="15" name="TextBox 14"/>
          <p:cNvSpPr txBox="1"/>
          <p:nvPr/>
        </p:nvSpPr>
        <p:spPr>
          <a:xfrm>
            <a:off x="8380925" y="4143380"/>
            <a:ext cx="3523816" cy="707886"/>
          </a:xfrm>
          <a:prstGeom prst="rect">
            <a:avLst/>
          </a:prstGeom>
          <a:solidFill>
            <a:srgbClr val="FFFF00"/>
          </a:solidFill>
        </p:spPr>
        <p:txBody>
          <a:bodyPr wrap="square" rtlCol="0">
            <a:spAutoFit/>
          </a:bodyPr>
          <a:lstStyle/>
          <a:p>
            <a:pPr algn="ctr"/>
            <a:r>
              <a:rPr lang="id-ID" sz="2000" b="1" dirty="0" smtClean="0">
                <a:latin typeface="Cambria" pitchFamily="18" charset="0"/>
              </a:rPr>
              <a:t>VISI harus diuraikan penjelasannya</a:t>
            </a:r>
            <a:endParaRPr lang="id-ID" sz="2000" b="1" dirty="0">
              <a:latin typeface="Cambria" pitchFamily="18" charset="0"/>
            </a:endParaRPr>
          </a:p>
        </p:txBody>
      </p:sp>
    </p:spTree>
    <p:extLst>
      <p:ext uri="{BB962C8B-B14F-4D97-AF65-F5344CB8AC3E}">
        <p14:creationId xmlns="" xmlns:p14="http://schemas.microsoft.com/office/powerpoint/2010/main" val="28907715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Content Placeholder 2"/>
          <p:cNvSpPr txBox="1">
            <a:spLocks/>
          </p:cNvSpPr>
          <p:nvPr/>
        </p:nvSpPr>
        <p:spPr>
          <a:xfrm>
            <a:off x="64098" y="785794"/>
            <a:ext cx="2793007" cy="642942"/>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MISI</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032176" y="785794"/>
            <a:ext cx="9063041" cy="3714776"/>
          </a:xfrm>
          <a:prstGeom prst="rect">
            <a:avLst/>
          </a:prstGeom>
          <a:solidFill>
            <a:schemeClr val="bg2">
              <a:lumMod val="1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60363" indent="-360363">
              <a:buFont typeface="Wingdings" pitchFamily="2" charset="2"/>
              <a:buChar char="q"/>
            </a:pPr>
            <a:r>
              <a:rPr lang="id-ID" sz="1800" dirty="0" smtClean="0">
                <a:solidFill>
                  <a:schemeClr val="bg1"/>
                </a:solidFill>
                <a:latin typeface="Cambria" pitchFamily="18" charset="0"/>
              </a:rPr>
              <a:t>kalimat yang berisi tujuan dan alasan keberadaan suatu organisasi atau daerah untuk masyarakat, dan dapat menjadi arah bagi sebuah organisasi atau daerah untuk melangkah</a:t>
            </a:r>
          </a:p>
          <a:p>
            <a:pPr marL="360363" indent="-360363">
              <a:buFont typeface="Wingdings" pitchFamily="2" charset="2"/>
              <a:buChar char="q"/>
            </a:pPr>
            <a:r>
              <a:rPr lang="id-ID" sz="1800" dirty="0" smtClean="0">
                <a:solidFill>
                  <a:schemeClr val="bg1"/>
                </a:solidFill>
                <a:latin typeface="Cambria" pitchFamily="18" charset="0"/>
              </a:rPr>
              <a:t>rumusan umum mengenai upaya-upaya yang akan dilaksanakan untuk mewujudkan visi</a:t>
            </a:r>
          </a:p>
          <a:p>
            <a:pPr marL="360363" indent="-360363">
              <a:buFont typeface="Wingdings" pitchFamily="2" charset="2"/>
              <a:buChar char="q"/>
            </a:pPr>
            <a:r>
              <a:rPr lang="id-ID" sz="1800" dirty="0" smtClean="0">
                <a:solidFill>
                  <a:schemeClr val="bg1"/>
                </a:solidFill>
                <a:latin typeface="Cambria" pitchFamily="18" charset="0"/>
              </a:rPr>
              <a:t>rumusan misi menjadi penting untuk memberikan kerangka bagi tujuan dan sasaran serta arah kebijakan yang ingin dicapai dan menentukan jalan yang akan ditempuh untuk mencapai visi</a:t>
            </a:r>
          </a:p>
          <a:p>
            <a:pPr marL="360363" indent="-360363">
              <a:buFont typeface="Wingdings" pitchFamily="2" charset="2"/>
              <a:buChar char="q"/>
            </a:pPr>
            <a:r>
              <a:rPr lang="id-ID" sz="1800" dirty="0" smtClean="0">
                <a:solidFill>
                  <a:schemeClr val="bg1"/>
                </a:solidFill>
                <a:latin typeface="Cambria" pitchFamily="18" charset="0"/>
              </a:rPr>
              <a:t>pernyataan misi sebaiknya menggunakan bahasa yang sederhana, ringkas dan mudah dipahami tanpa mengurangi maksud yang ingin dijelaskan</a:t>
            </a:r>
          </a:p>
        </p:txBody>
      </p:sp>
      <p:sp>
        <p:nvSpPr>
          <p:cNvPr id="6" name="Content Placeholder 2"/>
          <p:cNvSpPr txBox="1">
            <a:spLocks/>
          </p:cNvSpPr>
          <p:nvPr/>
        </p:nvSpPr>
        <p:spPr>
          <a:xfrm>
            <a:off x="0" y="-24"/>
            <a:ext cx="12190413" cy="468000"/>
          </a:xfrm>
          <a:prstGeom prst="rect">
            <a:avLst/>
          </a:prstGeom>
          <a:solidFill>
            <a:srgbClr val="C0000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V – VISI, MISI, TUJUAN, DAN SASARAN</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7" name="Content Placeholder 2"/>
          <p:cNvSpPr txBox="1">
            <a:spLocks/>
          </p:cNvSpPr>
          <p:nvPr/>
        </p:nvSpPr>
        <p:spPr>
          <a:xfrm>
            <a:off x="476149" y="4643446"/>
            <a:ext cx="11238116" cy="1857364"/>
          </a:xfrm>
          <a:prstGeom prst="rect">
            <a:avLst/>
          </a:prstGeom>
          <a:solidFill>
            <a:srgbClr val="FFFF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60363" indent="-360363">
              <a:buFont typeface="Wingdings" pitchFamily="2" charset="2"/>
              <a:buChar char="q"/>
            </a:pPr>
            <a:r>
              <a:rPr lang="id-ID" sz="1800" b="1" dirty="0" smtClean="0">
                <a:latin typeface="Cambria" pitchFamily="18" charset="0"/>
              </a:rPr>
              <a:t>Visi dan Misi dalam RPJMD sudah ditetapkan oleh KDH terpilih, dan lebih bersifat politis</a:t>
            </a:r>
          </a:p>
          <a:p>
            <a:pPr marL="360363" indent="-360363">
              <a:buFont typeface="Wingdings" pitchFamily="2" charset="2"/>
              <a:buChar char="q"/>
            </a:pPr>
            <a:r>
              <a:rPr lang="id-ID" sz="1800" b="1" dirty="0" smtClean="0">
                <a:latin typeface="Cambria" pitchFamily="18" charset="0"/>
              </a:rPr>
              <a:t>Pada saat penyusunan dokumen RPJMD, boleh dilakukan penyesuaian pada misi</a:t>
            </a:r>
          </a:p>
          <a:p>
            <a:pPr marL="360363" indent="-360363">
              <a:buFont typeface="Wingdings" pitchFamily="2" charset="2"/>
              <a:buChar char="q"/>
            </a:pPr>
            <a:r>
              <a:rPr lang="id-ID" sz="1800" b="1" dirty="0" smtClean="0">
                <a:latin typeface="Cambria" pitchFamily="18" charset="0"/>
              </a:rPr>
              <a:t>Visi sebaiknya tidak berubah</a:t>
            </a:r>
          </a:p>
        </p:txBody>
      </p:sp>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34</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 xmlns:p14="http://schemas.microsoft.com/office/powerpoint/2010/main" val="28907715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28008" y="785798"/>
            <a:ext cx="1391002" cy="461665"/>
          </a:xfrm>
          <a:prstGeom prst="rect">
            <a:avLst/>
          </a:prstGeom>
          <a:solidFill>
            <a:schemeClr val="accent4">
              <a:lumMod val="50000"/>
            </a:schemeClr>
          </a:solidFill>
        </p:spPr>
        <p:txBody>
          <a:bodyPr wrap="square" rtlCol="0">
            <a:spAutoFit/>
          </a:bodyPr>
          <a:lstStyle/>
          <a:p>
            <a:r>
              <a:rPr lang="en-CA" sz="2400" b="1" dirty="0" err="1" smtClean="0">
                <a:solidFill>
                  <a:schemeClr val="bg1"/>
                </a:solidFill>
                <a:latin typeface="Cambria" pitchFamily="18" charset="0"/>
              </a:rPr>
              <a:t>Tujuan</a:t>
            </a:r>
            <a:endParaRPr lang="en-US" sz="2400" b="1" dirty="0">
              <a:solidFill>
                <a:schemeClr val="bg1"/>
              </a:solidFill>
              <a:latin typeface="Cambria" pitchFamily="18" charset="0"/>
            </a:endParaRPr>
          </a:p>
        </p:txBody>
      </p:sp>
      <p:sp>
        <p:nvSpPr>
          <p:cNvPr id="10" name="TextBox 9"/>
          <p:cNvSpPr txBox="1"/>
          <p:nvPr/>
        </p:nvSpPr>
        <p:spPr>
          <a:xfrm>
            <a:off x="1714246" y="785802"/>
            <a:ext cx="10222669" cy="1323439"/>
          </a:xfrm>
          <a:prstGeom prst="rect">
            <a:avLst/>
          </a:prstGeom>
          <a:solidFill>
            <a:srgbClr val="002060"/>
          </a:solidFill>
        </p:spPr>
        <p:txBody>
          <a:bodyPr wrap="square" rtlCol="0">
            <a:spAutoFit/>
          </a:bodyPr>
          <a:lstStyle/>
          <a:p>
            <a:pPr marL="285750" indent="-285750">
              <a:buFont typeface="Wingdings" panose="05000000000000000000" pitchFamily="2" charset="2"/>
              <a:buChar char="ü"/>
            </a:pPr>
            <a:r>
              <a:rPr lang="id-ID" sz="2000" dirty="0" smtClean="0">
                <a:solidFill>
                  <a:schemeClr val="bg1"/>
                </a:solidFill>
                <a:latin typeface="Cambria" pitchFamily="18" charset="0"/>
              </a:rPr>
              <a:t>Suatu kondisi yang akan dicapai atau dihasilkan dalam jangka waktu 5 (lima) Tahunan</a:t>
            </a:r>
          </a:p>
          <a:p>
            <a:pPr marL="285750" indent="-285750">
              <a:buFont typeface="Wingdings" panose="05000000000000000000" pitchFamily="2" charset="2"/>
              <a:buChar char="ü"/>
            </a:pPr>
            <a:r>
              <a:rPr lang="id-ID" sz="2000" dirty="0" smtClean="0">
                <a:solidFill>
                  <a:schemeClr val="bg1"/>
                </a:solidFill>
                <a:latin typeface="Cambria" pitchFamily="18" charset="0"/>
              </a:rPr>
              <a:t>Pernyataan ttg hal yg perlu dilakukan utk mjwb isu dan masalah</a:t>
            </a:r>
          </a:p>
          <a:p>
            <a:pPr marL="285750" indent="-285750">
              <a:buFont typeface="Wingdings" panose="05000000000000000000" pitchFamily="2" charset="2"/>
              <a:buChar char="ü"/>
            </a:pPr>
            <a:r>
              <a:rPr lang="id-ID" sz="2000" dirty="0" smtClean="0">
                <a:solidFill>
                  <a:schemeClr val="bg1"/>
                </a:solidFill>
                <a:latin typeface="Cambria" pitchFamily="18" charset="0"/>
              </a:rPr>
              <a:t>Disusun dg membalikkan pernyataan isu, masalah ke kalimat positif</a:t>
            </a:r>
          </a:p>
          <a:p>
            <a:pPr marL="285750" indent="-285750">
              <a:buFont typeface="Wingdings" panose="05000000000000000000" pitchFamily="2" charset="2"/>
              <a:buChar char="ü"/>
            </a:pPr>
            <a:r>
              <a:rPr lang="id-ID" sz="2000" dirty="0" smtClean="0">
                <a:solidFill>
                  <a:schemeClr val="bg1"/>
                </a:solidFill>
                <a:latin typeface="Cambria" pitchFamily="18" charset="0"/>
              </a:rPr>
              <a:t>Ditulis dg “kata kerja + kata benda” </a:t>
            </a:r>
            <a:r>
              <a:rPr lang="id-ID" sz="2000" dirty="0" smtClean="0">
                <a:solidFill>
                  <a:schemeClr val="bg1"/>
                </a:solidFill>
                <a:latin typeface="Cambria" pitchFamily="18" charset="0"/>
                <a:sym typeface="Wingdings" panose="05000000000000000000" pitchFamily="2" charset="2"/>
              </a:rPr>
              <a:t> menurunkan angka pengangguran</a:t>
            </a:r>
            <a:endParaRPr lang="en-US" sz="2000" dirty="0">
              <a:solidFill>
                <a:schemeClr val="bg1"/>
              </a:solidFill>
              <a:latin typeface="Cambria" pitchFamily="18" charset="0"/>
            </a:endParaRPr>
          </a:p>
        </p:txBody>
      </p:sp>
      <p:sp>
        <p:nvSpPr>
          <p:cNvPr id="15" name="Slide Number Placeholder 36"/>
          <p:cNvSpPr>
            <a:spLocks noGrp="1"/>
          </p:cNvSpPr>
          <p:nvPr>
            <p:ph type="sldNum" sz="quarter" idx="12"/>
          </p:nvPr>
        </p:nvSpPr>
        <p:spPr bwMode="auto">
          <a:xfrm>
            <a:off x="11440238"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35</a:t>
            </a:fld>
            <a:endParaRPr lang="id-ID" sz="1600" b="1" dirty="0" smtClean="0">
              <a:solidFill>
                <a:prstClr val="white"/>
              </a:solidFill>
              <a:latin typeface="Tahoma" pitchFamily="34" charset="0"/>
              <a:cs typeface="Tahoma" pitchFamily="34" charset="0"/>
            </a:endParaRPr>
          </a:p>
        </p:txBody>
      </p:sp>
      <p:sp>
        <p:nvSpPr>
          <p:cNvPr id="16" name="Content Placeholder 2"/>
          <p:cNvSpPr txBox="1">
            <a:spLocks/>
          </p:cNvSpPr>
          <p:nvPr/>
        </p:nvSpPr>
        <p:spPr>
          <a:xfrm>
            <a:off x="0" y="-24"/>
            <a:ext cx="12190413" cy="468000"/>
          </a:xfrm>
          <a:prstGeom prst="rect">
            <a:avLst/>
          </a:prstGeom>
          <a:solidFill>
            <a:srgbClr val="C0000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V – VISI, MISI, TUJUAN, DAN SASARAN</a:t>
            </a:r>
            <a:endParaRPr lang="id-ID" sz="2400" b="1" dirty="0">
              <a:solidFill>
                <a:schemeClr val="bg1"/>
              </a:solidFill>
              <a:latin typeface="Arial Unicode MS" pitchFamily="34" charset="-128"/>
              <a:ea typeface="Arial Unicode MS" pitchFamily="34" charset="-128"/>
              <a:cs typeface="Arial Unicode MS" pitchFamily="34" charset="-128"/>
            </a:endParaRPr>
          </a:p>
        </p:txBody>
      </p:sp>
      <p:graphicFrame>
        <p:nvGraphicFramePr>
          <p:cNvPr id="13" name="Diagram 12"/>
          <p:cNvGraphicFramePr/>
          <p:nvPr>
            <p:extLst>
              <p:ext uri="{D42A27DB-BD31-4B8C-83A1-F6EECF244321}">
                <p14:modId xmlns:p14="http://schemas.microsoft.com/office/powerpoint/2010/main" xmlns="" val="2067967551"/>
              </p:ext>
            </p:extLst>
          </p:nvPr>
        </p:nvGraphicFramePr>
        <p:xfrm>
          <a:off x="1808926" y="2214554"/>
          <a:ext cx="9988145" cy="42144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TextBox 16"/>
          <p:cNvSpPr txBox="1"/>
          <p:nvPr/>
        </p:nvSpPr>
        <p:spPr>
          <a:xfrm rot="16200000">
            <a:off x="1069509" y="3882666"/>
            <a:ext cx="3500464" cy="735747"/>
          </a:xfrm>
          <a:prstGeom prst="ellipse">
            <a:avLst/>
          </a:prstGeom>
          <a:solidFill>
            <a:srgbClr val="00FFFF"/>
          </a:solidFill>
          <a:ln>
            <a:solidFill>
              <a:srgbClr val="C00000"/>
            </a:solidFill>
          </a:ln>
        </p:spPr>
        <p:txBody>
          <a:bodyPr wrap="square" rtlCol="0">
            <a:spAutoFit/>
          </a:bodyPr>
          <a:lstStyle/>
          <a:p>
            <a:r>
              <a:rPr lang="id-ID" sz="2800" dirty="0" smtClean="0">
                <a:latin typeface="Bernard MT Condensed" pitchFamily="18" charset="0"/>
              </a:rPr>
              <a:t>KRITERIA TUJUAN</a:t>
            </a:r>
            <a:endParaRPr lang="id-ID" sz="2800" dirty="0">
              <a:latin typeface="Bernard MT Condensed" pitchFamily="18" charset="0"/>
            </a:endParaRPr>
          </a:p>
        </p:txBody>
      </p:sp>
    </p:spTree>
    <p:extLst>
      <p:ext uri="{BB962C8B-B14F-4D97-AF65-F5344CB8AC3E}">
        <p14:creationId xmlns:p14="http://schemas.microsoft.com/office/powerpoint/2010/main" xmlns="" val="36362689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90432" y="642918"/>
            <a:ext cx="1391819" cy="369332"/>
          </a:xfrm>
          <a:prstGeom prst="rect">
            <a:avLst/>
          </a:prstGeom>
          <a:solidFill>
            <a:srgbClr val="CC3300"/>
          </a:solidFill>
        </p:spPr>
        <p:txBody>
          <a:bodyPr wrap="square" rtlCol="0">
            <a:spAutoFit/>
          </a:bodyPr>
          <a:lstStyle/>
          <a:p>
            <a:r>
              <a:rPr lang="id-ID" b="1" dirty="0" smtClean="0">
                <a:solidFill>
                  <a:schemeClr val="bg1"/>
                </a:solidFill>
                <a:latin typeface="Cambria" pitchFamily="18" charset="0"/>
              </a:rPr>
              <a:t>Sasaran</a:t>
            </a:r>
            <a:endParaRPr lang="en-US" b="1" dirty="0">
              <a:solidFill>
                <a:schemeClr val="bg1"/>
              </a:solidFill>
              <a:latin typeface="Cambria" pitchFamily="18" charset="0"/>
            </a:endParaRPr>
          </a:p>
        </p:txBody>
      </p:sp>
      <p:sp>
        <p:nvSpPr>
          <p:cNvPr id="12" name="TextBox 11"/>
          <p:cNvSpPr txBox="1"/>
          <p:nvPr/>
        </p:nvSpPr>
        <p:spPr>
          <a:xfrm>
            <a:off x="1714246" y="642921"/>
            <a:ext cx="10222669" cy="1477328"/>
          </a:xfrm>
          <a:prstGeom prst="rect">
            <a:avLst/>
          </a:prstGeom>
          <a:solidFill>
            <a:srgbClr val="009900"/>
          </a:solidFill>
        </p:spPr>
        <p:txBody>
          <a:bodyPr wrap="square" rtlCol="0">
            <a:spAutoFit/>
          </a:bodyPr>
          <a:lstStyle/>
          <a:p>
            <a:pPr marL="285750" indent="-285750">
              <a:buFont typeface="Wingdings" panose="05000000000000000000" pitchFamily="2" charset="2"/>
              <a:buChar char="ü"/>
            </a:pPr>
            <a:r>
              <a:rPr lang="id-ID" b="1" dirty="0" smtClean="0">
                <a:solidFill>
                  <a:schemeClr val="bg1"/>
                </a:solidFill>
                <a:latin typeface="Cambria" pitchFamily="18" charset="0"/>
              </a:rPr>
              <a:t>Rumusan kondisi yang menggambarkan tercapainya tujuan, berupa hasil pembangunan daerah</a:t>
            </a:r>
          </a:p>
          <a:p>
            <a:pPr marL="285750" indent="-285750">
              <a:buFont typeface="Wingdings" panose="05000000000000000000" pitchFamily="2" charset="2"/>
              <a:buChar char="ü"/>
            </a:pPr>
            <a:r>
              <a:rPr lang="id-ID" b="1" dirty="0" smtClean="0">
                <a:solidFill>
                  <a:schemeClr val="bg1"/>
                </a:solidFill>
                <a:latin typeface="Cambria" pitchFamily="18" charset="0"/>
              </a:rPr>
              <a:t>Hasil yg diharapkan dari suatu tujuan yg diformulasikan terukur, spesifik, mudah dicapai, rasional, utk dilaksanakan dalam jangka waktu 5 tahun</a:t>
            </a:r>
          </a:p>
          <a:p>
            <a:pPr marL="285750" indent="-285750">
              <a:buFont typeface="Wingdings" panose="05000000000000000000" pitchFamily="2" charset="2"/>
              <a:buChar char="ü"/>
            </a:pPr>
            <a:r>
              <a:rPr lang="id-ID" b="1" dirty="0" smtClean="0">
                <a:solidFill>
                  <a:schemeClr val="bg1"/>
                </a:solidFill>
                <a:latin typeface="Cambria" pitchFamily="18" charset="0"/>
              </a:rPr>
              <a:t>Disusun dg pola </a:t>
            </a:r>
            <a:r>
              <a:rPr lang="id-ID" b="1" dirty="0" smtClean="0">
                <a:solidFill>
                  <a:schemeClr val="bg1"/>
                </a:solidFill>
                <a:latin typeface="Cambria" pitchFamily="18" charset="0"/>
                <a:sym typeface="Wingdings" panose="05000000000000000000" pitchFamily="2" charset="2"/>
              </a:rPr>
              <a:t> meningkatnya/menurunnya...</a:t>
            </a:r>
            <a:endParaRPr lang="en-US" b="1" dirty="0">
              <a:solidFill>
                <a:schemeClr val="bg1"/>
              </a:solidFill>
              <a:latin typeface="Cambria" pitchFamily="18" charset="0"/>
            </a:endParaRPr>
          </a:p>
        </p:txBody>
      </p:sp>
      <p:sp>
        <p:nvSpPr>
          <p:cNvPr id="15" name="Slide Number Placeholder 36"/>
          <p:cNvSpPr>
            <a:spLocks noGrp="1"/>
          </p:cNvSpPr>
          <p:nvPr>
            <p:ph type="sldNum" sz="quarter" idx="12"/>
          </p:nvPr>
        </p:nvSpPr>
        <p:spPr bwMode="auto">
          <a:xfrm>
            <a:off x="11440238"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36</a:t>
            </a:fld>
            <a:endParaRPr lang="id-ID" sz="1600" b="1" dirty="0" smtClean="0">
              <a:solidFill>
                <a:prstClr val="white"/>
              </a:solidFill>
              <a:latin typeface="Tahoma" pitchFamily="34" charset="0"/>
              <a:cs typeface="Tahoma" pitchFamily="34" charset="0"/>
            </a:endParaRPr>
          </a:p>
        </p:txBody>
      </p:sp>
      <p:sp>
        <p:nvSpPr>
          <p:cNvPr id="16" name="Content Placeholder 2"/>
          <p:cNvSpPr txBox="1">
            <a:spLocks/>
          </p:cNvSpPr>
          <p:nvPr/>
        </p:nvSpPr>
        <p:spPr>
          <a:xfrm>
            <a:off x="0" y="-24"/>
            <a:ext cx="12190413" cy="468000"/>
          </a:xfrm>
          <a:prstGeom prst="rect">
            <a:avLst/>
          </a:prstGeom>
          <a:solidFill>
            <a:srgbClr val="C0000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V – VISI, MISI, TUJUAN, DAN SASARAN</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17" name="Content Placeholder 2"/>
          <p:cNvSpPr>
            <a:spLocks noGrp="1"/>
          </p:cNvSpPr>
          <p:nvPr>
            <p:ph idx="1"/>
          </p:nvPr>
        </p:nvSpPr>
        <p:spPr>
          <a:xfrm>
            <a:off x="237289" y="2857496"/>
            <a:ext cx="11215767" cy="3071834"/>
          </a:xfrm>
          <a:solidFill>
            <a:srgbClr val="FFFF00"/>
          </a:solidFill>
        </p:spPr>
        <p:txBody>
          <a:bodyPr>
            <a:normAutofit/>
          </a:bodyPr>
          <a:lstStyle/>
          <a:p>
            <a:pPr algn="just" eaLnBrk="1" hangingPunct="1">
              <a:defRPr/>
            </a:pPr>
            <a:r>
              <a:rPr lang="en-US" sz="2000" dirty="0" err="1">
                <a:latin typeface="Cambria" pitchFamily="18" charset="0"/>
                <a:cs typeface="Arial" charset="0"/>
              </a:rPr>
              <a:t>Ditetapkan</a:t>
            </a:r>
            <a:r>
              <a:rPr lang="en-US" sz="2000" dirty="0">
                <a:latin typeface="Cambria" pitchFamily="18" charset="0"/>
                <a:cs typeface="Arial" charset="0"/>
              </a:rPr>
              <a:t> </a:t>
            </a:r>
            <a:r>
              <a:rPr lang="en-US" sz="2000" dirty="0" err="1">
                <a:latin typeface="Cambria" pitchFamily="18" charset="0"/>
                <a:cs typeface="Arial" charset="0"/>
              </a:rPr>
              <a:t>untuk</a:t>
            </a:r>
            <a:r>
              <a:rPr lang="en-US" sz="2000" dirty="0">
                <a:latin typeface="Cambria" pitchFamily="18" charset="0"/>
                <a:cs typeface="Arial" charset="0"/>
              </a:rPr>
              <a:t> </a:t>
            </a:r>
            <a:r>
              <a:rPr lang="en-US" sz="2000" dirty="0" err="1">
                <a:latin typeface="Cambria" pitchFamily="18" charset="0"/>
                <a:cs typeface="Arial" charset="0"/>
              </a:rPr>
              <a:t>mewujudkan</a:t>
            </a:r>
            <a:r>
              <a:rPr lang="en-US" sz="2000" dirty="0">
                <a:latin typeface="Cambria" pitchFamily="18" charset="0"/>
                <a:cs typeface="Arial" charset="0"/>
              </a:rPr>
              <a:t> </a:t>
            </a:r>
            <a:r>
              <a:rPr lang="en-US" sz="2000" dirty="0" err="1">
                <a:latin typeface="Cambria" pitchFamily="18" charset="0"/>
                <a:cs typeface="Arial" charset="0"/>
              </a:rPr>
              <a:t>Tujuan</a:t>
            </a:r>
            <a:r>
              <a:rPr lang="en-US" sz="2000" dirty="0">
                <a:latin typeface="Cambria" pitchFamily="18" charset="0"/>
                <a:cs typeface="Arial" charset="0"/>
              </a:rPr>
              <a:t>;</a:t>
            </a:r>
          </a:p>
          <a:p>
            <a:pPr algn="just" eaLnBrk="1" hangingPunct="1">
              <a:defRPr/>
            </a:pPr>
            <a:r>
              <a:rPr lang="en-US" sz="2000" dirty="0" err="1">
                <a:latin typeface="Cambria" pitchFamily="18" charset="0"/>
                <a:cs typeface="Arial" charset="0"/>
              </a:rPr>
              <a:t>Upaya</a:t>
            </a:r>
            <a:r>
              <a:rPr lang="en-US" sz="2000" dirty="0">
                <a:latin typeface="Cambria" pitchFamily="18" charset="0"/>
                <a:cs typeface="Arial" charset="0"/>
              </a:rPr>
              <a:t> </a:t>
            </a:r>
            <a:r>
              <a:rPr lang="en-US" sz="2000" dirty="0" err="1">
                <a:latin typeface="Cambria" pitchFamily="18" charset="0"/>
                <a:cs typeface="Arial" charset="0"/>
              </a:rPr>
              <a:t>mewujudkan</a:t>
            </a:r>
            <a:r>
              <a:rPr lang="en-US" sz="2000" dirty="0">
                <a:latin typeface="Cambria" pitchFamily="18" charset="0"/>
                <a:cs typeface="Arial" charset="0"/>
              </a:rPr>
              <a:t> </a:t>
            </a:r>
            <a:r>
              <a:rPr lang="en-US" sz="2000" dirty="0" err="1">
                <a:latin typeface="Cambria" pitchFamily="18" charset="0"/>
                <a:cs typeface="Arial" charset="0"/>
              </a:rPr>
              <a:t>satu</a:t>
            </a:r>
            <a:r>
              <a:rPr lang="en-US" sz="2000" dirty="0">
                <a:latin typeface="Cambria" pitchFamily="18" charset="0"/>
                <a:cs typeface="Arial" charset="0"/>
              </a:rPr>
              <a:t> </a:t>
            </a:r>
            <a:r>
              <a:rPr lang="en-US" sz="2000" dirty="0" err="1">
                <a:latin typeface="Cambria" pitchFamily="18" charset="0"/>
                <a:cs typeface="Arial" charset="0"/>
              </a:rPr>
              <a:t>Tujuan</a:t>
            </a:r>
            <a:r>
              <a:rPr lang="en-US" sz="2000" dirty="0">
                <a:latin typeface="Cambria" pitchFamily="18" charset="0"/>
                <a:cs typeface="Arial" charset="0"/>
              </a:rPr>
              <a:t> </a:t>
            </a:r>
            <a:r>
              <a:rPr lang="en-US" sz="2000" dirty="0" err="1">
                <a:latin typeface="Cambria" pitchFamily="18" charset="0"/>
                <a:cs typeface="Arial" charset="0"/>
              </a:rPr>
              <a:t>dapat</a:t>
            </a:r>
            <a:r>
              <a:rPr lang="en-US" sz="2000" dirty="0">
                <a:latin typeface="Cambria" pitchFamily="18" charset="0"/>
                <a:cs typeface="Arial" charset="0"/>
              </a:rPr>
              <a:t> </a:t>
            </a:r>
            <a:r>
              <a:rPr lang="en-US" sz="2000" dirty="0" err="1">
                <a:latin typeface="Cambria" pitchFamily="18" charset="0"/>
                <a:cs typeface="Arial" charset="0"/>
              </a:rPr>
              <a:t>dilakukan</a:t>
            </a:r>
            <a:r>
              <a:rPr lang="en-US" sz="2000" dirty="0">
                <a:latin typeface="Cambria" pitchFamily="18" charset="0"/>
                <a:cs typeface="Arial" charset="0"/>
              </a:rPr>
              <a:t> </a:t>
            </a:r>
            <a:r>
              <a:rPr lang="en-US" sz="2000" dirty="0" err="1">
                <a:latin typeface="Cambria" pitchFamily="18" charset="0"/>
                <a:cs typeface="Arial" charset="0"/>
              </a:rPr>
              <a:t>melalui</a:t>
            </a:r>
            <a:r>
              <a:rPr lang="en-US" sz="2000" dirty="0">
                <a:latin typeface="Cambria" pitchFamily="18" charset="0"/>
                <a:cs typeface="Arial" charset="0"/>
              </a:rPr>
              <a:t> </a:t>
            </a:r>
            <a:r>
              <a:rPr lang="en-US" sz="2000" dirty="0" err="1">
                <a:latin typeface="Cambria" pitchFamily="18" charset="0"/>
                <a:cs typeface="Arial" charset="0"/>
              </a:rPr>
              <a:t>beberapa</a:t>
            </a:r>
            <a:r>
              <a:rPr lang="en-US" sz="2000" dirty="0">
                <a:latin typeface="Cambria" pitchFamily="18" charset="0"/>
                <a:cs typeface="Arial" charset="0"/>
              </a:rPr>
              <a:t> </a:t>
            </a:r>
            <a:r>
              <a:rPr lang="en-US" sz="2000" dirty="0" err="1">
                <a:latin typeface="Cambria" pitchFamily="18" charset="0"/>
                <a:cs typeface="Arial" charset="0"/>
              </a:rPr>
              <a:t>sasaran</a:t>
            </a:r>
            <a:r>
              <a:rPr lang="en-US" sz="2000" dirty="0">
                <a:latin typeface="Cambria" pitchFamily="18" charset="0"/>
                <a:cs typeface="Arial" charset="0"/>
              </a:rPr>
              <a:t>;</a:t>
            </a:r>
          </a:p>
          <a:p>
            <a:pPr algn="just" eaLnBrk="1" hangingPunct="1">
              <a:defRPr/>
            </a:pPr>
            <a:r>
              <a:rPr lang="en-US" sz="2000" dirty="0" err="1">
                <a:latin typeface="Cambria" pitchFamily="18" charset="0"/>
                <a:cs typeface="Arial" charset="0"/>
              </a:rPr>
              <a:t>Memenuhi</a:t>
            </a:r>
            <a:r>
              <a:rPr lang="en-US" sz="2000" dirty="0">
                <a:latin typeface="Cambria" pitchFamily="18" charset="0"/>
                <a:cs typeface="Arial" charset="0"/>
              </a:rPr>
              <a:t> </a:t>
            </a:r>
            <a:r>
              <a:rPr lang="en-US" sz="2000" dirty="0" err="1">
                <a:latin typeface="Cambria" pitchFamily="18" charset="0"/>
                <a:cs typeface="Arial" charset="0"/>
              </a:rPr>
              <a:t>kriteria</a:t>
            </a:r>
            <a:r>
              <a:rPr lang="en-US" sz="2000" dirty="0">
                <a:latin typeface="Cambria" pitchFamily="18" charset="0"/>
                <a:cs typeface="Arial" charset="0"/>
              </a:rPr>
              <a:t> SMART </a:t>
            </a:r>
            <a:r>
              <a:rPr lang="en-US" sz="2000" dirty="0" err="1">
                <a:latin typeface="Cambria" pitchFamily="18" charset="0"/>
                <a:cs typeface="Arial" charset="0"/>
              </a:rPr>
              <a:t>yaitu</a:t>
            </a:r>
            <a:r>
              <a:rPr lang="en-US" sz="2000" dirty="0">
                <a:latin typeface="Cambria" pitchFamily="18" charset="0"/>
                <a:cs typeface="Arial" charset="0"/>
              </a:rPr>
              <a:t>:</a:t>
            </a:r>
          </a:p>
          <a:p>
            <a:pPr lvl="1" algn="just" eaLnBrk="1" hangingPunct="1">
              <a:buFont typeface="Wingdings" panose="05000000000000000000" pitchFamily="2" charset="2"/>
              <a:buBlip>
                <a:blip r:embed="rId3"/>
              </a:buBlip>
              <a:defRPr/>
            </a:pPr>
            <a:r>
              <a:rPr lang="es-ES" sz="2000" i="1" dirty="0" err="1">
                <a:latin typeface="Cambria" pitchFamily="18" charset="0"/>
                <a:cs typeface="Arial" charset="0"/>
              </a:rPr>
              <a:t>Specific</a:t>
            </a:r>
            <a:r>
              <a:rPr lang="es-ES" sz="2000" dirty="0">
                <a:latin typeface="Cambria" pitchFamily="18" charset="0"/>
                <a:cs typeface="Arial" charset="0"/>
              </a:rPr>
              <a:t> </a:t>
            </a:r>
            <a:r>
              <a:rPr lang="id-ID" sz="2000" dirty="0">
                <a:latin typeface="Cambria" pitchFamily="18" charset="0"/>
                <a:cs typeface="Arial" charset="0"/>
              </a:rPr>
              <a:t>		</a:t>
            </a:r>
            <a:r>
              <a:rPr lang="es-ES" sz="2000" dirty="0">
                <a:latin typeface="Cambria" pitchFamily="18" charset="0"/>
                <a:cs typeface="Arial" charset="0"/>
              </a:rPr>
              <a:t>: </a:t>
            </a:r>
            <a:r>
              <a:rPr lang="es-ES" sz="2000" dirty="0" err="1">
                <a:latin typeface="Cambria" pitchFamily="18" charset="0"/>
                <a:cs typeface="Arial" charset="0"/>
              </a:rPr>
              <a:t>sasaran</a:t>
            </a:r>
            <a:r>
              <a:rPr lang="es-ES" sz="2000" dirty="0">
                <a:latin typeface="Cambria" pitchFamily="18" charset="0"/>
                <a:cs typeface="Arial" charset="0"/>
              </a:rPr>
              <a:t> </a:t>
            </a:r>
            <a:r>
              <a:rPr lang="es-ES" sz="2000" dirty="0" err="1">
                <a:latin typeface="Cambria" pitchFamily="18" charset="0"/>
                <a:cs typeface="Arial" charset="0"/>
              </a:rPr>
              <a:t>dapat</a:t>
            </a:r>
            <a:r>
              <a:rPr lang="es-ES" sz="2000" dirty="0">
                <a:latin typeface="Cambria" pitchFamily="18" charset="0"/>
                <a:cs typeface="Arial" charset="0"/>
              </a:rPr>
              <a:t> </a:t>
            </a:r>
            <a:r>
              <a:rPr lang="es-ES" sz="2000" dirty="0" err="1">
                <a:latin typeface="Cambria" pitchFamily="18" charset="0"/>
                <a:cs typeface="Arial" charset="0"/>
              </a:rPr>
              <a:t>diidentifikasi</a:t>
            </a:r>
            <a:r>
              <a:rPr lang="es-ES" sz="2000" dirty="0">
                <a:latin typeface="Cambria" pitchFamily="18" charset="0"/>
                <a:cs typeface="Arial" charset="0"/>
              </a:rPr>
              <a:t> </a:t>
            </a:r>
            <a:r>
              <a:rPr lang="es-ES" sz="2000" dirty="0" err="1">
                <a:latin typeface="Cambria" pitchFamily="18" charset="0"/>
                <a:cs typeface="Arial" charset="0"/>
              </a:rPr>
              <a:t>dengan</a:t>
            </a:r>
            <a:r>
              <a:rPr lang="es-ES" sz="2000" dirty="0">
                <a:latin typeface="Cambria" pitchFamily="18" charset="0"/>
                <a:cs typeface="Arial" charset="0"/>
              </a:rPr>
              <a:t> </a:t>
            </a:r>
            <a:r>
              <a:rPr lang="es-ES" sz="2000" dirty="0" err="1">
                <a:latin typeface="Cambria" pitchFamily="18" charset="0"/>
                <a:cs typeface="Arial" charset="0"/>
              </a:rPr>
              <a:t>jelas</a:t>
            </a:r>
            <a:endParaRPr lang="en-US" sz="2000" dirty="0">
              <a:latin typeface="Cambria" pitchFamily="18" charset="0"/>
              <a:cs typeface="Arial" charset="0"/>
            </a:endParaRPr>
          </a:p>
          <a:p>
            <a:pPr lvl="1" algn="just" eaLnBrk="1" hangingPunct="1">
              <a:buFont typeface="Wingdings" panose="05000000000000000000" pitchFamily="2" charset="2"/>
              <a:buBlip>
                <a:blip r:embed="rId3"/>
              </a:buBlip>
              <a:defRPr/>
            </a:pPr>
            <a:r>
              <a:rPr lang="es-ES" sz="2000" i="1" dirty="0" err="1">
                <a:latin typeface="Cambria" pitchFamily="18" charset="0"/>
                <a:cs typeface="Arial" charset="0"/>
              </a:rPr>
              <a:t>Measurable</a:t>
            </a:r>
            <a:r>
              <a:rPr lang="es-ES" sz="2000" i="1" dirty="0">
                <a:latin typeface="Cambria" pitchFamily="18" charset="0"/>
                <a:cs typeface="Arial" charset="0"/>
              </a:rPr>
              <a:t> </a:t>
            </a:r>
            <a:r>
              <a:rPr lang="id-ID" sz="2000" i="1" dirty="0">
                <a:latin typeface="Cambria" pitchFamily="18" charset="0"/>
                <a:cs typeface="Arial" charset="0"/>
              </a:rPr>
              <a:t>	</a:t>
            </a:r>
            <a:r>
              <a:rPr lang="es-ES" sz="2000" dirty="0">
                <a:latin typeface="Cambria" pitchFamily="18" charset="0"/>
                <a:cs typeface="Arial" charset="0"/>
              </a:rPr>
              <a:t>:</a:t>
            </a:r>
            <a:r>
              <a:rPr lang="es-ES" sz="2000" i="1" dirty="0">
                <a:latin typeface="Cambria" pitchFamily="18" charset="0"/>
                <a:cs typeface="Arial" charset="0"/>
              </a:rPr>
              <a:t> </a:t>
            </a:r>
            <a:r>
              <a:rPr lang="es-ES" sz="2000" dirty="0" err="1">
                <a:latin typeface="Cambria" pitchFamily="18" charset="0"/>
                <a:cs typeface="Arial" charset="0"/>
              </a:rPr>
              <a:t>sasaran</a:t>
            </a:r>
            <a:r>
              <a:rPr lang="es-ES" sz="2000" dirty="0">
                <a:latin typeface="Cambria" pitchFamily="18" charset="0"/>
                <a:cs typeface="Arial" charset="0"/>
              </a:rPr>
              <a:t> </a:t>
            </a:r>
            <a:r>
              <a:rPr lang="es-ES" sz="2000" dirty="0" err="1">
                <a:latin typeface="Cambria" pitchFamily="18" charset="0"/>
                <a:cs typeface="Arial" charset="0"/>
              </a:rPr>
              <a:t>memiliki</a:t>
            </a:r>
            <a:r>
              <a:rPr lang="es-ES" sz="2000" dirty="0">
                <a:latin typeface="Cambria" pitchFamily="18" charset="0"/>
                <a:cs typeface="Arial" charset="0"/>
              </a:rPr>
              <a:t> </a:t>
            </a:r>
            <a:r>
              <a:rPr lang="es-ES" sz="2000" dirty="0" err="1">
                <a:latin typeface="Cambria" pitchFamily="18" charset="0"/>
                <a:cs typeface="Arial" charset="0"/>
              </a:rPr>
              <a:t>ukuran</a:t>
            </a:r>
            <a:r>
              <a:rPr lang="es-ES" sz="2000" dirty="0">
                <a:latin typeface="Cambria" pitchFamily="18" charset="0"/>
                <a:cs typeface="Arial" charset="0"/>
              </a:rPr>
              <a:t> yang </a:t>
            </a:r>
            <a:r>
              <a:rPr lang="es-ES" sz="2000" dirty="0" err="1">
                <a:latin typeface="Cambria" pitchFamily="18" charset="0"/>
                <a:cs typeface="Arial" charset="0"/>
              </a:rPr>
              <a:t>jelas</a:t>
            </a:r>
            <a:r>
              <a:rPr lang="es-ES" sz="2000" dirty="0">
                <a:latin typeface="Cambria" pitchFamily="18" charset="0"/>
                <a:cs typeface="Arial" charset="0"/>
              </a:rPr>
              <a:t> dan </a:t>
            </a:r>
            <a:r>
              <a:rPr lang="es-ES" sz="2000" dirty="0" err="1">
                <a:latin typeface="Cambria" pitchFamily="18" charset="0"/>
                <a:cs typeface="Arial" charset="0"/>
              </a:rPr>
              <a:t>terukur</a:t>
            </a:r>
            <a:r>
              <a:rPr lang="es-ES" sz="2000" i="1" dirty="0">
                <a:latin typeface="Cambria" pitchFamily="18" charset="0"/>
                <a:cs typeface="Arial" charset="0"/>
              </a:rPr>
              <a:t>. </a:t>
            </a:r>
            <a:endParaRPr lang="en-US" sz="2000" dirty="0">
              <a:latin typeface="Cambria" pitchFamily="18" charset="0"/>
              <a:cs typeface="Arial" charset="0"/>
            </a:endParaRPr>
          </a:p>
          <a:p>
            <a:pPr lvl="1" algn="just" eaLnBrk="1" hangingPunct="1">
              <a:buFont typeface="Wingdings" panose="05000000000000000000" pitchFamily="2" charset="2"/>
              <a:buBlip>
                <a:blip r:embed="rId3"/>
              </a:buBlip>
              <a:defRPr/>
            </a:pPr>
            <a:r>
              <a:rPr lang="es-ES" sz="2000" i="1" dirty="0" err="1">
                <a:latin typeface="Cambria" pitchFamily="18" charset="0"/>
                <a:cs typeface="Arial" charset="0"/>
              </a:rPr>
              <a:t>Achievable</a:t>
            </a:r>
            <a:r>
              <a:rPr lang="es-ES" sz="2000" i="1" dirty="0">
                <a:latin typeface="Cambria" pitchFamily="18" charset="0"/>
                <a:cs typeface="Arial" charset="0"/>
              </a:rPr>
              <a:t> </a:t>
            </a:r>
            <a:r>
              <a:rPr lang="id-ID" sz="2000" i="1" dirty="0">
                <a:latin typeface="Cambria" pitchFamily="18" charset="0"/>
                <a:cs typeface="Arial" charset="0"/>
              </a:rPr>
              <a:t>	</a:t>
            </a:r>
            <a:r>
              <a:rPr lang="es-ES" sz="2000" dirty="0">
                <a:latin typeface="Cambria" pitchFamily="18" charset="0"/>
                <a:cs typeface="Arial" charset="0"/>
              </a:rPr>
              <a:t>:</a:t>
            </a:r>
            <a:r>
              <a:rPr lang="es-ES" sz="2000" i="1" dirty="0">
                <a:latin typeface="Cambria" pitchFamily="18" charset="0"/>
                <a:cs typeface="Arial" charset="0"/>
              </a:rPr>
              <a:t> </a:t>
            </a:r>
            <a:r>
              <a:rPr lang="es-ES" sz="2000" dirty="0" err="1">
                <a:latin typeface="Cambria" pitchFamily="18" charset="0"/>
                <a:cs typeface="Arial" charset="0"/>
              </a:rPr>
              <a:t>sasaran</a:t>
            </a:r>
            <a:r>
              <a:rPr lang="es-ES" sz="2000" dirty="0">
                <a:latin typeface="Cambria" pitchFamily="18" charset="0"/>
                <a:cs typeface="Arial" charset="0"/>
              </a:rPr>
              <a:t> </a:t>
            </a:r>
            <a:r>
              <a:rPr lang="es-ES" sz="2000" dirty="0" err="1">
                <a:latin typeface="Cambria" pitchFamily="18" charset="0"/>
                <a:cs typeface="Arial" charset="0"/>
              </a:rPr>
              <a:t>dapat</a:t>
            </a:r>
            <a:r>
              <a:rPr lang="es-ES" sz="2000" dirty="0">
                <a:latin typeface="Cambria" pitchFamily="18" charset="0"/>
                <a:cs typeface="Arial" charset="0"/>
              </a:rPr>
              <a:t> </a:t>
            </a:r>
            <a:r>
              <a:rPr lang="es-ES" sz="2000" dirty="0" err="1">
                <a:latin typeface="Cambria" pitchFamily="18" charset="0"/>
                <a:cs typeface="Arial" charset="0"/>
              </a:rPr>
              <a:t>dicapai</a:t>
            </a:r>
            <a:r>
              <a:rPr lang="es-ES" sz="2000" dirty="0">
                <a:latin typeface="Cambria" pitchFamily="18" charset="0"/>
                <a:cs typeface="Arial" charset="0"/>
              </a:rPr>
              <a:t> </a:t>
            </a:r>
            <a:r>
              <a:rPr lang="es-ES" sz="2000" dirty="0" err="1">
                <a:latin typeface="Cambria" pitchFamily="18" charset="0"/>
                <a:cs typeface="Arial" charset="0"/>
              </a:rPr>
              <a:t>sesuai</a:t>
            </a:r>
            <a:r>
              <a:rPr lang="es-ES" sz="2000" dirty="0">
                <a:latin typeface="Cambria" pitchFamily="18" charset="0"/>
                <a:cs typeface="Arial" charset="0"/>
              </a:rPr>
              <a:t> </a:t>
            </a:r>
            <a:r>
              <a:rPr lang="es-ES" sz="2000" dirty="0" err="1">
                <a:latin typeface="Cambria" pitchFamily="18" charset="0"/>
                <a:cs typeface="Arial" charset="0"/>
              </a:rPr>
              <a:t>dengan</a:t>
            </a:r>
            <a:r>
              <a:rPr lang="es-ES" sz="2000" dirty="0">
                <a:latin typeface="Cambria" pitchFamily="18" charset="0"/>
                <a:cs typeface="Arial" charset="0"/>
              </a:rPr>
              <a:t> </a:t>
            </a:r>
            <a:r>
              <a:rPr lang="es-ES" sz="2000" dirty="0" err="1">
                <a:latin typeface="Cambria" pitchFamily="18" charset="0"/>
                <a:cs typeface="Arial" charset="0"/>
              </a:rPr>
              <a:t>kapasitas</a:t>
            </a:r>
            <a:r>
              <a:rPr lang="es-ES" sz="2000" dirty="0">
                <a:latin typeface="Cambria" pitchFamily="18" charset="0"/>
                <a:cs typeface="Arial" charset="0"/>
              </a:rPr>
              <a:t> </a:t>
            </a:r>
            <a:r>
              <a:rPr lang="es-ES" sz="2000" dirty="0" smtClean="0">
                <a:latin typeface="Cambria" pitchFamily="18" charset="0"/>
                <a:cs typeface="Arial" charset="0"/>
              </a:rPr>
              <a:t>dan</a:t>
            </a:r>
            <a:r>
              <a:rPr lang="id-ID" sz="2000" dirty="0" smtClean="0">
                <a:latin typeface="Cambria" pitchFamily="18" charset="0"/>
                <a:cs typeface="Arial" charset="0"/>
              </a:rPr>
              <a:t>  </a:t>
            </a:r>
            <a:r>
              <a:rPr lang="es-ES" sz="2000" dirty="0" err="1" smtClean="0">
                <a:latin typeface="Cambria" pitchFamily="18" charset="0"/>
                <a:cs typeface="Arial" charset="0"/>
              </a:rPr>
              <a:t>sumber</a:t>
            </a:r>
            <a:r>
              <a:rPr lang="id-ID" sz="2000" dirty="0" smtClean="0">
                <a:latin typeface="Cambria" pitchFamily="18" charset="0"/>
                <a:cs typeface="Arial" charset="0"/>
              </a:rPr>
              <a:t> </a:t>
            </a:r>
            <a:r>
              <a:rPr lang="es-ES" sz="2000" dirty="0" err="1" smtClean="0">
                <a:latin typeface="Cambria" pitchFamily="18" charset="0"/>
                <a:cs typeface="Arial" charset="0"/>
              </a:rPr>
              <a:t>daya</a:t>
            </a:r>
            <a:r>
              <a:rPr lang="es-ES" sz="2000" dirty="0" smtClean="0">
                <a:latin typeface="Cambria" pitchFamily="18" charset="0"/>
                <a:cs typeface="Arial" charset="0"/>
              </a:rPr>
              <a:t> </a:t>
            </a:r>
            <a:r>
              <a:rPr lang="es-ES" sz="2000" dirty="0">
                <a:latin typeface="Cambria" pitchFamily="18" charset="0"/>
                <a:cs typeface="Arial" charset="0"/>
              </a:rPr>
              <a:t>yang </a:t>
            </a:r>
            <a:r>
              <a:rPr lang="es-ES" sz="2000" dirty="0" err="1">
                <a:latin typeface="Cambria" pitchFamily="18" charset="0"/>
                <a:cs typeface="Arial" charset="0"/>
              </a:rPr>
              <a:t>ada</a:t>
            </a:r>
            <a:r>
              <a:rPr lang="es-ES" sz="2000" dirty="0">
                <a:latin typeface="Cambria" pitchFamily="18" charset="0"/>
                <a:cs typeface="Arial" charset="0"/>
              </a:rPr>
              <a:t>.</a:t>
            </a:r>
            <a:endParaRPr lang="en-US" sz="2000" dirty="0">
              <a:latin typeface="Cambria" pitchFamily="18" charset="0"/>
              <a:cs typeface="Arial" charset="0"/>
            </a:endParaRPr>
          </a:p>
          <a:p>
            <a:pPr lvl="1" algn="just" eaLnBrk="1" hangingPunct="1">
              <a:buFont typeface="Wingdings" panose="05000000000000000000" pitchFamily="2" charset="2"/>
              <a:buBlip>
                <a:blip r:embed="rId3"/>
              </a:buBlip>
              <a:defRPr/>
            </a:pPr>
            <a:r>
              <a:rPr lang="es-ES" sz="2000" i="1" dirty="0" err="1">
                <a:latin typeface="Cambria" pitchFamily="18" charset="0"/>
                <a:cs typeface="Arial" charset="0"/>
              </a:rPr>
              <a:t>Relevant</a:t>
            </a:r>
            <a:r>
              <a:rPr lang="es-ES" sz="2000" i="1" dirty="0">
                <a:latin typeface="Cambria" pitchFamily="18" charset="0"/>
                <a:cs typeface="Arial" charset="0"/>
              </a:rPr>
              <a:t> </a:t>
            </a:r>
            <a:r>
              <a:rPr lang="id-ID" sz="2000" i="1" dirty="0">
                <a:latin typeface="Cambria" pitchFamily="18" charset="0"/>
                <a:cs typeface="Arial" charset="0"/>
              </a:rPr>
              <a:t>	</a:t>
            </a:r>
            <a:r>
              <a:rPr lang="id-ID" sz="2000" i="1" dirty="0" smtClean="0">
                <a:latin typeface="Cambria" pitchFamily="18" charset="0"/>
                <a:cs typeface="Arial" charset="0"/>
              </a:rPr>
              <a:t>	</a:t>
            </a:r>
            <a:r>
              <a:rPr lang="es-ES" sz="2000" dirty="0" smtClean="0">
                <a:latin typeface="Cambria" pitchFamily="18" charset="0"/>
                <a:cs typeface="Arial" charset="0"/>
              </a:rPr>
              <a:t>: </a:t>
            </a:r>
            <a:r>
              <a:rPr lang="es-ES" sz="2000" dirty="0" err="1">
                <a:latin typeface="Cambria" pitchFamily="18" charset="0"/>
                <a:cs typeface="Arial" charset="0"/>
              </a:rPr>
              <a:t>ada</a:t>
            </a:r>
            <a:r>
              <a:rPr lang="es-ES" sz="2000" dirty="0">
                <a:latin typeface="Cambria" pitchFamily="18" charset="0"/>
                <a:cs typeface="Arial" charset="0"/>
              </a:rPr>
              <a:t> </a:t>
            </a:r>
            <a:r>
              <a:rPr lang="es-ES" sz="2000" dirty="0" err="1">
                <a:latin typeface="Cambria" pitchFamily="18" charset="0"/>
                <a:cs typeface="Arial" charset="0"/>
              </a:rPr>
              <a:t>keterkaitan</a:t>
            </a:r>
            <a:r>
              <a:rPr lang="es-ES" sz="2000" dirty="0">
                <a:latin typeface="Cambria" pitchFamily="18" charset="0"/>
                <a:cs typeface="Arial" charset="0"/>
              </a:rPr>
              <a:t> (relevan) antara target </a:t>
            </a:r>
            <a:r>
              <a:rPr lang="es-ES" sz="2000" dirty="0" err="1">
                <a:latin typeface="Cambria" pitchFamily="18" charset="0"/>
                <a:cs typeface="Arial" charset="0"/>
              </a:rPr>
              <a:t>dengan</a:t>
            </a:r>
            <a:r>
              <a:rPr lang="es-ES" sz="2000" dirty="0">
                <a:latin typeface="Cambria" pitchFamily="18" charset="0"/>
                <a:cs typeface="Arial" charset="0"/>
              </a:rPr>
              <a:t> </a:t>
            </a:r>
            <a:r>
              <a:rPr lang="es-ES" sz="2000" dirty="0" err="1">
                <a:latin typeface="Cambria" pitchFamily="18" charset="0"/>
                <a:cs typeface="Arial" charset="0"/>
              </a:rPr>
              <a:t>tujuan</a:t>
            </a:r>
            <a:r>
              <a:rPr lang="es-ES" sz="2000" dirty="0">
                <a:latin typeface="Cambria" pitchFamily="18" charset="0"/>
                <a:cs typeface="Arial" charset="0"/>
              </a:rPr>
              <a:t>. </a:t>
            </a:r>
            <a:endParaRPr lang="en-US" sz="2000" dirty="0">
              <a:latin typeface="Cambria" pitchFamily="18" charset="0"/>
              <a:cs typeface="Arial" charset="0"/>
            </a:endParaRPr>
          </a:p>
          <a:p>
            <a:pPr lvl="1" algn="just" eaLnBrk="1" hangingPunct="1">
              <a:buFont typeface="Wingdings" panose="05000000000000000000" pitchFamily="2" charset="2"/>
              <a:buBlip>
                <a:blip r:embed="rId3"/>
              </a:buBlip>
              <a:defRPr/>
            </a:pPr>
            <a:r>
              <a:rPr lang="es-ES" sz="2000" i="1" dirty="0">
                <a:latin typeface="Cambria" pitchFamily="18" charset="0"/>
                <a:cs typeface="Arial" charset="0"/>
              </a:rPr>
              <a:t>Time Bond </a:t>
            </a:r>
            <a:r>
              <a:rPr lang="id-ID" sz="2000" i="1" dirty="0">
                <a:latin typeface="Cambria" pitchFamily="18" charset="0"/>
                <a:cs typeface="Arial" charset="0"/>
              </a:rPr>
              <a:t>	</a:t>
            </a:r>
            <a:r>
              <a:rPr lang="es-ES" sz="2000" dirty="0">
                <a:latin typeface="Cambria" pitchFamily="18" charset="0"/>
                <a:cs typeface="Arial" charset="0"/>
              </a:rPr>
              <a:t>: </a:t>
            </a:r>
            <a:r>
              <a:rPr lang="es-ES" sz="2000" dirty="0" err="1">
                <a:latin typeface="Cambria" pitchFamily="18" charset="0"/>
                <a:cs typeface="Arial" charset="0"/>
              </a:rPr>
              <a:t>ada</a:t>
            </a:r>
            <a:r>
              <a:rPr lang="es-ES" sz="2000" dirty="0">
                <a:latin typeface="Cambria" pitchFamily="18" charset="0"/>
                <a:cs typeface="Arial" charset="0"/>
              </a:rPr>
              <a:t> </a:t>
            </a:r>
            <a:r>
              <a:rPr lang="es-ES" sz="2000" dirty="0" err="1">
                <a:latin typeface="Cambria" pitchFamily="18" charset="0"/>
                <a:cs typeface="Arial" charset="0"/>
              </a:rPr>
              <a:t>jadwal</a:t>
            </a:r>
            <a:r>
              <a:rPr lang="es-ES" sz="2000" dirty="0">
                <a:latin typeface="Cambria" pitchFamily="18" charset="0"/>
                <a:cs typeface="Arial" charset="0"/>
              </a:rPr>
              <a:t> </a:t>
            </a:r>
            <a:r>
              <a:rPr lang="es-ES" sz="2000" dirty="0" err="1">
                <a:latin typeface="Cambria" pitchFamily="18" charset="0"/>
                <a:cs typeface="Arial" charset="0"/>
              </a:rPr>
              <a:t>waktu</a:t>
            </a:r>
            <a:r>
              <a:rPr lang="es-ES" sz="2000" dirty="0">
                <a:latin typeface="Cambria" pitchFamily="18" charset="0"/>
                <a:cs typeface="Arial" charset="0"/>
              </a:rPr>
              <a:t>/</a:t>
            </a:r>
            <a:r>
              <a:rPr lang="es-ES" sz="2000" dirty="0" err="1">
                <a:latin typeface="Cambria" pitchFamily="18" charset="0"/>
                <a:cs typeface="Arial" charset="0"/>
              </a:rPr>
              <a:t>periode</a:t>
            </a:r>
            <a:r>
              <a:rPr lang="es-ES" sz="2000" dirty="0">
                <a:latin typeface="Cambria" pitchFamily="18" charset="0"/>
                <a:cs typeface="Arial" charset="0"/>
              </a:rPr>
              <a:t> </a:t>
            </a:r>
            <a:r>
              <a:rPr lang="es-ES" sz="2000" dirty="0" err="1">
                <a:latin typeface="Cambria" pitchFamily="18" charset="0"/>
                <a:cs typeface="Arial" charset="0"/>
              </a:rPr>
              <a:t>pencapaian</a:t>
            </a:r>
            <a:r>
              <a:rPr lang="es-ES" sz="2000" dirty="0">
                <a:latin typeface="Cambria" pitchFamily="18" charset="0"/>
                <a:cs typeface="Arial" charset="0"/>
              </a:rPr>
              <a:t> </a:t>
            </a:r>
            <a:r>
              <a:rPr lang="es-ES" sz="2000" dirty="0" err="1">
                <a:latin typeface="Cambria" pitchFamily="18" charset="0"/>
                <a:cs typeface="Arial" charset="0"/>
              </a:rPr>
              <a:t>sasaran</a:t>
            </a:r>
            <a:r>
              <a:rPr lang="es-ES" sz="2000" dirty="0">
                <a:latin typeface="Cambria" pitchFamily="18" charset="0"/>
                <a:cs typeface="Arial" charset="0"/>
              </a:rPr>
              <a:t>.</a:t>
            </a:r>
            <a:endParaRPr lang="en-US" sz="2000" dirty="0">
              <a:latin typeface="Cambria" pitchFamily="18" charset="0"/>
              <a:cs typeface="Arial" charset="0"/>
            </a:endParaRPr>
          </a:p>
          <a:p>
            <a:pPr algn="just" eaLnBrk="1" hangingPunct="1">
              <a:defRPr/>
            </a:pPr>
            <a:endParaRPr lang="en-US" sz="2000" dirty="0">
              <a:latin typeface="Cambria" pitchFamily="18" charset="0"/>
              <a:cs typeface="Arial" charset="0"/>
            </a:endParaRPr>
          </a:p>
        </p:txBody>
      </p:sp>
      <p:sp>
        <p:nvSpPr>
          <p:cNvPr id="18" name="TextBox 17"/>
          <p:cNvSpPr txBox="1"/>
          <p:nvPr/>
        </p:nvSpPr>
        <p:spPr>
          <a:xfrm>
            <a:off x="237290" y="2428868"/>
            <a:ext cx="3000396" cy="369332"/>
          </a:xfrm>
          <a:prstGeom prst="rect">
            <a:avLst/>
          </a:prstGeom>
          <a:solidFill>
            <a:srgbClr val="CC3300"/>
          </a:solidFill>
        </p:spPr>
        <p:txBody>
          <a:bodyPr wrap="square" rtlCol="0">
            <a:spAutoFit/>
          </a:bodyPr>
          <a:lstStyle/>
          <a:p>
            <a:r>
              <a:rPr lang="id-ID" b="1" dirty="0" smtClean="0">
                <a:solidFill>
                  <a:schemeClr val="bg1"/>
                </a:solidFill>
                <a:latin typeface="Cambria" pitchFamily="18" charset="0"/>
              </a:rPr>
              <a:t>Kriteria Sasaran</a:t>
            </a:r>
            <a:endParaRPr lang="en-US" b="1" dirty="0">
              <a:solidFill>
                <a:schemeClr val="bg1"/>
              </a:solidFill>
              <a:latin typeface="Cambria" pitchFamily="18" charset="0"/>
            </a:endParaRPr>
          </a:p>
        </p:txBody>
      </p:sp>
    </p:spTree>
    <p:extLst>
      <p:ext uri="{BB962C8B-B14F-4D97-AF65-F5344CB8AC3E}">
        <p14:creationId xmlns:p14="http://schemas.microsoft.com/office/powerpoint/2010/main" xmlns="" val="36362689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6"/>
          <p:cNvSpPr>
            <a:spLocks noGrp="1"/>
          </p:cNvSpPr>
          <p:nvPr>
            <p:ph type="sldNum" sz="quarter" idx="12"/>
          </p:nvPr>
        </p:nvSpPr>
        <p:spPr bwMode="auto">
          <a:xfrm>
            <a:off x="11440238"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37</a:t>
            </a:fld>
            <a:endParaRPr lang="id-ID" sz="1600" b="1" dirty="0" smtClean="0">
              <a:solidFill>
                <a:prstClr val="white"/>
              </a:solidFill>
              <a:latin typeface="Tahoma" pitchFamily="34" charset="0"/>
              <a:cs typeface="Tahoma" pitchFamily="34" charset="0"/>
            </a:endParaRPr>
          </a:p>
        </p:txBody>
      </p:sp>
      <p:sp>
        <p:nvSpPr>
          <p:cNvPr id="16" name="Content Placeholder 2"/>
          <p:cNvSpPr txBox="1">
            <a:spLocks/>
          </p:cNvSpPr>
          <p:nvPr/>
        </p:nvSpPr>
        <p:spPr>
          <a:xfrm>
            <a:off x="0" y="-24"/>
            <a:ext cx="12190413" cy="468000"/>
          </a:xfrm>
          <a:prstGeom prst="rect">
            <a:avLst/>
          </a:prstGeom>
          <a:solidFill>
            <a:srgbClr val="C0000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V – VISI, MISI, TUJUAN, DAN SASARAN</a:t>
            </a:r>
            <a:endParaRPr lang="id-ID" sz="2400" b="1" dirty="0">
              <a:solidFill>
                <a:schemeClr val="bg1"/>
              </a:solidFill>
              <a:latin typeface="Arial Unicode MS" pitchFamily="34" charset="-128"/>
              <a:ea typeface="Arial Unicode MS" pitchFamily="34" charset="-128"/>
              <a:cs typeface="Arial Unicode MS" pitchFamily="34" charset="-128"/>
            </a:endParaRPr>
          </a:p>
        </p:txBody>
      </p:sp>
      <p:graphicFrame>
        <p:nvGraphicFramePr>
          <p:cNvPr id="9" name="Table 8"/>
          <p:cNvGraphicFramePr>
            <a:graphicFrameLocks noGrp="1"/>
          </p:cNvGraphicFramePr>
          <p:nvPr/>
        </p:nvGraphicFramePr>
        <p:xfrm>
          <a:off x="451606" y="714356"/>
          <a:ext cx="10858575" cy="4643466"/>
        </p:xfrm>
        <a:graphic>
          <a:graphicData uri="http://schemas.openxmlformats.org/drawingml/2006/table">
            <a:tbl>
              <a:tblPr/>
              <a:tblGrid>
                <a:gridCol w="897906"/>
                <a:gridCol w="730500"/>
                <a:gridCol w="971536"/>
                <a:gridCol w="994095"/>
                <a:gridCol w="1376439"/>
                <a:gridCol w="841157"/>
                <a:gridCol w="663942"/>
                <a:gridCol w="730500"/>
                <a:gridCol w="730500"/>
                <a:gridCol w="730500"/>
                <a:gridCol w="730500"/>
                <a:gridCol w="730500"/>
                <a:gridCol w="730500"/>
              </a:tblGrid>
              <a:tr h="567498">
                <a:tc rowSpan="2">
                  <a:txBody>
                    <a:bodyPr/>
                    <a:lstStyle/>
                    <a:p>
                      <a:pPr algn="ctr" fontAlgn="ctr"/>
                      <a:r>
                        <a:rPr lang="id-ID" sz="1400" b="0" i="0" u="none" strike="noStrike" dirty="0">
                          <a:solidFill>
                            <a:srgbClr val="000000"/>
                          </a:solidFill>
                          <a:latin typeface="Cambria" pitchFamily="18" charset="0"/>
                        </a:rPr>
                        <a:t>Visi</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400" b="0" i="0" u="none" strike="noStrike">
                          <a:solidFill>
                            <a:srgbClr val="000000"/>
                          </a:solidFill>
                          <a:latin typeface="Cambria" pitchFamily="18" charset="0"/>
                        </a:rPr>
                        <a:t>Misi</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400" b="0" i="0" u="none" strike="noStrike">
                          <a:solidFill>
                            <a:srgbClr val="000000"/>
                          </a:solidFill>
                          <a:latin typeface="Cambria" pitchFamily="18" charset="0"/>
                        </a:rPr>
                        <a:t>Tujuan</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400" b="0" i="0" u="none" strike="noStrike">
                          <a:solidFill>
                            <a:srgbClr val="000000"/>
                          </a:solidFill>
                          <a:latin typeface="Cambria" pitchFamily="18" charset="0"/>
                        </a:rPr>
                        <a:t>Sasaran</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400" b="0" i="0" u="none" strike="noStrike">
                          <a:solidFill>
                            <a:srgbClr val="000000"/>
                          </a:solidFill>
                          <a:latin typeface="Cambria" pitchFamily="18" charset="0"/>
                        </a:rPr>
                        <a:t>Indikator Kinerja Tujuan dan Sasaran</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ctr" fontAlgn="ctr"/>
                      <a:r>
                        <a:rPr lang="id-ID" sz="1400" b="0" i="0" u="none" strike="noStrike">
                          <a:solidFill>
                            <a:srgbClr val="000000"/>
                          </a:solidFill>
                          <a:latin typeface="Cambria" pitchFamily="18" charset="0"/>
                        </a:rPr>
                        <a:t>Kondisi Awal (2017/2018)</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lang="id-ID"/>
                    </a:p>
                  </a:txBody>
                  <a:tcPr/>
                </a:tc>
                <a:tc gridSpan="5">
                  <a:txBody>
                    <a:bodyPr/>
                    <a:lstStyle/>
                    <a:p>
                      <a:pPr algn="ctr" fontAlgn="ctr"/>
                      <a:r>
                        <a:rPr lang="id-ID" sz="1400" b="0" i="0" u="none" strike="noStrike">
                          <a:solidFill>
                            <a:srgbClr val="000000"/>
                          </a:solidFill>
                          <a:latin typeface="Cambria" pitchFamily="18" charset="0"/>
                        </a:rPr>
                        <a:t>Target Capaian</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rowSpan="2">
                  <a:txBody>
                    <a:bodyPr/>
                    <a:lstStyle/>
                    <a:p>
                      <a:pPr algn="ctr" fontAlgn="ctr"/>
                      <a:r>
                        <a:rPr lang="id-ID" sz="1400" b="0" i="0" u="none" strike="noStrike">
                          <a:solidFill>
                            <a:srgbClr val="000000"/>
                          </a:solidFill>
                          <a:latin typeface="Cambria" pitchFamily="18" charset="0"/>
                        </a:rPr>
                        <a:t>Kondisi Akhir</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13536">
                <a:tc vMerge="1">
                  <a:txBody>
                    <a:bodyPr/>
                    <a:lstStyle/>
                    <a:p>
                      <a:endParaRPr lang="id-ID"/>
                    </a:p>
                  </a:txBody>
                  <a:tcPr/>
                </a:tc>
                <a:tc vMerge="1">
                  <a:txBody>
                    <a:bodyPr/>
                    <a:lstStyle/>
                    <a:p>
                      <a:endParaRPr lang="id-ID"/>
                    </a:p>
                  </a:txBody>
                  <a:tcPr/>
                </a:tc>
                <a:tc vMerge="1">
                  <a:txBody>
                    <a:bodyPr/>
                    <a:lstStyle/>
                    <a:p>
                      <a:endParaRPr lang="id-ID"/>
                    </a:p>
                  </a:txBody>
                  <a:tcPr/>
                </a:tc>
                <a:tc vMerge="1">
                  <a:txBody>
                    <a:bodyPr/>
                    <a:lstStyle/>
                    <a:p>
                      <a:endParaRPr lang="id-ID"/>
                    </a:p>
                  </a:txBody>
                  <a:tcPr/>
                </a:tc>
                <a:tc vMerge="1">
                  <a:txBody>
                    <a:bodyPr/>
                    <a:lstStyle/>
                    <a:p>
                      <a:endParaRPr lang="id-ID"/>
                    </a:p>
                  </a:txBody>
                  <a:tcPr/>
                </a:tc>
                <a:tc>
                  <a:txBody>
                    <a:bodyPr/>
                    <a:lstStyle/>
                    <a:p>
                      <a:pPr algn="ctr" fontAlgn="ctr"/>
                      <a:r>
                        <a:rPr lang="id-ID" sz="1400" b="0" i="0" u="none" strike="noStrike">
                          <a:solidFill>
                            <a:srgbClr val="000000"/>
                          </a:solidFill>
                          <a:latin typeface="Cambria" pitchFamily="18" charset="0"/>
                        </a:rPr>
                        <a:t>2017</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a:solidFill>
                            <a:srgbClr val="000000"/>
                          </a:solidFill>
                          <a:latin typeface="Cambria" pitchFamily="18" charset="0"/>
                        </a:rPr>
                        <a:t>2018</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2019</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2020</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2021</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2022</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2023</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lang="id-ID"/>
                    </a:p>
                  </a:txBody>
                  <a:tcPr/>
                </a:tc>
              </a:tr>
              <a:tr h="313536">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Misi 1</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Tujuan 1</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13536">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Sasaran 1</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13536">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Sasaran 2</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13536">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dst...</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13536">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Tujuan 2</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13536">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Sasaran 1</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13536">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Sasaran2</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13536">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dst...</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13536">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13536">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13536">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13536">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dirty="0">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dirty="0">
                          <a:solidFill>
                            <a:srgbClr val="000000"/>
                          </a:solidFill>
                          <a:latin typeface="Cambria" pitchFamily="18" charset="0"/>
                        </a:rPr>
                        <a:t> </a:t>
                      </a:r>
                    </a:p>
                  </a:txBody>
                  <a:tcPr marL="8683" marR="8683" marT="86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19" name="Rectangle 18"/>
          <p:cNvSpPr/>
          <p:nvPr/>
        </p:nvSpPr>
        <p:spPr>
          <a:xfrm>
            <a:off x="451604" y="5429266"/>
            <a:ext cx="10429948" cy="1246495"/>
          </a:xfrm>
          <a:prstGeom prst="rect">
            <a:avLst/>
          </a:prstGeom>
        </p:spPr>
        <p:txBody>
          <a:bodyPr wrap="square">
            <a:spAutoFit/>
          </a:bodyPr>
          <a:lstStyle/>
          <a:p>
            <a:pPr marL="360363" lvl="1" indent="-360363" defTabSz="889000">
              <a:lnSpc>
                <a:spcPct val="90000"/>
              </a:lnSpc>
              <a:spcBef>
                <a:spcPct val="0"/>
              </a:spcBef>
              <a:spcAft>
                <a:spcPct val="15000"/>
              </a:spcAft>
              <a:buFont typeface="Wingdings" pitchFamily="2" charset="2"/>
              <a:buChar char="Ø"/>
            </a:pPr>
            <a:r>
              <a:rPr lang="id-ID" sz="2000" dirty="0" smtClean="0">
                <a:latin typeface="Cambria" panose="02040503050406030204" pitchFamily="18" charset="0"/>
              </a:rPr>
              <a:t>Setiap pernyataan sasaran dari setiap tujuan yang dirumuskan</a:t>
            </a:r>
            <a:r>
              <a:rPr lang="en-US" sz="2000" dirty="0" smtClean="0">
                <a:latin typeface="Cambria" panose="02040503050406030204" pitchFamily="18" charset="0"/>
              </a:rPr>
              <a:t> </a:t>
            </a:r>
            <a:r>
              <a:rPr lang="en-US" sz="2000" dirty="0" err="1" smtClean="0">
                <a:latin typeface="Cambria" panose="02040503050406030204" pitchFamily="18" charset="0"/>
              </a:rPr>
              <a:t>supaya</a:t>
            </a:r>
            <a:r>
              <a:rPr lang="en-US" sz="2000" dirty="0" smtClean="0">
                <a:latin typeface="Cambria" panose="02040503050406030204" pitchFamily="18" charset="0"/>
              </a:rPr>
              <a:t> </a:t>
            </a:r>
            <a:r>
              <a:rPr lang="id-ID" sz="2000" dirty="0" smtClean="0">
                <a:latin typeface="Cambria" panose="02040503050406030204" pitchFamily="18" charset="0"/>
              </a:rPr>
              <a:t>memuat </a:t>
            </a:r>
            <a:r>
              <a:rPr lang="id-ID" sz="2000" b="1" dirty="0" smtClean="0">
                <a:latin typeface="Cambria" panose="02040503050406030204" pitchFamily="18" charset="0"/>
              </a:rPr>
              <a:t>indikator kinerja yang terukur secara kuantitatif</a:t>
            </a:r>
            <a:r>
              <a:rPr lang="id-ID" sz="2000" dirty="0" smtClean="0">
                <a:latin typeface="Cambria" panose="02040503050406030204" pitchFamily="18" charset="0"/>
              </a:rPr>
              <a:t>.</a:t>
            </a:r>
          </a:p>
          <a:p>
            <a:pPr marL="360363" lvl="1" indent="-360363" defTabSz="889000">
              <a:lnSpc>
                <a:spcPct val="90000"/>
              </a:lnSpc>
              <a:spcBef>
                <a:spcPct val="0"/>
              </a:spcBef>
              <a:spcAft>
                <a:spcPct val="15000"/>
              </a:spcAft>
              <a:buFont typeface="Wingdings" pitchFamily="2" charset="2"/>
              <a:buChar char="Ø"/>
            </a:pPr>
            <a:r>
              <a:rPr lang="en-US" sz="2000" dirty="0" err="1" smtClean="0">
                <a:latin typeface="Cambria" panose="02040503050406030204" pitchFamily="18" charset="0"/>
              </a:rPr>
              <a:t>Sasaran</a:t>
            </a:r>
            <a:r>
              <a:rPr lang="en-US" sz="2000" dirty="0" smtClean="0">
                <a:latin typeface="Cambria" panose="02040503050406030204" pitchFamily="18" charset="0"/>
              </a:rPr>
              <a:t> </a:t>
            </a:r>
            <a:r>
              <a:rPr lang="en-US" sz="2000" dirty="0" err="1" smtClean="0">
                <a:latin typeface="Cambria" panose="02040503050406030204" pitchFamily="18" charset="0"/>
              </a:rPr>
              <a:t>harus</a:t>
            </a:r>
            <a:r>
              <a:rPr lang="en-US" sz="2000" dirty="0" smtClean="0">
                <a:latin typeface="Cambria" panose="02040503050406030204" pitchFamily="18" charset="0"/>
              </a:rPr>
              <a:t> </a:t>
            </a:r>
            <a:r>
              <a:rPr lang="en-US" sz="2000" dirty="0" err="1" smtClean="0">
                <a:latin typeface="Cambria" panose="02040503050406030204" pitchFamily="18" charset="0"/>
              </a:rPr>
              <a:t>sesuai</a:t>
            </a:r>
            <a:r>
              <a:rPr lang="en-US" sz="2000" dirty="0" smtClean="0">
                <a:latin typeface="Cambria" panose="02040503050406030204" pitchFamily="18" charset="0"/>
              </a:rPr>
              <a:t> </a:t>
            </a:r>
            <a:r>
              <a:rPr lang="en-US" sz="2000" dirty="0" err="1" smtClean="0">
                <a:latin typeface="Cambria" panose="02040503050406030204" pitchFamily="18" charset="0"/>
              </a:rPr>
              <a:t>sebagai</a:t>
            </a:r>
            <a:r>
              <a:rPr lang="en-US" sz="2000" dirty="0" smtClean="0">
                <a:latin typeface="Cambria" panose="02040503050406030204" pitchFamily="18" charset="0"/>
              </a:rPr>
              <a:t> </a:t>
            </a:r>
            <a:r>
              <a:rPr lang="en-US" sz="2000" dirty="0" err="1" smtClean="0">
                <a:latin typeface="Cambria" panose="02040503050406030204" pitchFamily="18" charset="0"/>
              </a:rPr>
              <a:t>sasaran</a:t>
            </a:r>
            <a:r>
              <a:rPr lang="en-US" sz="2000" dirty="0" smtClean="0">
                <a:latin typeface="Cambria" panose="02040503050406030204" pitchFamily="18" charset="0"/>
              </a:rPr>
              <a:t> RPJMD</a:t>
            </a:r>
            <a:r>
              <a:rPr lang="id-ID" sz="2000" dirty="0" smtClean="0">
                <a:latin typeface="Cambria" panose="02040503050406030204" pitchFamily="18" charset="0"/>
              </a:rPr>
              <a:t>/sasaran daerah</a:t>
            </a:r>
            <a:r>
              <a:rPr lang="en-US" sz="2000" dirty="0" smtClean="0">
                <a:latin typeface="Cambria" panose="02040503050406030204" pitchFamily="18" charset="0"/>
              </a:rPr>
              <a:t>, </a:t>
            </a:r>
            <a:r>
              <a:rPr lang="en-US" sz="2000" dirty="0" err="1" smtClean="0">
                <a:latin typeface="Cambria" panose="02040503050406030204" pitchFamily="18" charset="0"/>
              </a:rPr>
              <a:t>karena</a:t>
            </a:r>
            <a:r>
              <a:rPr lang="en-US" sz="2000" dirty="0" smtClean="0">
                <a:latin typeface="Cambria" panose="02040503050406030204" pitchFamily="18" charset="0"/>
              </a:rPr>
              <a:t> </a:t>
            </a:r>
            <a:r>
              <a:rPr lang="en-US" sz="2000" dirty="0" err="1" smtClean="0">
                <a:latin typeface="Cambria" panose="02040503050406030204" pitchFamily="18" charset="0"/>
              </a:rPr>
              <a:t>pencap</a:t>
            </a:r>
            <a:r>
              <a:rPr lang="id-ID" sz="2000" dirty="0" smtClean="0">
                <a:latin typeface="Cambria" panose="02040503050406030204" pitchFamily="18" charset="0"/>
              </a:rPr>
              <a:t>a</a:t>
            </a:r>
            <a:r>
              <a:rPr lang="en-US" sz="2000" dirty="0" err="1" smtClean="0">
                <a:latin typeface="Cambria" panose="02040503050406030204" pitchFamily="18" charset="0"/>
              </a:rPr>
              <a:t>iannya</a:t>
            </a:r>
            <a:r>
              <a:rPr lang="en-US" sz="2000" dirty="0" smtClean="0">
                <a:latin typeface="Cambria" panose="02040503050406030204" pitchFamily="18" charset="0"/>
              </a:rPr>
              <a:t> </a:t>
            </a:r>
            <a:r>
              <a:rPr lang="en-US" sz="2000" dirty="0" err="1" smtClean="0">
                <a:latin typeface="Cambria" panose="02040503050406030204" pitchFamily="18" charset="0"/>
              </a:rPr>
              <a:t>dapat</a:t>
            </a:r>
            <a:r>
              <a:rPr lang="en-US" sz="2000" dirty="0" smtClean="0">
                <a:latin typeface="Cambria" panose="02040503050406030204" pitchFamily="18" charset="0"/>
              </a:rPr>
              <a:t> </a:t>
            </a:r>
            <a:r>
              <a:rPr lang="en-US" sz="2000" dirty="0" err="1" smtClean="0">
                <a:latin typeface="Cambria" panose="02040503050406030204" pitchFamily="18" charset="0"/>
              </a:rPr>
              <a:t>dilakukan</a:t>
            </a:r>
            <a:r>
              <a:rPr lang="en-US" sz="2000" dirty="0" smtClean="0">
                <a:latin typeface="Cambria" panose="02040503050406030204" pitchFamily="18" charset="0"/>
              </a:rPr>
              <a:t> </a:t>
            </a:r>
            <a:r>
              <a:rPr lang="en-US" sz="2000" dirty="0" err="1" smtClean="0">
                <a:latin typeface="Cambria" panose="02040503050406030204" pitchFamily="18" charset="0"/>
              </a:rPr>
              <a:t>oleh</a:t>
            </a:r>
            <a:r>
              <a:rPr lang="en-US" sz="2000" dirty="0" smtClean="0">
                <a:latin typeface="Cambria" panose="02040503050406030204" pitchFamily="18" charset="0"/>
              </a:rPr>
              <a:t> </a:t>
            </a:r>
            <a:r>
              <a:rPr lang="en-US" sz="2000" dirty="0" err="1" smtClean="0">
                <a:latin typeface="Cambria" panose="02040503050406030204" pitchFamily="18" charset="0"/>
              </a:rPr>
              <a:t>lebih</a:t>
            </a:r>
            <a:r>
              <a:rPr lang="en-US" sz="2000" dirty="0" smtClean="0">
                <a:latin typeface="Cambria" panose="02040503050406030204" pitchFamily="18" charset="0"/>
              </a:rPr>
              <a:t> </a:t>
            </a:r>
            <a:r>
              <a:rPr lang="en-US" sz="2000" dirty="0" err="1" smtClean="0">
                <a:latin typeface="Cambria" panose="02040503050406030204" pitchFamily="18" charset="0"/>
              </a:rPr>
              <a:t>satu</a:t>
            </a:r>
            <a:r>
              <a:rPr lang="en-US" sz="2000" dirty="0" smtClean="0">
                <a:latin typeface="Cambria" panose="02040503050406030204" pitchFamily="18" charset="0"/>
              </a:rPr>
              <a:t> PD</a:t>
            </a:r>
            <a:endParaRPr lang="en-US" sz="2000" dirty="0">
              <a:latin typeface="Cambria" panose="02040503050406030204" pitchFamily="18" charset="0"/>
            </a:endParaRPr>
          </a:p>
        </p:txBody>
      </p:sp>
    </p:spTree>
    <p:extLst>
      <p:ext uri="{BB962C8B-B14F-4D97-AF65-F5344CB8AC3E}">
        <p14:creationId xmlns:p14="http://schemas.microsoft.com/office/powerpoint/2010/main" xmlns="" val="36362689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8048"/>
            <a:ext cx="12190413" cy="756000"/>
          </a:xfrm>
          <a:prstGeom prst="rect">
            <a:avLst/>
          </a:prstGeom>
          <a:solidFill>
            <a:srgbClr val="990033"/>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VI  </a:t>
            </a:r>
          </a:p>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STRATEGI , ARAH KEBIJAKAN, DAN PROGRAM PEMBANGUNAN DAERAH</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7" name="Rectangle 6"/>
          <p:cNvSpPr/>
          <p:nvPr/>
        </p:nvSpPr>
        <p:spPr>
          <a:xfrm>
            <a:off x="237291" y="1071548"/>
            <a:ext cx="11523830" cy="4339650"/>
          </a:xfrm>
          <a:prstGeom prst="rect">
            <a:avLst/>
          </a:prstGeom>
          <a:solidFill>
            <a:srgbClr val="FFFF00"/>
          </a:solidFill>
        </p:spPr>
        <p:txBody>
          <a:bodyPr wrap="square">
            <a:spAutoFit/>
          </a:bodyPr>
          <a:lstStyle/>
          <a:p>
            <a:r>
              <a:rPr lang="id-ID" sz="2800" b="1" dirty="0">
                <a:latin typeface="Cambria" pitchFamily="18" charset="0"/>
                <a:ea typeface="Arial Unicode MS" pitchFamily="34" charset="-128"/>
                <a:cs typeface="Arial Unicode MS" pitchFamily="34" charset="-128"/>
              </a:rPr>
              <a:t>Strategi </a:t>
            </a:r>
            <a:r>
              <a:rPr lang="id-ID" sz="2400" dirty="0">
                <a:latin typeface="Cambria" pitchFamily="18" charset="0"/>
                <a:ea typeface="Arial Unicode MS" pitchFamily="34" charset="-128"/>
                <a:cs typeface="Arial Unicode MS" pitchFamily="34" charset="-128"/>
              </a:rPr>
              <a:t>merupakan rangkaian tahapan atau </a:t>
            </a:r>
            <a:r>
              <a:rPr lang="fi-FI" sz="2400" dirty="0">
                <a:latin typeface="Cambria" pitchFamily="18" charset="0"/>
                <a:ea typeface="Arial Unicode MS" pitchFamily="34" charset="-128"/>
                <a:cs typeface="Arial Unicode MS" pitchFamily="34" charset="-128"/>
              </a:rPr>
              <a:t>langkah-langkah </a:t>
            </a:r>
            <a:r>
              <a:rPr lang="id-ID" sz="2400" dirty="0">
                <a:latin typeface="Cambria" pitchFamily="18" charset="0"/>
                <a:ea typeface="Arial Unicode MS" pitchFamily="34" charset="-128"/>
                <a:cs typeface="Arial Unicode MS" pitchFamily="34" charset="-128"/>
              </a:rPr>
              <a:t>yang menggambarkan bagaimana tujuan dan sasaran </a:t>
            </a:r>
            <a:r>
              <a:rPr lang="id-ID" sz="2400" dirty="0" smtClean="0">
                <a:latin typeface="Cambria" pitchFamily="18" charset="0"/>
                <a:ea typeface="Arial Unicode MS" pitchFamily="34" charset="-128"/>
                <a:cs typeface="Arial Unicode MS" pitchFamily="34" charset="-128"/>
              </a:rPr>
              <a:t>pembangunan daerah </a:t>
            </a:r>
            <a:r>
              <a:rPr lang="id-ID" sz="2400" dirty="0">
                <a:latin typeface="Cambria" pitchFamily="18" charset="0"/>
                <a:ea typeface="Arial Unicode MS" pitchFamily="34" charset="-128"/>
                <a:cs typeface="Arial Unicode MS" pitchFamily="34" charset="-128"/>
              </a:rPr>
              <a:t>akan dicapai</a:t>
            </a:r>
            <a:r>
              <a:rPr lang="id-ID" sz="2400" dirty="0" smtClean="0">
                <a:latin typeface="Cambria" pitchFamily="18" charset="0"/>
                <a:ea typeface="Arial Unicode MS" pitchFamily="34" charset="-128"/>
                <a:cs typeface="Arial Unicode MS" pitchFamily="34" charset="-128"/>
              </a:rPr>
              <a:t>. </a:t>
            </a:r>
            <a:r>
              <a:rPr lang="id-ID" sz="2400" b="1" dirty="0" smtClean="0">
                <a:latin typeface="Cambria" pitchFamily="18" charset="0"/>
                <a:ea typeface="Arial Unicode MS" pitchFamily="34" charset="-128"/>
                <a:cs typeface="Arial Unicode MS" pitchFamily="34" charset="-128"/>
              </a:rPr>
              <a:t>Strategi</a:t>
            </a:r>
            <a:r>
              <a:rPr lang="id-ID" sz="2400" dirty="0" smtClean="0">
                <a:latin typeface="Cambria" pitchFamily="18" charset="0"/>
                <a:ea typeface="Arial Unicode MS" pitchFamily="34" charset="-128"/>
                <a:cs typeface="Arial Unicode MS" pitchFamily="34" charset="-128"/>
              </a:rPr>
              <a:t> dekat dengan program.</a:t>
            </a:r>
          </a:p>
          <a:p>
            <a:endParaRPr lang="id-ID" sz="2400" dirty="0" smtClean="0">
              <a:latin typeface="Cambria" pitchFamily="18" charset="0"/>
              <a:ea typeface="Arial Unicode MS" pitchFamily="34" charset="-128"/>
              <a:cs typeface="Arial Unicode MS" pitchFamily="34" charset="-128"/>
            </a:endParaRPr>
          </a:p>
          <a:p>
            <a:r>
              <a:rPr lang="id-ID" sz="2800" b="1" dirty="0" smtClean="0">
                <a:latin typeface="Cambria" pitchFamily="18" charset="0"/>
                <a:ea typeface="Arial Unicode MS" pitchFamily="34" charset="-128"/>
                <a:cs typeface="Arial Unicode MS" pitchFamily="34" charset="-128"/>
              </a:rPr>
              <a:t>Arah Kebijakan</a:t>
            </a:r>
            <a:r>
              <a:rPr lang="id-ID" sz="2400" dirty="0" smtClean="0">
                <a:latin typeface="Cambria" pitchFamily="18" charset="0"/>
                <a:ea typeface="Arial Unicode MS" pitchFamily="34" charset="-128"/>
                <a:cs typeface="Arial Unicode MS" pitchFamily="34" charset="-128"/>
              </a:rPr>
              <a:t> </a:t>
            </a:r>
            <a:r>
              <a:rPr lang="id-ID" sz="2400" dirty="0">
                <a:latin typeface="Cambria" pitchFamily="18" charset="0"/>
                <a:ea typeface="Arial Unicode MS" pitchFamily="34" charset="-128"/>
                <a:cs typeface="Arial Unicode MS" pitchFamily="34" charset="-128"/>
              </a:rPr>
              <a:t>merupakan pedoman untuk mengarahkan rumusan strategi yang dipilih agar lebih terarah dalam mencapai tujuan dan sasaran </a:t>
            </a:r>
            <a:r>
              <a:rPr lang="id-ID" sz="2400" dirty="0" smtClean="0">
                <a:latin typeface="Cambria" pitchFamily="18" charset="0"/>
                <a:ea typeface="Arial Unicode MS" pitchFamily="34" charset="-128"/>
                <a:cs typeface="Arial Unicode MS" pitchFamily="34" charset="-128"/>
              </a:rPr>
              <a:t>pembangunan daerah.</a:t>
            </a:r>
          </a:p>
          <a:p>
            <a:endParaRPr lang="id-ID" sz="2400" dirty="0" smtClean="0">
              <a:latin typeface="Cambria" pitchFamily="18" charset="0"/>
              <a:ea typeface="Arial Unicode MS" pitchFamily="34" charset="-128"/>
              <a:cs typeface="Arial Unicode MS" pitchFamily="34" charset="-128"/>
            </a:endParaRPr>
          </a:p>
          <a:p>
            <a:r>
              <a:rPr lang="id-ID" sz="2800" b="1" dirty="0" smtClean="0">
                <a:latin typeface="Cambria" pitchFamily="18" charset="0"/>
              </a:rPr>
              <a:t>Program Pembangunan Daerah </a:t>
            </a:r>
            <a:r>
              <a:rPr lang="id-ID" sz="2400" dirty="0" smtClean="0">
                <a:latin typeface="Cambria" pitchFamily="18" charset="0"/>
              </a:rPr>
              <a:t>merupakan kumpulan program yang berhubungan langsung dengan pencapaian SASARAN termasuk program kepala daerah terpilih yang akan didanai melalui belanja langsung dan belanja tidak langsung serta pengeluaran pembiayaan</a:t>
            </a:r>
            <a:endParaRPr lang="id-ID" sz="2400" dirty="0">
              <a:latin typeface="Cambria" pitchFamily="18" charset="0"/>
              <a:ea typeface="Arial Unicode MS" pitchFamily="34" charset="-128"/>
              <a:cs typeface="Arial Unicode MS" pitchFamily="34" charset="-128"/>
            </a:endParaRPr>
          </a:p>
        </p:txBody>
      </p:sp>
      <p:sp>
        <p:nvSpPr>
          <p:cNvPr id="8"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38</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p14="http://schemas.microsoft.com/office/powerpoint/2010/main" xmlns="" val="36362689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8048"/>
            <a:ext cx="12190413" cy="756000"/>
          </a:xfrm>
          <a:prstGeom prst="rect">
            <a:avLst/>
          </a:prstGeom>
          <a:solidFill>
            <a:srgbClr val="990033"/>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VI  </a:t>
            </a:r>
          </a:p>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STRATEGI , ARAH KEBIJAKAN, DAN PROGRAM PEMBANGUNAN DAERAH</a:t>
            </a:r>
            <a:endParaRPr lang="id-ID" sz="2400" b="1" dirty="0">
              <a:solidFill>
                <a:schemeClr val="bg1"/>
              </a:solidFill>
              <a:latin typeface="Arial Unicode MS" pitchFamily="34" charset="-128"/>
              <a:ea typeface="Arial Unicode MS" pitchFamily="34" charset="-128"/>
              <a:cs typeface="Arial Unicode MS" pitchFamily="34" charset="-128"/>
            </a:endParaRPr>
          </a:p>
        </p:txBody>
      </p:sp>
      <p:pic>
        <p:nvPicPr>
          <p:cNvPr id="5" name="Picture 4" descr="Permen 86 arah jak.png"/>
          <p:cNvPicPr>
            <a:picLocks noChangeAspect="1"/>
          </p:cNvPicPr>
          <p:nvPr/>
        </p:nvPicPr>
        <p:blipFill>
          <a:blip r:embed="rId3"/>
          <a:stretch>
            <a:fillRect/>
          </a:stretch>
        </p:blipFill>
        <p:spPr>
          <a:xfrm>
            <a:off x="308728" y="4572008"/>
            <a:ext cx="5144218" cy="1785950"/>
          </a:xfrm>
          <a:prstGeom prst="rect">
            <a:avLst/>
          </a:prstGeom>
        </p:spPr>
      </p:pic>
      <p:pic>
        <p:nvPicPr>
          <p:cNvPr id="6" name="Picture 5" descr="Permen 86 program pembangunan.png"/>
          <p:cNvPicPr>
            <a:picLocks noChangeAspect="1"/>
          </p:cNvPicPr>
          <p:nvPr/>
        </p:nvPicPr>
        <p:blipFill>
          <a:blip r:embed="rId4"/>
          <a:stretch>
            <a:fillRect/>
          </a:stretch>
        </p:blipFill>
        <p:spPr>
          <a:xfrm>
            <a:off x="5809454" y="1285860"/>
            <a:ext cx="6101491" cy="5286412"/>
          </a:xfrm>
          <a:prstGeom prst="rect">
            <a:avLst/>
          </a:prstGeom>
        </p:spPr>
      </p:pic>
      <p:pic>
        <p:nvPicPr>
          <p:cNvPr id="9" name="Picture 8" descr="Permen 86 strategi.png"/>
          <p:cNvPicPr>
            <a:picLocks noChangeAspect="1"/>
          </p:cNvPicPr>
          <p:nvPr/>
        </p:nvPicPr>
        <p:blipFill>
          <a:blip r:embed="rId5"/>
          <a:stretch>
            <a:fillRect/>
          </a:stretch>
        </p:blipFill>
        <p:spPr>
          <a:xfrm>
            <a:off x="380166" y="1285860"/>
            <a:ext cx="5072098" cy="2786082"/>
          </a:xfrm>
          <a:prstGeom prst="rect">
            <a:avLst/>
          </a:prstGeom>
        </p:spPr>
      </p:pic>
      <p:sp>
        <p:nvSpPr>
          <p:cNvPr id="10" name="TextBox 9"/>
          <p:cNvSpPr txBox="1"/>
          <p:nvPr/>
        </p:nvSpPr>
        <p:spPr>
          <a:xfrm>
            <a:off x="380166" y="857232"/>
            <a:ext cx="3714776" cy="338554"/>
          </a:xfrm>
          <a:prstGeom prst="rect">
            <a:avLst/>
          </a:prstGeom>
          <a:solidFill>
            <a:srgbClr val="00B0F0"/>
          </a:solidFill>
        </p:spPr>
        <p:txBody>
          <a:bodyPr wrap="square" rtlCol="0">
            <a:spAutoFit/>
          </a:bodyPr>
          <a:lstStyle/>
          <a:p>
            <a:r>
              <a:rPr lang="id-ID" sz="1600" dirty="0" smtClean="0">
                <a:latin typeface="Cambria" pitchFamily="18" charset="0"/>
              </a:rPr>
              <a:t>Strategi</a:t>
            </a:r>
            <a:endParaRPr lang="id-ID" sz="1600" dirty="0">
              <a:latin typeface="Cambria" pitchFamily="18" charset="0"/>
            </a:endParaRPr>
          </a:p>
        </p:txBody>
      </p:sp>
      <p:sp>
        <p:nvSpPr>
          <p:cNvPr id="11" name="TextBox 10"/>
          <p:cNvSpPr txBox="1"/>
          <p:nvPr/>
        </p:nvSpPr>
        <p:spPr>
          <a:xfrm>
            <a:off x="308730" y="4214818"/>
            <a:ext cx="3714776" cy="338554"/>
          </a:xfrm>
          <a:prstGeom prst="rect">
            <a:avLst/>
          </a:prstGeom>
          <a:solidFill>
            <a:srgbClr val="00B0F0"/>
          </a:solidFill>
        </p:spPr>
        <p:txBody>
          <a:bodyPr wrap="square" rtlCol="0">
            <a:spAutoFit/>
          </a:bodyPr>
          <a:lstStyle/>
          <a:p>
            <a:r>
              <a:rPr lang="id-ID" sz="1600" dirty="0" smtClean="0">
                <a:latin typeface="Cambria" pitchFamily="18" charset="0"/>
              </a:rPr>
              <a:t>Arah Kebijakan</a:t>
            </a:r>
            <a:endParaRPr lang="id-ID" sz="1600" dirty="0">
              <a:latin typeface="Cambria" pitchFamily="18" charset="0"/>
            </a:endParaRPr>
          </a:p>
        </p:txBody>
      </p:sp>
      <p:sp>
        <p:nvSpPr>
          <p:cNvPr id="12" name="TextBox 11"/>
          <p:cNvSpPr txBox="1"/>
          <p:nvPr/>
        </p:nvSpPr>
        <p:spPr>
          <a:xfrm>
            <a:off x="5809455" y="857234"/>
            <a:ext cx="3714776" cy="338554"/>
          </a:xfrm>
          <a:prstGeom prst="rect">
            <a:avLst/>
          </a:prstGeom>
          <a:solidFill>
            <a:srgbClr val="00B0F0"/>
          </a:solidFill>
        </p:spPr>
        <p:txBody>
          <a:bodyPr wrap="square" rtlCol="0">
            <a:spAutoFit/>
          </a:bodyPr>
          <a:lstStyle/>
          <a:p>
            <a:r>
              <a:rPr lang="id-ID" sz="1600" dirty="0" smtClean="0">
                <a:latin typeface="Cambria" pitchFamily="18" charset="0"/>
              </a:rPr>
              <a:t>Program Pembangunan Daerah</a:t>
            </a:r>
            <a:endParaRPr lang="id-ID" sz="1600" dirty="0">
              <a:latin typeface="Cambria" pitchFamily="18" charset="0"/>
            </a:endParaRPr>
          </a:p>
        </p:txBody>
      </p:sp>
      <p:sp>
        <p:nvSpPr>
          <p:cNvPr id="8"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39</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p14="http://schemas.microsoft.com/office/powerpoint/2010/main" xmlns="" val="36362689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57"/>
          <p:cNvGrpSpPr/>
          <p:nvPr/>
        </p:nvGrpSpPr>
        <p:grpSpPr>
          <a:xfrm>
            <a:off x="41356" y="785794"/>
            <a:ext cx="12113175" cy="5689044"/>
            <a:chOff x="41354" y="785794"/>
            <a:chExt cx="12113175" cy="5689044"/>
          </a:xfrm>
        </p:grpSpPr>
        <p:cxnSp>
          <p:nvCxnSpPr>
            <p:cNvPr id="2" name="Shape 20"/>
            <p:cNvCxnSpPr/>
            <p:nvPr/>
          </p:nvCxnSpPr>
          <p:spPr bwMode="auto">
            <a:xfrm rot="5400000">
              <a:off x="6579632" y="5438079"/>
              <a:ext cx="216000" cy="1953"/>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3" name="Shape 20"/>
            <p:cNvCxnSpPr>
              <a:endCxn id="9" idx="0"/>
            </p:cNvCxnSpPr>
            <p:nvPr/>
          </p:nvCxnSpPr>
          <p:spPr bwMode="auto">
            <a:xfrm rot="5400000">
              <a:off x="6509832" y="4492662"/>
              <a:ext cx="355600" cy="1953"/>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sp>
          <p:nvSpPr>
            <p:cNvPr id="4" name="Rectangle 3"/>
            <p:cNvSpPr/>
            <p:nvPr/>
          </p:nvSpPr>
          <p:spPr bwMode="auto">
            <a:xfrm>
              <a:off x="1060311" y="1648838"/>
              <a:ext cx="6769195" cy="4826000"/>
            </a:xfrm>
            <a:prstGeom prst="rect">
              <a:avLst/>
            </a:prstGeom>
            <a:noFill/>
            <a:ln w="28575" cap="flat" cmpd="sng" algn="ctr">
              <a:solidFill>
                <a:schemeClr val="tx1"/>
              </a:solidFill>
              <a:prstDash val="solid"/>
              <a:round/>
              <a:headEnd type="none" w="med" len="med"/>
              <a:tailEnd type="none" w="med" len="med"/>
            </a:ln>
            <a:effectLst/>
          </p:spPr>
          <p:txBody>
            <a:bodyPr/>
            <a:lstStyle/>
            <a:p>
              <a:pPr eaLnBrk="0" hangingPunct="0">
                <a:buClr>
                  <a:srgbClr val="000000"/>
                </a:buClr>
                <a:buSzPct val="100000"/>
                <a:buFont typeface="Times New Roman" pitchFamily="16" charset="0"/>
                <a:buNone/>
                <a:defRPr/>
              </a:pPr>
              <a:endParaRPr lang="id-ID">
                <a:effectLst>
                  <a:outerShdw blurRad="38100" dist="38100" dir="2700000" algn="tl">
                    <a:srgbClr val="000000">
                      <a:alpha val="43137"/>
                    </a:srgbClr>
                  </a:outerShdw>
                </a:effectLst>
                <a:latin typeface="Garamond" pitchFamily="16" charset="0"/>
                <a:ea typeface="MS Gothic" charset="-128"/>
              </a:endParaRPr>
            </a:p>
          </p:txBody>
        </p:sp>
        <p:sp>
          <p:nvSpPr>
            <p:cNvPr id="5" name="Rectangle 4"/>
            <p:cNvSpPr/>
            <p:nvPr/>
          </p:nvSpPr>
          <p:spPr bwMode="auto">
            <a:xfrm>
              <a:off x="41354" y="988284"/>
              <a:ext cx="2109240" cy="529878"/>
            </a:xfrm>
            <a:prstGeom prst="rect">
              <a:avLst/>
            </a:prstGeom>
            <a:solidFill>
              <a:srgbClr val="847DE3"/>
            </a:solidFill>
            <a:ln>
              <a:solidFill>
                <a:schemeClr val="tx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p>
              <a:pPr algn="ctr" eaLnBrk="0" hangingPunct="0">
                <a:buClr>
                  <a:srgbClr val="000000"/>
                </a:buClr>
                <a:buSzPct val="100000"/>
                <a:buFont typeface="Times New Roman" pitchFamily="16" charset="0"/>
                <a:buNone/>
                <a:defRPr/>
              </a:pPr>
              <a:r>
                <a:rPr lang="id-ID" sz="1400" b="1" dirty="0">
                  <a:solidFill>
                    <a:schemeClr val="bg1"/>
                  </a:solidFill>
                  <a:effectLst>
                    <a:outerShdw blurRad="38100" dist="38100" dir="2700000" algn="tl">
                      <a:srgbClr val="000000">
                        <a:alpha val="43137"/>
                      </a:srgbClr>
                    </a:outerShdw>
                  </a:effectLst>
                  <a:latin typeface="Candara" pitchFamily="34" charset="0"/>
                </a:rPr>
                <a:t>Persiapan Penyusunan RPJPD</a:t>
              </a:r>
            </a:p>
          </p:txBody>
        </p:sp>
        <p:sp>
          <p:nvSpPr>
            <p:cNvPr id="6" name="Rectangle 4"/>
            <p:cNvSpPr>
              <a:spLocks noChangeArrowheads="1"/>
            </p:cNvSpPr>
            <p:nvPr/>
          </p:nvSpPr>
          <p:spPr bwMode="auto">
            <a:xfrm>
              <a:off x="1525265" y="1732976"/>
              <a:ext cx="1353839" cy="857250"/>
            </a:xfrm>
            <a:prstGeom prst="rect">
              <a:avLst/>
            </a:prstGeom>
            <a:ln>
              <a:solidFill>
                <a:schemeClr val="tx1"/>
              </a:solidFill>
              <a:headEnd/>
              <a:tailEnd/>
            </a:ln>
          </p:spPr>
          <p:style>
            <a:lnRef idx="1">
              <a:schemeClr val="accent6"/>
            </a:lnRef>
            <a:fillRef idx="2">
              <a:schemeClr val="accent6"/>
            </a:fillRef>
            <a:effectRef idx="1">
              <a:schemeClr val="accent6"/>
            </a:effectRef>
            <a:fontRef idx="minor">
              <a:schemeClr val="dk1"/>
            </a:fontRef>
          </p:style>
          <p:txBody>
            <a:bodyPr anchor="ctr"/>
            <a:lstStyle/>
            <a:p>
              <a:pPr algn="ctr" eaLnBrk="0" hangingPunct="0">
                <a:buClr>
                  <a:srgbClr val="000000"/>
                </a:buClr>
                <a:buSzPct val="100000"/>
                <a:buFont typeface="Times New Roman" pitchFamily="16" charset="0"/>
                <a:buNone/>
                <a:defRPr/>
              </a:pPr>
              <a:r>
                <a:rPr lang="id-ID" sz="1400" b="1" dirty="0">
                  <a:solidFill>
                    <a:schemeClr val="tx1"/>
                  </a:solidFill>
                  <a:effectLst>
                    <a:outerShdw blurRad="38100" dist="38100" dir="2700000" algn="tl">
                      <a:srgbClr val="000000">
                        <a:alpha val="43137"/>
                      </a:srgbClr>
                    </a:outerShdw>
                  </a:effectLst>
                  <a:latin typeface="Candara" pitchFamily="34" charset="0"/>
                </a:rPr>
                <a:t>Pengolahan data dan informasi </a:t>
              </a:r>
            </a:p>
          </p:txBody>
        </p:sp>
        <p:sp>
          <p:nvSpPr>
            <p:cNvPr id="7" name="Rectangle 6"/>
            <p:cNvSpPr/>
            <p:nvPr/>
          </p:nvSpPr>
          <p:spPr bwMode="auto">
            <a:xfrm>
              <a:off x="3787524" y="4098352"/>
              <a:ext cx="1771907" cy="1000125"/>
            </a:xfrm>
            <a:prstGeom prst="rect">
              <a:avLst/>
            </a:prstGeom>
            <a:noFill/>
            <a:ln w="19050" cap="flat" cmpd="sng" algn="ctr">
              <a:solidFill>
                <a:schemeClr val="tx1"/>
              </a:solidFill>
              <a:prstDash val="solid"/>
              <a:round/>
              <a:headEnd type="none" w="med" len="med"/>
              <a:tailEnd type="none" w="med" len="med"/>
            </a:ln>
            <a:effectLst/>
          </p:spPr>
          <p:txBody>
            <a:bodyPr anchor="ctr"/>
            <a:lstStyle/>
            <a:p>
              <a:pPr algn="ctr" eaLnBrk="0" hangingPunct="0">
                <a:buClr>
                  <a:srgbClr val="000000"/>
                </a:buClr>
                <a:buSzPct val="100000"/>
                <a:buFont typeface="Times New Roman" pitchFamily="16" charset="0"/>
                <a:buNone/>
                <a:defRPr/>
              </a:pPr>
              <a:r>
                <a:rPr lang="en-US" sz="1400" b="1" dirty="0" err="1">
                  <a:latin typeface="Candara" pitchFamily="34" charset="0"/>
                  <a:ea typeface="MS Gothic" charset="-128"/>
                  <a:cs typeface="+mn-cs"/>
                </a:rPr>
                <a:t>Perumusan</a:t>
              </a:r>
              <a:r>
                <a:rPr lang="en-US" sz="1400" b="1" dirty="0">
                  <a:latin typeface="Candara" pitchFamily="34" charset="0"/>
                  <a:ea typeface="MS Gothic" charset="-128"/>
                  <a:cs typeface="+mn-cs"/>
                </a:rPr>
                <a:t> </a:t>
              </a:r>
              <a:r>
                <a:rPr lang="id-ID" sz="1400" b="1" dirty="0">
                  <a:latin typeface="Candara" pitchFamily="34" charset="0"/>
                  <a:ea typeface="MS Gothic" charset="-128"/>
                  <a:cs typeface="+mn-cs"/>
                </a:rPr>
                <a:t>P</a:t>
              </a:r>
              <a:r>
                <a:rPr lang="en-US" sz="1400" b="1" dirty="0" err="1">
                  <a:latin typeface="Candara" pitchFamily="34" charset="0"/>
                  <a:ea typeface="MS Gothic" charset="-128"/>
                  <a:cs typeface="+mn-cs"/>
                </a:rPr>
                <a:t>ermasalahan</a:t>
              </a:r>
              <a:r>
                <a:rPr lang="en-US" sz="1400" b="1" dirty="0">
                  <a:latin typeface="Candara" pitchFamily="34" charset="0"/>
                  <a:ea typeface="MS Gothic" charset="-128"/>
                  <a:cs typeface="+mn-cs"/>
                </a:rPr>
                <a:t> </a:t>
              </a:r>
              <a:r>
                <a:rPr lang="en-US" sz="1400" b="1" dirty="0" err="1">
                  <a:latin typeface="Candara" pitchFamily="34" charset="0"/>
                  <a:ea typeface="MS Gothic" charset="-128"/>
                  <a:cs typeface="+mn-cs"/>
                </a:rPr>
                <a:t>dan</a:t>
              </a:r>
              <a:r>
                <a:rPr lang="en-US" sz="1400" b="1" dirty="0">
                  <a:latin typeface="Candara" pitchFamily="34" charset="0"/>
                  <a:ea typeface="MS Gothic" charset="-128"/>
                  <a:cs typeface="+mn-cs"/>
                </a:rPr>
                <a:t> </a:t>
              </a:r>
              <a:r>
                <a:rPr lang="en-US" sz="1400" b="1" dirty="0" err="1">
                  <a:latin typeface="Candara" pitchFamily="34" charset="0"/>
                  <a:ea typeface="MS Gothic" charset="-128"/>
                  <a:cs typeface="+mn-cs"/>
                </a:rPr>
                <a:t>Analisis</a:t>
              </a:r>
              <a:r>
                <a:rPr lang="en-US" sz="1400" b="1" dirty="0">
                  <a:latin typeface="Candara" pitchFamily="34" charset="0"/>
                  <a:ea typeface="MS Gothic" charset="-128"/>
                  <a:cs typeface="+mn-cs"/>
                </a:rPr>
                <a:t> </a:t>
              </a:r>
              <a:r>
                <a:rPr lang="id-ID" sz="1400" b="1" dirty="0">
                  <a:latin typeface="Candara" pitchFamily="34" charset="0"/>
                  <a:ea typeface="MS Gothic" charset="-128"/>
                  <a:cs typeface="+mn-cs"/>
                </a:rPr>
                <a:t>Pembangunan </a:t>
              </a:r>
              <a:r>
                <a:rPr lang="en-US" sz="1400" b="1" dirty="0">
                  <a:latin typeface="Candara" pitchFamily="34" charset="0"/>
                  <a:ea typeface="MS Gothic" charset="-128"/>
                  <a:cs typeface="+mn-cs"/>
                </a:rPr>
                <a:t>Daerah</a:t>
              </a:r>
            </a:p>
          </p:txBody>
        </p:sp>
        <p:sp>
          <p:nvSpPr>
            <p:cNvPr id="8" name="Rectangle 7"/>
            <p:cNvSpPr/>
            <p:nvPr/>
          </p:nvSpPr>
          <p:spPr bwMode="auto">
            <a:xfrm>
              <a:off x="3786633" y="5384168"/>
              <a:ext cx="1772361" cy="500066"/>
            </a:xfrm>
            <a:prstGeom prst="rect">
              <a:avLst/>
            </a:prstGeom>
            <a:solidFill>
              <a:srgbClr val="A3EDFF"/>
            </a:solidFill>
            <a:ln>
              <a:solidFill>
                <a:schemeClr val="tx1"/>
              </a:solidFill>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anchor="ctr"/>
            <a:lstStyle/>
            <a:p>
              <a:pPr algn="ctr" eaLnBrk="0" hangingPunct="0">
                <a:buClr>
                  <a:srgbClr val="000000"/>
                </a:buClr>
                <a:buSzPct val="100000"/>
                <a:buFont typeface="Times New Roman" pitchFamily="16" charset="0"/>
                <a:buNone/>
                <a:defRPr/>
              </a:pPr>
              <a:r>
                <a:rPr lang="id-ID" sz="1400" b="1" dirty="0">
                  <a:solidFill>
                    <a:schemeClr val="tx1"/>
                  </a:solidFill>
                  <a:effectLst>
                    <a:outerShdw blurRad="38100" dist="38100" dir="2700000" algn="tl">
                      <a:srgbClr val="000000">
                        <a:alpha val="43137"/>
                      </a:srgbClr>
                    </a:outerShdw>
                  </a:effectLst>
                  <a:latin typeface="Candara" pitchFamily="34" charset="0"/>
                </a:rPr>
                <a:t>Masukan dari PD</a:t>
              </a:r>
            </a:p>
          </p:txBody>
        </p:sp>
        <p:sp>
          <p:nvSpPr>
            <p:cNvPr id="9" name="Rectangle 8"/>
            <p:cNvSpPr/>
            <p:nvPr/>
          </p:nvSpPr>
          <p:spPr bwMode="auto">
            <a:xfrm>
              <a:off x="5807538" y="4671438"/>
              <a:ext cx="1758233" cy="647700"/>
            </a:xfrm>
            <a:prstGeom prst="rect">
              <a:avLst/>
            </a:prstGeom>
            <a:noFill/>
            <a:ln w="19050" cap="flat" cmpd="sng" algn="ctr">
              <a:solidFill>
                <a:schemeClr val="tx1"/>
              </a:solidFill>
              <a:prstDash val="solid"/>
              <a:round/>
              <a:headEnd type="none" w="med" len="med"/>
              <a:tailEnd type="none" w="med" len="med"/>
            </a:ln>
            <a:effectLst/>
          </p:spPr>
          <p:txBody>
            <a:bodyPr anchor="ctr"/>
            <a:lstStyle/>
            <a:p>
              <a:pPr algn="ctr" eaLnBrk="0" hangingPunct="0">
                <a:buClr>
                  <a:srgbClr val="000000"/>
                </a:buClr>
                <a:buSzPct val="100000"/>
                <a:buFont typeface="Times New Roman" pitchFamily="16" charset="0"/>
                <a:buNone/>
                <a:defRPr/>
              </a:pPr>
              <a:r>
                <a:rPr lang="id-ID" sz="1200" b="1" dirty="0">
                  <a:latin typeface="Candara" pitchFamily="34" charset="0"/>
                  <a:ea typeface="MS Gothic" charset="-128"/>
                  <a:cs typeface="+mn-cs"/>
                </a:rPr>
                <a:t>Pelaksanaan Forum Konsultasi Publik</a:t>
              </a:r>
            </a:p>
          </p:txBody>
        </p:sp>
        <p:cxnSp>
          <p:nvCxnSpPr>
            <p:cNvPr id="10" name="Shape 18"/>
            <p:cNvCxnSpPr>
              <a:stCxn id="6" idx="1"/>
            </p:cNvCxnSpPr>
            <p:nvPr/>
          </p:nvCxnSpPr>
          <p:spPr bwMode="auto">
            <a:xfrm rot="10800000" flipH="1" flipV="1">
              <a:off x="1525265" y="2161601"/>
              <a:ext cx="326249" cy="2436812"/>
            </a:xfrm>
            <a:prstGeom prst="bentConnector3">
              <a:avLst>
                <a:gd name="adj1" fmla="val -86228"/>
              </a:avLst>
            </a:prstGeom>
            <a:solidFill>
              <a:schemeClr val="accent1"/>
            </a:solidFill>
            <a:ln w="19050" cap="flat" cmpd="sng" algn="ctr">
              <a:solidFill>
                <a:schemeClr val="tx1"/>
              </a:solidFill>
              <a:prstDash val="solid"/>
              <a:round/>
              <a:headEnd type="none" w="med" len="med"/>
              <a:tailEnd type="arrow"/>
            </a:ln>
            <a:effectLst/>
          </p:spPr>
        </p:cxnSp>
        <p:grpSp>
          <p:nvGrpSpPr>
            <p:cNvPr id="17" name="Group 75"/>
            <p:cNvGrpSpPr>
              <a:grpSpLocks/>
            </p:cNvGrpSpPr>
            <p:nvPr/>
          </p:nvGrpSpPr>
          <p:grpSpPr bwMode="auto">
            <a:xfrm>
              <a:off x="1851514" y="2875977"/>
              <a:ext cx="1758233" cy="1222375"/>
              <a:chOff x="1666875" y="3143250"/>
              <a:chExt cx="1428750" cy="1221854"/>
            </a:xfrm>
          </p:grpSpPr>
          <p:cxnSp>
            <p:nvCxnSpPr>
              <p:cNvPr id="12" name="Shape 20"/>
              <p:cNvCxnSpPr/>
              <p:nvPr/>
            </p:nvCxnSpPr>
            <p:spPr bwMode="auto">
              <a:xfrm rot="5400000">
                <a:off x="2197963" y="4202454"/>
                <a:ext cx="325299" cy="0"/>
              </a:xfrm>
              <a:prstGeom prst="bentConnector3">
                <a:avLst>
                  <a:gd name="adj1" fmla="val 50000"/>
                </a:avLst>
              </a:prstGeom>
              <a:ln>
                <a:solidFill>
                  <a:schemeClr val="tx1"/>
                </a:solidFill>
                <a:headEnd type="none" w="med" len="med"/>
                <a:tailEnd type="arrow"/>
              </a:ln>
            </p:spPr>
            <p:style>
              <a:lnRef idx="2">
                <a:schemeClr val="accent6"/>
              </a:lnRef>
              <a:fillRef idx="1">
                <a:schemeClr val="lt1"/>
              </a:fillRef>
              <a:effectRef idx="0">
                <a:schemeClr val="accent6"/>
              </a:effectRef>
              <a:fontRef idx="minor">
                <a:schemeClr val="dk1"/>
              </a:fontRef>
            </p:style>
          </p:cxnSp>
          <p:sp>
            <p:nvSpPr>
              <p:cNvPr id="13" name="Rectangle 12"/>
              <p:cNvSpPr/>
              <p:nvPr/>
            </p:nvSpPr>
            <p:spPr bwMode="auto">
              <a:xfrm>
                <a:off x="1666875" y="3143250"/>
                <a:ext cx="1428750" cy="999699"/>
              </a:xfrm>
              <a:prstGeom prst="rect">
                <a:avLst/>
              </a:prstGeom>
              <a:ln>
                <a:solidFill>
                  <a:schemeClr val="tx1"/>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anchor="ctr"/>
              <a:lstStyle/>
              <a:p>
                <a:pPr algn="ctr" eaLnBrk="0" hangingPunct="0">
                  <a:buClr>
                    <a:srgbClr val="000000"/>
                  </a:buClr>
                  <a:buSzPct val="100000"/>
                  <a:buFont typeface="Times New Roman" pitchFamily="16" charset="0"/>
                  <a:buNone/>
                  <a:defRPr/>
                </a:pPr>
                <a:r>
                  <a:rPr lang="id-ID" sz="1400" b="1">
                    <a:solidFill>
                      <a:schemeClr val="tx1"/>
                    </a:solidFill>
                    <a:latin typeface="Candara" pitchFamily="34" charset="0"/>
                  </a:rPr>
                  <a:t>Penelaahan RTRW Provinsi &amp; Daerah Lainnya</a:t>
                </a:r>
              </a:p>
            </p:txBody>
          </p:sp>
        </p:grpSp>
        <p:cxnSp>
          <p:nvCxnSpPr>
            <p:cNvPr id="14" name="Shape 20"/>
            <p:cNvCxnSpPr>
              <a:endCxn id="7" idx="2"/>
            </p:cNvCxnSpPr>
            <p:nvPr/>
          </p:nvCxnSpPr>
          <p:spPr bwMode="auto">
            <a:xfrm rot="5400000" flipH="1" flipV="1">
              <a:off x="4529626" y="5241351"/>
              <a:ext cx="285750" cy="0"/>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15" name="Shape 20"/>
            <p:cNvCxnSpPr>
              <a:stCxn id="37" idx="2"/>
            </p:cNvCxnSpPr>
            <p:nvPr/>
          </p:nvCxnSpPr>
          <p:spPr bwMode="auto">
            <a:xfrm rot="16200000" flipH="1">
              <a:off x="4566138" y="2623564"/>
              <a:ext cx="212725" cy="0"/>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16" name="Shape 18"/>
            <p:cNvCxnSpPr/>
            <p:nvPr/>
          </p:nvCxnSpPr>
          <p:spPr bwMode="auto">
            <a:xfrm rot="16200000" flipH="1">
              <a:off x="-395038" y="2635065"/>
              <a:ext cx="2559050" cy="351647"/>
            </a:xfrm>
            <a:prstGeom prst="bentConnector2">
              <a:avLst/>
            </a:prstGeom>
            <a:solidFill>
              <a:schemeClr val="accent1"/>
            </a:solidFill>
            <a:ln w="19050" cap="flat" cmpd="sng" algn="ctr">
              <a:solidFill>
                <a:schemeClr val="tx1"/>
              </a:solidFill>
              <a:prstDash val="solid"/>
              <a:round/>
              <a:headEnd type="none" w="med" len="med"/>
              <a:tailEnd type="arrow"/>
            </a:ln>
            <a:effectLst/>
          </p:spPr>
        </p:cxnSp>
        <p:grpSp>
          <p:nvGrpSpPr>
            <p:cNvPr id="22" name="Group 56"/>
            <p:cNvGrpSpPr/>
            <p:nvPr/>
          </p:nvGrpSpPr>
          <p:grpSpPr>
            <a:xfrm>
              <a:off x="5807520" y="2442092"/>
              <a:ext cx="1758527" cy="2071702"/>
              <a:chOff x="5667380" y="1916102"/>
              <a:chExt cx="1428760" cy="2071702"/>
            </a:xfrm>
            <a:solidFill>
              <a:schemeClr val="accent6">
                <a:lumMod val="20000"/>
                <a:lumOff val="80000"/>
              </a:schemeClr>
            </a:solidFill>
          </p:grpSpPr>
          <p:sp>
            <p:nvSpPr>
              <p:cNvPr id="18" name="Rectangle 17"/>
              <p:cNvSpPr/>
              <p:nvPr/>
            </p:nvSpPr>
            <p:spPr bwMode="auto">
              <a:xfrm>
                <a:off x="5667380" y="1916102"/>
                <a:ext cx="1428760" cy="2071702"/>
              </a:xfrm>
              <a:prstGeom prst="rect">
                <a:avLst/>
              </a:prstGeom>
              <a:grpFill/>
              <a:ln w="19050" cap="flat" cmpd="sng" algn="ctr">
                <a:solidFill>
                  <a:schemeClr val="tx1"/>
                </a:solidFill>
                <a:prstDash val="solid"/>
                <a:round/>
                <a:headEnd type="none" w="med" len="med"/>
                <a:tailEnd type="none" w="med" len="med"/>
              </a:ln>
              <a:effectLst/>
            </p:spPr>
            <p:txBody>
              <a:bodyPr/>
              <a:lstStyle/>
              <a:p>
                <a:pPr eaLnBrk="0" hangingPunct="0">
                  <a:buClr>
                    <a:srgbClr val="000000"/>
                  </a:buClr>
                  <a:buSzPct val="100000"/>
                  <a:buFont typeface="Times New Roman" pitchFamily="16" charset="0"/>
                  <a:buNone/>
                  <a:defRPr/>
                </a:pPr>
                <a:endParaRPr lang="id-ID">
                  <a:latin typeface="Garamond" pitchFamily="16" charset="0"/>
                  <a:ea typeface="MS Gothic" charset="-128"/>
                  <a:cs typeface="+mn-cs"/>
                </a:endParaRPr>
              </a:p>
            </p:txBody>
          </p:sp>
          <p:sp>
            <p:nvSpPr>
              <p:cNvPr id="19" name="Rectangle 18"/>
              <p:cNvSpPr/>
              <p:nvPr/>
            </p:nvSpPr>
            <p:spPr bwMode="auto">
              <a:xfrm>
                <a:off x="5810256" y="2071678"/>
                <a:ext cx="1143008" cy="785818"/>
              </a:xfrm>
              <a:prstGeom prst="rect">
                <a:avLst/>
              </a:prstGeom>
              <a:grpFill/>
              <a:ln w="19050" cap="flat" cmpd="sng" algn="ctr">
                <a:solidFill>
                  <a:schemeClr val="tx1"/>
                </a:solidFill>
                <a:prstDash val="solid"/>
                <a:round/>
                <a:headEnd type="none" w="med" len="med"/>
                <a:tailEnd type="none" w="med" len="med"/>
              </a:ln>
              <a:effectLst/>
            </p:spPr>
            <p:txBody>
              <a:bodyPr anchor="ctr"/>
              <a:lstStyle/>
              <a:p>
                <a:pPr algn="ctr" eaLnBrk="0" hangingPunct="0">
                  <a:lnSpc>
                    <a:spcPct val="90000"/>
                  </a:lnSpc>
                  <a:buClr>
                    <a:srgbClr val="000000"/>
                  </a:buClr>
                  <a:buSzPct val="100000"/>
                  <a:buFont typeface="Times New Roman" pitchFamily="16" charset="0"/>
                  <a:buNone/>
                  <a:defRPr/>
                </a:pPr>
                <a:r>
                  <a:rPr lang="fi-FI" sz="1400" b="1">
                    <a:latin typeface="Candara" pitchFamily="34" charset="0"/>
                    <a:ea typeface="MS Gothic" charset="-128"/>
                    <a:cs typeface="+mn-cs"/>
                  </a:rPr>
                  <a:t>Perumusan visi dan misi daerah</a:t>
                </a:r>
              </a:p>
            </p:txBody>
          </p:sp>
          <p:sp>
            <p:nvSpPr>
              <p:cNvPr id="20" name="Rectangle 19"/>
              <p:cNvSpPr/>
              <p:nvPr/>
            </p:nvSpPr>
            <p:spPr bwMode="auto">
              <a:xfrm>
                <a:off x="5810256" y="3071810"/>
                <a:ext cx="1143008" cy="785818"/>
              </a:xfrm>
              <a:prstGeom prst="rect">
                <a:avLst/>
              </a:prstGeom>
              <a:grpFill/>
              <a:ln w="19050" cap="flat" cmpd="sng" algn="ctr">
                <a:solidFill>
                  <a:schemeClr val="tx1"/>
                </a:solidFill>
                <a:prstDash val="solid"/>
                <a:round/>
                <a:headEnd type="none" w="med" len="med"/>
                <a:tailEnd type="none" w="med" len="med"/>
              </a:ln>
              <a:effectLst/>
            </p:spPr>
            <p:txBody>
              <a:bodyPr anchor="ctr"/>
              <a:lstStyle/>
              <a:p>
                <a:pPr algn="ctr">
                  <a:lnSpc>
                    <a:spcPct val="90000"/>
                  </a:lnSpc>
                  <a:buClr>
                    <a:srgbClr val="000000"/>
                  </a:buClr>
                  <a:buSzPct val="100000"/>
                  <a:defRPr/>
                </a:pPr>
                <a:r>
                  <a:rPr lang="id-ID" sz="1200" b="1" dirty="0">
                    <a:latin typeface="Candara" pitchFamily="34" charset="0"/>
                    <a:ea typeface="MS Gothic" charset="-128"/>
                    <a:cs typeface="+mn-cs"/>
                  </a:rPr>
                  <a:t>Perumusan arah kebijakan </a:t>
                </a:r>
                <a:r>
                  <a:rPr lang="en-US" sz="1200" b="1" dirty="0" err="1">
                    <a:latin typeface="Candara" pitchFamily="34" charset="0"/>
                    <a:ea typeface="MS Gothic" charset="-128"/>
                    <a:cs typeface="+mn-cs"/>
                  </a:rPr>
                  <a:t>dan</a:t>
                </a:r>
                <a:r>
                  <a:rPr lang="en-US" sz="1200" b="1" dirty="0">
                    <a:latin typeface="Candara" pitchFamily="34" charset="0"/>
                    <a:ea typeface="MS Gothic" charset="-128"/>
                    <a:cs typeface="+mn-cs"/>
                  </a:rPr>
                  <a:t> </a:t>
                </a:r>
                <a:r>
                  <a:rPr lang="id-ID" sz="1200" dirty="0">
                    <a:latin typeface="Candara" pitchFamily="34" charset="0"/>
                    <a:ea typeface="MS Gothic" charset="-128"/>
                  </a:rPr>
                  <a:t>sasaran pokok</a:t>
                </a:r>
                <a:endParaRPr lang="id-ID" sz="1200" b="1" dirty="0">
                  <a:latin typeface="Candara" pitchFamily="34" charset="0"/>
                  <a:ea typeface="MS Gothic" charset="-128"/>
                  <a:cs typeface="+mn-cs"/>
                </a:endParaRPr>
              </a:p>
            </p:txBody>
          </p:sp>
          <p:cxnSp>
            <p:nvCxnSpPr>
              <p:cNvPr id="21" name="Shape 20"/>
              <p:cNvCxnSpPr>
                <a:stCxn id="19" idx="2"/>
                <a:endCxn id="20" idx="0"/>
              </p:cNvCxnSpPr>
              <p:nvPr/>
            </p:nvCxnSpPr>
            <p:spPr bwMode="auto">
              <a:xfrm rot="5400000">
                <a:off x="6274603" y="2964653"/>
                <a:ext cx="214314" cy="1588"/>
              </a:xfrm>
              <a:prstGeom prst="bentConnector3">
                <a:avLst>
                  <a:gd name="adj1" fmla="val 50000"/>
                </a:avLst>
              </a:prstGeom>
              <a:grpFill/>
              <a:ln w="19050" cap="flat" cmpd="sng" algn="ctr">
                <a:solidFill>
                  <a:schemeClr val="tx1"/>
                </a:solidFill>
                <a:prstDash val="solid"/>
                <a:round/>
                <a:headEnd type="none" w="med" len="med"/>
                <a:tailEnd type="arrow"/>
              </a:ln>
              <a:effectLst/>
            </p:spPr>
          </p:cxnSp>
        </p:grpSp>
        <p:grpSp>
          <p:nvGrpSpPr>
            <p:cNvPr id="33" name="Group 59"/>
            <p:cNvGrpSpPr>
              <a:grpSpLocks/>
            </p:cNvGrpSpPr>
            <p:nvPr/>
          </p:nvGrpSpPr>
          <p:grpSpPr bwMode="auto">
            <a:xfrm>
              <a:off x="3787525" y="2729926"/>
              <a:ext cx="2020014" cy="571500"/>
              <a:chOff x="3240000" y="3152776"/>
              <a:chExt cx="1640992" cy="571500"/>
            </a:xfrm>
          </p:grpSpPr>
          <p:cxnSp>
            <p:nvCxnSpPr>
              <p:cNvPr id="23" name="Shape 20"/>
              <p:cNvCxnSpPr/>
              <p:nvPr/>
            </p:nvCxnSpPr>
            <p:spPr bwMode="auto">
              <a:xfrm flipV="1">
                <a:off x="4539779" y="3429001"/>
                <a:ext cx="341213" cy="0"/>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sp>
            <p:nvSpPr>
              <p:cNvPr id="24" name="Rectangle 23"/>
              <p:cNvSpPr/>
              <p:nvPr/>
            </p:nvSpPr>
            <p:spPr bwMode="auto">
              <a:xfrm>
                <a:off x="3240000" y="3152776"/>
                <a:ext cx="1440000" cy="571500"/>
              </a:xfrm>
              <a:prstGeom prst="rect">
                <a:avLst/>
              </a:prstGeom>
              <a:ln>
                <a:solidFill>
                  <a:schemeClr val="tx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nchor="ctr"/>
              <a:lstStyle/>
              <a:p>
                <a:pPr algn="ctr" eaLnBrk="0" hangingPunct="0">
                  <a:buClr>
                    <a:srgbClr val="000000"/>
                  </a:buClr>
                  <a:buSzPct val="100000"/>
                  <a:buFont typeface="Times New Roman" pitchFamily="16" charset="0"/>
                  <a:buNone/>
                  <a:defRPr/>
                </a:pPr>
                <a:r>
                  <a:rPr lang="id-ID" sz="1400" b="1">
                    <a:solidFill>
                      <a:srgbClr val="FFFF00"/>
                    </a:solidFill>
                    <a:effectLst>
                      <a:outerShdw blurRad="38100" dist="38100" dir="2700000" algn="tl">
                        <a:srgbClr val="000000">
                          <a:alpha val="43137"/>
                        </a:srgbClr>
                      </a:outerShdw>
                    </a:effectLst>
                    <a:latin typeface="Candara" pitchFamily="34" charset="0"/>
                  </a:rPr>
                  <a:t>Analisis isu-isu strategis</a:t>
                </a:r>
              </a:p>
            </p:txBody>
          </p:sp>
        </p:grpSp>
        <p:sp>
          <p:nvSpPr>
            <p:cNvPr id="25" name="Flowchart: Document 71"/>
            <p:cNvSpPr>
              <a:spLocks noChangeArrowheads="1"/>
            </p:cNvSpPr>
            <p:nvPr/>
          </p:nvSpPr>
          <p:spPr bwMode="auto">
            <a:xfrm>
              <a:off x="8421445" y="791588"/>
              <a:ext cx="1426122" cy="664006"/>
            </a:xfrm>
            <a:prstGeom prst="flowChartDocument">
              <a:avLst/>
            </a:prstGeom>
            <a:solidFill>
              <a:srgbClr val="FFFF9B"/>
            </a:solidFill>
            <a:ln w="19050" algn="ctr">
              <a:solidFill>
                <a:schemeClr val="tx1"/>
              </a:solidFill>
              <a:round/>
              <a:headEnd/>
              <a:tailEnd/>
            </a:ln>
          </p:spPr>
          <p:txBody>
            <a:bodyPr anchor="ctr"/>
            <a:lstStyle/>
            <a:p>
              <a:pPr algn="ctr" eaLnBrk="0" hangingPunct="0">
                <a:buClr>
                  <a:srgbClr val="000000"/>
                </a:buClr>
                <a:buSzPct val="100000"/>
                <a:buFont typeface="Times New Roman" pitchFamily="16" charset="0"/>
                <a:buNone/>
                <a:defRPr/>
              </a:pPr>
              <a:endParaRPr lang="id-ID" sz="1400" b="1" dirty="0">
                <a:latin typeface="Candara" pitchFamily="34" charset="0"/>
                <a:ea typeface="MS Gothic" charset="-128"/>
                <a:cs typeface="+mn-cs"/>
              </a:endParaRPr>
            </a:p>
            <a:p>
              <a:pPr algn="ctr" eaLnBrk="0" hangingPunct="0">
                <a:buClr>
                  <a:srgbClr val="000000"/>
                </a:buClr>
                <a:buSzPct val="100000"/>
                <a:buFont typeface="Times New Roman" pitchFamily="16" charset="0"/>
                <a:buNone/>
                <a:defRPr/>
              </a:pPr>
              <a:r>
                <a:rPr lang="id-ID" sz="1400" b="1" dirty="0">
                  <a:latin typeface="Candara" pitchFamily="34" charset="0"/>
                  <a:ea typeface="MS Gothic" charset="-128"/>
                  <a:cs typeface="+mn-cs"/>
                </a:rPr>
                <a:t>Rancangan Awal RPJPD</a:t>
              </a:r>
            </a:p>
            <a:p>
              <a:pPr algn="ctr" eaLnBrk="0" hangingPunct="0">
                <a:buClr>
                  <a:srgbClr val="000000"/>
                </a:buClr>
                <a:buSzPct val="100000"/>
                <a:buFont typeface="Times New Roman" pitchFamily="16" charset="0"/>
                <a:buNone/>
                <a:defRPr/>
              </a:pPr>
              <a:endParaRPr lang="id-ID" sz="1400" b="1" dirty="0">
                <a:latin typeface="Candara" pitchFamily="34" charset="0"/>
                <a:ea typeface="MS Gothic" charset="-128"/>
                <a:cs typeface="+mn-cs"/>
              </a:endParaRPr>
            </a:p>
          </p:txBody>
        </p:sp>
        <p:cxnSp>
          <p:nvCxnSpPr>
            <p:cNvPr id="26" name="Shape 18"/>
            <p:cNvCxnSpPr>
              <a:stCxn id="4" idx="3"/>
              <a:endCxn id="25" idx="1"/>
            </p:cNvCxnSpPr>
            <p:nvPr/>
          </p:nvCxnSpPr>
          <p:spPr bwMode="auto">
            <a:xfrm flipV="1">
              <a:off x="7829506" y="1123592"/>
              <a:ext cx="591939" cy="2938247"/>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sp>
          <p:nvSpPr>
            <p:cNvPr id="27" name="Rectangle 75"/>
            <p:cNvSpPr>
              <a:spLocks noChangeArrowheads="1"/>
            </p:cNvSpPr>
            <p:nvPr/>
          </p:nvSpPr>
          <p:spPr bwMode="auto">
            <a:xfrm>
              <a:off x="8161615" y="2544188"/>
              <a:ext cx="1758233" cy="571500"/>
            </a:xfrm>
            <a:prstGeom prst="rect">
              <a:avLst/>
            </a:prstGeom>
            <a:solidFill>
              <a:srgbClr val="A3EDFF"/>
            </a:solidFill>
            <a:ln w="19050" algn="ctr">
              <a:solidFill>
                <a:schemeClr val="tx1"/>
              </a:solidFill>
              <a:round/>
              <a:headEnd/>
              <a:tailEnd/>
            </a:ln>
          </p:spPr>
          <p:txBody>
            <a:bodyPr anchor="ctr"/>
            <a:lstStyle/>
            <a:p>
              <a:pPr algn="ctr" eaLnBrk="0" hangingPunct="0">
                <a:buClr>
                  <a:srgbClr val="000000"/>
                </a:buClr>
                <a:buSzPct val="100000"/>
                <a:buFont typeface="Times New Roman" pitchFamily="16" charset="0"/>
                <a:buNone/>
                <a:defRPr/>
              </a:pPr>
              <a:r>
                <a:rPr lang="id-ID" sz="1400" b="1" dirty="0">
                  <a:effectLst>
                    <a:outerShdw blurRad="38100" dist="38100" dir="2700000" algn="tl">
                      <a:srgbClr val="000000">
                        <a:alpha val="43137"/>
                      </a:srgbClr>
                    </a:outerShdw>
                  </a:effectLst>
                  <a:latin typeface="Candara" pitchFamily="34" charset="0"/>
                  <a:ea typeface="MS Gothic" charset="-128"/>
                  <a:cs typeface="+mn-cs"/>
                </a:rPr>
                <a:t>Musrenbang RPJPD</a:t>
              </a:r>
              <a:endParaRPr lang="en-US" sz="1400" b="1" dirty="0">
                <a:effectLst>
                  <a:outerShdw blurRad="38100" dist="38100" dir="2700000" algn="tl">
                    <a:srgbClr val="000000">
                      <a:alpha val="43137"/>
                    </a:srgbClr>
                  </a:outerShdw>
                </a:effectLst>
                <a:latin typeface="Candara" pitchFamily="34" charset="0"/>
                <a:ea typeface="MS Gothic" charset="-128"/>
                <a:cs typeface="+mn-cs"/>
              </a:endParaRPr>
            </a:p>
          </p:txBody>
        </p:sp>
        <p:sp>
          <p:nvSpPr>
            <p:cNvPr id="28" name="Rectangle 27"/>
            <p:cNvSpPr/>
            <p:nvPr/>
          </p:nvSpPr>
          <p:spPr bwMode="auto">
            <a:xfrm>
              <a:off x="7880298" y="4981130"/>
              <a:ext cx="2300439" cy="714375"/>
            </a:xfrm>
            <a:prstGeom prst="rect">
              <a:avLst/>
            </a:prstGeom>
            <a:noFill/>
            <a:ln w="19050" cap="flat" cmpd="sng" algn="ctr">
              <a:solidFill>
                <a:schemeClr val="tx1"/>
              </a:solidFill>
              <a:prstDash val="solid"/>
              <a:round/>
              <a:headEnd type="none" w="med" len="med"/>
              <a:tailEnd type="none" w="med" len="med"/>
            </a:ln>
            <a:effectLst/>
          </p:spPr>
          <p:txBody>
            <a:bodyPr anchor="ctr"/>
            <a:lstStyle/>
            <a:p>
              <a:pPr algn="ctr" eaLnBrk="0" hangingPunct="0">
                <a:buClr>
                  <a:srgbClr val="000000"/>
                </a:buClr>
                <a:buSzPct val="100000"/>
                <a:buFont typeface="Times New Roman" pitchFamily="16" charset="0"/>
                <a:buNone/>
                <a:defRPr/>
              </a:pPr>
              <a:r>
                <a:rPr lang="en-US" sz="1400" b="1" dirty="0" err="1">
                  <a:latin typeface="Candara" pitchFamily="34" charset="0"/>
                  <a:ea typeface="MS Gothic" charset="-128"/>
                </a:rPr>
                <a:t>Evaluasi</a:t>
              </a:r>
              <a:r>
                <a:rPr lang="en-US" sz="1400" b="1" dirty="0">
                  <a:latin typeface="Candara" pitchFamily="34" charset="0"/>
                  <a:ea typeface="MS Gothic" charset="-128"/>
                </a:rPr>
                <a:t> </a:t>
              </a:r>
              <a:r>
                <a:rPr lang="en-US" sz="1400" b="1" dirty="0" err="1">
                  <a:latin typeface="Candara" pitchFamily="34" charset="0"/>
                  <a:ea typeface="MS Gothic" charset="-128"/>
                </a:rPr>
                <a:t>Raperda</a:t>
              </a:r>
              <a:r>
                <a:rPr lang="en-US" sz="1400" b="1" dirty="0">
                  <a:latin typeface="Candara" pitchFamily="34" charset="0"/>
                  <a:ea typeface="MS Gothic" charset="-128"/>
                </a:rPr>
                <a:t> RPJPD </a:t>
              </a:r>
              <a:r>
                <a:rPr lang="en-US" sz="1400" b="1" dirty="0" err="1">
                  <a:latin typeface="Candara" pitchFamily="34" charset="0"/>
                  <a:ea typeface="MS Gothic" charset="-128"/>
                </a:rPr>
                <a:t>ke</a:t>
              </a:r>
              <a:r>
                <a:rPr lang="en-US" sz="1400" b="1" dirty="0">
                  <a:latin typeface="Candara" pitchFamily="34" charset="0"/>
                  <a:ea typeface="MS Gothic" charset="-128"/>
                </a:rPr>
                <a:t> </a:t>
              </a:r>
              <a:r>
                <a:rPr lang="en-US" sz="1400" b="1" dirty="0" err="1" smtClean="0">
                  <a:latin typeface="Candara" pitchFamily="34" charset="0"/>
                  <a:ea typeface="MS Gothic" charset="-128"/>
                </a:rPr>
                <a:t>Mendagri</a:t>
              </a:r>
              <a:r>
                <a:rPr lang="id-ID" sz="1400" b="1" dirty="0" smtClean="0">
                  <a:latin typeface="Candara" pitchFamily="34" charset="0"/>
                  <a:ea typeface="MS Gothic" charset="-128"/>
                </a:rPr>
                <a:t>/Gub</a:t>
              </a:r>
              <a:endParaRPr lang="en-US" sz="1400" b="1" dirty="0">
                <a:latin typeface="Candara" pitchFamily="34" charset="0"/>
                <a:ea typeface="MS Gothic" charset="-128"/>
              </a:endParaRPr>
            </a:p>
          </p:txBody>
        </p:sp>
        <p:sp>
          <p:nvSpPr>
            <p:cNvPr id="29" name="Flowchart: Document 78"/>
            <p:cNvSpPr>
              <a:spLocks noChangeArrowheads="1"/>
            </p:cNvSpPr>
            <p:nvPr/>
          </p:nvSpPr>
          <p:spPr bwMode="auto">
            <a:xfrm>
              <a:off x="8161615" y="3277613"/>
              <a:ext cx="1758233" cy="714375"/>
            </a:xfrm>
            <a:prstGeom prst="flowChartDocument">
              <a:avLst/>
            </a:prstGeom>
            <a:solidFill>
              <a:srgbClr val="FFC5C5"/>
            </a:solidFill>
            <a:ln w="19050" algn="ctr">
              <a:solidFill>
                <a:schemeClr val="tx1"/>
              </a:solidFill>
              <a:round/>
              <a:headEnd/>
              <a:tailEnd/>
            </a:ln>
          </p:spPr>
          <p:txBody>
            <a:bodyPr anchor="ctr"/>
            <a:lstStyle/>
            <a:p>
              <a:pPr algn="ctr" eaLnBrk="0" hangingPunct="0">
                <a:buClr>
                  <a:srgbClr val="000000"/>
                </a:buClr>
                <a:buSzPct val="100000"/>
                <a:buFont typeface="Times New Roman" pitchFamily="16" charset="0"/>
                <a:buNone/>
                <a:defRPr/>
              </a:pPr>
              <a:r>
                <a:rPr lang="en-US" sz="1400" b="1" dirty="0" err="1">
                  <a:latin typeface="Candara" pitchFamily="34" charset="0"/>
                  <a:ea typeface="MS Gothic" charset="-128"/>
                  <a:cs typeface="+mn-cs"/>
                </a:rPr>
                <a:t>Perumusan</a:t>
              </a:r>
              <a:r>
                <a:rPr lang="en-US" sz="1400" b="1" dirty="0">
                  <a:latin typeface="Candara" pitchFamily="34" charset="0"/>
                  <a:ea typeface="MS Gothic" charset="-128"/>
                  <a:cs typeface="+mn-cs"/>
                </a:rPr>
                <a:t> </a:t>
              </a:r>
              <a:r>
                <a:rPr lang="id-ID" sz="1400" b="1" dirty="0">
                  <a:latin typeface="Candara" pitchFamily="34" charset="0"/>
                  <a:ea typeface="MS Gothic" charset="-128"/>
                  <a:cs typeface="+mn-cs"/>
                </a:rPr>
                <a:t>Rancangan Akhir RPJPD</a:t>
              </a:r>
            </a:p>
          </p:txBody>
        </p:sp>
        <p:sp>
          <p:nvSpPr>
            <p:cNvPr id="30" name="Rectangle 29"/>
            <p:cNvSpPr/>
            <p:nvPr/>
          </p:nvSpPr>
          <p:spPr bwMode="auto">
            <a:xfrm>
              <a:off x="8144821" y="5876032"/>
              <a:ext cx="1758514" cy="560387"/>
            </a:xfrm>
            <a:prstGeom prst="rect">
              <a:avLst/>
            </a:prstGeom>
            <a:solidFill>
              <a:srgbClr val="0070C0"/>
            </a:solidFill>
            <a:ln>
              <a:solidFill>
                <a:schemeClr val="tx1"/>
              </a:solidFill>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anchor="ctr"/>
            <a:lstStyle/>
            <a:p>
              <a:pPr algn="ctr" eaLnBrk="0" hangingPunct="0">
                <a:buClr>
                  <a:srgbClr val="000000"/>
                </a:buClr>
                <a:buSzPct val="100000"/>
                <a:buFont typeface="Times New Roman" pitchFamily="16" charset="0"/>
                <a:buNone/>
                <a:defRPr/>
              </a:pPr>
              <a:r>
                <a:rPr lang="id-ID" sz="1400" b="1" dirty="0">
                  <a:solidFill>
                    <a:schemeClr val="bg1"/>
                  </a:solidFill>
                  <a:latin typeface="Candara" pitchFamily="34" charset="0"/>
                  <a:cs typeface="Arial" pitchFamily="34" charset="0"/>
                </a:rPr>
                <a:t>penetapan Perda RPJPD </a:t>
              </a:r>
              <a:endParaRPr lang="en-US" sz="1400" b="1" dirty="0">
                <a:solidFill>
                  <a:schemeClr val="bg1"/>
                </a:solidFill>
                <a:latin typeface="Candara" pitchFamily="34" charset="0"/>
                <a:cs typeface="Arial" pitchFamily="34" charset="0"/>
              </a:endParaRPr>
            </a:p>
          </p:txBody>
        </p:sp>
        <p:cxnSp>
          <p:nvCxnSpPr>
            <p:cNvPr id="31" name="Shape 20"/>
            <p:cNvCxnSpPr>
              <a:stCxn id="28" idx="2"/>
              <a:endCxn id="30" idx="0"/>
            </p:cNvCxnSpPr>
            <p:nvPr/>
          </p:nvCxnSpPr>
          <p:spPr bwMode="auto">
            <a:xfrm rot="5400000">
              <a:off x="8937036" y="5782548"/>
              <a:ext cx="180527" cy="6440"/>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32" name="Shape 20"/>
            <p:cNvCxnSpPr>
              <a:stCxn id="29" idx="2"/>
            </p:cNvCxnSpPr>
            <p:nvPr/>
          </p:nvCxnSpPr>
          <p:spPr bwMode="auto">
            <a:xfrm rot="16200000" flipH="1">
              <a:off x="8902081" y="4083412"/>
              <a:ext cx="371079" cy="93775"/>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36" name="Shape 20"/>
            <p:cNvCxnSpPr>
              <a:stCxn id="7" idx="0"/>
            </p:cNvCxnSpPr>
            <p:nvPr/>
          </p:nvCxnSpPr>
          <p:spPr bwMode="auto">
            <a:xfrm rot="5400000" flipH="1" flipV="1">
              <a:off x="4274038" y="3699889"/>
              <a:ext cx="796925" cy="0"/>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sp>
          <p:nvSpPr>
            <p:cNvPr id="37" name="Rectangle 36"/>
            <p:cNvSpPr/>
            <p:nvPr/>
          </p:nvSpPr>
          <p:spPr bwMode="auto">
            <a:xfrm>
              <a:off x="3787524" y="1863151"/>
              <a:ext cx="1771907" cy="654050"/>
            </a:xfrm>
            <a:prstGeom prst="rect">
              <a:avLst/>
            </a:prstGeom>
            <a:solidFill>
              <a:schemeClr val="bg1"/>
            </a:solidFill>
            <a:ln w="19050" cap="flat" cmpd="sng" algn="ctr">
              <a:solidFill>
                <a:schemeClr val="tx1"/>
              </a:solidFill>
              <a:prstDash val="solid"/>
              <a:round/>
              <a:headEnd type="none" w="med" len="med"/>
              <a:tailEnd type="none" w="med" len="med"/>
            </a:ln>
            <a:effectLst/>
          </p:spPr>
          <p:txBody>
            <a:bodyPr anchor="ctr"/>
            <a:lstStyle/>
            <a:p>
              <a:pPr algn="ctr" eaLnBrk="0" hangingPunct="0">
                <a:buClr>
                  <a:srgbClr val="000000"/>
                </a:buClr>
                <a:buSzPct val="100000"/>
                <a:buFont typeface="Times New Roman" pitchFamily="16" charset="0"/>
                <a:buNone/>
                <a:defRPr/>
              </a:pPr>
              <a:r>
                <a:rPr lang="id-ID" sz="1400" b="1" dirty="0">
                  <a:latin typeface="Candara" pitchFamily="34" charset="0"/>
                  <a:ea typeface="MS Gothic" charset="-128"/>
                </a:rPr>
                <a:t>Penelaahan RPJPN &amp; RPJPD daerah lainnya</a:t>
              </a:r>
              <a:endParaRPr lang="en-US" sz="1400" b="1" dirty="0">
                <a:latin typeface="Candara" pitchFamily="34" charset="0"/>
                <a:ea typeface="MS Gothic" charset="-128"/>
              </a:endParaRPr>
            </a:p>
          </p:txBody>
        </p:sp>
        <p:grpSp>
          <p:nvGrpSpPr>
            <p:cNvPr id="34" name="Group 71"/>
            <p:cNvGrpSpPr/>
            <p:nvPr/>
          </p:nvGrpSpPr>
          <p:grpSpPr>
            <a:xfrm>
              <a:off x="1850864" y="4098278"/>
              <a:ext cx="1961754" cy="1000125"/>
              <a:chOff x="1666875" y="4643438"/>
              <a:chExt cx="1593877" cy="1000125"/>
            </a:xfrm>
            <a:solidFill>
              <a:srgbClr val="A3EDFF"/>
            </a:solidFill>
          </p:grpSpPr>
          <p:cxnSp>
            <p:nvCxnSpPr>
              <p:cNvPr id="39" name="Shape 20"/>
              <p:cNvCxnSpPr/>
              <p:nvPr/>
            </p:nvCxnSpPr>
            <p:spPr bwMode="auto">
              <a:xfrm flipV="1">
                <a:off x="2720752" y="5147665"/>
                <a:ext cx="540000" cy="1"/>
              </a:xfrm>
              <a:prstGeom prst="bentConnector3">
                <a:avLst>
                  <a:gd name="adj1" fmla="val 50000"/>
                </a:avLst>
              </a:prstGeom>
              <a:grpFill/>
              <a:ln w="28575">
                <a:solidFill>
                  <a:schemeClr val="tx1"/>
                </a:solidFill>
                <a:headEnd type="none" w="med" len="med"/>
                <a:tailEnd type="arrow"/>
              </a:ln>
            </p:spPr>
            <p:style>
              <a:lnRef idx="1">
                <a:schemeClr val="accent2"/>
              </a:lnRef>
              <a:fillRef idx="3">
                <a:schemeClr val="accent2"/>
              </a:fillRef>
              <a:effectRef idx="2">
                <a:schemeClr val="accent2"/>
              </a:effectRef>
              <a:fontRef idx="minor">
                <a:schemeClr val="lt1"/>
              </a:fontRef>
            </p:style>
          </p:cxnSp>
          <p:sp>
            <p:nvSpPr>
              <p:cNvPr id="40" name="Rectangle 39"/>
              <p:cNvSpPr/>
              <p:nvPr/>
            </p:nvSpPr>
            <p:spPr bwMode="auto">
              <a:xfrm>
                <a:off x="1666875" y="4643438"/>
                <a:ext cx="1428750" cy="1000125"/>
              </a:xfrm>
              <a:prstGeom prst="rect">
                <a:avLst/>
              </a:prstGeom>
              <a:grp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anchor="ctr"/>
              <a:lstStyle/>
              <a:p>
                <a:pPr algn="ctr" eaLnBrk="0" hangingPunct="0">
                  <a:buClr>
                    <a:srgbClr val="000000"/>
                  </a:buClr>
                  <a:buSzPct val="100000"/>
                  <a:buFont typeface="Times New Roman" pitchFamily="16" charset="0"/>
                  <a:buNone/>
                  <a:defRPr/>
                </a:pPr>
                <a:r>
                  <a:rPr lang="id-ID" sz="1400" b="1">
                    <a:solidFill>
                      <a:schemeClr val="tx1"/>
                    </a:solidFill>
                    <a:effectLst>
                      <a:outerShdw blurRad="38100" dist="38100" dir="2700000" algn="tl">
                        <a:srgbClr val="000000">
                          <a:alpha val="43137"/>
                        </a:srgbClr>
                      </a:outerShdw>
                    </a:effectLst>
                    <a:latin typeface="Candara" pitchFamily="34" charset="0"/>
                  </a:rPr>
                  <a:t>Analisis </a:t>
                </a:r>
                <a:r>
                  <a:rPr lang="en-US" sz="1400" b="1">
                    <a:solidFill>
                      <a:schemeClr val="tx1"/>
                    </a:solidFill>
                    <a:effectLst>
                      <a:outerShdw blurRad="38100" dist="38100" dir="2700000" algn="tl">
                        <a:srgbClr val="000000">
                          <a:alpha val="43137"/>
                        </a:srgbClr>
                      </a:outerShdw>
                    </a:effectLst>
                    <a:latin typeface="Candara" pitchFamily="34" charset="0"/>
                  </a:rPr>
                  <a:t>Gambaran umum kondisi daerah</a:t>
                </a:r>
              </a:p>
            </p:txBody>
          </p:sp>
        </p:grpSp>
        <p:sp>
          <p:nvSpPr>
            <p:cNvPr id="41" name="Rectangle 40"/>
            <p:cNvSpPr/>
            <p:nvPr/>
          </p:nvSpPr>
          <p:spPr bwMode="auto">
            <a:xfrm>
              <a:off x="5807538" y="5539801"/>
              <a:ext cx="1758233" cy="741362"/>
            </a:xfrm>
            <a:prstGeom prst="rect">
              <a:avLst/>
            </a:prstGeom>
            <a:noFill/>
            <a:ln w="19050" cap="flat" cmpd="sng" algn="ctr">
              <a:solidFill>
                <a:schemeClr val="tx1"/>
              </a:solidFill>
              <a:prstDash val="solid"/>
              <a:round/>
              <a:headEnd type="none" w="med" len="med"/>
              <a:tailEnd type="none" w="med" len="med"/>
            </a:ln>
            <a:effectLst/>
          </p:spPr>
          <p:txBody>
            <a:bodyPr anchor="ctr"/>
            <a:lstStyle/>
            <a:p>
              <a:pPr algn="ctr" eaLnBrk="0" hangingPunct="0">
                <a:buClr>
                  <a:srgbClr val="000000"/>
                </a:buClr>
                <a:buSzPct val="100000"/>
                <a:buFont typeface="Times New Roman" pitchFamily="16" charset="0"/>
                <a:buNone/>
                <a:defRPr/>
              </a:pPr>
              <a:r>
                <a:rPr lang="id-ID" sz="1200" b="1" dirty="0">
                  <a:latin typeface="Candara" pitchFamily="34" charset="0"/>
                  <a:ea typeface="MS Gothic" charset="-128"/>
                  <a:cs typeface="+mn-cs"/>
                </a:rPr>
                <a:t>Penyelarasan visi, misi dan arah kebijakan RPJPD</a:t>
              </a:r>
            </a:p>
          </p:txBody>
        </p:sp>
        <p:cxnSp>
          <p:nvCxnSpPr>
            <p:cNvPr id="43" name="Elbow Connector 42"/>
            <p:cNvCxnSpPr/>
            <p:nvPr/>
          </p:nvCxnSpPr>
          <p:spPr>
            <a:xfrm>
              <a:off x="9847567" y="955831"/>
              <a:ext cx="1229259" cy="154024"/>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75"/>
            <p:cNvSpPr>
              <a:spLocks noChangeArrowheads="1"/>
            </p:cNvSpPr>
            <p:nvPr/>
          </p:nvSpPr>
          <p:spPr bwMode="auto">
            <a:xfrm>
              <a:off x="8176001" y="1705988"/>
              <a:ext cx="1758233" cy="571500"/>
            </a:xfrm>
            <a:prstGeom prst="rect">
              <a:avLst/>
            </a:prstGeom>
            <a:solidFill>
              <a:srgbClr val="A3EDFF"/>
            </a:solidFill>
            <a:ln w="19050" algn="ctr">
              <a:solidFill>
                <a:schemeClr val="tx1"/>
              </a:solidFill>
              <a:round/>
              <a:headEnd/>
              <a:tailEnd/>
            </a:ln>
          </p:spPr>
          <p:txBody>
            <a:bodyPr anchor="ctr"/>
            <a:lstStyle/>
            <a:p>
              <a:pPr algn="ctr" eaLnBrk="0" hangingPunct="0">
                <a:buClr>
                  <a:srgbClr val="000000"/>
                </a:buClr>
                <a:buSzPct val="100000"/>
                <a:buFont typeface="Times New Roman" pitchFamily="16" charset="0"/>
                <a:buNone/>
                <a:defRPr/>
              </a:pPr>
              <a:r>
                <a:rPr lang="en-GB" sz="1400" b="1" dirty="0" err="1">
                  <a:effectLst>
                    <a:outerShdw blurRad="38100" dist="38100" dir="2700000" algn="tl">
                      <a:srgbClr val="000000">
                        <a:alpha val="43137"/>
                      </a:srgbClr>
                    </a:outerShdw>
                  </a:effectLst>
                  <a:latin typeface="Candara" pitchFamily="34" charset="0"/>
                  <a:ea typeface="MS Gothic" charset="-128"/>
                  <a:cs typeface="+mn-cs"/>
                </a:rPr>
                <a:t>Rancangan</a:t>
              </a:r>
              <a:r>
                <a:rPr lang="id-ID" sz="1400" b="1" dirty="0">
                  <a:effectLst>
                    <a:outerShdw blurRad="38100" dist="38100" dir="2700000" algn="tl">
                      <a:srgbClr val="000000">
                        <a:alpha val="43137"/>
                      </a:srgbClr>
                    </a:outerShdw>
                  </a:effectLst>
                  <a:latin typeface="Candara" pitchFamily="34" charset="0"/>
                  <a:ea typeface="MS Gothic" charset="-128"/>
                  <a:cs typeface="+mn-cs"/>
                </a:rPr>
                <a:t> RPJPD</a:t>
              </a:r>
              <a:endParaRPr lang="en-US" sz="1400" b="1" dirty="0">
                <a:effectLst>
                  <a:outerShdw blurRad="38100" dist="38100" dir="2700000" algn="tl">
                    <a:srgbClr val="000000">
                      <a:alpha val="43137"/>
                    </a:srgbClr>
                  </a:outerShdw>
                </a:effectLst>
                <a:latin typeface="Candara" pitchFamily="34" charset="0"/>
                <a:ea typeface="MS Gothic" charset="-128"/>
                <a:cs typeface="+mn-cs"/>
              </a:endParaRPr>
            </a:p>
          </p:txBody>
        </p:sp>
        <p:cxnSp>
          <p:nvCxnSpPr>
            <p:cNvPr id="46" name="Elbow Connector 45"/>
            <p:cNvCxnSpPr/>
            <p:nvPr/>
          </p:nvCxnSpPr>
          <p:spPr>
            <a:xfrm flipV="1">
              <a:off x="9953224" y="1901943"/>
              <a:ext cx="1158226" cy="108000"/>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Rectangle 46"/>
            <p:cNvSpPr>
              <a:spLocks noChangeArrowheads="1"/>
            </p:cNvSpPr>
            <p:nvPr/>
          </p:nvSpPr>
          <p:spPr bwMode="auto">
            <a:xfrm>
              <a:off x="7876095" y="4220588"/>
              <a:ext cx="2300579" cy="571500"/>
            </a:xfrm>
            <a:prstGeom prst="rect">
              <a:avLst/>
            </a:prstGeom>
            <a:solidFill>
              <a:srgbClr val="A3EDFF"/>
            </a:solidFill>
            <a:ln w="19050" algn="ctr">
              <a:solidFill>
                <a:schemeClr val="tx1"/>
              </a:solidFill>
              <a:round/>
              <a:headEnd/>
              <a:tailEnd/>
            </a:ln>
          </p:spPr>
          <p:txBody>
            <a:bodyPr anchor="ctr"/>
            <a:lstStyle/>
            <a:p>
              <a:pPr algn="ctr" eaLnBrk="0" hangingPunct="0">
                <a:buClr>
                  <a:srgbClr val="000000"/>
                </a:buClr>
                <a:buSzPct val="100000"/>
                <a:buFont typeface="Times New Roman" pitchFamily="16" charset="0"/>
                <a:buNone/>
                <a:defRPr/>
              </a:pPr>
              <a:r>
                <a:rPr lang="en-GB" sz="1400" b="1" dirty="0" err="1">
                  <a:effectLst>
                    <a:outerShdw blurRad="38100" dist="38100" dir="2700000" algn="tl">
                      <a:srgbClr val="000000">
                        <a:alpha val="43137"/>
                      </a:srgbClr>
                    </a:outerShdw>
                  </a:effectLst>
                  <a:latin typeface="Candara" pitchFamily="34" charset="0"/>
                  <a:ea typeface="MS Gothic" charset="-128"/>
                  <a:cs typeface="+mn-cs"/>
                </a:rPr>
                <a:t>Persetujuan</a:t>
              </a:r>
              <a:r>
                <a:rPr lang="en-GB" sz="1400" b="1" dirty="0">
                  <a:effectLst>
                    <a:outerShdw blurRad="38100" dist="38100" dir="2700000" algn="tl">
                      <a:srgbClr val="000000">
                        <a:alpha val="43137"/>
                      </a:srgbClr>
                    </a:outerShdw>
                  </a:effectLst>
                  <a:latin typeface="Candara" pitchFamily="34" charset="0"/>
                  <a:ea typeface="MS Gothic" charset="-128"/>
                  <a:cs typeface="+mn-cs"/>
                </a:rPr>
                <a:t> </a:t>
              </a:r>
              <a:r>
                <a:rPr lang="en-GB" sz="1400" b="1" dirty="0" err="1">
                  <a:effectLst>
                    <a:outerShdw blurRad="38100" dist="38100" dir="2700000" algn="tl">
                      <a:srgbClr val="000000">
                        <a:alpha val="43137"/>
                      </a:srgbClr>
                    </a:outerShdw>
                  </a:effectLst>
                  <a:latin typeface="Candara" pitchFamily="34" charset="0"/>
                  <a:ea typeface="MS Gothic" charset="-128"/>
                  <a:cs typeface="+mn-cs"/>
                </a:rPr>
                <a:t>bersama</a:t>
              </a:r>
              <a:r>
                <a:rPr lang="en-GB" sz="1400" b="1" dirty="0">
                  <a:effectLst>
                    <a:outerShdw blurRad="38100" dist="38100" dir="2700000" algn="tl">
                      <a:srgbClr val="000000">
                        <a:alpha val="43137"/>
                      </a:srgbClr>
                    </a:outerShdw>
                  </a:effectLst>
                  <a:latin typeface="Candara" pitchFamily="34" charset="0"/>
                  <a:ea typeface="MS Gothic" charset="-128"/>
                  <a:cs typeface="+mn-cs"/>
                </a:rPr>
                <a:t> </a:t>
              </a:r>
              <a:r>
                <a:rPr lang="en-GB" sz="1400" b="1" dirty="0" err="1">
                  <a:effectLst>
                    <a:outerShdw blurRad="38100" dist="38100" dir="2700000" algn="tl">
                      <a:srgbClr val="000000">
                        <a:alpha val="43137"/>
                      </a:srgbClr>
                    </a:outerShdw>
                  </a:effectLst>
                  <a:latin typeface="Candara" pitchFamily="34" charset="0"/>
                  <a:ea typeface="MS Gothic" charset="-128"/>
                  <a:cs typeface="+mn-cs"/>
                </a:rPr>
                <a:t>dengan</a:t>
              </a:r>
              <a:r>
                <a:rPr lang="en-GB" sz="1400" b="1" dirty="0">
                  <a:effectLst>
                    <a:outerShdw blurRad="38100" dist="38100" dir="2700000" algn="tl">
                      <a:srgbClr val="000000">
                        <a:alpha val="43137"/>
                      </a:srgbClr>
                    </a:outerShdw>
                  </a:effectLst>
                  <a:latin typeface="Candara" pitchFamily="34" charset="0"/>
                  <a:ea typeface="MS Gothic" charset="-128"/>
                  <a:cs typeface="+mn-cs"/>
                </a:rPr>
                <a:t> DPRD</a:t>
              </a:r>
              <a:r>
                <a:rPr lang="id-ID" sz="1400" b="1" dirty="0">
                  <a:effectLst>
                    <a:outerShdw blurRad="38100" dist="38100" dir="2700000" algn="tl">
                      <a:srgbClr val="000000">
                        <a:alpha val="43137"/>
                      </a:srgbClr>
                    </a:outerShdw>
                  </a:effectLst>
                  <a:latin typeface="Candara" pitchFamily="34" charset="0"/>
                  <a:ea typeface="MS Gothic" charset="-128"/>
                  <a:cs typeface="+mn-cs"/>
                </a:rPr>
                <a:t> </a:t>
              </a:r>
              <a:endParaRPr lang="en-US" sz="1400" b="1" dirty="0">
                <a:effectLst>
                  <a:outerShdw blurRad="38100" dist="38100" dir="2700000" algn="tl">
                    <a:srgbClr val="000000">
                      <a:alpha val="43137"/>
                    </a:srgbClr>
                  </a:outerShdw>
                </a:effectLst>
                <a:latin typeface="Candara" pitchFamily="34" charset="0"/>
                <a:ea typeface="MS Gothic" charset="-128"/>
                <a:cs typeface="+mn-cs"/>
              </a:endParaRPr>
            </a:p>
          </p:txBody>
        </p:sp>
        <p:cxnSp>
          <p:nvCxnSpPr>
            <p:cNvPr id="48" name="Straight Arrow Connector 47"/>
            <p:cNvCxnSpPr>
              <a:stCxn id="47" idx="2"/>
              <a:endCxn id="28" idx="0"/>
            </p:cNvCxnSpPr>
            <p:nvPr/>
          </p:nvCxnSpPr>
          <p:spPr>
            <a:xfrm>
              <a:off x="9026385" y="4792089"/>
              <a:ext cx="4134" cy="18904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9" name="TextBox 48"/>
            <p:cNvSpPr txBox="1"/>
            <p:nvPr/>
          </p:nvSpPr>
          <p:spPr>
            <a:xfrm>
              <a:off x="2246591" y="5442227"/>
              <a:ext cx="652743" cy="369332"/>
            </a:xfrm>
            <a:prstGeom prst="rect">
              <a:avLst/>
            </a:prstGeom>
            <a:solidFill>
              <a:srgbClr val="6ACC9B"/>
            </a:solidFill>
            <a:ln>
              <a:solidFill>
                <a:srgbClr val="92D050"/>
              </a:solidFill>
            </a:ln>
            <a:effectLst>
              <a:outerShdw blurRad="50800" dist="38100" dir="2700000" algn="tl" rotWithShape="0">
                <a:prstClr val="black">
                  <a:alpha val="40000"/>
                </a:prstClr>
              </a:outerShdw>
            </a:effectLst>
          </p:spPr>
          <p:txBody>
            <a:bodyPr wrap="none" rtlCol="0">
              <a:spAutoFit/>
            </a:bodyPr>
            <a:lstStyle/>
            <a:p>
              <a:r>
                <a:rPr lang="id-ID" dirty="0"/>
                <a:t>KLHS</a:t>
              </a:r>
            </a:p>
          </p:txBody>
        </p:sp>
        <p:cxnSp>
          <p:nvCxnSpPr>
            <p:cNvPr id="50" name="Straight Arrow Connector 49"/>
            <p:cNvCxnSpPr/>
            <p:nvPr/>
          </p:nvCxnSpPr>
          <p:spPr bwMode="auto">
            <a:xfrm flipH="1" flipV="1">
              <a:off x="2717991" y="5147964"/>
              <a:ext cx="0" cy="28800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flipV="1">
              <a:off x="3214608" y="5636429"/>
              <a:ext cx="57652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3" name="Straight Arrow Connector 52"/>
            <p:cNvCxnSpPr/>
            <p:nvPr/>
          </p:nvCxnSpPr>
          <p:spPr>
            <a:xfrm flipH="1">
              <a:off x="9087619" y="1427901"/>
              <a:ext cx="0" cy="27092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4" name="Straight Arrow Connector 53"/>
            <p:cNvCxnSpPr/>
            <p:nvPr/>
          </p:nvCxnSpPr>
          <p:spPr>
            <a:xfrm flipH="1">
              <a:off x="9108072" y="2279087"/>
              <a:ext cx="0" cy="27092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6" name="Rectangle 55"/>
            <p:cNvSpPr/>
            <p:nvPr/>
          </p:nvSpPr>
          <p:spPr bwMode="auto">
            <a:xfrm>
              <a:off x="10009513" y="1073137"/>
              <a:ext cx="2145016" cy="790014"/>
            </a:xfrm>
            <a:prstGeom prst="rect">
              <a:avLst/>
            </a:prstGeom>
            <a:solidFill>
              <a:schemeClr val="accent2">
                <a:lumMod val="75000"/>
              </a:schemeClr>
            </a:solidFill>
            <a:ln w="1905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eaLnBrk="0" hangingPunct="0">
                <a:defRPr/>
              </a:pPr>
              <a:r>
                <a:rPr lang="en-US" b="1" dirty="0" err="1">
                  <a:solidFill>
                    <a:schemeClr val="bg1"/>
                  </a:solidFill>
                  <a:effectLst>
                    <a:outerShdw blurRad="38100" dist="38100" dir="2700000" algn="tl">
                      <a:srgbClr val="000000">
                        <a:alpha val="43137"/>
                      </a:srgbClr>
                    </a:outerShdw>
                  </a:effectLst>
                  <a:latin typeface="Candara" pitchFamily="34" charset="0"/>
                  <a:cs typeface="Arial" pitchFamily="34" charset="0"/>
                </a:rPr>
                <a:t>Konsultasi</a:t>
              </a:r>
              <a:r>
                <a:rPr lang="en-US" b="1" dirty="0">
                  <a:solidFill>
                    <a:schemeClr val="bg1"/>
                  </a:solidFill>
                  <a:effectLst>
                    <a:outerShdw blurRad="38100" dist="38100" dir="2700000" algn="tl">
                      <a:srgbClr val="000000">
                        <a:alpha val="43137"/>
                      </a:srgbClr>
                    </a:outerShdw>
                  </a:effectLst>
                  <a:latin typeface="Candara" pitchFamily="34" charset="0"/>
                  <a:cs typeface="Arial" pitchFamily="34" charset="0"/>
                </a:rPr>
                <a:t> R</a:t>
              </a:r>
              <a:r>
                <a:rPr lang="id-ID" b="1" dirty="0">
                  <a:solidFill>
                    <a:schemeClr val="bg1"/>
                  </a:solidFill>
                  <a:effectLst>
                    <a:outerShdw blurRad="38100" dist="38100" dir="2700000" algn="tl">
                      <a:srgbClr val="000000">
                        <a:alpha val="43137"/>
                      </a:srgbClr>
                    </a:outerShdw>
                  </a:effectLst>
                  <a:latin typeface="Candara" pitchFamily="34" charset="0"/>
                  <a:cs typeface="Arial" pitchFamily="34" charset="0"/>
                </a:rPr>
                <a:t>ANWAL</a:t>
              </a:r>
              <a:r>
                <a:rPr lang="en-US" b="1" dirty="0">
                  <a:solidFill>
                    <a:schemeClr val="bg1"/>
                  </a:solidFill>
                  <a:effectLst>
                    <a:outerShdw blurRad="38100" dist="38100" dir="2700000" algn="tl">
                      <a:srgbClr val="000000">
                        <a:alpha val="43137"/>
                      </a:srgbClr>
                    </a:outerShdw>
                  </a:effectLst>
                  <a:latin typeface="Candara" pitchFamily="34" charset="0"/>
                  <a:cs typeface="Arial" pitchFamily="34" charset="0"/>
                </a:rPr>
                <a:t> </a:t>
              </a:r>
              <a:r>
                <a:rPr lang="en-US" b="1" dirty="0" err="1">
                  <a:solidFill>
                    <a:schemeClr val="bg1"/>
                  </a:solidFill>
                  <a:effectLst>
                    <a:outerShdw blurRad="38100" dist="38100" dir="2700000" algn="tl">
                      <a:srgbClr val="000000">
                        <a:alpha val="43137"/>
                      </a:srgbClr>
                    </a:outerShdw>
                  </a:effectLst>
                  <a:latin typeface="Candara" pitchFamily="34" charset="0"/>
                  <a:cs typeface="Arial" pitchFamily="34" charset="0"/>
                </a:rPr>
                <a:t>dgn</a:t>
              </a:r>
              <a:r>
                <a:rPr lang="en-US" b="1" dirty="0">
                  <a:solidFill>
                    <a:schemeClr val="bg1"/>
                  </a:solidFill>
                  <a:effectLst>
                    <a:outerShdw blurRad="38100" dist="38100" dir="2700000" algn="tl">
                      <a:srgbClr val="000000">
                        <a:alpha val="43137"/>
                      </a:srgbClr>
                    </a:outerShdw>
                  </a:effectLst>
                  <a:latin typeface="Candara" pitchFamily="34" charset="0"/>
                  <a:cs typeface="Arial" pitchFamily="34" charset="0"/>
                </a:rPr>
                <a:t> </a:t>
              </a:r>
              <a:r>
                <a:rPr lang="id-ID" b="1" dirty="0" smtClean="0">
                  <a:solidFill>
                    <a:schemeClr val="bg1"/>
                  </a:solidFill>
                  <a:effectLst>
                    <a:outerShdw blurRad="38100" dist="38100" dir="2700000" algn="tl">
                      <a:srgbClr val="000000">
                        <a:alpha val="43137"/>
                      </a:srgbClr>
                    </a:outerShdw>
                  </a:effectLst>
                  <a:latin typeface="Candara" pitchFamily="34" charset="0"/>
                  <a:cs typeface="Arial" pitchFamily="34" charset="0"/>
                </a:rPr>
                <a:t>MENDAGRI/GUB</a:t>
              </a:r>
              <a:endParaRPr lang="en-US" b="1" dirty="0">
                <a:solidFill>
                  <a:schemeClr val="bg1"/>
                </a:solidFill>
                <a:effectLst>
                  <a:outerShdw blurRad="38100" dist="38100" dir="2700000" algn="tl">
                    <a:srgbClr val="000000">
                      <a:alpha val="43137"/>
                    </a:srgbClr>
                  </a:outerShdw>
                </a:effectLst>
                <a:latin typeface="Candara" pitchFamily="34" charset="0"/>
                <a:cs typeface="Arial" pitchFamily="34" charset="0"/>
              </a:endParaRPr>
            </a:p>
          </p:txBody>
        </p:sp>
        <p:sp>
          <p:nvSpPr>
            <p:cNvPr id="61" name="Oval 60"/>
            <p:cNvSpPr/>
            <p:nvPr/>
          </p:nvSpPr>
          <p:spPr bwMode="auto">
            <a:xfrm>
              <a:off x="41354" y="803263"/>
              <a:ext cx="367275" cy="269875"/>
            </a:xfrm>
            <a:prstGeom prst="ellipse">
              <a:avLst/>
            </a:prstGeom>
            <a:solidFill>
              <a:srgbClr val="FFFF00"/>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36000" rIns="36000" anchor="ctr"/>
            <a:lstStyle/>
            <a:p>
              <a:pPr algn="ctr">
                <a:defRPr/>
              </a:pPr>
              <a:r>
                <a:rPr lang="id-ID" sz="1600" b="1" dirty="0">
                  <a:solidFill>
                    <a:schemeClr val="tx1"/>
                  </a:solidFill>
                  <a:latin typeface="Cambria" panose="02040503050406030204" pitchFamily="18" charset="0"/>
                </a:rPr>
                <a:t>1</a:t>
              </a:r>
            </a:p>
          </p:txBody>
        </p:sp>
        <p:sp>
          <p:nvSpPr>
            <p:cNvPr id="62" name="Oval 61"/>
            <p:cNvSpPr/>
            <p:nvPr/>
          </p:nvSpPr>
          <p:spPr bwMode="auto">
            <a:xfrm>
              <a:off x="8016767" y="785794"/>
              <a:ext cx="367275" cy="269875"/>
            </a:xfrm>
            <a:prstGeom prst="ellipse">
              <a:avLst/>
            </a:prstGeom>
            <a:solidFill>
              <a:srgbClr val="FFFF00"/>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36000" rIns="36000" anchor="ctr"/>
            <a:lstStyle/>
            <a:p>
              <a:pPr algn="ctr">
                <a:defRPr/>
              </a:pPr>
              <a:r>
                <a:rPr lang="en-US" dirty="0">
                  <a:solidFill>
                    <a:schemeClr val="tx1"/>
                  </a:solidFill>
                  <a:latin typeface="Cambria" panose="02040503050406030204" pitchFamily="18" charset="0"/>
                </a:rPr>
                <a:t>2</a:t>
              </a:r>
              <a:endParaRPr lang="id-ID" sz="1600" b="1" dirty="0">
                <a:solidFill>
                  <a:schemeClr val="tx1"/>
                </a:solidFill>
                <a:latin typeface="Cambria" panose="02040503050406030204" pitchFamily="18" charset="0"/>
              </a:endParaRPr>
            </a:p>
          </p:txBody>
        </p:sp>
        <p:sp>
          <p:nvSpPr>
            <p:cNvPr id="63" name="Oval 62"/>
            <p:cNvSpPr/>
            <p:nvPr/>
          </p:nvSpPr>
          <p:spPr bwMode="auto">
            <a:xfrm>
              <a:off x="8031887" y="1469896"/>
              <a:ext cx="367275" cy="269875"/>
            </a:xfrm>
            <a:prstGeom prst="ellipse">
              <a:avLst/>
            </a:prstGeom>
            <a:solidFill>
              <a:srgbClr val="FFFF00"/>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36000" rIns="36000" anchor="ctr"/>
            <a:lstStyle/>
            <a:p>
              <a:pPr algn="ctr">
                <a:defRPr/>
              </a:pPr>
              <a:r>
                <a:rPr lang="en-US" sz="1600" b="1" dirty="0">
                  <a:solidFill>
                    <a:schemeClr val="tx1"/>
                  </a:solidFill>
                  <a:latin typeface="Cambria" panose="02040503050406030204" pitchFamily="18" charset="0"/>
                </a:rPr>
                <a:t>3</a:t>
              </a:r>
              <a:endParaRPr lang="id-ID" sz="1600" b="1" dirty="0">
                <a:solidFill>
                  <a:schemeClr val="tx1"/>
                </a:solidFill>
                <a:latin typeface="Cambria" panose="02040503050406030204" pitchFamily="18" charset="0"/>
              </a:endParaRPr>
            </a:p>
          </p:txBody>
        </p:sp>
        <p:sp>
          <p:nvSpPr>
            <p:cNvPr id="64" name="Oval 63"/>
            <p:cNvSpPr/>
            <p:nvPr/>
          </p:nvSpPr>
          <p:spPr bwMode="auto">
            <a:xfrm>
              <a:off x="8044708" y="2280141"/>
              <a:ext cx="367275" cy="269875"/>
            </a:xfrm>
            <a:prstGeom prst="ellipse">
              <a:avLst/>
            </a:prstGeom>
            <a:solidFill>
              <a:srgbClr val="FFFF00"/>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36000" rIns="36000" anchor="ctr"/>
            <a:lstStyle/>
            <a:p>
              <a:pPr algn="ctr">
                <a:defRPr/>
              </a:pPr>
              <a:r>
                <a:rPr lang="en-US" sz="1600" b="1" dirty="0">
                  <a:solidFill>
                    <a:schemeClr val="tx1"/>
                  </a:solidFill>
                  <a:latin typeface="Cambria" panose="02040503050406030204" pitchFamily="18" charset="0"/>
                </a:rPr>
                <a:t>4</a:t>
              </a:r>
              <a:endParaRPr lang="id-ID" sz="1600" b="1" dirty="0">
                <a:solidFill>
                  <a:schemeClr val="tx1"/>
                </a:solidFill>
                <a:latin typeface="Cambria" panose="02040503050406030204" pitchFamily="18" charset="0"/>
              </a:endParaRPr>
            </a:p>
          </p:txBody>
        </p:sp>
        <p:sp>
          <p:nvSpPr>
            <p:cNvPr id="65" name="Oval 64"/>
            <p:cNvSpPr/>
            <p:nvPr/>
          </p:nvSpPr>
          <p:spPr bwMode="auto">
            <a:xfrm>
              <a:off x="8057094" y="3040470"/>
              <a:ext cx="367275" cy="269875"/>
            </a:xfrm>
            <a:prstGeom prst="ellipse">
              <a:avLst/>
            </a:prstGeom>
            <a:solidFill>
              <a:srgbClr val="FFFF00"/>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36000" rIns="36000" anchor="ctr"/>
            <a:lstStyle/>
            <a:p>
              <a:pPr algn="ctr">
                <a:defRPr/>
              </a:pPr>
              <a:r>
                <a:rPr lang="en-US" sz="1600" b="1" dirty="0">
                  <a:solidFill>
                    <a:schemeClr val="tx1"/>
                  </a:solidFill>
                  <a:latin typeface="Cambria" panose="02040503050406030204" pitchFamily="18" charset="0"/>
                </a:rPr>
                <a:t>5</a:t>
              </a:r>
              <a:endParaRPr lang="id-ID" sz="1600" b="1" dirty="0">
                <a:solidFill>
                  <a:schemeClr val="tx1"/>
                </a:solidFill>
                <a:latin typeface="Cambria" panose="02040503050406030204" pitchFamily="18" charset="0"/>
              </a:endParaRPr>
            </a:p>
          </p:txBody>
        </p:sp>
        <p:sp>
          <p:nvSpPr>
            <p:cNvPr id="66" name="Oval 65"/>
            <p:cNvSpPr/>
            <p:nvPr/>
          </p:nvSpPr>
          <p:spPr bwMode="auto">
            <a:xfrm>
              <a:off x="8031887" y="5574352"/>
              <a:ext cx="367275" cy="269875"/>
            </a:xfrm>
            <a:prstGeom prst="ellipse">
              <a:avLst/>
            </a:prstGeom>
            <a:solidFill>
              <a:srgbClr val="FFFF00"/>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36000" rIns="36000" anchor="ctr"/>
            <a:lstStyle/>
            <a:p>
              <a:pPr algn="ctr">
                <a:defRPr/>
              </a:pPr>
              <a:r>
                <a:rPr lang="en-US" sz="1600" b="1" dirty="0">
                  <a:solidFill>
                    <a:schemeClr val="tx1"/>
                  </a:solidFill>
                  <a:latin typeface="Cambria" panose="02040503050406030204" pitchFamily="18" charset="0"/>
                </a:rPr>
                <a:t>6</a:t>
              </a:r>
              <a:endParaRPr lang="id-ID" sz="1600" b="1" dirty="0">
                <a:solidFill>
                  <a:schemeClr val="tx1"/>
                </a:solidFill>
                <a:latin typeface="Cambria" panose="02040503050406030204" pitchFamily="18" charset="0"/>
              </a:endParaRPr>
            </a:p>
          </p:txBody>
        </p:sp>
      </p:grpSp>
      <p:sp>
        <p:nvSpPr>
          <p:cNvPr id="57" name="Title 1"/>
          <p:cNvSpPr txBox="1">
            <a:spLocks/>
          </p:cNvSpPr>
          <p:nvPr/>
        </p:nvSpPr>
        <p:spPr>
          <a:xfrm>
            <a:off x="0" y="-26987"/>
            <a:ext cx="12190413" cy="669906"/>
          </a:xfrm>
          <a:prstGeom prst="rect">
            <a:avLst/>
          </a:prstGeom>
          <a:solidFill>
            <a:srgbClr val="00206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id-ID" sz="4000" dirty="0" smtClean="0">
                <a:solidFill>
                  <a:schemeClr val="bg1"/>
                </a:solidFill>
                <a:latin typeface="Rockwell Condensed" pitchFamily="18" charset="0"/>
                <a:ea typeface="Tahoma" pitchFamily="34" charset="0"/>
                <a:cs typeface="Tahoma" pitchFamily="34" charset="0"/>
              </a:rPr>
              <a:t>TAHAPAN PENYUSUNAN RPJPD</a:t>
            </a:r>
            <a:endParaRPr kumimoji="0" lang="id-ID" sz="3600" i="0" u="none" strike="noStrike" kern="1200" cap="none" spc="0" normalizeH="0" baseline="0" noProof="0" dirty="0" smtClean="0">
              <a:ln>
                <a:noFill/>
              </a:ln>
              <a:solidFill>
                <a:schemeClr val="bg1"/>
              </a:solidFill>
              <a:effectLst/>
              <a:uLnTx/>
              <a:uFillTx/>
              <a:latin typeface="Rockwell Condensed" pitchFamily="18" charset="0"/>
              <a:ea typeface="Tahoma" pitchFamily="34" charset="0"/>
              <a:cs typeface="Tahoma" pitchFamily="34" charset="0"/>
            </a:endParaRPr>
          </a:p>
        </p:txBody>
      </p:sp>
      <p:sp>
        <p:nvSpPr>
          <p:cNvPr id="58"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4</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p14="http://schemas.microsoft.com/office/powerpoint/2010/main" xmlns="" val="35140664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8048"/>
            <a:ext cx="12190413" cy="1134936"/>
          </a:xfrm>
          <a:prstGeom prst="rect">
            <a:avLst/>
          </a:prstGeom>
          <a:solidFill>
            <a:srgbClr val="990033"/>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dirty="0" smtClean="0">
                <a:solidFill>
                  <a:schemeClr val="bg1"/>
                </a:solidFill>
                <a:latin typeface="Bernard MT Condensed" pitchFamily="18" charset="0"/>
                <a:ea typeface="Arial Unicode MS" pitchFamily="34" charset="-128"/>
                <a:cs typeface="Arial Unicode MS" pitchFamily="34" charset="-128"/>
              </a:rPr>
              <a:t>BAB VII</a:t>
            </a:r>
          </a:p>
          <a:p>
            <a:pPr marL="0" indent="0" algn="ctr">
              <a:spcBef>
                <a:spcPts val="0"/>
              </a:spcBef>
              <a:buNone/>
            </a:pPr>
            <a:r>
              <a:rPr lang="id-ID" dirty="0" smtClean="0">
                <a:solidFill>
                  <a:schemeClr val="bg1"/>
                </a:solidFill>
                <a:latin typeface="Bernard MT Condensed" pitchFamily="18" charset="0"/>
                <a:ea typeface="Arial Unicode MS" pitchFamily="34" charset="-128"/>
                <a:cs typeface="Arial Unicode MS" pitchFamily="34" charset="-128"/>
              </a:rPr>
              <a:t>KERANGKA PENDANAAN DAN PROGRAM PERANGKAT DAERAH</a:t>
            </a:r>
            <a:endParaRPr lang="id-ID" dirty="0">
              <a:solidFill>
                <a:schemeClr val="bg1"/>
              </a:solidFill>
              <a:latin typeface="Bernard MT Condensed" pitchFamily="18" charset="0"/>
              <a:ea typeface="Arial Unicode MS" pitchFamily="34" charset="-128"/>
              <a:cs typeface="Arial Unicode MS" pitchFamily="34" charset="-128"/>
            </a:endParaRPr>
          </a:p>
        </p:txBody>
      </p:sp>
      <p:sp>
        <p:nvSpPr>
          <p:cNvPr id="8"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40</a:t>
            </a:fld>
            <a:endParaRPr lang="id-ID" sz="1600" b="1" dirty="0" smtClean="0">
              <a:solidFill>
                <a:prstClr val="white"/>
              </a:solidFill>
              <a:latin typeface="Tahoma" pitchFamily="34" charset="0"/>
              <a:cs typeface="Tahoma" pitchFamily="34" charset="0"/>
            </a:endParaRPr>
          </a:p>
        </p:txBody>
      </p:sp>
      <p:sp>
        <p:nvSpPr>
          <p:cNvPr id="14" name="Rectangle 13"/>
          <p:cNvSpPr/>
          <p:nvPr/>
        </p:nvSpPr>
        <p:spPr>
          <a:xfrm>
            <a:off x="451604" y="1606343"/>
            <a:ext cx="10814992" cy="3108543"/>
          </a:xfrm>
          <a:prstGeom prst="rect">
            <a:avLst/>
          </a:prstGeom>
        </p:spPr>
        <p:txBody>
          <a:bodyPr wrap="square">
            <a:spAutoFit/>
          </a:bodyPr>
          <a:lstStyle/>
          <a:p>
            <a:pPr marL="360363" indent="-360363" algn="just">
              <a:buFont typeface="Wingdings" pitchFamily="2" charset="2"/>
              <a:buChar char="ü"/>
            </a:pPr>
            <a:r>
              <a:rPr lang="id-ID" sz="2800" dirty="0">
                <a:latin typeface="Cambria" panose="02040503050406030204" pitchFamily="18" charset="0"/>
                <a:ea typeface="Calibri" panose="020F0502020204030204" pitchFamily="34" charset="0"/>
              </a:rPr>
              <a:t>Bab ini menguraikan </a:t>
            </a:r>
            <a:r>
              <a:rPr lang="id-ID" sz="2800" dirty="0" smtClean="0">
                <a:latin typeface="Cambria" panose="02040503050406030204" pitchFamily="18" charset="0"/>
                <a:ea typeface="Calibri" panose="020F0502020204030204" pitchFamily="34" charset="0"/>
              </a:rPr>
              <a:t>seluruh </a:t>
            </a:r>
            <a:r>
              <a:rPr lang="id-ID" sz="2800" dirty="0">
                <a:latin typeface="Cambria" panose="02040503050406030204" pitchFamily="18" charset="0"/>
                <a:ea typeface="Calibri" panose="020F0502020204030204" pitchFamily="34" charset="0"/>
              </a:rPr>
              <a:t>program, indikator kinerja dan target kinerja </a:t>
            </a:r>
            <a:r>
              <a:rPr lang="id-ID" sz="2800" i="1" dirty="0" smtClean="0">
                <a:latin typeface="Cambria" panose="02040503050406030204" pitchFamily="18" charset="0"/>
                <a:ea typeface="Calibri" panose="020F0502020204030204" pitchFamily="34" charset="0"/>
              </a:rPr>
              <a:t>outcome, </a:t>
            </a:r>
            <a:r>
              <a:rPr lang="id-ID" sz="2800" dirty="0" smtClean="0">
                <a:latin typeface="Cambria" panose="02040503050406030204" pitchFamily="18" charset="0"/>
                <a:ea typeface="Calibri" panose="020F0502020204030204" pitchFamily="34" charset="0"/>
              </a:rPr>
              <a:t>serta</a:t>
            </a:r>
            <a:r>
              <a:rPr lang="id-ID" sz="2800" i="1" dirty="0" smtClean="0">
                <a:latin typeface="Cambria" panose="02040503050406030204" pitchFamily="18" charset="0"/>
                <a:ea typeface="Calibri" panose="020F0502020204030204" pitchFamily="34" charset="0"/>
              </a:rPr>
              <a:t> </a:t>
            </a:r>
            <a:r>
              <a:rPr lang="id-ID" sz="2800" dirty="0" smtClean="0">
                <a:latin typeface="Cambria" panose="02040503050406030204" pitchFamily="18" charset="0"/>
                <a:ea typeface="Calibri" panose="020F0502020204030204" pitchFamily="34" charset="0"/>
              </a:rPr>
              <a:t>pagu indikatif </a:t>
            </a:r>
            <a:r>
              <a:rPr lang="id-ID" sz="2800" dirty="0">
                <a:latin typeface="Cambria" panose="02040503050406030204" pitchFamily="18" charset="0"/>
                <a:ea typeface="Calibri" panose="020F0502020204030204" pitchFamily="34" charset="0"/>
              </a:rPr>
              <a:t>seluruh perangkat </a:t>
            </a:r>
            <a:r>
              <a:rPr lang="id-ID" sz="2800" dirty="0" smtClean="0">
                <a:latin typeface="Cambria" panose="02040503050406030204" pitchFamily="18" charset="0"/>
                <a:ea typeface="Calibri" panose="020F0502020204030204" pitchFamily="34" charset="0"/>
              </a:rPr>
              <a:t>daerah berdasarkan bidang urusan penyelenggaraan pemerintahan daerah. Seluruh program pada bab ini merupakan seluruh program perangkat daerah yang tertuang dalam Renstra PD.</a:t>
            </a:r>
          </a:p>
          <a:p>
            <a:pPr marL="360363" indent="-360363" algn="just">
              <a:buFont typeface="Wingdings" pitchFamily="2" charset="2"/>
              <a:buChar char="ü"/>
            </a:pPr>
            <a:r>
              <a:rPr lang="id-ID" sz="2800" dirty="0" smtClean="0">
                <a:latin typeface="Cambria" panose="02040503050406030204" pitchFamily="18" charset="0"/>
                <a:ea typeface="Calibri" panose="020F0502020204030204" pitchFamily="34" charset="0"/>
              </a:rPr>
              <a:t>Bab ini juga memuat kerangka pendanaan berdasarkan kapasitas riil keuangan daerah.</a:t>
            </a:r>
          </a:p>
        </p:txBody>
      </p:sp>
    </p:spTree>
    <p:extLst>
      <p:ext uri="{BB962C8B-B14F-4D97-AF65-F5344CB8AC3E}">
        <p14:creationId xmlns:p14="http://schemas.microsoft.com/office/powerpoint/2010/main" xmlns="" val="363626892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xmlns="" id="{CCC470ED-8904-484B-B554-81141104F2DF}"/>
              </a:ext>
            </a:extLst>
          </p:cNvPr>
          <p:cNvGraphicFramePr>
            <a:graphicFrameLocks noGrp="1"/>
          </p:cNvGraphicFramePr>
          <p:nvPr>
            <p:extLst>
              <p:ext uri="{D42A27DB-BD31-4B8C-83A1-F6EECF244321}">
                <p14:modId xmlns:p14="http://schemas.microsoft.com/office/powerpoint/2010/main" xmlns="" val="2420321484"/>
              </p:ext>
            </p:extLst>
          </p:nvPr>
        </p:nvGraphicFramePr>
        <p:xfrm>
          <a:off x="867386" y="1142984"/>
          <a:ext cx="10514234" cy="5056632"/>
        </p:xfrm>
        <a:graphic>
          <a:graphicData uri="http://schemas.openxmlformats.org/drawingml/2006/table">
            <a:tbl>
              <a:tblPr firstRow="1" firstCol="1" lastRow="1" lastCol="1" bandRow="1" bandCol="1"/>
              <a:tblGrid>
                <a:gridCol w="239995">
                  <a:extLst>
                    <a:ext uri="{9D8B030D-6E8A-4147-A177-3AD203B41FA5}">
                      <a16:colId xmlns:a16="http://schemas.microsoft.com/office/drawing/2014/main" xmlns="" val="1272650032"/>
                    </a:ext>
                  </a:extLst>
                </a:gridCol>
                <a:gridCol w="239995">
                  <a:extLst>
                    <a:ext uri="{9D8B030D-6E8A-4147-A177-3AD203B41FA5}">
                      <a16:colId xmlns:a16="http://schemas.microsoft.com/office/drawing/2014/main" xmlns="" val="998763142"/>
                    </a:ext>
                  </a:extLst>
                </a:gridCol>
                <a:gridCol w="239995">
                  <a:extLst>
                    <a:ext uri="{9D8B030D-6E8A-4147-A177-3AD203B41FA5}">
                      <a16:colId xmlns:a16="http://schemas.microsoft.com/office/drawing/2014/main" xmlns="" val="1406450849"/>
                    </a:ext>
                  </a:extLst>
                </a:gridCol>
                <a:gridCol w="4156514">
                  <a:extLst>
                    <a:ext uri="{9D8B030D-6E8A-4147-A177-3AD203B41FA5}">
                      <a16:colId xmlns:a16="http://schemas.microsoft.com/office/drawing/2014/main" xmlns="" val="1584182644"/>
                    </a:ext>
                  </a:extLst>
                </a:gridCol>
                <a:gridCol w="1127547">
                  <a:extLst>
                    <a:ext uri="{9D8B030D-6E8A-4147-A177-3AD203B41FA5}">
                      <a16:colId xmlns:a16="http://schemas.microsoft.com/office/drawing/2014/main" xmlns="" val="3005206641"/>
                    </a:ext>
                  </a:extLst>
                </a:gridCol>
                <a:gridCol w="1127547">
                  <a:extLst>
                    <a:ext uri="{9D8B030D-6E8A-4147-A177-3AD203B41FA5}">
                      <a16:colId xmlns:a16="http://schemas.microsoft.com/office/drawing/2014/main" xmlns="" val="529431921"/>
                    </a:ext>
                  </a:extLst>
                </a:gridCol>
                <a:gridCol w="1127547">
                  <a:extLst>
                    <a:ext uri="{9D8B030D-6E8A-4147-A177-3AD203B41FA5}">
                      <a16:colId xmlns:a16="http://schemas.microsoft.com/office/drawing/2014/main" xmlns="" val="2018287178"/>
                    </a:ext>
                  </a:extLst>
                </a:gridCol>
                <a:gridCol w="1127547">
                  <a:extLst>
                    <a:ext uri="{9D8B030D-6E8A-4147-A177-3AD203B41FA5}">
                      <a16:colId xmlns:a16="http://schemas.microsoft.com/office/drawing/2014/main" xmlns="" val="2378611399"/>
                    </a:ext>
                  </a:extLst>
                </a:gridCol>
                <a:gridCol w="1127547">
                  <a:extLst>
                    <a:ext uri="{9D8B030D-6E8A-4147-A177-3AD203B41FA5}">
                      <a16:colId xmlns:a16="http://schemas.microsoft.com/office/drawing/2014/main" xmlns="" val="2628750975"/>
                    </a:ext>
                  </a:extLst>
                </a:gridCol>
              </a:tblGrid>
              <a:tr h="0">
                <a:tc rowSpan="2" gridSpan="3">
                  <a:txBody>
                    <a:bodyPr/>
                    <a:lstStyle/>
                    <a:p>
                      <a:pPr algn="ctr">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Kode</a:t>
                      </a:r>
                      <a:endParaRPr lang="id-ID" sz="1400" dirty="0">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hMerge="1">
                  <a:txBody>
                    <a:bodyPr/>
                    <a:lstStyle/>
                    <a:p>
                      <a:endParaRPr lang="id-ID"/>
                    </a:p>
                  </a:txBody>
                  <a:tcPr/>
                </a:tc>
                <a:tc rowSpan="2" hMerge="1">
                  <a:txBody>
                    <a:bodyPr/>
                    <a:lstStyle/>
                    <a:p>
                      <a:endParaRPr lang="id-ID"/>
                    </a:p>
                  </a:txBody>
                  <a:tcPr/>
                </a:tc>
                <a:tc rowSpan="2">
                  <a:txBody>
                    <a:bodyPr/>
                    <a:lstStyle/>
                    <a:p>
                      <a:pPr algn="ctr">
                        <a:lnSpc>
                          <a:spcPct val="115000"/>
                        </a:lnSpc>
                        <a:spcAft>
                          <a:spcPts val="0"/>
                        </a:spcAft>
                      </a:pPr>
                      <a:r>
                        <a:rPr lang="en-US" sz="1400" dirty="0" err="1">
                          <a:effectLst/>
                          <a:latin typeface="Bookman Old Style" panose="02050604050505020204" pitchFamily="18" charset="0"/>
                          <a:ea typeface="Times New Roman" panose="02020603050405020304" pitchFamily="18" charset="0"/>
                          <a:cs typeface="Tahoma" panose="020B0604030504040204" pitchFamily="34" charset="0"/>
                        </a:rPr>
                        <a:t>Kapasitas</a:t>
                      </a:r>
                      <a:r>
                        <a:rPr lang="en-US" sz="1400" dirty="0">
                          <a:effectLst/>
                          <a:latin typeface="Bookman Old Style" panose="02050604050505020204" pitchFamily="18" charset="0"/>
                          <a:ea typeface="Times New Roman" panose="02020603050405020304" pitchFamily="18" charset="0"/>
                          <a:cs typeface="Tahoma" panose="020B0604030504040204" pitchFamily="34" charset="0"/>
                        </a:rPr>
                        <a:t> </a:t>
                      </a:r>
                      <a:r>
                        <a:rPr lang="en-US" sz="1400" dirty="0" err="1">
                          <a:effectLst/>
                          <a:latin typeface="Bookman Old Style" panose="02050604050505020204" pitchFamily="18" charset="0"/>
                          <a:ea typeface="Times New Roman" panose="02020603050405020304" pitchFamily="18" charset="0"/>
                          <a:cs typeface="Tahoma" panose="020B0604030504040204" pitchFamily="34" charset="0"/>
                        </a:rPr>
                        <a:t>Riil</a:t>
                      </a:r>
                      <a:r>
                        <a:rPr lang="en-US" sz="1400" dirty="0">
                          <a:effectLst/>
                          <a:latin typeface="Bookman Old Style" panose="02050604050505020204" pitchFamily="18" charset="0"/>
                          <a:ea typeface="Times New Roman" panose="02020603050405020304" pitchFamily="18" charset="0"/>
                          <a:cs typeface="Tahoma" panose="020B0604030504040204" pitchFamily="34" charset="0"/>
                        </a:rPr>
                        <a:t> / </a:t>
                      </a:r>
                      <a:r>
                        <a:rPr lang="en-US" sz="1400" dirty="0" err="1">
                          <a:effectLst/>
                          <a:latin typeface="Bookman Old Style" panose="02050604050505020204" pitchFamily="18" charset="0"/>
                          <a:ea typeface="Times New Roman" panose="02020603050405020304" pitchFamily="18" charset="0"/>
                          <a:cs typeface="Tahoma" panose="020B0604030504040204" pitchFamily="34" charset="0"/>
                        </a:rPr>
                        <a:t>Belanja</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5">
                  <a:txBody>
                    <a:bodyPr/>
                    <a:lstStyle/>
                    <a:p>
                      <a:pPr algn="ctr">
                        <a:lnSpc>
                          <a:spcPct val="115000"/>
                        </a:lnSpc>
                        <a:spcAft>
                          <a:spcPts val="0"/>
                        </a:spcAft>
                      </a:pPr>
                      <a:r>
                        <a:rPr lang="en-US" sz="1400" dirty="0" err="1">
                          <a:effectLst/>
                          <a:latin typeface="Bookman Old Style" panose="02050604050505020204" pitchFamily="18" charset="0"/>
                          <a:ea typeface="Times New Roman" panose="02020603050405020304" pitchFamily="18" charset="0"/>
                          <a:cs typeface="Tahoma" panose="020B0604030504040204" pitchFamily="34" charset="0"/>
                        </a:rPr>
                        <a:t>Proyeksi</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extLst>
                  <a:ext uri="{0D108BD9-81ED-4DB2-BD59-A6C34878D82A}">
                    <a16:rowId xmlns:a16="http://schemas.microsoft.com/office/drawing/2014/main" xmlns="" val="2064618960"/>
                  </a:ext>
                </a:extLst>
              </a:tr>
              <a:tr h="107950">
                <a:tc gridSpan="3" vMerge="1">
                  <a:txBody>
                    <a:bodyPr/>
                    <a:lstStyle/>
                    <a:p>
                      <a:endParaRPr lang="id-ID"/>
                    </a:p>
                  </a:txBody>
                  <a:tcPr/>
                </a:tc>
                <a:tc hMerge="1" vMerge="1">
                  <a:txBody>
                    <a:bodyPr/>
                    <a:lstStyle/>
                    <a:p>
                      <a:endParaRPr lang="id-ID"/>
                    </a:p>
                  </a:txBody>
                  <a:tcPr/>
                </a:tc>
                <a:tc hMerge="1" vMerge="1">
                  <a:txBody>
                    <a:bodyPr/>
                    <a:lstStyle/>
                    <a:p>
                      <a:endParaRPr lang="id-ID"/>
                    </a:p>
                  </a:txBody>
                  <a:tcPr/>
                </a:tc>
                <a:tc vMerge="1">
                  <a:txBody>
                    <a:bodyPr/>
                    <a:lstStyle/>
                    <a:p>
                      <a:endParaRPr lang="id-ID"/>
                    </a:p>
                  </a:txBody>
                  <a:tcPr/>
                </a:tc>
                <a:tc>
                  <a:txBody>
                    <a:bodyPr/>
                    <a:lstStyle/>
                    <a:p>
                      <a:pPr algn="ctr">
                        <a:lnSpc>
                          <a:spcPct val="115000"/>
                        </a:lnSpc>
                        <a:spcAft>
                          <a:spcPts val="0"/>
                        </a:spcAft>
                      </a:pPr>
                      <a:r>
                        <a:rPr lang="en-US" sz="1400" dirty="0" err="1">
                          <a:effectLst/>
                          <a:latin typeface="Bookman Old Style" panose="02050604050505020204" pitchFamily="18" charset="0"/>
                          <a:ea typeface="Times New Roman" panose="02020603050405020304" pitchFamily="18" charset="0"/>
                          <a:cs typeface="Tahoma" panose="020B0604030504040204" pitchFamily="34" charset="0"/>
                        </a:rPr>
                        <a:t>Tahun</a:t>
                      </a:r>
                      <a:r>
                        <a:rPr lang="en-US" sz="1400" dirty="0">
                          <a:effectLst/>
                          <a:latin typeface="Bookman Old Style" panose="02050604050505020204" pitchFamily="18" charset="0"/>
                          <a:ea typeface="Times New Roman" panose="02020603050405020304" pitchFamily="18" charset="0"/>
                          <a:cs typeface="Tahoma" panose="020B0604030504040204" pitchFamily="34" charset="0"/>
                        </a:rPr>
                        <a:t> n</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dirty="0" err="1">
                          <a:effectLst/>
                          <a:latin typeface="Bookman Old Style" panose="02050604050505020204" pitchFamily="18" charset="0"/>
                          <a:ea typeface="Times New Roman" panose="02020603050405020304" pitchFamily="18" charset="0"/>
                          <a:cs typeface="Tahoma" panose="020B0604030504040204" pitchFamily="34" charset="0"/>
                        </a:rPr>
                        <a:t>Tahun</a:t>
                      </a:r>
                      <a:r>
                        <a:rPr lang="en-US" sz="1400" dirty="0">
                          <a:effectLst/>
                          <a:latin typeface="Bookman Old Style" panose="02050604050505020204" pitchFamily="18" charset="0"/>
                          <a:ea typeface="Times New Roman" panose="02020603050405020304" pitchFamily="18" charset="0"/>
                          <a:cs typeface="Tahoma" panose="020B0604030504040204" pitchFamily="34" charset="0"/>
                        </a:rPr>
                        <a:t> </a:t>
                      </a:r>
                      <a:r>
                        <a:rPr lang="en-US" sz="1400" dirty="0" err="1">
                          <a:effectLst/>
                          <a:latin typeface="Bookman Old Style" panose="02050604050505020204" pitchFamily="18" charset="0"/>
                          <a:ea typeface="Times New Roman" panose="02020603050405020304" pitchFamily="18" charset="0"/>
                          <a:cs typeface="Tahoma" panose="020B0604030504040204" pitchFamily="34" charset="0"/>
                        </a:rPr>
                        <a:t>n+1</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a:effectLst/>
                          <a:latin typeface="Bookman Old Style" panose="02050604050505020204" pitchFamily="18" charset="0"/>
                          <a:ea typeface="Times New Roman" panose="02020603050405020304" pitchFamily="18" charset="0"/>
                          <a:cs typeface="Tahoma" panose="020B0604030504040204" pitchFamily="34" charset="0"/>
                        </a:rPr>
                        <a:t>Tahun n+2</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a:effectLst/>
                          <a:latin typeface="Bookman Old Style" panose="02050604050505020204" pitchFamily="18" charset="0"/>
                          <a:ea typeface="Times New Roman" panose="02020603050405020304" pitchFamily="18" charset="0"/>
                          <a:cs typeface="Tahoma" panose="020B0604030504040204" pitchFamily="34" charset="0"/>
                        </a:rPr>
                        <a:t>Tahun n+3</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a:effectLst/>
                          <a:latin typeface="Bookman Old Style" panose="02050604050505020204" pitchFamily="18" charset="0"/>
                          <a:ea typeface="Times New Roman" panose="02020603050405020304" pitchFamily="18" charset="0"/>
                          <a:cs typeface="Tahoma" panose="020B0604030504040204" pitchFamily="34" charset="0"/>
                        </a:rPr>
                        <a:t>Tahun n+4</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873350974"/>
                  </a:ext>
                </a:extLst>
              </a:tr>
              <a:tr h="107950">
                <a:tc gridSpan="3">
                  <a:txBody>
                    <a:bodyPr/>
                    <a:lstStyle/>
                    <a:p>
                      <a:pPr algn="ctr">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(1)</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id-ID"/>
                    </a:p>
                  </a:txBody>
                  <a:tcPr/>
                </a:tc>
                <a:tc hMerge="1">
                  <a:txBody>
                    <a:bodyPr/>
                    <a:lstStyle/>
                    <a:p>
                      <a:endParaRPr lang="id-ID"/>
                    </a:p>
                  </a:txBody>
                  <a:tcPr/>
                </a:tc>
                <a:tc>
                  <a:txBody>
                    <a:bodyPr/>
                    <a:lstStyle/>
                    <a:p>
                      <a:pPr algn="ctr">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(2)</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a:effectLst/>
                          <a:latin typeface="Bookman Old Style" panose="02050604050505020204" pitchFamily="18" charset="0"/>
                          <a:ea typeface="Times New Roman" panose="02020603050405020304" pitchFamily="18" charset="0"/>
                          <a:cs typeface="Tahoma" panose="020B0604030504040204" pitchFamily="34" charset="0"/>
                        </a:rPr>
                        <a:t>(3)</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dirty="0">
                          <a:effectLst/>
                          <a:latin typeface="Bookman Old Style" panose="02050604050505020204" pitchFamily="18" charset="0"/>
                          <a:ea typeface="Times New Roman" panose="02020603050405020304" pitchFamily="18" charset="0"/>
                          <a:cs typeface="Tahoma" panose="020B0604030504040204" pitchFamily="34" charset="0"/>
                        </a:rPr>
                        <a:t>(4)</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dirty="0">
                          <a:effectLst/>
                          <a:latin typeface="Bookman Old Style" panose="02050604050505020204" pitchFamily="18" charset="0"/>
                          <a:ea typeface="Times New Roman" panose="02020603050405020304" pitchFamily="18" charset="0"/>
                          <a:cs typeface="Tahoma" panose="020B0604030504040204" pitchFamily="34" charset="0"/>
                        </a:rPr>
                        <a:t>(5)</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a:effectLst/>
                          <a:latin typeface="Bookman Old Style" panose="02050604050505020204" pitchFamily="18" charset="0"/>
                          <a:ea typeface="Times New Roman" panose="02020603050405020304" pitchFamily="18" charset="0"/>
                          <a:cs typeface="Tahoma" panose="020B0604030504040204" pitchFamily="34" charset="0"/>
                        </a:rPr>
                        <a:t>(6)</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400">
                          <a:effectLst/>
                          <a:latin typeface="Bookman Old Style" panose="02050604050505020204" pitchFamily="18" charset="0"/>
                          <a:ea typeface="Times New Roman" panose="02020603050405020304" pitchFamily="18" charset="0"/>
                          <a:cs typeface="Tahoma" panose="020B0604030504040204" pitchFamily="34" charset="0"/>
                        </a:rPr>
                        <a:t>(7)</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434663489"/>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en-US" sz="1400" cap="all">
                          <a:effectLst/>
                          <a:latin typeface="Bookman Old Style" panose="02050604050505020204" pitchFamily="18" charset="0"/>
                          <a:ea typeface="Times New Roman" panose="02020603050405020304" pitchFamily="18" charset="0"/>
                          <a:cs typeface="Tahoma" panose="020B0604030504040204" pitchFamily="34" charset="0"/>
                        </a:rPr>
                        <a:t>Kapasitas riil keuangan</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4107619158"/>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en-US" sz="1400" cap="all">
                          <a:effectLst/>
                          <a:latin typeface="Bookman Old Style" panose="02050604050505020204" pitchFamily="18" charset="0"/>
                          <a:ea typeface="Times New Roman" panose="02020603050405020304" pitchFamily="18" charset="0"/>
                          <a:cs typeface="Tahoma" panose="020B0604030504040204" pitchFamily="34" charset="0"/>
                        </a:rPr>
                        <a:t>Belanja</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4274884976"/>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Belanja Tidak Langsung</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248028014"/>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1275"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Belanja Pegawai</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112435908"/>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1275"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Belanja Bunga</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2363124"/>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1275"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Belanja Subsidi</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987291616"/>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1275"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Belanja Hibah</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966139082"/>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1275"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Belanja Bantuan Sosial</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132047110"/>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1275"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Belanja Bagi Hasil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904901360"/>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1275"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Belanja Bantuan Keuangan</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4215593095"/>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41275"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Belanja Tidak Terduga</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53307588"/>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en-US" sz="1400">
                          <a:effectLst/>
                          <a:latin typeface="Bookman Old Style" panose="02050604050505020204" pitchFamily="18" charset="0"/>
                          <a:ea typeface="Times New Roman" panose="02020603050405020304" pitchFamily="18" charset="0"/>
                          <a:cs typeface="Tahoma" panose="020B0604030504040204" pitchFamily="34" charset="0"/>
                        </a:rPr>
                        <a:t>Belanja Langsung</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2271341038"/>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en-US" sz="1400">
                          <a:effectLst/>
                          <a:latin typeface="Bookman Old Style" panose="02050604050505020204" pitchFamily="18" charset="0"/>
                          <a:ea typeface="Times New Roman" panose="02020603050405020304" pitchFamily="18" charset="0"/>
                          <a:cs typeface="Tahoma" panose="020B0604030504040204" pitchFamily="34" charset="0"/>
                        </a:rPr>
                        <a:t>  </a:t>
                      </a:r>
                      <a:r>
                        <a:rPr lang="id-ID" sz="1400">
                          <a:effectLst/>
                          <a:latin typeface="Bookman Old Style" panose="02050604050505020204" pitchFamily="18" charset="0"/>
                          <a:ea typeface="Times New Roman" panose="02020603050405020304" pitchFamily="18" charset="0"/>
                          <a:cs typeface="Tahoma" panose="020B0604030504040204" pitchFamily="34" charset="0"/>
                        </a:rPr>
                        <a:t>Belanja Pegawai</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504539431"/>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en-US" sz="1400">
                          <a:effectLst/>
                          <a:latin typeface="Bookman Old Style" panose="02050604050505020204" pitchFamily="18" charset="0"/>
                          <a:ea typeface="Times New Roman" panose="02020603050405020304" pitchFamily="18" charset="0"/>
                          <a:cs typeface="Tahoma" panose="020B0604030504040204" pitchFamily="34" charset="0"/>
                        </a:rPr>
                        <a:t>  </a:t>
                      </a:r>
                      <a:r>
                        <a:rPr lang="id-ID" sz="1400">
                          <a:effectLst/>
                          <a:latin typeface="Bookman Old Style" panose="02050604050505020204" pitchFamily="18" charset="0"/>
                          <a:ea typeface="Times New Roman" panose="02020603050405020304" pitchFamily="18" charset="0"/>
                          <a:cs typeface="Tahoma" panose="020B0604030504040204" pitchFamily="34" charset="0"/>
                        </a:rPr>
                        <a:t>Belanja </a:t>
                      </a:r>
                      <a:r>
                        <a:rPr lang="en-US" sz="1400">
                          <a:effectLst/>
                          <a:latin typeface="Bookman Old Style" panose="02050604050505020204" pitchFamily="18" charset="0"/>
                          <a:ea typeface="Times New Roman" panose="02020603050405020304" pitchFamily="18" charset="0"/>
                          <a:cs typeface="Tahoma" panose="020B0604030504040204" pitchFamily="34" charset="0"/>
                        </a:rPr>
                        <a:t>Modal</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4115933321"/>
                  </a:ext>
                </a:extLst>
              </a:tr>
              <a:tr h="107950">
                <a:tc>
                  <a:txBody>
                    <a:bodyPr/>
                    <a:lstStyle/>
                    <a:p>
                      <a:pPr indent="217170"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en-US" sz="1400">
                          <a:effectLst/>
                          <a:latin typeface="Bookman Old Style" panose="02050604050505020204" pitchFamily="18" charset="0"/>
                          <a:ea typeface="Times New Roman" panose="02020603050405020304" pitchFamily="18" charset="0"/>
                          <a:cs typeface="Tahoma" panose="020B0604030504040204" pitchFamily="34" charset="0"/>
                        </a:rPr>
                        <a:t>  Belanja Barang dan Jasa</a:t>
                      </a:r>
                      <a:endParaRPr lang="id-ID" sz="1400">
                        <a:effectLst/>
                        <a:latin typeface="Times New Roman" panose="02020603050405020304" pitchFamily="18" charset="0"/>
                        <a:ea typeface="Times New Roman" panose="02020603050405020304" pitchFamily="18" charset="0"/>
                      </a:endParaRPr>
                    </a:p>
                  </a:txBody>
                  <a:tcPr marL="17778" marR="17778"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0"/>
                        </a:spcAft>
                      </a:pPr>
                      <a:r>
                        <a:rPr lang="id-ID" sz="1400" dirty="0">
                          <a:effectLst/>
                          <a:latin typeface="Bookman Old Style" panose="02050604050505020204" pitchFamily="18" charset="0"/>
                          <a:ea typeface="Times New Roman" panose="02020603050405020304" pitchFamily="18" charset="0"/>
                          <a:cs typeface="Tahoma" panose="020B0604030504040204" pitchFamily="34" charset="0"/>
                        </a:rPr>
                        <a:t> </a:t>
                      </a:r>
                      <a:endParaRPr lang="id-ID" sz="1400" dirty="0">
                        <a:effectLst/>
                        <a:latin typeface="Times New Roman" panose="02020603050405020304" pitchFamily="18" charset="0"/>
                        <a:ea typeface="Times New Roman" panose="02020603050405020304" pitchFamily="18" charset="0"/>
                      </a:endParaRPr>
                    </a:p>
                  </a:txBody>
                  <a:tcPr marL="17778" marR="17778"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041786850"/>
                  </a:ext>
                </a:extLst>
              </a:tr>
            </a:tbl>
          </a:graphicData>
        </a:graphic>
      </p:graphicFrame>
      <p:sp>
        <p:nvSpPr>
          <p:cNvPr id="6" name="Content Placeholder 2"/>
          <p:cNvSpPr txBox="1">
            <a:spLocks/>
          </p:cNvSpPr>
          <p:nvPr/>
        </p:nvSpPr>
        <p:spPr>
          <a:xfrm>
            <a:off x="0" y="8048"/>
            <a:ext cx="12190413" cy="849184"/>
          </a:xfrm>
          <a:prstGeom prst="rect">
            <a:avLst/>
          </a:prstGeom>
          <a:solidFill>
            <a:srgbClr val="990033"/>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dirty="0" smtClean="0">
                <a:solidFill>
                  <a:schemeClr val="bg1"/>
                </a:solidFill>
                <a:latin typeface="Bernard MT Condensed" pitchFamily="18" charset="0"/>
                <a:ea typeface="Arial Unicode MS" pitchFamily="34" charset="-128"/>
                <a:cs typeface="Arial Unicode MS" pitchFamily="34" charset="-128"/>
              </a:rPr>
              <a:t>KERANGKA PENDANAAN PEMBANGUNAN DAERAH TAHUN .... - ....</a:t>
            </a:r>
            <a:endParaRPr lang="id-ID" dirty="0">
              <a:solidFill>
                <a:schemeClr val="bg1"/>
              </a:solidFill>
              <a:latin typeface="Bernard MT Condensed" pitchFamily="18" charset="0"/>
              <a:ea typeface="Arial Unicode MS" pitchFamily="34" charset="-128"/>
              <a:cs typeface="Arial Unicode MS" pitchFamily="34" charset="-128"/>
            </a:endParaRPr>
          </a:p>
        </p:txBody>
      </p:sp>
      <p:sp>
        <p:nvSpPr>
          <p:cNvPr id="7"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41</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p14="http://schemas.microsoft.com/office/powerpoint/2010/main" xmlns="" val="40306283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8048"/>
            <a:ext cx="12190413" cy="849184"/>
          </a:xfrm>
          <a:prstGeom prst="rect">
            <a:avLst/>
          </a:prstGeom>
          <a:solidFill>
            <a:srgbClr val="990033"/>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dirty="0" smtClean="0">
                <a:solidFill>
                  <a:schemeClr val="bg1"/>
                </a:solidFill>
                <a:latin typeface="Bernard MT Condensed" pitchFamily="18" charset="0"/>
                <a:ea typeface="Arial Unicode MS" pitchFamily="34" charset="-128"/>
                <a:cs typeface="Arial Unicode MS" pitchFamily="34" charset="-128"/>
              </a:rPr>
              <a:t>INDIKASI RENCANA PROGRAM PRIORITAS DISERTAI KEBUTUHAN PENDANAAN</a:t>
            </a:r>
            <a:endParaRPr lang="id-ID" dirty="0">
              <a:solidFill>
                <a:schemeClr val="bg1"/>
              </a:solidFill>
              <a:latin typeface="Bernard MT Condensed" pitchFamily="18" charset="0"/>
              <a:ea typeface="Arial Unicode MS" pitchFamily="34" charset="-128"/>
              <a:cs typeface="Arial Unicode MS" pitchFamily="34" charset="-128"/>
            </a:endParaRPr>
          </a:p>
        </p:txBody>
      </p:sp>
      <p:pic>
        <p:nvPicPr>
          <p:cNvPr id="5" name="Picture 4" descr="Permen 86 program bab 7.png"/>
          <p:cNvPicPr>
            <a:picLocks noChangeAspect="1"/>
          </p:cNvPicPr>
          <p:nvPr/>
        </p:nvPicPr>
        <p:blipFill>
          <a:blip r:embed="rId2"/>
          <a:stretch>
            <a:fillRect/>
          </a:stretch>
        </p:blipFill>
        <p:spPr>
          <a:xfrm>
            <a:off x="451606" y="928670"/>
            <a:ext cx="11358643" cy="5733306"/>
          </a:xfrm>
          <a:prstGeom prst="rect">
            <a:avLst/>
          </a:prstGeom>
        </p:spPr>
      </p:pic>
      <p:sp>
        <p:nvSpPr>
          <p:cNvPr id="7"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42</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p14="http://schemas.microsoft.com/office/powerpoint/2010/main" xmlns="" val="40306283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0" y="-24"/>
            <a:ext cx="12190413" cy="857256"/>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800" dirty="0" smtClean="0">
                <a:solidFill>
                  <a:schemeClr val="bg1"/>
                </a:solidFill>
                <a:latin typeface="Bernard MT Condensed" pitchFamily="18" charset="0"/>
                <a:ea typeface="Arial Unicode MS" pitchFamily="34" charset="-128"/>
                <a:cs typeface="Arial Unicode MS" pitchFamily="34" charset="-128"/>
              </a:rPr>
              <a:t>BAB VIII</a:t>
            </a:r>
          </a:p>
          <a:p>
            <a:pPr marL="0" indent="0" algn="ctr">
              <a:spcBef>
                <a:spcPts val="0"/>
              </a:spcBef>
              <a:buNone/>
            </a:pPr>
            <a:r>
              <a:rPr lang="id-ID" sz="2800" dirty="0" smtClean="0">
                <a:solidFill>
                  <a:schemeClr val="bg1"/>
                </a:solidFill>
                <a:latin typeface="Bernard MT Condensed" pitchFamily="18" charset="0"/>
                <a:ea typeface="Arial Unicode MS" pitchFamily="34" charset="-128"/>
                <a:cs typeface="Arial Unicode MS" pitchFamily="34" charset="-128"/>
              </a:rPr>
              <a:t>KINERJA PENYELENGGARAAN PEMERINTAHAN DAERAH</a:t>
            </a:r>
            <a:endParaRPr lang="id-ID" sz="2800" dirty="0">
              <a:solidFill>
                <a:schemeClr val="bg1"/>
              </a:solidFill>
              <a:latin typeface="Bernard MT Condensed" pitchFamily="18" charset="0"/>
              <a:ea typeface="Arial Unicode MS" pitchFamily="34" charset="-128"/>
              <a:cs typeface="Arial Unicode MS" pitchFamily="34" charset="-128"/>
            </a:endParaRPr>
          </a:p>
        </p:txBody>
      </p:sp>
      <p:sp>
        <p:nvSpPr>
          <p:cNvPr id="14" name="Content Placeholder 2"/>
          <p:cNvSpPr txBox="1">
            <a:spLocks/>
          </p:cNvSpPr>
          <p:nvPr/>
        </p:nvSpPr>
        <p:spPr>
          <a:xfrm>
            <a:off x="74797" y="1000108"/>
            <a:ext cx="3071941" cy="1280312"/>
          </a:xfrm>
          <a:prstGeom prst="rect">
            <a:avLst/>
          </a:prstGeom>
          <a:solidFill>
            <a:schemeClr val="accent1">
              <a:lumMod val="60000"/>
              <a:lumOff val="4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000" b="1" dirty="0" smtClean="0">
                <a:latin typeface="Arial Unicode MS" pitchFamily="34" charset="-128"/>
                <a:ea typeface="Arial Unicode MS" pitchFamily="34" charset="-128"/>
                <a:cs typeface="Arial Unicode MS" pitchFamily="34" charset="-128"/>
              </a:rPr>
              <a:t>Indikator Kinerja  Daerah</a:t>
            </a:r>
            <a:endParaRPr lang="id-ID" sz="2000" b="1" dirty="0">
              <a:latin typeface="Arial Unicode MS" pitchFamily="34" charset="-128"/>
              <a:ea typeface="Arial Unicode MS" pitchFamily="34" charset="-128"/>
              <a:cs typeface="Arial Unicode MS" pitchFamily="34" charset="-128"/>
            </a:endParaRPr>
          </a:p>
        </p:txBody>
      </p:sp>
      <p:sp>
        <p:nvSpPr>
          <p:cNvPr id="15" name="Content Placeholder 2"/>
          <p:cNvSpPr txBox="1">
            <a:spLocks/>
          </p:cNvSpPr>
          <p:nvPr/>
        </p:nvSpPr>
        <p:spPr>
          <a:xfrm>
            <a:off x="3326271" y="1000108"/>
            <a:ext cx="8686869" cy="1280312"/>
          </a:xfrm>
          <a:prstGeom prst="rect">
            <a:avLst/>
          </a:prstGeom>
          <a:solidFill>
            <a:schemeClr val="accent1">
              <a:lumMod val="60000"/>
              <a:lumOff val="4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Memberi gambaran tentang ukuran keberhasilan pencapaian visi dan misi KDH dan WaKDH yang ditetapkan menjadi Indikator Kinerja Utama (IKU) dan indikator kinerja penyelenggaraan pemda yang ditetapkan menjadi Indikator Kinerja Kunci (IKK)</a:t>
            </a:r>
          </a:p>
        </p:txBody>
      </p:sp>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43</a:t>
            </a:fld>
            <a:endParaRPr lang="id-ID" sz="1600" b="1" dirty="0" smtClean="0">
              <a:solidFill>
                <a:prstClr val="white"/>
              </a:solidFill>
              <a:latin typeface="Tahoma" pitchFamily="34" charset="0"/>
              <a:cs typeface="Tahoma" pitchFamily="34" charset="0"/>
            </a:endParaRPr>
          </a:p>
        </p:txBody>
      </p:sp>
      <p:sp>
        <p:nvSpPr>
          <p:cNvPr id="20" name="Title 1"/>
          <p:cNvSpPr>
            <a:spLocks noGrp="1"/>
          </p:cNvSpPr>
          <p:nvPr>
            <p:ph type="title"/>
          </p:nvPr>
        </p:nvSpPr>
        <p:spPr>
          <a:xfrm>
            <a:off x="2380432" y="2571744"/>
            <a:ext cx="6666789" cy="541686"/>
          </a:xfrm>
          <a:solidFill>
            <a:schemeClr val="accent3">
              <a:lumMod val="60000"/>
              <a:lumOff val="40000"/>
            </a:schemeClr>
          </a:solidFill>
        </p:spPr>
        <p:txBody>
          <a:bodyPr>
            <a:noAutofit/>
          </a:bodyPr>
          <a:lstStyle/>
          <a:p>
            <a:r>
              <a:rPr lang="en-CA" sz="2000" b="1" dirty="0" smtClean="0">
                <a:latin typeface="Tahoma" pitchFamily="34" charset="0"/>
                <a:cs typeface="Tahoma" pitchFamily="34" charset="0"/>
              </a:rPr>
              <a:t>I</a:t>
            </a:r>
            <a:r>
              <a:rPr lang="id-ID" sz="2000" b="1" dirty="0" smtClean="0">
                <a:latin typeface="Tahoma" pitchFamily="34" charset="0"/>
                <a:cs typeface="Tahoma" pitchFamily="34" charset="0"/>
              </a:rPr>
              <a:t>ndikator Kinerja Utama (IKU)</a:t>
            </a:r>
            <a:endParaRPr lang="en-US" sz="2000" b="1" dirty="0">
              <a:latin typeface="Tahoma" pitchFamily="34" charset="0"/>
              <a:cs typeface="Tahoma" pitchFamily="34" charset="0"/>
            </a:endParaRPr>
          </a:p>
        </p:txBody>
      </p:sp>
      <p:graphicFrame>
        <p:nvGraphicFramePr>
          <p:cNvPr id="13" name="Table 12"/>
          <p:cNvGraphicFramePr>
            <a:graphicFrameLocks noGrp="1"/>
          </p:cNvGraphicFramePr>
          <p:nvPr/>
        </p:nvGraphicFramePr>
        <p:xfrm>
          <a:off x="1210486" y="3223278"/>
          <a:ext cx="9028125" cy="2777490"/>
        </p:xfrm>
        <a:graphic>
          <a:graphicData uri="http://schemas.openxmlformats.org/drawingml/2006/table">
            <a:tbl>
              <a:tblPr/>
              <a:tblGrid>
                <a:gridCol w="764972"/>
                <a:gridCol w="2063985"/>
                <a:gridCol w="764972"/>
                <a:gridCol w="757756"/>
                <a:gridCol w="692806"/>
                <a:gridCol w="692806"/>
                <a:gridCol w="692806"/>
                <a:gridCol w="692806"/>
                <a:gridCol w="692806"/>
                <a:gridCol w="1212410"/>
              </a:tblGrid>
              <a:tr h="190500">
                <a:tc rowSpan="3">
                  <a:txBody>
                    <a:bodyPr/>
                    <a:lstStyle/>
                    <a:p>
                      <a:pPr algn="ctr" fontAlgn="ctr"/>
                      <a:r>
                        <a:rPr lang="id-ID" sz="1600" b="0" i="0" u="none" strike="noStrike">
                          <a:solidFill>
                            <a:srgbClr val="000000"/>
                          </a:solidFill>
                          <a:latin typeface="Cambria" pitchFamily="18" charset="0"/>
                        </a:rPr>
                        <a:t>No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a:txBody>
                    <a:bodyPr/>
                    <a:lstStyle/>
                    <a:p>
                      <a:pPr algn="ctr" fontAlgn="ctr"/>
                      <a:r>
                        <a:rPr lang="id-ID" sz="1600" b="0" i="0" u="none" strike="noStrike">
                          <a:solidFill>
                            <a:srgbClr val="000000"/>
                          </a:solidFill>
                          <a:latin typeface="Cambria" pitchFamily="18" charset="0"/>
                        </a:rPr>
                        <a:t>Indikator Kinerja Utama Daerah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gridSpan="2">
                  <a:txBody>
                    <a:bodyPr/>
                    <a:lstStyle/>
                    <a:p>
                      <a:pPr algn="ctr" fontAlgn="ctr"/>
                      <a:r>
                        <a:rPr lang="id-ID" sz="1600" b="0" i="0" u="none" strike="noStrike">
                          <a:solidFill>
                            <a:srgbClr val="000000"/>
                          </a:solidFill>
                          <a:latin typeface="Cambria" pitchFamily="18" charset="0"/>
                        </a:rPr>
                        <a:t>Kondisi Awal Kinerja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hMerge="1">
                  <a:txBody>
                    <a:bodyPr/>
                    <a:lstStyle/>
                    <a:p>
                      <a:endParaRPr lang="id-ID"/>
                    </a:p>
                  </a:txBody>
                  <a:tcPr/>
                </a:tc>
                <a:tc gridSpan="5">
                  <a:txBody>
                    <a:bodyPr/>
                    <a:lstStyle/>
                    <a:p>
                      <a:pPr algn="ctr" fontAlgn="ctr"/>
                      <a:r>
                        <a:rPr lang="id-ID" sz="1600" b="0" i="0" u="none" strike="noStrike">
                          <a:solidFill>
                            <a:srgbClr val="000000"/>
                          </a:solidFill>
                          <a:latin typeface="Cambria" pitchFamily="18" charset="0"/>
                        </a:rPr>
                        <a:t>Target Tahun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rowSpan="3">
                  <a:txBody>
                    <a:bodyPr/>
                    <a:lstStyle/>
                    <a:p>
                      <a:pPr algn="ctr" fontAlgn="ctr"/>
                      <a:r>
                        <a:rPr lang="id-ID" sz="1600" b="0" i="0" u="none" strike="noStrike">
                          <a:solidFill>
                            <a:srgbClr val="000000"/>
                          </a:solidFill>
                          <a:latin typeface="Cambria" pitchFamily="18" charset="0"/>
                        </a:rPr>
                        <a:t>Perangkat Daerah Koordinator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0">
                <a:tc vMerge="1">
                  <a:txBody>
                    <a:bodyPr/>
                    <a:lstStyle/>
                    <a:p>
                      <a:endParaRPr lang="id-ID"/>
                    </a:p>
                  </a:txBody>
                  <a:tcPr/>
                </a:tc>
                <a:tc vMerge="1">
                  <a:txBody>
                    <a:bodyPr/>
                    <a:lstStyle/>
                    <a:p>
                      <a:endParaRPr lang="id-ID"/>
                    </a:p>
                  </a:txBody>
                  <a:tcPr/>
                </a:tc>
                <a:tc gridSpan="2" vMerge="1">
                  <a:txBody>
                    <a:bodyPr/>
                    <a:lstStyle/>
                    <a:p>
                      <a:endParaRPr lang="id-ID"/>
                    </a:p>
                  </a:txBody>
                  <a:tcPr/>
                </a:tc>
                <a:tc hMerge="1" vMerge="1">
                  <a:txBody>
                    <a:bodyPr/>
                    <a:lstStyle/>
                    <a:p>
                      <a:endParaRPr lang="id-ID"/>
                    </a:p>
                  </a:txBody>
                  <a:tcPr/>
                </a:tc>
                <a:tc rowSpan="2">
                  <a:txBody>
                    <a:bodyPr/>
                    <a:lstStyle/>
                    <a:p>
                      <a:pPr algn="ctr" fontAlgn="ctr"/>
                      <a:r>
                        <a:rPr lang="id-ID" sz="1600" b="0" i="0" u="none" strike="noStrike">
                          <a:solidFill>
                            <a:srgbClr val="000000"/>
                          </a:solidFill>
                          <a:latin typeface="Cambria" pitchFamily="18" charset="0"/>
                        </a:rPr>
                        <a:t>2019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600" b="0" i="0" u="none" strike="noStrike">
                          <a:solidFill>
                            <a:srgbClr val="000000"/>
                          </a:solidFill>
                          <a:latin typeface="Cambria" pitchFamily="18" charset="0"/>
                        </a:rPr>
                        <a:t>2020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600" b="0" i="0" u="none" strike="noStrike">
                          <a:solidFill>
                            <a:srgbClr val="000000"/>
                          </a:solidFill>
                          <a:latin typeface="Cambria" pitchFamily="18" charset="0"/>
                        </a:rPr>
                        <a:t>2021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600" b="0" i="0" u="none" strike="noStrike">
                          <a:solidFill>
                            <a:srgbClr val="000000"/>
                          </a:solidFill>
                          <a:latin typeface="Cambria" pitchFamily="18" charset="0"/>
                        </a:rPr>
                        <a:t>2022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600" b="0" i="0" u="none" strike="noStrike">
                          <a:solidFill>
                            <a:srgbClr val="000000"/>
                          </a:solidFill>
                          <a:latin typeface="Cambria" pitchFamily="18" charset="0"/>
                        </a:rPr>
                        <a:t>2023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lang="id-ID"/>
                    </a:p>
                  </a:txBody>
                  <a:tcPr/>
                </a:tc>
              </a:tr>
              <a:tr h="190500">
                <a:tc vMerge="1">
                  <a:txBody>
                    <a:bodyPr/>
                    <a:lstStyle/>
                    <a:p>
                      <a:endParaRPr lang="id-ID"/>
                    </a:p>
                  </a:txBody>
                  <a:tcPr/>
                </a:tc>
                <a:tc vMerge="1">
                  <a:txBody>
                    <a:bodyPr/>
                    <a:lstStyle/>
                    <a:p>
                      <a:endParaRPr lang="id-ID"/>
                    </a:p>
                  </a:txBody>
                  <a:tcPr/>
                </a:tc>
                <a:tc>
                  <a:txBody>
                    <a:bodyPr/>
                    <a:lstStyle/>
                    <a:p>
                      <a:pPr algn="ctr" fontAlgn="ctr"/>
                      <a:r>
                        <a:rPr lang="id-ID" sz="1600" b="0" i="0" u="none" strike="noStrike">
                          <a:solidFill>
                            <a:srgbClr val="000000"/>
                          </a:solidFill>
                          <a:latin typeface="Cambria" pitchFamily="18" charset="0"/>
                        </a:rPr>
                        <a:t>2017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2018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lang="id-ID"/>
                    </a:p>
                  </a:txBody>
                  <a:tcPr/>
                </a:tc>
                <a:tc vMerge="1">
                  <a:txBody>
                    <a:bodyPr/>
                    <a:lstStyle/>
                    <a:p>
                      <a:endParaRPr lang="id-ID"/>
                    </a:p>
                  </a:txBody>
                  <a:tcPr/>
                </a:tc>
                <a:tc vMerge="1">
                  <a:txBody>
                    <a:bodyPr/>
                    <a:lstStyle/>
                    <a:p>
                      <a:endParaRPr lang="id-ID"/>
                    </a:p>
                  </a:txBody>
                  <a:tcPr/>
                </a:tc>
                <a:tc vMerge="1">
                  <a:txBody>
                    <a:bodyPr/>
                    <a:lstStyle/>
                    <a:p>
                      <a:endParaRPr lang="id-ID"/>
                    </a:p>
                  </a:txBody>
                  <a:tcPr/>
                </a:tc>
                <a:tc vMerge="1">
                  <a:txBody>
                    <a:bodyPr/>
                    <a:lstStyle/>
                    <a:p>
                      <a:endParaRPr lang="id-ID"/>
                    </a:p>
                  </a:txBody>
                  <a:tcPr/>
                </a:tc>
                <a:tc vMerge="1">
                  <a:txBody>
                    <a:bodyPr/>
                    <a:lstStyle/>
                    <a:p>
                      <a:endParaRPr lang="id-ID"/>
                    </a:p>
                  </a:txBody>
                  <a:tcPr/>
                </a:tc>
              </a:tr>
              <a:tr h="190500">
                <a:tc>
                  <a:txBody>
                    <a:bodyPr/>
                    <a:lstStyle/>
                    <a:p>
                      <a:pPr algn="ctr" fontAlgn="ctr"/>
                      <a:r>
                        <a:rPr lang="id-ID" sz="1600" b="0" i="0" u="none" strike="noStrike">
                          <a:solidFill>
                            <a:srgbClr val="000000"/>
                          </a:solidFill>
                          <a:latin typeface="Cambria" pitchFamily="18"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dirty="0">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xmlns="" val="21908982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0" y="-24"/>
            <a:ext cx="12190413" cy="857256"/>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800" dirty="0" smtClean="0">
                <a:solidFill>
                  <a:schemeClr val="bg1"/>
                </a:solidFill>
                <a:latin typeface="Bernard MT Condensed" pitchFamily="18" charset="0"/>
                <a:ea typeface="Arial Unicode MS" pitchFamily="34" charset="-128"/>
                <a:cs typeface="Arial Unicode MS" pitchFamily="34" charset="-128"/>
              </a:rPr>
              <a:t>BAB VIII</a:t>
            </a:r>
          </a:p>
          <a:p>
            <a:pPr marL="0" indent="0" algn="ctr">
              <a:spcBef>
                <a:spcPts val="0"/>
              </a:spcBef>
              <a:buNone/>
            </a:pPr>
            <a:r>
              <a:rPr lang="id-ID" sz="2800" dirty="0" smtClean="0">
                <a:solidFill>
                  <a:schemeClr val="bg1"/>
                </a:solidFill>
                <a:latin typeface="Bernard MT Condensed" pitchFamily="18" charset="0"/>
                <a:ea typeface="Arial Unicode MS" pitchFamily="34" charset="-128"/>
                <a:cs typeface="Arial Unicode MS" pitchFamily="34" charset="-128"/>
              </a:rPr>
              <a:t>KINERJA PENYELENGGARAAN PEMERINTAHAN DAERAH</a:t>
            </a:r>
            <a:endParaRPr lang="id-ID" sz="2800" dirty="0">
              <a:solidFill>
                <a:schemeClr val="bg1"/>
              </a:solidFill>
              <a:latin typeface="Bernard MT Condensed" pitchFamily="18" charset="0"/>
              <a:ea typeface="Arial Unicode MS" pitchFamily="34" charset="-128"/>
              <a:cs typeface="Arial Unicode MS" pitchFamily="34" charset="-128"/>
            </a:endParaRPr>
          </a:p>
        </p:txBody>
      </p:sp>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44</a:t>
            </a:fld>
            <a:endParaRPr lang="id-ID" sz="1600" b="1" dirty="0" smtClean="0">
              <a:solidFill>
                <a:prstClr val="white"/>
              </a:solidFill>
              <a:latin typeface="Tahoma" pitchFamily="34" charset="0"/>
              <a:cs typeface="Tahoma" pitchFamily="34" charset="0"/>
            </a:endParaRPr>
          </a:p>
        </p:txBody>
      </p:sp>
      <p:sp>
        <p:nvSpPr>
          <p:cNvPr id="20" name="Title 1"/>
          <p:cNvSpPr>
            <a:spLocks noGrp="1"/>
          </p:cNvSpPr>
          <p:nvPr>
            <p:ph type="title"/>
          </p:nvPr>
        </p:nvSpPr>
        <p:spPr>
          <a:xfrm>
            <a:off x="2523306" y="1172802"/>
            <a:ext cx="6666789" cy="541686"/>
          </a:xfrm>
          <a:solidFill>
            <a:schemeClr val="accent3">
              <a:lumMod val="60000"/>
              <a:lumOff val="40000"/>
            </a:schemeClr>
          </a:solidFill>
        </p:spPr>
        <p:txBody>
          <a:bodyPr>
            <a:noAutofit/>
          </a:bodyPr>
          <a:lstStyle/>
          <a:p>
            <a:r>
              <a:rPr lang="en-CA" sz="2000" b="1" dirty="0" smtClean="0">
                <a:latin typeface="Tahoma" pitchFamily="34" charset="0"/>
                <a:cs typeface="Tahoma" pitchFamily="34" charset="0"/>
              </a:rPr>
              <a:t>I</a:t>
            </a:r>
            <a:r>
              <a:rPr lang="id-ID" sz="2000" b="1" dirty="0" smtClean="0">
                <a:latin typeface="Tahoma" pitchFamily="34" charset="0"/>
                <a:cs typeface="Tahoma" pitchFamily="34" charset="0"/>
              </a:rPr>
              <a:t>ndikator Kinerja Utama (IKU) PD</a:t>
            </a:r>
            <a:endParaRPr lang="en-US" sz="2000" b="1" dirty="0">
              <a:latin typeface="Tahoma" pitchFamily="34" charset="0"/>
              <a:cs typeface="Tahoma" pitchFamily="34" charset="0"/>
            </a:endParaRPr>
          </a:p>
        </p:txBody>
      </p:sp>
      <p:graphicFrame>
        <p:nvGraphicFramePr>
          <p:cNvPr id="8" name="Table 7"/>
          <p:cNvGraphicFramePr>
            <a:graphicFrameLocks noGrp="1"/>
          </p:cNvGraphicFramePr>
          <p:nvPr/>
        </p:nvGraphicFramePr>
        <p:xfrm>
          <a:off x="665920" y="2095840"/>
          <a:ext cx="11001453" cy="2761920"/>
        </p:xfrm>
        <a:graphic>
          <a:graphicData uri="http://schemas.openxmlformats.org/drawingml/2006/table">
            <a:tbl>
              <a:tblPr/>
              <a:tblGrid>
                <a:gridCol w="856360"/>
                <a:gridCol w="1975150"/>
                <a:gridCol w="1975150"/>
                <a:gridCol w="859811"/>
                <a:gridCol w="859811"/>
                <a:gridCol w="662989"/>
                <a:gridCol w="662989"/>
                <a:gridCol w="662989"/>
                <a:gridCol w="662989"/>
                <a:gridCol w="662989"/>
                <a:gridCol w="1160226"/>
              </a:tblGrid>
              <a:tr h="159352">
                <a:tc rowSpan="3">
                  <a:txBody>
                    <a:bodyPr/>
                    <a:lstStyle/>
                    <a:p>
                      <a:pPr algn="ctr" fontAlgn="ctr"/>
                      <a:r>
                        <a:rPr lang="id-ID" sz="1600" b="0" i="0" u="none" strike="noStrike" dirty="0">
                          <a:solidFill>
                            <a:srgbClr val="000000"/>
                          </a:solidFill>
                          <a:latin typeface="Cambria" pitchFamily="18" charset="0"/>
                        </a:rPr>
                        <a:t>No</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a:txBody>
                    <a:bodyPr/>
                    <a:lstStyle/>
                    <a:p>
                      <a:pPr algn="ctr" fontAlgn="ctr"/>
                      <a:r>
                        <a:rPr lang="id-ID" sz="1600" b="0" i="0" u="none" strike="noStrike">
                          <a:solidFill>
                            <a:srgbClr val="000000"/>
                          </a:solidFill>
                          <a:latin typeface="Cambria" pitchFamily="18" charset="0"/>
                        </a:rPr>
                        <a:t>Perangkat Daerah</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3">
                  <a:txBody>
                    <a:bodyPr/>
                    <a:lstStyle/>
                    <a:p>
                      <a:pPr algn="ctr" fontAlgn="ctr"/>
                      <a:r>
                        <a:rPr lang="id-ID" sz="1600" b="0" i="0" u="none" strike="noStrike">
                          <a:solidFill>
                            <a:srgbClr val="000000"/>
                          </a:solidFill>
                          <a:latin typeface="Cambria" pitchFamily="18" charset="0"/>
                        </a:rPr>
                        <a:t>Indikator Kinerja Utama Perangkat Daerah</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gridSpan="2">
                  <a:txBody>
                    <a:bodyPr/>
                    <a:lstStyle/>
                    <a:p>
                      <a:pPr algn="ctr" fontAlgn="ctr"/>
                      <a:r>
                        <a:rPr lang="id-ID" sz="1600" b="0" i="0" u="none" strike="noStrike">
                          <a:solidFill>
                            <a:srgbClr val="000000"/>
                          </a:solidFill>
                          <a:latin typeface="Cambria" pitchFamily="18" charset="0"/>
                        </a:rPr>
                        <a:t>Kondisi Awal Kinerja </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hMerge="1">
                  <a:txBody>
                    <a:bodyPr/>
                    <a:lstStyle/>
                    <a:p>
                      <a:endParaRPr lang="id-ID"/>
                    </a:p>
                  </a:txBody>
                  <a:tcPr/>
                </a:tc>
                <a:tc gridSpan="5">
                  <a:txBody>
                    <a:bodyPr/>
                    <a:lstStyle/>
                    <a:p>
                      <a:pPr algn="ctr" fontAlgn="ctr"/>
                      <a:r>
                        <a:rPr lang="id-ID" sz="1600" b="0" i="0" u="none" strike="noStrike">
                          <a:solidFill>
                            <a:srgbClr val="000000"/>
                          </a:solidFill>
                          <a:latin typeface="Cambria" pitchFamily="18" charset="0"/>
                        </a:rPr>
                        <a:t>Target Tahun</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rowSpan="3">
                  <a:txBody>
                    <a:bodyPr/>
                    <a:lstStyle/>
                    <a:p>
                      <a:pPr algn="ctr" fontAlgn="ctr"/>
                      <a:r>
                        <a:rPr lang="id-ID" sz="1600" b="0" i="0" u="none" strike="noStrike">
                          <a:solidFill>
                            <a:srgbClr val="000000"/>
                          </a:solidFill>
                          <a:latin typeface="Cambria" pitchFamily="18" charset="0"/>
                        </a:rPr>
                        <a:t>Kondisi Akhir Kinerja</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0">
                <a:tc vMerge="1">
                  <a:txBody>
                    <a:bodyPr/>
                    <a:lstStyle/>
                    <a:p>
                      <a:endParaRPr lang="id-ID"/>
                    </a:p>
                  </a:txBody>
                  <a:tcPr/>
                </a:tc>
                <a:tc vMerge="1">
                  <a:txBody>
                    <a:bodyPr/>
                    <a:lstStyle/>
                    <a:p>
                      <a:endParaRPr lang="id-ID"/>
                    </a:p>
                  </a:txBody>
                  <a:tcPr/>
                </a:tc>
                <a:tc vMerge="1">
                  <a:txBody>
                    <a:bodyPr/>
                    <a:lstStyle/>
                    <a:p>
                      <a:endParaRPr lang="id-ID"/>
                    </a:p>
                  </a:txBody>
                  <a:tcPr/>
                </a:tc>
                <a:tc gridSpan="2" vMerge="1">
                  <a:txBody>
                    <a:bodyPr/>
                    <a:lstStyle/>
                    <a:p>
                      <a:endParaRPr lang="id-ID"/>
                    </a:p>
                  </a:txBody>
                  <a:tcPr/>
                </a:tc>
                <a:tc hMerge="1" vMerge="1">
                  <a:txBody>
                    <a:bodyPr/>
                    <a:lstStyle/>
                    <a:p>
                      <a:endParaRPr lang="id-ID"/>
                    </a:p>
                  </a:txBody>
                  <a:tcPr/>
                </a:tc>
                <a:tc rowSpan="2">
                  <a:txBody>
                    <a:bodyPr/>
                    <a:lstStyle/>
                    <a:p>
                      <a:pPr algn="ctr" fontAlgn="ctr"/>
                      <a:r>
                        <a:rPr lang="id-ID" sz="1600" b="0" i="0" u="none" strike="noStrike">
                          <a:solidFill>
                            <a:srgbClr val="000000"/>
                          </a:solidFill>
                          <a:latin typeface="Cambria" pitchFamily="18" charset="0"/>
                        </a:rPr>
                        <a:t>2019</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600" b="0" i="0" u="none" strike="noStrike">
                          <a:solidFill>
                            <a:srgbClr val="000000"/>
                          </a:solidFill>
                          <a:latin typeface="Cambria" pitchFamily="18" charset="0"/>
                        </a:rPr>
                        <a:t>2020</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600" b="0" i="0" u="none" strike="noStrike">
                          <a:solidFill>
                            <a:srgbClr val="000000"/>
                          </a:solidFill>
                          <a:latin typeface="Cambria" pitchFamily="18" charset="0"/>
                        </a:rPr>
                        <a:t>2021</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600" b="0" i="0" u="none" strike="noStrike">
                          <a:solidFill>
                            <a:srgbClr val="000000"/>
                          </a:solidFill>
                          <a:latin typeface="Cambria" pitchFamily="18" charset="0"/>
                        </a:rPr>
                        <a:t>2022</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600" b="0" i="0" u="none" strike="noStrike">
                          <a:solidFill>
                            <a:srgbClr val="000000"/>
                          </a:solidFill>
                          <a:latin typeface="Cambria" pitchFamily="18" charset="0"/>
                        </a:rPr>
                        <a:t>2023</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lang="id-ID"/>
                    </a:p>
                  </a:txBody>
                  <a:tcPr/>
                </a:tc>
              </a:tr>
              <a:tr h="159352">
                <a:tc vMerge="1">
                  <a:txBody>
                    <a:bodyPr/>
                    <a:lstStyle/>
                    <a:p>
                      <a:endParaRPr lang="id-ID"/>
                    </a:p>
                  </a:txBody>
                  <a:tcPr/>
                </a:tc>
                <a:tc vMerge="1">
                  <a:txBody>
                    <a:bodyPr/>
                    <a:lstStyle/>
                    <a:p>
                      <a:endParaRPr lang="id-ID"/>
                    </a:p>
                  </a:txBody>
                  <a:tcPr/>
                </a:tc>
                <a:tc vMerge="1">
                  <a:txBody>
                    <a:bodyPr/>
                    <a:lstStyle/>
                    <a:p>
                      <a:endParaRPr lang="id-ID"/>
                    </a:p>
                  </a:txBody>
                  <a:tcPr/>
                </a:tc>
                <a:tc>
                  <a:txBody>
                    <a:bodyPr/>
                    <a:lstStyle/>
                    <a:p>
                      <a:pPr algn="ctr" fontAlgn="ctr"/>
                      <a:r>
                        <a:rPr lang="id-ID" sz="1600" b="0" i="0" u="none" strike="noStrike">
                          <a:solidFill>
                            <a:srgbClr val="000000"/>
                          </a:solidFill>
                          <a:latin typeface="Cambria" pitchFamily="18" charset="0"/>
                        </a:rPr>
                        <a:t>2017</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2018</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lang="id-ID"/>
                    </a:p>
                  </a:txBody>
                  <a:tcPr/>
                </a:tc>
                <a:tc vMerge="1">
                  <a:txBody>
                    <a:bodyPr/>
                    <a:lstStyle/>
                    <a:p>
                      <a:endParaRPr lang="id-ID"/>
                    </a:p>
                  </a:txBody>
                  <a:tcPr/>
                </a:tc>
                <a:tc vMerge="1">
                  <a:txBody>
                    <a:bodyPr/>
                    <a:lstStyle/>
                    <a:p>
                      <a:endParaRPr lang="id-ID"/>
                    </a:p>
                  </a:txBody>
                  <a:tcPr/>
                </a:tc>
                <a:tc vMerge="1">
                  <a:txBody>
                    <a:bodyPr/>
                    <a:lstStyle/>
                    <a:p>
                      <a:endParaRPr lang="id-ID"/>
                    </a:p>
                  </a:txBody>
                  <a:tcPr/>
                </a:tc>
                <a:tc vMerge="1">
                  <a:txBody>
                    <a:bodyPr/>
                    <a:lstStyle/>
                    <a:p>
                      <a:endParaRPr lang="id-ID"/>
                    </a:p>
                  </a:txBody>
                  <a:tcPr/>
                </a:tc>
                <a:tc vMerge="1">
                  <a:txBody>
                    <a:bodyPr/>
                    <a:lstStyle/>
                    <a:p>
                      <a:endParaRPr lang="id-ID"/>
                    </a:p>
                  </a:txBody>
                  <a:tcPr/>
                </a:tc>
              </a:tr>
              <a:tr h="159352">
                <a:tc>
                  <a:txBody>
                    <a:bodyPr/>
                    <a:lstStyle/>
                    <a:p>
                      <a:pPr algn="ctr" fontAlgn="ctr"/>
                      <a:r>
                        <a:rPr lang="id-ID" sz="1600" b="0" i="0" u="none" strike="noStrike">
                          <a:solidFill>
                            <a:srgbClr val="000000"/>
                          </a:solidFill>
                          <a:latin typeface="Cambria" pitchFamily="18" charset="0"/>
                        </a:rPr>
                        <a:t>(1)</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(2)</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(3)</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(4)</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(5)</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(6)</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(7)</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(8)</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(9)</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(10)</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600" b="0" i="0" u="none" strike="noStrike">
                          <a:solidFill>
                            <a:srgbClr val="000000"/>
                          </a:solidFill>
                          <a:latin typeface="Cambria" pitchFamily="18" charset="0"/>
                        </a:rPr>
                        <a:t>(11)</a:t>
                      </a:r>
                    </a:p>
                  </a:txBody>
                  <a:tcPr marL="7968" marR="7968" marT="79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59352">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59352">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59352">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59352">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59352">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59352">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59352">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dirty="0">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600" b="0" i="0" u="none" strike="noStrike" dirty="0">
                          <a:solidFill>
                            <a:srgbClr val="000000"/>
                          </a:solidFill>
                          <a:latin typeface="Cambria" pitchFamily="18" charset="0"/>
                        </a:rPr>
                        <a:t> </a:t>
                      </a:r>
                    </a:p>
                  </a:txBody>
                  <a:tcPr marL="7968" marR="7968" marT="79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9" name="TextBox 8"/>
          <p:cNvSpPr txBox="1"/>
          <p:nvPr/>
        </p:nvSpPr>
        <p:spPr>
          <a:xfrm>
            <a:off x="665918" y="5000636"/>
            <a:ext cx="7072362" cy="1477328"/>
          </a:xfrm>
          <a:prstGeom prst="rect">
            <a:avLst/>
          </a:prstGeom>
          <a:noFill/>
        </p:spPr>
        <p:txBody>
          <a:bodyPr wrap="square" rtlCol="0">
            <a:spAutoFit/>
          </a:bodyPr>
          <a:lstStyle/>
          <a:p>
            <a:r>
              <a:rPr lang="id-ID" dirty="0" smtClean="0"/>
              <a:t>Note:</a:t>
            </a:r>
          </a:p>
          <a:p>
            <a:pPr marL="360363" indent="-360363">
              <a:buFont typeface="Wingdings" pitchFamily="2" charset="2"/>
              <a:buChar char="ü"/>
            </a:pPr>
            <a:r>
              <a:rPr lang="id-ID" dirty="0" smtClean="0">
                <a:latin typeface="Cambria" pitchFamily="18" charset="0"/>
              </a:rPr>
              <a:t>IKU PD merupakan tambahan substansi pada RPJMD yang tidak tertuang dalam Permendagri  86/2017</a:t>
            </a:r>
          </a:p>
          <a:p>
            <a:pPr marL="360363" indent="-360363">
              <a:buFont typeface="Wingdings" pitchFamily="2" charset="2"/>
              <a:buChar char="ü"/>
            </a:pPr>
            <a:r>
              <a:rPr lang="id-ID" dirty="0" smtClean="0">
                <a:latin typeface="Cambria" pitchFamily="18" charset="0"/>
              </a:rPr>
              <a:t>Pencantuman IKU PD akan memudahkan evaluasi kinerja PD dan penilaian akuntabilitas </a:t>
            </a:r>
            <a:r>
              <a:rPr lang="id-ID" dirty="0" smtClean="0"/>
              <a:t>kinerja PD</a:t>
            </a:r>
            <a:endParaRPr lang="id-ID" dirty="0"/>
          </a:p>
        </p:txBody>
      </p:sp>
    </p:spTree>
    <p:extLst>
      <p:ext uri="{BB962C8B-B14F-4D97-AF65-F5344CB8AC3E}">
        <p14:creationId xmlns:p14="http://schemas.microsoft.com/office/powerpoint/2010/main" xmlns="" val="219089828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45</a:t>
            </a:fld>
            <a:endParaRPr lang="id-ID" sz="1600" b="1" dirty="0" smtClean="0">
              <a:solidFill>
                <a:prstClr val="white"/>
              </a:solidFill>
              <a:latin typeface="Tahoma" pitchFamily="34" charset="0"/>
              <a:cs typeface="Tahoma" pitchFamily="34" charset="0"/>
            </a:endParaRPr>
          </a:p>
        </p:txBody>
      </p:sp>
      <p:graphicFrame>
        <p:nvGraphicFramePr>
          <p:cNvPr id="9" name="Table 8"/>
          <p:cNvGraphicFramePr>
            <a:graphicFrameLocks noGrp="1"/>
          </p:cNvGraphicFramePr>
          <p:nvPr/>
        </p:nvGraphicFramePr>
        <p:xfrm>
          <a:off x="737357" y="27686"/>
          <a:ext cx="6572292" cy="6805062"/>
        </p:xfrm>
        <a:graphic>
          <a:graphicData uri="http://schemas.openxmlformats.org/drawingml/2006/table">
            <a:tbl>
              <a:tblPr/>
              <a:tblGrid>
                <a:gridCol w="352891"/>
                <a:gridCol w="2142378"/>
                <a:gridCol w="480533"/>
                <a:gridCol w="480533"/>
                <a:gridCol w="480533"/>
                <a:gridCol w="480533"/>
                <a:gridCol w="480533"/>
                <a:gridCol w="480533"/>
                <a:gridCol w="480533"/>
                <a:gridCol w="713292"/>
              </a:tblGrid>
              <a:tr h="381001">
                <a:tc rowSpan="2">
                  <a:txBody>
                    <a:bodyPr/>
                    <a:lstStyle/>
                    <a:p>
                      <a:pPr algn="ctr" fontAlgn="ctr"/>
                      <a:r>
                        <a:rPr lang="id-ID" sz="1000" b="0" i="0" u="none" strike="noStrike">
                          <a:solidFill>
                            <a:srgbClr val="000000"/>
                          </a:solidFill>
                          <a:latin typeface="Cambria" pitchFamily="18" charset="0"/>
                        </a:rPr>
                        <a:t>No</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000" b="0" i="0" u="none" strike="noStrike">
                          <a:solidFill>
                            <a:srgbClr val="000000"/>
                          </a:solidFill>
                          <a:latin typeface="Cambria" pitchFamily="18" charset="0"/>
                        </a:rPr>
                        <a:t>Aspek/Fokus/Bidang Urusan/Indikator Kinerja Pembangunan Daerah</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ctr" fontAlgn="ctr"/>
                      <a:r>
                        <a:rPr lang="pt-BR" sz="1000" b="0" i="0" u="none" strike="noStrike">
                          <a:solidFill>
                            <a:srgbClr val="000000"/>
                          </a:solidFill>
                          <a:latin typeface="Cambria" pitchFamily="18" charset="0"/>
                        </a:rPr>
                        <a:t>Kondisi Kinerja Pada Awal Periode RPJMD</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lang="id-ID"/>
                    </a:p>
                  </a:txBody>
                  <a:tcPr/>
                </a:tc>
                <a:tc gridSpan="5">
                  <a:txBody>
                    <a:bodyPr/>
                    <a:lstStyle/>
                    <a:p>
                      <a:pPr algn="ctr" fontAlgn="ctr"/>
                      <a:r>
                        <a:rPr lang="id-ID" sz="1000" b="0" i="0" u="none" strike="noStrike">
                          <a:solidFill>
                            <a:srgbClr val="000000"/>
                          </a:solidFill>
                          <a:latin typeface="Cambria" pitchFamily="18" charset="0"/>
                        </a:rPr>
                        <a:t>Target Capaian Tahun</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rowSpan="2">
                  <a:txBody>
                    <a:bodyPr/>
                    <a:lstStyle/>
                    <a:p>
                      <a:pPr algn="ctr" fontAlgn="ctr"/>
                      <a:r>
                        <a:rPr lang="id-ID" sz="1000" b="0" i="0" u="none" strike="noStrike">
                          <a:solidFill>
                            <a:srgbClr val="000000"/>
                          </a:solidFill>
                          <a:latin typeface="Cambria" pitchFamily="18" charset="0"/>
                        </a:rPr>
                        <a:t>Kondisi Kinerja Pada Akhir Periode RPJMD</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vMerge="1">
                  <a:txBody>
                    <a:bodyPr/>
                    <a:lstStyle/>
                    <a:p>
                      <a:endParaRPr lang="id-ID"/>
                    </a:p>
                  </a:txBody>
                  <a:tcPr/>
                </a:tc>
                <a:tc vMerge="1">
                  <a:txBody>
                    <a:bodyPr/>
                    <a:lstStyle/>
                    <a:p>
                      <a:endParaRPr lang="id-ID"/>
                    </a:p>
                  </a:txBody>
                  <a:tcPr/>
                </a:tc>
                <a:tc>
                  <a:txBody>
                    <a:bodyPr/>
                    <a:lstStyle/>
                    <a:p>
                      <a:pPr algn="ctr" fontAlgn="ctr"/>
                      <a:r>
                        <a:rPr lang="id-ID" sz="1000" b="0" i="0" u="none" strike="noStrike">
                          <a:solidFill>
                            <a:srgbClr val="000000"/>
                          </a:solidFill>
                          <a:latin typeface="Cambria" pitchFamily="18" charset="0"/>
                        </a:rPr>
                        <a:t>2017</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2018</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2019</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2020</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2021</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2022</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2023</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lang="id-ID"/>
                    </a:p>
                  </a:txBody>
                  <a:tcPr/>
                </a:tc>
              </a:tr>
              <a:tr h="129153">
                <a:tc>
                  <a:txBody>
                    <a:bodyPr/>
                    <a:lstStyle/>
                    <a:p>
                      <a:pPr algn="ctr" fontAlgn="ctr"/>
                      <a:r>
                        <a:rPr lang="id-ID" sz="1000" b="0" i="0" u="none" strike="noStrike">
                          <a:solidFill>
                            <a:srgbClr val="000000"/>
                          </a:solidFill>
                          <a:latin typeface="Cambria" pitchFamily="18" charset="0"/>
                        </a:rPr>
                        <a:t>(1)</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(2)</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(3)</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(4)</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(5)</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(6)</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(7)</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(8)</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(9)</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000" b="0" i="0" u="none" strike="noStrike">
                          <a:solidFill>
                            <a:srgbClr val="000000"/>
                          </a:solidFill>
                          <a:latin typeface="Cambria" pitchFamily="18" charset="0"/>
                        </a:rPr>
                        <a:t>(10)</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A</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Aspek Kesejahteraan Masyarakat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B</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Aspek Pelayanan Umum</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Wajib Pelayanan Dasar</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Pendidikan</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Kesehatan</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Wajib Pelayanan Bukan Dasar</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Tenaga Kerja</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Pilihan</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Kelautan dan Perikanan</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Fungsi Penunjang</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Perencanaan</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Fungsi Lainnya</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C</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Aspek Daya Saing</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000" b="0" i="0" u="none" strike="noStrike" dirty="0">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11" name="TextBox 10"/>
          <p:cNvSpPr txBox="1"/>
          <p:nvPr/>
        </p:nvSpPr>
        <p:spPr>
          <a:xfrm>
            <a:off x="8309784" y="1643050"/>
            <a:ext cx="3286148" cy="1477328"/>
          </a:xfrm>
          <a:prstGeom prst="rect">
            <a:avLst/>
          </a:prstGeom>
          <a:noFill/>
          <a:ln w="28575">
            <a:solidFill>
              <a:schemeClr val="tx1"/>
            </a:solidFill>
          </a:ln>
        </p:spPr>
        <p:txBody>
          <a:bodyPr wrap="square" rtlCol="0">
            <a:spAutoFit/>
          </a:bodyPr>
          <a:lstStyle/>
          <a:p>
            <a:r>
              <a:rPr lang="id-ID" dirty="0" smtClean="0">
                <a:latin typeface="Cambria" pitchFamily="18" charset="0"/>
              </a:rPr>
              <a:t>Diambil dari:</a:t>
            </a:r>
          </a:p>
          <a:p>
            <a:pPr marL="360363" indent="-360363">
              <a:buFont typeface="Wingdings" pitchFamily="2" charset="2"/>
              <a:buChar char="Ø"/>
            </a:pPr>
            <a:r>
              <a:rPr lang="id-ID" dirty="0" smtClean="0">
                <a:latin typeface="Cambria" pitchFamily="18" charset="0"/>
              </a:rPr>
              <a:t>IKU atau Indikator kinerja tujuan dan/atau sasaran</a:t>
            </a:r>
          </a:p>
          <a:p>
            <a:pPr marL="360363" indent="-360363">
              <a:buFont typeface="Wingdings" pitchFamily="2" charset="2"/>
              <a:buChar char="Ø"/>
            </a:pPr>
            <a:r>
              <a:rPr lang="id-ID" dirty="0" smtClean="0">
                <a:latin typeface="Cambria" pitchFamily="18" charset="0"/>
              </a:rPr>
              <a:t>Indikator Kinerja program (Bab VII)</a:t>
            </a:r>
            <a:endParaRPr lang="id-ID" dirty="0">
              <a:latin typeface="Cambria" pitchFamily="18" charset="0"/>
            </a:endParaRPr>
          </a:p>
        </p:txBody>
      </p:sp>
      <p:sp>
        <p:nvSpPr>
          <p:cNvPr id="12" name="Right Arrow 11"/>
          <p:cNvSpPr/>
          <p:nvPr/>
        </p:nvSpPr>
        <p:spPr>
          <a:xfrm>
            <a:off x="7523966" y="1500174"/>
            <a:ext cx="642942" cy="17145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itle 1"/>
          <p:cNvSpPr>
            <a:spLocks noGrp="1"/>
          </p:cNvSpPr>
          <p:nvPr>
            <p:ph type="title"/>
          </p:nvPr>
        </p:nvSpPr>
        <p:spPr>
          <a:xfrm>
            <a:off x="7381090" y="142852"/>
            <a:ext cx="4809323" cy="928694"/>
          </a:xfrm>
          <a:solidFill>
            <a:schemeClr val="accent3">
              <a:lumMod val="60000"/>
              <a:lumOff val="40000"/>
            </a:schemeClr>
          </a:solidFill>
        </p:spPr>
        <p:txBody>
          <a:bodyPr>
            <a:noAutofit/>
          </a:bodyPr>
          <a:lstStyle/>
          <a:p>
            <a:r>
              <a:rPr lang="en-CA" sz="1800" b="1" dirty="0" smtClean="0">
                <a:latin typeface="Cambria" pitchFamily="18" charset="0"/>
                <a:cs typeface="Tahoma" pitchFamily="34" charset="0"/>
              </a:rPr>
              <a:t>P</a:t>
            </a:r>
            <a:r>
              <a:rPr lang="id-ID" sz="1800" b="1" dirty="0" smtClean="0">
                <a:latin typeface="Cambria" pitchFamily="18" charset="0"/>
                <a:cs typeface="Tahoma" pitchFamily="34" charset="0"/>
              </a:rPr>
              <a:t>enetapan Indikator Kinerja Daerah Terhadap Capaian Kinerja Penyelenggaraan Urusan Pemerintahan</a:t>
            </a:r>
            <a:endParaRPr lang="en-US" sz="1800" b="1" dirty="0">
              <a:latin typeface="Cambria" pitchFamily="18" charset="0"/>
              <a:cs typeface="Tahoma" pitchFamily="34" charset="0"/>
            </a:endParaRPr>
          </a:p>
        </p:txBody>
      </p:sp>
      <p:sp>
        <p:nvSpPr>
          <p:cNvPr id="18" name="Title 1"/>
          <p:cNvSpPr txBox="1">
            <a:spLocks/>
          </p:cNvSpPr>
          <p:nvPr/>
        </p:nvSpPr>
        <p:spPr>
          <a:xfrm>
            <a:off x="8381223" y="4286256"/>
            <a:ext cx="2951934" cy="928694"/>
          </a:xfrm>
          <a:prstGeom prst="rect">
            <a:avLst/>
          </a:prstGeom>
          <a:solidFill>
            <a:srgbClr val="FFFF0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CA" sz="3200" i="0" u="none" strike="noStrike" kern="1200" cap="none" spc="0" normalizeH="0" baseline="0" noProof="0" dirty="0" smtClean="0">
                <a:ln>
                  <a:noFill/>
                </a:ln>
                <a:solidFill>
                  <a:schemeClr val="tx1"/>
                </a:solidFill>
                <a:effectLst/>
                <a:uLnTx/>
                <a:uFillTx/>
                <a:latin typeface="Bernard MT Condensed" pitchFamily="18" charset="0"/>
                <a:ea typeface="+mj-ea"/>
                <a:cs typeface="Tahoma" pitchFamily="34" charset="0"/>
              </a:rPr>
              <a:t>B</a:t>
            </a:r>
            <a:r>
              <a:rPr kumimoji="0" lang="id-ID" sz="3200" i="0" u="none" strike="noStrike" kern="1200" cap="none" spc="0" normalizeH="0" baseline="0" noProof="0" dirty="0" smtClean="0">
                <a:ln>
                  <a:noFill/>
                </a:ln>
                <a:solidFill>
                  <a:schemeClr val="tx1"/>
                </a:solidFill>
                <a:effectLst/>
                <a:uLnTx/>
                <a:uFillTx/>
                <a:latin typeface="Bernard MT Condensed" pitchFamily="18" charset="0"/>
                <a:ea typeface="+mj-ea"/>
                <a:cs typeface="Tahoma" pitchFamily="34" charset="0"/>
              </a:rPr>
              <a:t>AB IX</a:t>
            </a:r>
          </a:p>
          <a:p>
            <a:pPr marL="0" marR="0" lvl="0" indent="0" algn="ctr" defTabSz="914400" rtl="0" eaLnBrk="1" fontAlgn="auto" latinLnBrk="0" hangingPunct="1">
              <a:lnSpc>
                <a:spcPct val="100000"/>
              </a:lnSpc>
              <a:spcBef>
                <a:spcPct val="0"/>
              </a:spcBef>
              <a:spcAft>
                <a:spcPts val="0"/>
              </a:spcAft>
              <a:buClrTx/>
              <a:buSzTx/>
              <a:buFontTx/>
              <a:buNone/>
              <a:tabLst/>
              <a:defRPr/>
            </a:pPr>
            <a:r>
              <a:rPr lang="id-ID" sz="3200" dirty="0" smtClean="0">
                <a:latin typeface="Bernard MT Condensed" pitchFamily="18" charset="0"/>
                <a:ea typeface="+mj-ea"/>
                <a:cs typeface="Tahoma" pitchFamily="34" charset="0"/>
              </a:rPr>
              <a:t>PENUTUP</a:t>
            </a:r>
            <a:endParaRPr kumimoji="0" lang="en-US" sz="3200" i="0" u="none" strike="noStrike" kern="1200" cap="none" spc="0" normalizeH="0" baseline="0" noProof="0" dirty="0">
              <a:ln>
                <a:noFill/>
              </a:ln>
              <a:solidFill>
                <a:schemeClr val="tx1"/>
              </a:solidFill>
              <a:effectLst/>
              <a:uLnTx/>
              <a:uFillTx/>
              <a:latin typeface="Bernard MT Condensed" pitchFamily="18" charset="0"/>
              <a:ea typeface="+mj-ea"/>
              <a:cs typeface="Tahoma" pitchFamily="34" charset="0"/>
            </a:endParaRPr>
          </a:p>
        </p:txBody>
      </p:sp>
    </p:spTree>
    <p:extLst>
      <p:ext uri="{BB962C8B-B14F-4D97-AF65-F5344CB8AC3E}">
        <p14:creationId xmlns:p14="http://schemas.microsoft.com/office/powerpoint/2010/main" xmlns="" val="21908982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2428868"/>
            <a:ext cx="12190413" cy="1143008"/>
          </a:xfrm>
          <a:solidFill>
            <a:srgbClr val="002A13"/>
          </a:solidFill>
        </p:spPr>
        <p:txBody>
          <a:bodyPr>
            <a:noAutofit/>
          </a:bodyPr>
          <a:lstStyle/>
          <a:p>
            <a:pPr algn="r" eaLnBrk="1" hangingPunct="1"/>
            <a:r>
              <a:rPr lang="id-ID" sz="4000" b="1" dirty="0" smtClean="0">
                <a:solidFill>
                  <a:schemeClr val="bg1"/>
                </a:solidFill>
                <a:latin typeface="Berlin Sans FB Demi" pitchFamily="34" charset="0"/>
              </a:rPr>
              <a:t>RKPD</a:t>
            </a:r>
            <a:endParaRPr lang="fr-CA" sz="4000" b="1" dirty="0" smtClean="0">
              <a:solidFill>
                <a:schemeClr val="bg1"/>
              </a:solidFill>
              <a:latin typeface="Berlin Sans FB Demi" pitchFamily="34" charset="0"/>
            </a:endParaRPr>
          </a:p>
        </p:txBody>
      </p:sp>
      <p:sp>
        <p:nvSpPr>
          <p:cNvPr id="3" name="TextBox 2"/>
          <p:cNvSpPr txBox="1"/>
          <p:nvPr/>
        </p:nvSpPr>
        <p:spPr>
          <a:xfrm>
            <a:off x="7095338" y="3643314"/>
            <a:ext cx="5000660" cy="400110"/>
          </a:xfrm>
          <a:prstGeom prst="rect">
            <a:avLst/>
          </a:prstGeom>
          <a:solidFill>
            <a:schemeClr val="tx2">
              <a:lumMod val="20000"/>
              <a:lumOff val="80000"/>
            </a:schemeClr>
          </a:solidFill>
        </p:spPr>
        <p:txBody>
          <a:bodyPr wrap="square" rtlCol="0">
            <a:spAutoFit/>
          </a:bodyPr>
          <a:lstStyle/>
          <a:p>
            <a:pPr algn="r"/>
            <a:r>
              <a:rPr lang="id-ID" sz="2000" dirty="0" smtClean="0">
                <a:latin typeface="Cambria" pitchFamily="18" charset="0"/>
              </a:rPr>
              <a:t>Permendagri No. 86/2017 Ps. 73-107</a:t>
            </a:r>
            <a:endParaRPr lang="id-ID" sz="2000" dirty="0">
              <a:latin typeface="Cambria" pitchFamily="18" charset="0"/>
            </a:endParaRPr>
          </a:p>
        </p:txBody>
      </p:sp>
    </p:spTree>
    <p:extLst>
      <p:ext uri="{BB962C8B-B14F-4D97-AF65-F5344CB8AC3E}">
        <p14:creationId xmlns="" xmlns:p14="http://schemas.microsoft.com/office/powerpoint/2010/main" val="3323536408"/>
      </p:ext>
    </p:extLst>
  </p:cSld>
  <p:clrMapOvr>
    <a:masterClrMapping/>
  </p:clrMapOvr>
  <p:transition>
    <p:cover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26987"/>
            <a:ext cx="12190413" cy="669906"/>
          </a:xfrm>
          <a:prstGeom prst="rect">
            <a:avLst/>
          </a:prstGeom>
          <a:solidFill>
            <a:srgbClr val="00206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id-ID" sz="4000" dirty="0" smtClean="0">
                <a:solidFill>
                  <a:schemeClr val="bg1"/>
                </a:solidFill>
                <a:latin typeface="Rockwell Condensed" pitchFamily="18" charset="0"/>
                <a:ea typeface="Tahoma" pitchFamily="34" charset="0"/>
                <a:cs typeface="Tahoma" pitchFamily="34" charset="0"/>
              </a:rPr>
              <a:t>DEFINISI</a:t>
            </a:r>
            <a:endParaRPr kumimoji="0" lang="id-ID" sz="3600" i="0" u="none" strike="noStrike" kern="1200" cap="none" spc="0" normalizeH="0" baseline="0" noProof="0" dirty="0" smtClean="0">
              <a:ln>
                <a:noFill/>
              </a:ln>
              <a:solidFill>
                <a:schemeClr val="bg1"/>
              </a:solidFill>
              <a:effectLst/>
              <a:uLnTx/>
              <a:uFillTx/>
              <a:latin typeface="Rockwell Condensed" pitchFamily="18" charset="0"/>
              <a:ea typeface="Tahoma" pitchFamily="34" charset="0"/>
              <a:cs typeface="Tahoma" pitchFamily="34" charset="0"/>
            </a:endParaRPr>
          </a:p>
        </p:txBody>
      </p:sp>
      <p:sp>
        <p:nvSpPr>
          <p:cNvPr id="5" name="Rectangle 4"/>
          <p:cNvSpPr/>
          <p:nvPr/>
        </p:nvSpPr>
        <p:spPr>
          <a:xfrm>
            <a:off x="523042" y="1428736"/>
            <a:ext cx="11381650" cy="2062103"/>
          </a:xfrm>
          <a:prstGeom prst="rect">
            <a:avLst/>
          </a:prstGeom>
          <a:solidFill>
            <a:srgbClr val="7030A0"/>
          </a:solidFill>
        </p:spPr>
        <p:txBody>
          <a:bodyPr wrap="square">
            <a:spAutoFit/>
          </a:bodyPr>
          <a:lstStyle/>
          <a:p>
            <a:r>
              <a:rPr lang="es-ES" sz="2400" dirty="0" smtClean="0">
                <a:solidFill>
                  <a:schemeClr val="bg1"/>
                </a:solidFill>
                <a:latin typeface="Cambria" pitchFamily="18" charset="0"/>
              </a:rPr>
              <a:t>RKPD</a:t>
            </a:r>
            <a:r>
              <a:rPr lang="id-ID" sz="2400" dirty="0" smtClean="0">
                <a:solidFill>
                  <a:schemeClr val="bg1"/>
                </a:solidFill>
                <a:latin typeface="Cambria" pitchFamily="18" charset="0"/>
              </a:rPr>
              <a:t> merupakan penjabaran dari RPJMD yang </a:t>
            </a:r>
            <a:r>
              <a:rPr lang="id-ID" sz="2800" b="1" dirty="0" smtClean="0">
                <a:solidFill>
                  <a:schemeClr val="bg1"/>
                </a:solidFill>
                <a:latin typeface="Cambria" pitchFamily="18" charset="0"/>
              </a:rPr>
              <a:t>memuat </a:t>
            </a:r>
            <a:r>
              <a:rPr lang="id-ID" sz="2400" dirty="0" smtClean="0">
                <a:solidFill>
                  <a:schemeClr val="bg1"/>
                </a:solidFill>
                <a:latin typeface="Cambria" pitchFamily="18" charset="0"/>
              </a:rPr>
              <a:t>rancangan kerangka ekonomi Daerah, prioritas pembangunan Daerah, serta rencana kerja dan pendanaan untuk jangka waktu 1 (satu) tahun yang disusun dengan </a:t>
            </a:r>
            <a:r>
              <a:rPr lang="id-ID" sz="2800" b="1" dirty="0" smtClean="0">
                <a:solidFill>
                  <a:schemeClr val="bg1"/>
                </a:solidFill>
                <a:latin typeface="Cambria" pitchFamily="18" charset="0"/>
              </a:rPr>
              <a:t>berpedoman</a:t>
            </a:r>
            <a:r>
              <a:rPr lang="id-ID" sz="2400" dirty="0" smtClean="0">
                <a:solidFill>
                  <a:schemeClr val="bg1"/>
                </a:solidFill>
                <a:latin typeface="Cambria" pitchFamily="18" charset="0"/>
              </a:rPr>
              <a:t> pada Rencana Kerja Pemerintah dan program strategis nasional yang ditetapkan oleh Pemerintah Pusat</a:t>
            </a:r>
            <a:endParaRPr lang="id-ID" sz="2400" dirty="0">
              <a:solidFill>
                <a:schemeClr val="bg1"/>
              </a:solidFill>
              <a:latin typeface="Cambria" pitchFamily="18" charset="0"/>
            </a:endParaRPr>
          </a:p>
        </p:txBody>
      </p:sp>
      <p:sp>
        <p:nvSpPr>
          <p:cNvPr id="6" name="Content Placeholder 2"/>
          <p:cNvSpPr txBox="1">
            <a:spLocks/>
          </p:cNvSpPr>
          <p:nvPr/>
        </p:nvSpPr>
        <p:spPr>
          <a:xfrm>
            <a:off x="3880628" y="4357694"/>
            <a:ext cx="4429156" cy="1143008"/>
          </a:xfrm>
          <a:prstGeom prst="ellipse">
            <a:avLst/>
          </a:prstGeom>
          <a:solidFill>
            <a:srgbClr val="FF0000"/>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Font typeface="Arial" pitchFamily="34" charset="0"/>
              <a:buNone/>
            </a:pPr>
            <a:r>
              <a:rPr lang="en-US" sz="2800" b="1" dirty="0" err="1" smtClean="0">
                <a:solidFill>
                  <a:prstClr val="white"/>
                </a:solidFill>
                <a:latin typeface="Cambria" pitchFamily="18" charset="0"/>
                <a:ea typeface="Arial Unicode MS" pitchFamily="34" charset="-128"/>
                <a:cs typeface="Arial Unicode MS" pitchFamily="34" charset="-128"/>
              </a:rPr>
              <a:t>Ditetapkan</a:t>
            </a:r>
            <a:r>
              <a:rPr lang="en-US" sz="2800" b="1" dirty="0" smtClean="0">
                <a:solidFill>
                  <a:prstClr val="white"/>
                </a:solidFill>
                <a:latin typeface="Cambria" pitchFamily="18" charset="0"/>
                <a:ea typeface="Arial Unicode MS" pitchFamily="34" charset="-128"/>
                <a:cs typeface="Arial Unicode MS" pitchFamily="34" charset="-128"/>
              </a:rPr>
              <a:t> dg </a:t>
            </a:r>
            <a:r>
              <a:rPr lang="en-US" sz="3600" b="1" dirty="0" smtClean="0">
                <a:solidFill>
                  <a:prstClr val="white"/>
                </a:solidFill>
                <a:latin typeface="Cambria" pitchFamily="18" charset="0"/>
                <a:ea typeface="Arial Unicode MS" pitchFamily="34" charset="-128"/>
                <a:cs typeface="Arial Unicode MS" pitchFamily="34" charset="-128"/>
              </a:rPr>
              <a:t>PERKADA</a:t>
            </a:r>
            <a:endParaRPr lang="id-ID" sz="3600" b="1" dirty="0" smtClean="0">
              <a:solidFill>
                <a:prstClr val="white"/>
              </a:solidFill>
              <a:latin typeface="Cambria" pitchFamily="18" charset="0"/>
              <a:ea typeface="Arial Unicode MS" pitchFamily="34" charset="-128"/>
              <a:cs typeface="Arial Unicode MS" pitchFamily="34" charset="-128"/>
            </a:endParaRPr>
          </a:p>
        </p:txBody>
      </p:sp>
      <p:sp>
        <p:nvSpPr>
          <p:cNvPr id="7" name="Down Arrow 6"/>
          <p:cNvSpPr/>
          <p:nvPr/>
        </p:nvSpPr>
        <p:spPr>
          <a:xfrm>
            <a:off x="4737884" y="3571876"/>
            <a:ext cx="2743714" cy="714380"/>
          </a:xfrm>
          <a:prstGeom prst="downArrow">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8" name="Content Placeholder 2"/>
          <p:cNvSpPr txBox="1">
            <a:spLocks/>
          </p:cNvSpPr>
          <p:nvPr/>
        </p:nvSpPr>
        <p:spPr>
          <a:xfrm>
            <a:off x="7309652" y="4857760"/>
            <a:ext cx="4286280" cy="1143008"/>
          </a:xfrm>
          <a:prstGeom prst="ellipse">
            <a:avLst/>
          </a:prstGeom>
          <a:solidFill>
            <a:srgbClr val="660033"/>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Font typeface="Arial" pitchFamily="34" charset="0"/>
              <a:buNone/>
            </a:pPr>
            <a:r>
              <a:rPr lang="id-ID" sz="2000" b="1" dirty="0" smtClean="0">
                <a:solidFill>
                  <a:prstClr val="white"/>
                </a:solidFill>
                <a:latin typeface="Arial Unicode MS" pitchFamily="34" charset="-128"/>
                <a:ea typeface="Arial Unicode MS" pitchFamily="34" charset="-128"/>
                <a:cs typeface="Arial Unicode MS" pitchFamily="34" charset="-128"/>
              </a:rPr>
              <a:t>Setelah RKP atau paling lambat bulan Juni</a:t>
            </a:r>
            <a:endParaRPr lang="id-ID" sz="2800" b="1" dirty="0" smtClean="0">
              <a:solidFill>
                <a:prstClr val="white"/>
              </a:solidFill>
              <a:latin typeface="Arial Unicode MS" pitchFamily="34" charset="-128"/>
              <a:ea typeface="Arial Unicode MS" pitchFamily="34" charset="-128"/>
              <a:cs typeface="Arial Unicode MS" pitchFamily="34" charset="-128"/>
            </a:endParaRPr>
          </a:p>
        </p:txBody>
      </p:sp>
      <p:sp>
        <p:nvSpPr>
          <p:cNvPr id="9"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47</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p14="http://schemas.microsoft.com/office/powerpoint/2010/main" xmlns="" val="5428729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12190413" cy="756000"/>
          </a:xfrm>
          <a:solidFill>
            <a:srgbClr val="002060"/>
          </a:solidFill>
        </p:spPr>
        <p:txBody>
          <a:bodyPr>
            <a:normAutofit/>
          </a:bodyPr>
          <a:lstStyle/>
          <a:p>
            <a:r>
              <a:rPr lang="id-ID" sz="3600" dirty="0" smtClean="0">
                <a:solidFill>
                  <a:schemeClr val="bg1"/>
                </a:solidFill>
                <a:latin typeface="Arial Black" pitchFamily="34" charset="0"/>
                <a:ea typeface="Arial Unicode MS" pitchFamily="34" charset="-128"/>
                <a:cs typeface="Arial Unicode MS" pitchFamily="34" charset="-128"/>
              </a:rPr>
              <a:t>Tahapan</a:t>
            </a:r>
            <a:r>
              <a:rPr lang="id-ID" sz="3200" dirty="0" smtClean="0">
                <a:solidFill>
                  <a:schemeClr val="bg1"/>
                </a:solidFill>
                <a:latin typeface="Arial Unicode MS" pitchFamily="34" charset="-128"/>
                <a:ea typeface="Arial Unicode MS" pitchFamily="34" charset="-128"/>
                <a:cs typeface="Arial Unicode MS" pitchFamily="34" charset="-128"/>
              </a:rPr>
              <a:t> </a:t>
            </a:r>
            <a:r>
              <a:rPr lang="en-US" sz="3200" b="1" dirty="0" smtClean="0">
                <a:solidFill>
                  <a:schemeClr val="bg1"/>
                </a:solidFill>
                <a:latin typeface="Arial Unicode MS" pitchFamily="34" charset="-128"/>
                <a:ea typeface="Arial Unicode MS" pitchFamily="34" charset="-128"/>
                <a:cs typeface="Arial Unicode MS" pitchFamily="34" charset="-128"/>
              </a:rPr>
              <a:t>R</a:t>
            </a:r>
            <a:r>
              <a:rPr lang="id-ID" sz="3200" b="1" dirty="0" smtClean="0">
                <a:solidFill>
                  <a:schemeClr val="bg1"/>
                </a:solidFill>
                <a:latin typeface="Arial Unicode MS" pitchFamily="34" charset="-128"/>
                <a:ea typeface="Arial Unicode MS" pitchFamily="34" charset="-128"/>
                <a:cs typeface="Arial Unicode MS" pitchFamily="34" charset="-128"/>
              </a:rPr>
              <a:t>KP</a:t>
            </a:r>
            <a:r>
              <a:rPr lang="en-US" sz="3200" b="1" dirty="0" smtClean="0">
                <a:solidFill>
                  <a:schemeClr val="bg1"/>
                </a:solidFill>
                <a:latin typeface="Arial Unicode MS" pitchFamily="34" charset="-128"/>
                <a:ea typeface="Arial Unicode MS" pitchFamily="34" charset="-128"/>
                <a:cs typeface="Arial Unicode MS" pitchFamily="34" charset="-128"/>
              </a:rPr>
              <a:t>D </a:t>
            </a:r>
            <a:r>
              <a:rPr lang="id-ID" sz="3200" b="1" dirty="0" smtClean="0">
                <a:solidFill>
                  <a:schemeClr val="bg1"/>
                </a:solidFill>
                <a:latin typeface="Arial Unicode MS" pitchFamily="34" charset="-128"/>
                <a:ea typeface="Arial Unicode MS" pitchFamily="34" charset="-128"/>
                <a:cs typeface="Arial Unicode MS" pitchFamily="34" charset="-128"/>
              </a:rPr>
              <a:t>?</a:t>
            </a:r>
            <a:endParaRPr lang="id-ID" sz="3200" b="1" dirty="0">
              <a:solidFill>
                <a:schemeClr val="bg1"/>
              </a:solidFill>
              <a:latin typeface="Arial Unicode MS" pitchFamily="34" charset="-128"/>
              <a:ea typeface="Arial Unicode MS" pitchFamily="34" charset="-128"/>
              <a:cs typeface="Arial Unicode MS" pitchFamily="34" charset="-128"/>
            </a:endParaRPr>
          </a:p>
        </p:txBody>
      </p:sp>
      <p:graphicFrame>
        <p:nvGraphicFramePr>
          <p:cNvPr id="45" name="Diagram 44"/>
          <p:cNvGraphicFramePr/>
          <p:nvPr/>
        </p:nvGraphicFramePr>
        <p:xfrm>
          <a:off x="952340" y="1214422"/>
          <a:ext cx="9904780" cy="45720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6"/>
          <p:cNvSpPr>
            <a:spLocks noGrp="1"/>
          </p:cNvSpPr>
          <p:nvPr>
            <p:ph type="sldNum" sz="quarter" idx="12"/>
          </p:nvPr>
        </p:nvSpPr>
        <p:spPr bwMode="auto">
          <a:xfrm>
            <a:off x="11440237"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48</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 xmlns:p14="http://schemas.microsoft.com/office/powerpoint/2010/main" val="25922124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2" name="Connector: Elbow 161">
            <a:extLst>
              <a:ext uri="{FF2B5EF4-FFF2-40B4-BE49-F238E27FC236}">
                <a16:creationId xmlns:a16="http://schemas.microsoft.com/office/drawing/2014/main" xmlns="" id="{F01EF832-1787-42A9-888F-B9A851DCFB30}"/>
              </a:ext>
            </a:extLst>
          </p:cNvPr>
          <p:cNvCxnSpPr>
            <a:cxnSpLocks/>
            <a:stCxn id="96" idx="2"/>
            <a:endCxn id="148" idx="0"/>
          </p:cNvCxnSpPr>
          <p:nvPr/>
        </p:nvCxnSpPr>
        <p:spPr>
          <a:xfrm rot="10800000" flipV="1">
            <a:off x="6656864" y="1531831"/>
            <a:ext cx="1200326" cy="534708"/>
          </a:xfrm>
          <a:prstGeom prst="bentConnector2">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xmlns="" id="{763CB058-9772-497C-8CDC-67AFAF006FBC}"/>
              </a:ext>
            </a:extLst>
          </p:cNvPr>
          <p:cNvCxnSpPr>
            <a:cxnSpLocks/>
            <a:stCxn id="105" idx="6"/>
            <a:endCxn id="69" idx="2"/>
          </p:cNvCxnSpPr>
          <p:nvPr/>
        </p:nvCxnSpPr>
        <p:spPr>
          <a:xfrm flipV="1">
            <a:off x="8983645" y="4929219"/>
            <a:ext cx="1922884" cy="953"/>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28" name="Connector: Elbow 127">
            <a:extLst>
              <a:ext uri="{FF2B5EF4-FFF2-40B4-BE49-F238E27FC236}">
                <a16:creationId xmlns:a16="http://schemas.microsoft.com/office/drawing/2014/main" xmlns="" id="{E69700A5-DE85-42A0-B009-9FA46FFC4428}"/>
              </a:ext>
            </a:extLst>
          </p:cNvPr>
          <p:cNvCxnSpPr>
            <a:cxnSpLocks/>
            <a:stCxn id="93" idx="4"/>
            <a:endCxn id="102" idx="6"/>
          </p:cNvCxnSpPr>
          <p:nvPr/>
        </p:nvCxnSpPr>
        <p:spPr>
          <a:xfrm rot="5400000">
            <a:off x="9003101" y="2756229"/>
            <a:ext cx="1025534" cy="460888"/>
          </a:xfrm>
          <a:prstGeom prst="bentConnector2">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26" name="Connector: Elbow 125">
            <a:extLst>
              <a:ext uri="{FF2B5EF4-FFF2-40B4-BE49-F238E27FC236}">
                <a16:creationId xmlns:a16="http://schemas.microsoft.com/office/drawing/2014/main" xmlns="" id="{5A774DD8-B745-4E4D-8E36-48E1314897FD}"/>
              </a:ext>
            </a:extLst>
          </p:cNvPr>
          <p:cNvCxnSpPr>
            <a:cxnSpLocks/>
            <a:stCxn id="73" idx="2"/>
            <a:endCxn id="81" idx="4"/>
          </p:cNvCxnSpPr>
          <p:nvPr/>
        </p:nvCxnSpPr>
        <p:spPr>
          <a:xfrm rot="10800000">
            <a:off x="2444102" y="3672227"/>
            <a:ext cx="1264965" cy="1556024"/>
          </a:xfrm>
          <a:prstGeom prst="bentConnector2">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63" name="Connector: Elbow 62">
            <a:extLst>
              <a:ext uri="{FF2B5EF4-FFF2-40B4-BE49-F238E27FC236}">
                <a16:creationId xmlns:a16="http://schemas.microsoft.com/office/drawing/2014/main" xmlns="" id="{B4D2363B-5FCD-46A1-886C-9D3EF7CF8C1E}"/>
              </a:ext>
            </a:extLst>
          </p:cNvPr>
          <p:cNvCxnSpPr>
            <a:cxnSpLocks/>
            <a:stCxn id="90" idx="6"/>
            <a:endCxn id="148" idx="4"/>
          </p:cNvCxnSpPr>
          <p:nvPr/>
        </p:nvCxnSpPr>
        <p:spPr>
          <a:xfrm flipV="1">
            <a:off x="5972838" y="2579058"/>
            <a:ext cx="684023" cy="2649192"/>
          </a:xfrm>
          <a:prstGeom prst="bentConnector2">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xmlns="" id="{342E8DD6-B99D-45AD-ACB0-D55545A50042}"/>
              </a:ext>
            </a:extLst>
          </p:cNvPr>
          <p:cNvCxnSpPr>
            <a:cxnSpLocks/>
            <a:stCxn id="73" idx="6"/>
            <a:endCxn id="90" idx="2"/>
          </p:cNvCxnSpPr>
          <p:nvPr/>
        </p:nvCxnSpPr>
        <p:spPr>
          <a:xfrm flipV="1">
            <a:off x="4248575" y="5228253"/>
            <a:ext cx="1184754" cy="1"/>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1" name="Rectangle: Rounded Corners 10">
            <a:extLst>
              <a:ext uri="{FF2B5EF4-FFF2-40B4-BE49-F238E27FC236}">
                <a16:creationId xmlns:a16="http://schemas.microsoft.com/office/drawing/2014/main" xmlns="" id="{9B3186BD-5341-4516-8C13-F1406EA36EE8}"/>
              </a:ext>
            </a:extLst>
          </p:cNvPr>
          <p:cNvSpPr/>
          <p:nvPr/>
        </p:nvSpPr>
        <p:spPr>
          <a:xfrm>
            <a:off x="139683" y="-395516"/>
            <a:ext cx="7091077" cy="1413031"/>
          </a:xfrm>
          <a:prstGeom prst="roundRect">
            <a:avLst/>
          </a:prstGeom>
          <a:solidFill>
            <a:srgbClr val="E65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Rounded Corners 12">
            <a:extLst>
              <a:ext uri="{FF2B5EF4-FFF2-40B4-BE49-F238E27FC236}">
                <a16:creationId xmlns:a16="http://schemas.microsoft.com/office/drawing/2014/main" xmlns="" id="{9F947A08-4710-4A8C-A9CB-CA6670B30060}"/>
              </a:ext>
            </a:extLst>
          </p:cNvPr>
          <p:cNvSpPr/>
          <p:nvPr/>
        </p:nvSpPr>
        <p:spPr>
          <a:xfrm>
            <a:off x="229670" y="-293915"/>
            <a:ext cx="6879003" cy="1218036"/>
          </a:xfrm>
          <a:prstGeom prst="roundRect">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600" b="1" i="0" u="none" strike="noStrike" kern="1200" cap="none" spc="0" normalizeH="0" baseline="0" noProof="0" dirty="0">
                <a:ln>
                  <a:noFill/>
                </a:ln>
                <a:solidFill>
                  <a:prstClr val="white"/>
                </a:solidFill>
                <a:effectLst/>
                <a:uLnTx/>
                <a:uFillTx/>
                <a:latin typeface="Bodoni MT" panose="02070603080606020203" pitchFamily="18" charset="0"/>
                <a:ea typeface="+mn-ea"/>
                <a:cs typeface="+mn-cs"/>
              </a:rPr>
              <a:t>TAHAP PENYUSUNAN RKPD PROV </a:t>
            </a:r>
            <a:r>
              <a:rPr kumimoji="0" lang="id-ID" sz="2600" b="1" i="0" u="none" strike="noStrike" kern="1200" cap="none" spc="0" normalizeH="0" baseline="0" noProof="0" dirty="0" smtClean="0">
                <a:ln>
                  <a:noFill/>
                </a:ln>
                <a:solidFill>
                  <a:prstClr val="white"/>
                </a:solidFill>
                <a:effectLst/>
                <a:uLnTx/>
                <a:uFillTx/>
                <a:latin typeface="Bodoni MT" panose="02070603080606020203" pitchFamily="18" charset="0"/>
                <a:ea typeface="+mn-ea"/>
                <a:cs typeface="+mn-cs"/>
              </a:rPr>
              <a:t>JATENG</a:t>
            </a:r>
            <a:endParaRPr kumimoji="0" lang="id-ID" sz="2600" b="1" i="0" u="none" strike="noStrike" kern="1200" cap="none" spc="0" normalizeH="0" baseline="0" noProof="0" dirty="0">
              <a:ln>
                <a:noFill/>
              </a:ln>
              <a:solidFill>
                <a:prstClr val="white"/>
              </a:solidFill>
              <a:effectLst/>
              <a:uLnTx/>
              <a:uFillTx/>
              <a:latin typeface="Bodoni MT" panose="02070603080606020203" pitchFamily="18" charset="0"/>
              <a:ea typeface="+mn-ea"/>
              <a:cs typeface="+mn-cs"/>
            </a:endParaRPr>
          </a:p>
        </p:txBody>
      </p:sp>
      <p:cxnSp>
        <p:nvCxnSpPr>
          <p:cNvPr id="16" name="Straight Connector 15">
            <a:extLst>
              <a:ext uri="{FF2B5EF4-FFF2-40B4-BE49-F238E27FC236}">
                <a16:creationId xmlns:a16="http://schemas.microsoft.com/office/drawing/2014/main" xmlns="" id="{B2C45E8F-6F45-4342-AC69-4C3B53A6ED0F}"/>
              </a:ext>
            </a:extLst>
          </p:cNvPr>
          <p:cNvCxnSpPr>
            <a:cxnSpLocks/>
            <a:stCxn id="50" idx="6"/>
            <a:endCxn id="60" idx="2"/>
          </p:cNvCxnSpPr>
          <p:nvPr/>
        </p:nvCxnSpPr>
        <p:spPr>
          <a:xfrm flipV="1">
            <a:off x="1606651" y="1872896"/>
            <a:ext cx="1627070" cy="2134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8" name="Right Triangle 17">
            <a:extLst>
              <a:ext uri="{FF2B5EF4-FFF2-40B4-BE49-F238E27FC236}">
                <a16:creationId xmlns:a16="http://schemas.microsoft.com/office/drawing/2014/main" xmlns="" id="{79B06695-6AB9-4736-93F4-23152997B024}"/>
              </a:ext>
            </a:extLst>
          </p:cNvPr>
          <p:cNvSpPr/>
          <p:nvPr/>
        </p:nvSpPr>
        <p:spPr>
          <a:xfrm rot="10800000">
            <a:off x="8126942" y="-1"/>
            <a:ext cx="4063471" cy="885073"/>
          </a:xfrm>
          <a:prstGeom prst="rtTriangle">
            <a:avLst/>
          </a:prstGeom>
          <a:solidFill>
            <a:srgbClr val="F68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39" name="Connector: Elbow 38">
            <a:extLst>
              <a:ext uri="{FF2B5EF4-FFF2-40B4-BE49-F238E27FC236}">
                <a16:creationId xmlns:a16="http://schemas.microsoft.com/office/drawing/2014/main" xmlns="" id="{78ED7199-2611-42DD-A5CE-653EA56CF61E}"/>
              </a:ext>
            </a:extLst>
          </p:cNvPr>
          <p:cNvCxnSpPr>
            <a:cxnSpLocks/>
            <a:stCxn id="60" idx="4"/>
            <a:endCxn id="81" idx="0"/>
          </p:cNvCxnSpPr>
          <p:nvPr/>
        </p:nvCxnSpPr>
        <p:spPr>
          <a:xfrm rot="5400000">
            <a:off x="2458514" y="2114748"/>
            <a:ext cx="1030553" cy="1059373"/>
          </a:xfrm>
          <a:prstGeom prst="bentConnector3">
            <a:avLst>
              <a:gd name="adj1" fmla="val 50000"/>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64" name="Right Triangle 63">
            <a:extLst>
              <a:ext uri="{FF2B5EF4-FFF2-40B4-BE49-F238E27FC236}">
                <a16:creationId xmlns:a16="http://schemas.microsoft.com/office/drawing/2014/main" xmlns="" id="{3E811FAC-3D21-4C44-86FE-ABCBC2CE4C85}"/>
              </a:ext>
            </a:extLst>
          </p:cNvPr>
          <p:cNvSpPr/>
          <p:nvPr/>
        </p:nvSpPr>
        <p:spPr>
          <a:xfrm>
            <a:off x="0" y="5972930"/>
            <a:ext cx="4063471" cy="885073"/>
          </a:xfrm>
          <a:prstGeom prst="rtTriangle">
            <a:avLst/>
          </a:prstGeom>
          <a:solidFill>
            <a:srgbClr val="F68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80" name="Connector: Elbow 79">
            <a:extLst>
              <a:ext uri="{FF2B5EF4-FFF2-40B4-BE49-F238E27FC236}">
                <a16:creationId xmlns:a16="http://schemas.microsoft.com/office/drawing/2014/main" xmlns="" id="{AB281FD1-7045-44E0-A73E-23EA2773CA03}"/>
              </a:ext>
            </a:extLst>
          </p:cNvPr>
          <p:cNvCxnSpPr>
            <a:cxnSpLocks/>
            <a:stCxn id="102" idx="2"/>
            <a:endCxn id="105" idx="2"/>
          </p:cNvCxnSpPr>
          <p:nvPr/>
        </p:nvCxnSpPr>
        <p:spPr>
          <a:xfrm rot="10800000" flipV="1">
            <a:off x="8444134" y="3499439"/>
            <a:ext cx="301782" cy="1430730"/>
          </a:xfrm>
          <a:prstGeom prst="bentConnector3">
            <a:avLst>
              <a:gd name="adj1" fmla="val 228638"/>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48">
            <a:extLst>
              <a:ext uri="{FF2B5EF4-FFF2-40B4-BE49-F238E27FC236}">
                <a16:creationId xmlns:a16="http://schemas.microsoft.com/office/drawing/2014/main" xmlns="" id="{06FEF9E5-EBD2-4356-8A1C-D80B93EE8AE0}"/>
              </a:ext>
            </a:extLst>
          </p:cNvPr>
          <p:cNvGrpSpPr/>
          <p:nvPr/>
        </p:nvGrpSpPr>
        <p:grpSpPr>
          <a:xfrm>
            <a:off x="986919" y="1556049"/>
            <a:ext cx="705973" cy="678277"/>
            <a:chOff x="547955" y="4049395"/>
            <a:chExt cx="706066" cy="678277"/>
          </a:xfrm>
        </p:grpSpPr>
        <p:sp>
          <p:nvSpPr>
            <p:cNvPr id="50" name="Shape 10578">
              <a:extLst>
                <a:ext uri="{FF2B5EF4-FFF2-40B4-BE49-F238E27FC236}">
                  <a16:creationId xmlns:a16="http://schemas.microsoft.com/office/drawing/2014/main" xmlns="" id="{31DC918F-6769-43BE-B286-B6A801E5780C}"/>
                </a:ext>
              </a:extLst>
            </p:cNvPr>
            <p:cNvSpPr/>
            <p:nvPr/>
          </p:nvSpPr>
          <p:spPr>
            <a:xfrm>
              <a:off x="634207" y="4131322"/>
              <a:ext cx="533561" cy="512519"/>
            </a:xfrm>
            <a:prstGeom prst="ellipse">
              <a:avLst/>
            </a:prstGeom>
            <a:solidFill>
              <a:srgbClr val="FFFF00"/>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53" name="Shape 10579">
              <a:extLst>
                <a:ext uri="{FF2B5EF4-FFF2-40B4-BE49-F238E27FC236}">
                  <a16:creationId xmlns:a16="http://schemas.microsoft.com/office/drawing/2014/main" xmlns="" id="{D3E3E455-9AE3-444D-8150-837CBBE610A8}"/>
                </a:ext>
              </a:extLst>
            </p:cNvPr>
            <p:cNvSpPr/>
            <p:nvPr/>
          </p:nvSpPr>
          <p:spPr>
            <a:xfrm>
              <a:off x="547955" y="4049395"/>
              <a:ext cx="706066" cy="678277"/>
            </a:xfrm>
            <a:custGeom>
              <a:avLst/>
              <a:gdLst/>
              <a:ahLst/>
              <a:cxnLst/>
              <a:rect l="0" t="0" r="0" b="0"/>
              <a:pathLst>
                <a:path w="120000" h="120000" extrusionOk="0">
                  <a:moveTo>
                    <a:pt x="59999" y="29217"/>
                  </a:moveTo>
                  <a:cubicBezTo>
                    <a:pt x="76842" y="29217"/>
                    <a:pt x="90526" y="42782"/>
                    <a:pt x="90526" y="59478"/>
                  </a:cubicBezTo>
                  <a:cubicBezTo>
                    <a:pt x="90526" y="77217"/>
                    <a:pt x="76842" y="90782"/>
                    <a:pt x="59999" y="90782"/>
                  </a:cubicBezTo>
                  <a:cubicBezTo>
                    <a:pt x="43157" y="90782"/>
                    <a:pt x="29473" y="77217"/>
                    <a:pt x="29473" y="59478"/>
                  </a:cubicBezTo>
                  <a:cubicBezTo>
                    <a:pt x="29473" y="42782"/>
                    <a:pt x="43157" y="29217"/>
                    <a:pt x="59999" y="29217"/>
                  </a:cubicBezTo>
                  <a:moveTo>
                    <a:pt x="59999" y="0"/>
                  </a:moveTo>
                  <a:cubicBezTo>
                    <a:pt x="26315" y="0"/>
                    <a:pt x="0" y="27130"/>
                    <a:pt x="0" y="59478"/>
                  </a:cubicBezTo>
                  <a:cubicBezTo>
                    <a:pt x="0" y="92869"/>
                    <a:pt x="26315" y="120000"/>
                    <a:pt x="59999" y="120000"/>
                  </a:cubicBezTo>
                  <a:cubicBezTo>
                    <a:pt x="92631" y="120000"/>
                    <a:pt x="119999" y="92869"/>
                    <a:pt x="119999" y="59478"/>
                  </a:cubicBezTo>
                  <a:cubicBezTo>
                    <a:pt x="119999" y="27130"/>
                    <a:pt x="92631" y="0"/>
                    <a:pt x="59999" y="0"/>
                  </a:cubicBezTo>
                  <a:close/>
                </a:path>
              </a:pathLst>
            </a:custGeom>
            <a:solidFill>
              <a:srgbClr val="FF0700"/>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grpSp>
        <p:nvGrpSpPr>
          <p:cNvPr id="3" name="Group 54">
            <a:extLst>
              <a:ext uri="{FF2B5EF4-FFF2-40B4-BE49-F238E27FC236}">
                <a16:creationId xmlns:a16="http://schemas.microsoft.com/office/drawing/2014/main" xmlns="" id="{C9DEC1A2-8357-485C-A170-AE3DD33B83F6}"/>
              </a:ext>
            </a:extLst>
          </p:cNvPr>
          <p:cNvGrpSpPr/>
          <p:nvPr/>
        </p:nvGrpSpPr>
        <p:grpSpPr>
          <a:xfrm>
            <a:off x="3147479" y="1532804"/>
            <a:ext cx="711991" cy="678277"/>
            <a:chOff x="2040322" y="4519998"/>
            <a:chExt cx="712084" cy="678277"/>
          </a:xfrm>
        </p:grpSpPr>
        <p:sp>
          <p:nvSpPr>
            <p:cNvPr id="60" name="Shape 10583">
              <a:extLst>
                <a:ext uri="{FF2B5EF4-FFF2-40B4-BE49-F238E27FC236}">
                  <a16:creationId xmlns:a16="http://schemas.microsoft.com/office/drawing/2014/main" xmlns="" id="{05BC6D97-8EBE-4B92-AD53-50D4569E6194}"/>
                </a:ext>
              </a:extLst>
            </p:cNvPr>
            <p:cNvSpPr/>
            <p:nvPr/>
          </p:nvSpPr>
          <p:spPr>
            <a:xfrm>
              <a:off x="2126574" y="4603831"/>
              <a:ext cx="539580" cy="512519"/>
            </a:xfrm>
            <a:prstGeom prst="ellipse">
              <a:avLst/>
            </a:prstGeom>
            <a:solidFill>
              <a:srgbClr val="FFFFFF"/>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61" name="Shape 10584">
              <a:extLst>
                <a:ext uri="{FF2B5EF4-FFF2-40B4-BE49-F238E27FC236}">
                  <a16:creationId xmlns:a16="http://schemas.microsoft.com/office/drawing/2014/main" xmlns="" id="{5A975C80-DDAD-4363-8A43-849E70AD6CD9}"/>
                </a:ext>
              </a:extLst>
            </p:cNvPr>
            <p:cNvSpPr/>
            <p:nvPr/>
          </p:nvSpPr>
          <p:spPr>
            <a:xfrm>
              <a:off x="2040322" y="4519998"/>
              <a:ext cx="712084" cy="678277"/>
            </a:xfrm>
            <a:custGeom>
              <a:avLst/>
              <a:gdLst/>
              <a:ahLst/>
              <a:cxnLst/>
              <a:rect l="0" t="0" r="0" b="0"/>
              <a:pathLst>
                <a:path w="120000" h="120000" extrusionOk="0">
                  <a:moveTo>
                    <a:pt x="59478" y="29217"/>
                  </a:moveTo>
                  <a:cubicBezTo>
                    <a:pt x="76173" y="29217"/>
                    <a:pt x="90782" y="42782"/>
                    <a:pt x="90782" y="59478"/>
                  </a:cubicBezTo>
                  <a:cubicBezTo>
                    <a:pt x="90782" y="77217"/>
                    <a:pt x="76173" y="90782"/>
                    <a:pt x="59478" y="90782"/>
                  </a:cubicBezTo>
                  <a:cubicBezTo>
                    <a:pt x="42782" y="90782"/>
                    <a:pt x="29217" y="77217"/>
                    <a:pt x="29217" y="59478"/>
                  </a:cubicBezTo>
                  <a:cubicBezTo>
                    <a:pt x="29217" y="42782"/>
                    <a:pt x="42782" y="29217"/>
                    <a:pt x="59478" y="29217"/>
                  </a:cubicBezTo>
                  <a:moveTo>
                    <a:pt x="59478" y="0"/>
                  </a:moveTo>
                  <a:cubicBezTo>
                    <a:pt x="27130" y="0"/>
                    <a:pt x="0" y="27130"/>
                    <a:pt x="0" y="59478"/>
                  </a:cubicBezTo>
                  <a:cubicBezTo>
                    <a:pt x="0" y="92869"/>
                    <a:pt x="27130" y="120000"/>
                    <a:pt x="59478" y="120000"/>
                  </a:cubicBezTo>
                  <a:cubicBezTo>
                    <a:pt x="92869" y="120000"/>
                    <a:pt x="120000" y="92869"/>
                    <a:pt x="120000" y="59478"/>
                  </a:cubicBezTo>
                  <a:cubicBezTo>
                    <a:pt x="120000" y="27130"/>
                    <a:pt x="92869" y="0"/>
                    <a:pt x="59478" y="0"/>
                  </a:cubicBezTo>
                  <a:close/>
                </a:path>
              </a:pathLst>
            </a:custGeom>
            <a:solidFill>
              <a:schemeClr val="accent4">
                <a:lumMod val="50000"/>
              </a:schemeClr>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grpSp>
        <p:nvGrpSpPr>
          <p:cNvPr id="4" name="Group 61">
            <a:extLst>
              <a:ext uri="{FF2B5EF4-FFF2-40B4-BE49-F238E27FC236}">
                <a16:creationId xmlns:a16="http://schemas.microsoft.com/office/drawing/2014/main" xmlns="" id="{77E62945-1CEA-4C18-AE9A-97E43752D88A}"/>
              </a:ext>
            </a:extLst>
          </p:cNvPr>
          <p:cNvGrpSpPr/>
          <p:nvPr/>
        </p:nvGrpSpPr>
        <p:grpSpPr>
          <a:xfrm>
            <a:off x="10820287" y="4591032"/>
            <a:ext cx="711991" cy="678277"/>
            <a:chOff x="6760127" y="4049395"/>
            <a:chExt cx="712084" cy="678277"/>
          </a:xfrm>
        </p:grpSpPr>
        <p:sp>
          <p:nvSpPr>
            <p:cNvPr id="69" name="Shape 10593">
              <a:extLst>
                <a:ext uri="{FF2B5EF4-FFF2-40B4-BE49-F238E27FC236}">
                  <a16:creationId xmlns:a16="http://schemas.microsoft.com/office/drawing/2014/main" xmlns="" id="{871EA242-0C45-4B77-9DB4-3F300EA8C190}"/>
                </a:ext>
              </a:extLst>
            </p:cNvPr>
            <p:cNvSpPr/>
            <p:nvPr/>
          </p:nvSpPr>
          <p:spPr>
            <a:xfrm>
              <a:off x="6846380" y="4131322"/>
              <a:ext cx="539580" cy="512519"/>
            </a:xfrm>
            <a:prstGeom prst="ellipse">
              <a:avLst/>
            </a:prstGeom>
            <a:solidFill>
              <a:schemeClr val="tx1"/>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71" name="Shape 10594">
              <a:extLst>
                <a:ext uri="{FF2B5EF4-FFF2-40B4-BE49-F238E27FC236}">
                  <a16:creationId xmlns:a16="http://schemas.microsoft.com/office/drawing/2014/main" xmlns="" id="{77A56B88-314B-4704-83BC-DA77BDACBAAE}"/>
                </a:ext>
              </a:extLst>
            </p:cNvPr>
            <p:cNvSpPr/>
            <p:nvPr/>
          </p:nvSpPr>
          <p:spPr>
            <a:xfrm>
              <a:off x="6760127" y="4049395"/>
              <a:ext cx="712084" cy="678277"/>
            </a:xfrm>
            <a:custGeom>
              <a:avLst/>
              <a:gdLst/>
              <a:ahLst/>
              <a:cxnLst/>
              <a:rect l="0" t="0" r="0" b="0"/>
              <a:pathLst>
                <a:path w="120000" h="120000" extrusionOk="0">
                  <a:moveTo>
                    <a:pt x="59478" y="29217"/>
                  </a:moveTo>
                  <a:cubicBezTo>
                    <a:pt x="76173" y="29217"/>
                    <a:pt x="90782" y="42782"/>
                    <a:pt x="90782" y="59478"/>
                  </a:cubicBezTo>
                  <a:cubicBezTo>
                    <a:pt x="90782" y="77217"/>
                    <a:pt x="76173" y="90782"/>
                    <a:pt x="59478" y="90782"/>
                  </a:cubicBezTo>
                  <a:cubicBezTo>
                    <a:pt x="42782" y="90782"/>
                    <a:pt x="29217" y="77217"/>
                    <a:pt x="29217" y="59478"/>
                  </a:cubicBezTo>
                  <a:cubicBezTo>
                    <a:pt x="29217" y="42782"/>
                    <a:pt x="42782" y="29217"/>
                    <a:pt x="59478" y="29217"/>
                  </a:cubicBezTo>
                  <a:moveTo>
                    <a:pt x="59478" y="0"/>
                  </a:moveTo>
                  <a:cubicBezTo>
                    <a:pt x="27130" y="0"/>
                    <a:pt x="0" y="27130"/>
                    <a:pt x="0" y="59478"/>
                  </a:cubicBezTo>
                  <a:cubicBezTo>
                    <a:pt x="0" y="92869"/>
                    <a:pt x="27130" y="120000"/>
                    <a:pt x="59478" y="120000"/>
                  </a:cubicBezTo>
                  <a:cubicBezTo>
                    <a:pt x="92869" y="120000"/>
                    <a:pt x="120000" y="92869"/>
                    <a:pt x="120000" y="59478"/>
                  </a:cubicBezTo>
                  <a:cubicBezTo>
                    <a:pt x="120000" y="27130"/>
                    <a:pt x="92869" y="0"/>
                    <a:pt x="59478" y="0"/>
                  </a:cubicBezTo>
                  <a:close/>
                </a:path>
              </a:pathLst>
            </a:custGeom>
            <a:solidFill>
              <a:srgbClr val="10A38E"/>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grpSp>
        <p:nvGrpSpPr>
          <p:cNvPr id="5" name="Group 71">
            <a:extLst>
              <a:ext uri="{FF2B5EF4-FFF2-40B4-BE49-F238E27FC236}">
                <a16:creationId xmlns:a16="http://schemas.microsoft.com/office/drawing/2014/main" xmlns="" id="{9FC13038-FC22-448C-B18D-02B787E5FD41}"/>
              </a:ext>
            </a:extLst>
          </p:cNvPr>
          <p:cNvGrpSpPr/>
          <p:nvPr/>
        </p:nvGrpSpPr>
        <p:grpSpPr>
          <a:xfrm>
            <a:off x="3622825" y="4890063"/>
            <a:ext cx="711991" cy="676372"/>
            <a:chOff x="9002687" y="2635680"/>
            <a:chExt cx="712084" cy="676372"/>
          </a:xfrm>
        </p:grpSpPr>
        <p:sp>
          <p:nvSpPr>
            <p:cNvPr id="73" name="Shape 10598">
              <a:extLst>
                <a:ext uri="{FF2B5EF4-FFF2-40B4-BE49-F238E27FC236}">
                  <a16:creationId xmlns:a16="http://schemas.microsoft.com/office/drawing/2014/main" xmlns="" id="{F99F358C-A3B8-4E33-B3DB-6C7FAAB48D56}"/>
                </a:ext>
              </a:extLst>
            </p:cNvPr>
            <p:cNvSpPr/>
            <p:nvPr/>
          </p:nvSpPr>
          <p:spPr>
            <a:xfrm>
              <a:off x="9088940" y="2717608"/>
              <a:ext cx="539580" cy="512519"/>
            </a:xfrm>
            <a:prstGeom prst="ellipse">
              <a:avLst/>
            </a:prstGeom>
            <a:solidFill>
              <a:srgbClr val="FFFFFF"/>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76" name="Shape 10599">
              <a:extLst>
                <a:ext uri="{FF2B5EF4-FFF2-40B4-BE49-F238E27FC236}">
                  <a16:creationId xmlns:a16="http://schemas.microsoft.com/office/drawing/2014/main" xmlns="" id="{D7991643-4E46-4404-A7B5-CC2CB7FFE47C}"/>
                </a:ext>
              </a:extLst>
            </p:cNvPr>
            <p:cNvSpPr/>
            <p:nvPr/>
          </p:nvSpPr>
          <p:spPr>
            <a:xfrm>
              <a:off x="9002687" y="2635680"/>
              <a:ext cx="712084" cy="676372"/>
            </a:xfrm>
            <a:custGeom>
              <a:avLst/>
              <a:gdLst/>
              <a:ahLst/>
              <a:cxnLst/>
              <a:rect l="0" t="0" r="0" b="0"/>
              <a:pathLst>
                <a:path w="120000" h="120000" extrusionOk="0">
                  <a:moveTo>
                    <a:pt x="59478" y="29217"/>
                  </a:moveTo>
                  <a:cubicBezTo>
                    <a:pt x="76173" y="29217"/>
                    <a:pt x="90782" y="42782"/>
                    <a:pt x="90782" y="59478"/>
                  </a:cubicBezTo>
                  <a:cubicBezTo>
                    <a:pt x="90782" y="77217"/>
                    <a:pt x="76173" y="90782"/>
                    <a:pt x="59478" y="90782"/>
                  </a:cubicBezTo>
                  <a:cubicBezTo>
                    <a:pt x="42782" y="90782"/>
                    <a:pt x="29217" y="77217"/>
                    <a:pt x="29217" y="59478"/>
                  </a:cubicBezTo>
                  <a:cubicBezTo>
                    <a:pt x="29217" y="42782"/>
                    <a:pt x="42782" y="29217"/>
                    <a:pt x="59478" y="29217"/>
                  </a:cubicBezTo>
                  <a:moveTo>
                    <a:pt x="59478" y="0"/>
                  </a:moveTo>
                  <a:cubicBezTo>
                    <a:pt x="27130" y="0"/>
                    <a:pt x="0" y="27130"/>
                    <a:pt x="0" y="59478"/>
                  </a:cubicBezTo>
                  <a:cubicBezTo>
                    <a:pt x="0" y="92869"/>
                    <a:pt x="27130" y="120000"/>
                    <a:pt x="59478" y="120000"/>
                  </a:cubicBezTo>
                  <a:cubicBezTo>
                    <a:pt x="92869" y="120000"/>
                    <a:pt x="120000" y="92869"/>
                    <a:pt x="120000" y="59478"/>
                  </a:cubicBezTo>
                  <a:cubicBezTo>
                    <a:pt x="120000" y="27130"/>
                    <a:pt x="92869" y="0"/>
                    <a:pt x="59478" y="0"/>
                  </a:cubicBezTo>
                  <a:close/>
                </a:path>
              </a:pathLst>
            </a:custGeom>
            <a:solidFill>
              <a:srgbClr val="06B5F5"/>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grpSp>
        <p:nvGrpSpPr>
          <p:cNvPr id="6" name="Group 14">
            <a:extLst>
              <a:ext uri="{FF2B5EF4-FFF2-40B4-BE49-F238E27FC236}">
                <a16:creationId xmlns:a16="http://schemas.microsoft.com/office/drawing/2014/main" xmlns="" id="{ED4E4C42-0450-480F-BCEE-D364C9CE4FED}"/>
              </a:ext>
            </a:extLst>
          </p:cNvPr>
          <p:cNvGrpSpPr/>
          <p:nvPr/>
        </p:nvGrpSpPr>
        <p:grpSpPr>
          <a:xfrm>
            <a:off x="2091117" y="3075879"/>
            <a:ext cx="705973" cy="678277"/>
            <a:chOff x="2091387" y="3676089"/>
            <a:chExt cx="706066" cy="678277"/>
          </a:xfrm>
        </p:grpSpPr>
        <p:sp>
          <p:nvSpPr>
            <p:cNvPr id="81" name="Shape 10588">
              <a:extLst>
                <a:ext uri="{FF2B5EF4-FFF2-40B4-BE49-F238E27FC236}">
                  <a16:creationId xmlns:a16="http://schemas.microsoft.com/office/drawing/2014/main" xmlns="" id="{FBDB1E6A-4646-40DC-AA23-B3D770A45453}"/>
                </a:ext>
              </a:extLst>
            </p:cNvPr>
            <p:cNvSpPr/>
            <p:nvPr/>
          </p:nvSpPr>
          <p:spPr>
            <a:xfrm>
              <a:off x="2177638" y="3759921"/>
              <a:ext cx="533561" cy="512519"/>
            </a:xfrm>
            <a:prstGeom prst="ellipse">
              <a:avLst/>
            </a:prstGeom>
            <a:solidFill>
              <a:srgbClr val="FFFFFF"/>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82" name="Shape 10589">
              <a:extLst>
                <a:ext uri="{FF2B5EF4-FFF2-40B4-BE49-F238E27FC236}">
                  <a16:creationId xmlns:a16="http://schemas.microsoft.com/office/drawing/2014/main" xmlns="" id="{D563AC2F-19E4-4BDC-994F-55D8A2A7FCB0}"/>
                </a:ext>
              </a:extLst>
            </p:cNvPr>
            <p:cNvSpPr/>
            <p:nvPr/>
          </p:nvSpPr>
          <p:spPr>
            <a:xfrm>
              <a:off x="2091387" y="3676089"/>
              <a:ext cx="706066" cy="678277"/>
            </a:xfrm>
            <a:custGeom>
              <a:avLst/>
              <a:gdLst/>
              <a:ahLst/>
              <a:cxnLst/>
              <a:rect l="0" t="0" r="0" b="0"/>
              <a:pathLst>
                <a:path w="120000" h="120000" extrusionOk="0">
                  <a:moveTo>
                    <a:pt x="59999" y="29217"/>
                  </a:moveTo>
                  <a:cubicBezTo>
                    <a:pt x="76842" y="29217"/>
                    <a:pt x="90526" y="42782"/>
                    <a:pt x="90526" y="59478"/>
                  </a:cubicBezTo>
                  <a:cubicBezTo>
                    <a:pt x="90526" y="77217"/>
                    <a:pt x="76842" y="90782"/>
                    <a:pt x="59999" y="90782"/>
                  </a:cubicBezTo>
                  <a:cubicBezTo>
                    <a:pt x="43157" y="90782"/>
                    <a:pt x="29473" y="77217"/>
                    <a:pt x="29473" y="59478"/>
                  </a:cubicBezTo>
                  <a:cubicBezTo>
                    <a:pt x="29473" y="42782"/>
                    <a:pt x="43157" y="29217"/>
                    <a:pt x="59999" y="29217"/>
                  </a:cubicBezTo>
                  <a:moveTo>
                    <a:pt x="59999" y="0"/>
                  </a:moveTo>
                  <a:cubicBezTo>
                    <a:pt x="27368" y="0"/>
                    <a:pt x="0" y="27130"/>
                    <a:pt x="0" y="59478"/>
                  </a:cubicBezTo>
                  <a:cubicBezTo>
                    <a:pt x="0" y="92869"/>
                    <a:pt x="27368" y="120000"/>
                    <a:pt x="59999" y="120000"/>
                  </a:cubicBezTo>
                  <a:cubicBezTo>
                    <a:pt x="93684" y="120000"/>
                    <a:pt x="119999" y="92869"/>
                    <a:pt x="119999" y="59478"/>
                  </a:cubicBezTo>
                  <a:cubicBezTo>
                    <a:pt x="119999" y="27130"/>
                    <a:pt x="93684" y="0"/>
                    <a:pt x="59999" y="0"/>
                  </a:cubicBezTo>
                  <a:close/>
                </a:path>
              </a:pathLst>
            </a:custGeom>
            <a:solidFill>
              <a:schemeClr val="accent6">
                <a:lumMod val="50000"/>
              </a:schemeClr>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grpSp>
        <p:nvGrpSpPr>
          <p:cNvPr id="7" name="Group 87">
            <a:extLst>
              <a:ext uri="{FF2B5EF4-FFF2-40B4-BE49-F238E27FC236}">
                <a16:creationId xmlns:a16="http://schemas.microsoft.com/office/drawing/2014/main" xmlns="" id="{AE4EC521-86FA-4193-AD70-8F8CC108B138}"/>
              </a:ext>
            </a:extLst>
          </p:cNvPr>
          <p:cNvGrpSpPr/>
          <p:nvPr/>
        </p:nvGrpSpPr>
        <p:grpSpPr>
          <a:xfrm>
            <a:off x="5347089" y="4890066"/>
            <a:ext cx="711991" cy="678277"/>
            <a:chOff x="10738879" y="3490379"/>
            <a:chExt cx="712084" cy="678277"/>
          </a:xfrm>
        </p:grpSpPr>
        <p:sp>
          <p:nvSpPr>
            <p:cNvPr id="90" name="Shape 10593">
              <a:extLst>
                <a:ext uri="{FF2B5EF4-FFF2-40B4-BE49-F238E27FC236}">
                  <a16:creationId xmlns:a16="http://schemas.microsoft.com/office/drawing/2014/main" xmlns="" id="{A75BE6A6-ACB0-4757-A85A-DDB97EF85813}"/>
                </a:ext>
              </a:extLst>
            </p:cNvPr>
            <p:cNvSpPr/>
            <p:nvPr/>
          </p:nvSpPr>
          <p:spPr>
            <a:xfrm>
              <a:off x="10825132" y="3572306"/>
              <a:ext cx="539580" cy="512519"/>
            </a:xfrm>
            <a:prstGeom prst="ellipse">
              <a:avLst/>
            </a:prstGeom>
            <a:solidFill>
              <a:srgbClr val="FFFFFF"/>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91" name="Shape 10594">
              <a:extLst>
                <a:ext uri="{FF2B5EF4-FFF2-40B4-BE49-F238E27FC236}">
                  <a16:creationId xmlns:a16="http://schemas.microsoft.com/office/drawing/2014/main" xmlns="" id="{EF287B30-BB03-4544-B7D2-A3FF83454694}"/>
                </a:ext>
              </a:extLst>
            </p:cNvPr>
            <p:cNvSpPr/>
            <p:nvPr/>
          </p:nvSpPr>
          <p:spPr>
            <a:xfrm>
              <a:off x="10738879" y="3490379"/>
              <a:ext cx="712084" cy="678277"/>
            </a:xfrm>
            <a:custGeom>
              <a:avLst/>
              <a:gdLst/>
              <a:ahLst/>
              <a:cxnLst/>
              <a:rect l="0" t="0" r="0" b="0"/>
              <a:pathLst>
                <a:path w="120000" h="120000" extrusionOk="0">
                  <a:moveTo>
                    <a:pt x="59478" y="29217"/>
                  </a:moveTo>
                  <a:cubicBezTo>
                    <a:pt x="76173" y="29217"/>
                    <a:pt x="90782" y="42782"/>
                    <a:pt x="90782" y="59478"/>
                  </a:cubicBezTo>
                  <a:cubicBezTo>
                    <a:pt x="90782" y="77217"/>
                    <a:pt x="76173" y="90782"/>
                    <a:pt x="59478" y="90782"/>
                  </a:cubicBezTo>
                  <a:cubicBezTo>
                    <a:pt x="42782" y="90782"/>
                    <a:pt x="29217" y="77217"/>
                    <a:pt x="29217" y="59478"/>
                  </a:cubicBezTo>
                  <a:cubicBezTo>
                    <a:pt x="29217" y="42782"/>
                    <a:pt x="42782" y="29217"/>
                    <a:pt x="59478" y="29217"/>
                  </a:cubicBezTo>
                  <a:moveTo>
                    <a:pt x="59478" y="0"/>
                  </a:moveTo>
                  <a:cubicBezTo>
                    <a:pt x="27130" y="0"/>
                    <a:pt x="0" y="27130"/>
                    <a:pt x="0" y="59478"/>
                  </a:cubicBezTo>
                  <a:cubicBezTo>
                    <a:pt x="0" y="92869"/>
                    <a:pt x="27130" y="120000"/>
                    <a:pt x="59478" y="120000"/>
                  </a:cubicBezTo>
                  <a:cubicBezTo>
                    <a:pt x="92869" y="120000"/>
                    <a:pt x="120000" y="92869"/>
                    <a:pt x="120000" y="59478"/>
                  </a:cubicBezTo>
                  <a:cubicBezTo>
                    <a:pt x="120000" y="27130"/>
                    <a:pt x="92869" y="0"/>
                    <a:pt x="59478" y="0"/>
                  </a:cubicBezTo>
                  <a:close/>
                </a:path>
              </a:pathLst>
            </a:custGeom>
            <a:solidFill>
              <a:srgbClr val="7030A0"/>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grpSp>
        <p:nvGrpSpPr>
          <p:cNvPr id="8" name="Group 100">
            <a:extLst>
              <a:ext uri="{FF2B5EF4-FFF2-40B4-BE49-F238E27FC236}">
                <a16:creationId xmlns:a16="http://schemas.microsoft.com/office/drawing/2014/main" xmlns="" id="{EE51CF35-3B8E-468E-ACF1-8D1F1ED0E1D1}"/>
              </a:ext>
            </a:extLst>
          </p:cNvPr>
          <p:cNvGrpSpPr/>
          <p:nvPr/>
        </p:nvGrpSpPr>
        <p:grpSpPr>
          <a:xfrm>
            <a:off x="8659675" y="3161255"/>
            <a:ext cx="711991" cy="678277"/>
            <a:chOff x="10738879" y="3490379"/>
            <a:chExt cx="712084" cy="678277"/>
          </a:xfrm>
        </p:grpSpPr>
        <p:sp>
          <p:nvSpPr>
            <p:cNvPr id="102" name="Shape 10593">
              <a:extLst>
                <a:ext uri="{FF2B5EF4-FFF2-40B4-BE49-F238E27FC236}">
                  <a16:creationId xmlns:a16="http://schemas.microsoft.com/office/drawing/2014/main" xmlns="" id="{A309F0AF-5159-42E9-9CB8-C6D07823647C}"/>
                </a:ext>
              </a:extLst>
            </p:cNvPr>
            <p:cNvSpPr/>
            <p:nvPr/>
          </p:nvSpPr>
          <p:spPr>
            <a:xfrm>
              <a:off x="10825132" y="3572306"/>
              <a:ext cx="539580" cy="512519"/>
            </a:xfrm>
            <a:prstGeom prst="ellipse">
              <a:avLst/>
            </a:prstGeom>
            <a:solidFill>
              <a:srgbClr val="FFFFFF"/>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103" name="Shape 10594">
              <a:extLst>
                <a:ext uri="{FF2B5EF4-FFF2-40B4-BE49-F238E27FC236}">
                  <a16:creationId xmlns:a16="http://schemas.microsoft.com/office/drawing/2014/main" xmlns="" id="{258C7EFD-0615-46FA-BF8C-E52496CA11F3}"/>
                </a:ext>
              </a:extLst>
            </p:cNvPr>
            <p:cNvSpPr/>
            <p:nvPr/>
          </p:nvSpPr>
          <p:spPr>
            <a:xfrm>
              <a:off x="10738879" y="3490379"/>
              <a:ext cx="712084" cy="678277"/>
            </a:xfrm>
            <a:custGeom>
              <a:avLst/>
              <a:gdLst/>
              <a:ahLst/>
              <a:cxnLst/>
              <a:rect l="0" t="0" r="0" b="0"/>
              <a:pathLst>
                <a:path w="120000" h="120000" extrusionOk="0">
                  <a:moveTo>
                    <a:pt x="59478" y="29217"/>
                  </a:moveTo>
                  <a:cubicBezTo>
                    <a:pt x="76173" y="29217"/>
                    <a:pt x="90782" y="42782"/>
                    <a:pt x="90782" y="59478"/>
                  </a:cubicBezTo>
                  <a:cubicBezTo>
                    <a:pt x="90782" y="77217"/>
                    <a:pt x="76173" y="90782"/>
                    <a:pt x="59478" y="90782"/>
                  </a:cubicBezTo>
                  <a:cubicBezTo>
                    <a:pt x="42782" y="90782"/>
                    <a:pt x="29217" y="77217"/>
                    <a:pt x="29217" y="59478"/>
                  </a:cubicBezTo>
                  <a:cubicBezTo>
                    <a:pt x="29217" y="42782"/>
                    <a:pt x="42782" y="29217"/>
                    <a:pt x="59478" y="29217"/>
                  </a:cubicBezTo>
                  <a:moveTo>
                    <a:pt x="59478" y="0"/>
                  </a:moveTo>
                  <a:cubicBezTo>
                    <a:pt x="27130" y="0"/>
                    <a:pt x="0" y="27130"/>
                    <a:pt x="0" y="59478"/>
                  </a:cubicBezTo>
                  <a:cubicBezTo>
                    <a:pt x="0" y="92869"/>
                    <a:pt x="27130" y="120000"/>
                    <a:pt x="59478" y="120000"/>
                  </a:cubicBezTo>
                  <a:cubicBezTo>
                    <a:pt x="92869" y="120000"/>
                    <a:pt x="120000" y="92869"/>
                    <a:pt x="120000" y="59478"/>
                  </a:cubicBezTo>
                  <a:cubicBezTo>
                    <a:pt x="120000" y="27130"/>
                    <a:pt x="92869" y="0"/>
                    <a:pt x="59478" y="0"/>
                  </a:cubicBezTo>
                  <a:close/>
                </a:path>
              </a:pathLst>
            </a:custGeom>
            <a:solidFill>
              <a:schemeClr val="accent6">
                <a:lumMod val="75000"/>
              </a:schemeClr>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grpSp>
        <p:nvGrpSpPr>
          <p:cNvPr id="9" name="Group 103">
            <a:extLst>
              <a:ext uri="{FF2B5EF4-FFF2-40B4-BE49-F238E27FC236}">
                <a16:creationId xmlns:a16="http://schemas.microsoft.com/office/drawing/2014/main" xmlns="" id="{12B391B1-D0DB-4F60-8488-2C8ECD7A5BFF}"/>
              </a:ext>
            </a:extLst>
          </p:cNvPr>
          <p:cNvGrpSpPr/>
          <p:nvPr/>
        </p:nvGrpSpPr>
        <p:grpSpPr>
          <a:xfrm>
            <a:off x="8357893" y="4591981"/>
            <a:ext cx="711991" cy="676372"/>
            <a:chOff x="9002687" y="2635680"/>
            <a:chExt cx="712084" cy="676372"/>
          </a:xfrm>
        </p:grpSpPr>
        <p:sp>
          <p:nvSpPr>
            <p:cNvPr id="105" name="Shape 10598">
              <a:extLst>
                <a:ext uri="{FF2B5EF4-FFF2-40B4-BE49-F238E27FC236}">
                  <a16:creationId xmlns:a16="http://schemas.microsoft.com/office/drawing/2014/main" xmlns="" id="{23CEDC0F-ED28-4EE6-8B8D-853AB1740ED3}"/>
                </a:ext>
              </a:extLst>
            </p:cNvPr>
            <p:cNvSpPr/>
            <p:nvPr/>
          </p:nvSpPr>
          <p:spPr>
            <a:xfrm>
              <a:off x="9088940" y="2717608"/>
              <a:ext cx="539580" cy="512519"/>
            </a:xfrm>
            <a:prstGeom prst="ellipse">
              <a:avLst/>
            </a:prstGeom>
            <a:solidFill>
              <a:srgbClr val="FFFFFF"/>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106" name="Shape 10599">
              <a:extLst>
                <a:ext uri="{FF2B5EF4-FFF2-40B4-BE49-F238E27FC236}">
                  <a16:creationId xmlns:a16="http://schemas.microsoft.com/office/drawing/2014/main" xmlns="" id="{7ACA407F-E9BA-4BAB-B657-2DA633F649CC}"/>
                </a:ext>
              </a:extLst>
            </p:cNvPr>
            <p:cNvSpPr/>
            <p:nvPr/>
          </p:nvSpPr>
          <p:spPr>
            <a:xfrm>
              <a:off x="9002687" y="2635680"/>
              <a:ext cx="712084" cy="676372"/>
            </a:xfrm>
            <a:custGeom>
              <a:avLst/>
              <a:gdLst/>
              <a:ahLst/>
              <a:cxnLst/>
              <a:rect l="0" t="0" r="0" b="0"/>
              <a:pathLst>
                <a:path w="120000" h="120000" extrusionOk="0">
                  <a:moveTo>
                    <a:pt x="59478" y="29217"/>
                  </a:moveTo>
                  <a:cubicBezTo>
                    <a:pt x="76173" y="29217"/>
                    <a:pt x="90782" y="42782"/>
                    <a:pt x="90782" y="59478"/>
                  </a:cubicBezTo>
                  <a:cubicBezTo>
                    <a:pt x="90782" y="77217"/>
                    <a:pt x="76173" y="90782"/>
                    <a:pt x="59478" y="90782"/>
                  </a:cubicBezTo>
                  <a:cubicBezTo>
                    <a:pt x="42782" y="90782"/>
                    <a:pt x="29217" y="77217"/>
                    <a:pt x="29217" y="59478"/>
                  </a:cubicBezTo>
                  <a:cubicBezTo>
                    <a:pt x="29217" y="42782"/>
                    <a:pt x="42782" y="29217"/>
                    <a:pt x="59478" y="29217"/>
                  </a:cubicBezTo>
                  <a:moveTo>
                    <a:pt x="59478" y="0"/>
                  </a:moveTo>
                  <a:cubicBezTo>
                    <a:pt x="27130" y="0"/>
                    <a:pt x="0" y="27130"/>
                    <a:pt x="0" y="59478"/>
                  </a:cubicBezTo>
                  <a:cubicBezTo>
                    <a:pt x="0" y="92869"/>
                    <a:pt x="27130" y="120000"/>
                    <a:pt x="59478" y="120000"/>
                  </a:cubicBezTo>
                  <a:cubicBezTo>
                    <a:pt x="92869" y="120000"/>
                    <a:pt x="120000" y="92869"/>
                    <a:pt x="120000" y="59478"/>
                  </a:cubicBezTo>
                  <a:cubicBezTo>
                    <a:pt x="120000" y="27130"/>
                    <a:pt x="92869" y="0"/>
                    <a:pt x="59478" y="0"/>
                  </a:cubicBezTo>
                  <a:close/>
                </a:path>
              </a:pathLst>
            </a:custGeom>
            <a:solidFill>
              <a:srgbClr val="800000"/>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sp>
        <p:nvSpPr>
          <p:cNvPr id="125" name="Rectangle 124">
            <a:extLst>
              <a:ext uri="{FF2B5EF4-FFF2-40B4-BE49-F238E27FC236}">
                <a16:creationId xmlns:a16="http://schemas.microsoft.com/office/drawing/2014/main" xmlns="" id="{50C3DD33-AA89-415D-BB07-7F3D1A21C426}"/>
              </a:ext>
            </a:extLst>
          </p:cNvPr>
          <p:cNvSpPr/>
          <p:nvPr/>
        </p:nvSpPr>
        <p:spPr>
          <a:xfrm>
            <a:off x="387271" y="2262814"/>
            <a:ext cx="1925199" cy="548970"/>
          </a:xfrm>
          <a:prstGeom prst="rect">
            <a:avLst/>
          </a:prstGeom>
          <a:noFill/>
          <a:ln w="12700" cap="flat" cmpd="sng" algn="ctr">
            <a:noFill/>
            <a:prstDash val="solid"/>
            <a:miter lim="800000"/>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SE GUB</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id-ID"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Des </a:t>
            </a: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201</a:t>
            </a:r>
            <a:r>
              <a:rPr kumimoji="0" lang="id-ID"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7</a:t>
            </a:r>
            <a:endPar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endParaRPr>
          </a:p>
        </p:txBody>
      </p:sp>
      <p:sp>
        <p:nvSpPr>
          <p:cNvPr id="139" name="Rectangle 138">
            <a:extLst>
              <a:ext uri="{FF2B5EF4-FFF2-40B4-BE49-F238E27FC236}">
                <a16:creationId xmlns:a16="http://schemas.microsoft.com/office/drawing/2014/main" xmlns="" id="{E0995999-8C89-40C5-92D3-EA2616C06FD8}"/>
              </a:ext>
            </a:extLst>
          </p:cNvPr>
          <p:cNvSpPr/>
          <p:nvPr/>
        </p:nvSpPr>
        <p:spPr>
          <a:xfrm>
            <a:off x="3890661" y="1577154"/>
            <a:ext cx="1925199" cy="548970"/>
          </a:xfrm>
          <a:prstGeom prst="rect">
            <a:avLst/>
          </a:prstGeom>
          <a:noFill/>
          <a:ln w="12700" cap="flat" cmpd="sng" algn="ctr">
            <a:noFill/>
            <a:prstDash val="solid"/>
            <a:miter lim="800000"/>
          </a:ln>
          <a:effectLst/>
        </p:spPr>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err="1">
                <a:ln>
                  <a:noFill/>
                </a:ln>
                <a:solidFill>
                  <a:prstClr val="black"/>
                </a:solidFill>
                <a:effectLst/>
                <a:uLnTx/>
                <a:uFillTx/>
                <a:latin typeface="Gloucester MT Extra Condensed" panose="02030808020601010101" pitchFamily="18" charset="0"/>
                <a:ea typeface="+mn-ea"/>
                <a:cs typeface="+mn-cs"/>
              </a:rPr>
              <a:t>Pembukaaan</a:t>
            </a: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 Masa </a:t>
            </a:r>
            <a:r>
              <a:rPr kumimoji="0" lang="id-ID" sz="2100" b="0" i="0" u="none" strike="noStrike" kern="0" cap="none" spc="0" normalizeH="0" baseline="0" noProof="0" dirty="0" err="1">
                <a:ln>
                  <a:noFill/>
                </a:ln>
                <a:solidFill>
                  <a:prstClr val="black"/>
                </a:solidFill>
                <a:effectLst/>
                <a:uLnTx/>
                <a:uFillTx/>
                <a:latin typeface="Gloucester MT Extra Condensed" panose="02030808020601010101" pitchFamily="18" charset="0"/>
                <a:ea typeface="+mn-ea"/>
                <a:cs typeface="+mn-cs"/>
              </a:rPr>
              <a:t>Musrenbang</a:t>
            </a:r>
            <a:endPar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id-ID"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9 Feb </a:t>
            </a: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2018</a:t>
            </a:r>
          </a:p>
        </p:txBody>
      </p:sp>
      <p:sp>
        <p:nvSpPr>
          <p:cNvPr id="140" name="Rectangle 139">
            <a:extLst>
              <a:ext uri="{FF2B5EF4-FFF2-40B4-BE49-F238E27FC236}">
                <a16:creationId xmlns:a16="http://schemas.microsoft.com/office/drawing/2014/main" xmlns="" id="{00CC3DFC-B5AD-49A8-AD0B-E865EEF10545}"/>
              </a:ext>
            </a:extLst>
          </p:cNvPr>
          <p:cNvSpPr/>
          <p:nvPr/>
        </p:nvSpPr>
        <p:spPr>
          <a:xfrm>
            <a:off x="177748" y="3140529"/>
            <a:ext cx="1925199" cy="548970"/>
          </a:xfrm>
          <a:prstGeom prst="rect">
            <a:avLst/>
          </a:prstGeom>
          <a:noFill/>
          <a:ln w="12700" cap="flat" cmpd="sng" algn="ctr">
            <a:noFill/>
            <a:prstDash val="solid"/>
            <a:miter lim="800000"/>
          </a:ln>
          <a:effectLst/>
        </p:spPr>
        <p:txBody>
          <a:bodyPr rtlCol="0" anchor="ct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Forum Lintas OPD</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id-ID"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26 – 28 Feb </a:t>
            </a: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 2018</a:t>
            </a:r>
          </a:p>
        </p:txBody>
      </p:sp>
      <p:sp>
        <p:nvSpPr>
          <p:cNvPr id="141" name="Rectangle 140">
            <a:extLst>
              <a:ext uri="{FF2B5EF4-FFF2-40B4-BE49-F238E27FC236}">
                <a16:creationId xmlns:a16="http://schemas.microsoft.com/office/drawing/2014/main" xmlns="" id="{A8A5454F-2D61-4BB9-8053-3C3AEAC67337}"/>
              </a:ext>
            </a:extLst>
          </p:cNvPr>
          <p:cNvSpPr/>
          <p:nvPr/>
        </p:nvSpPr>
        <p:spPr>
          <a:xfrm>
            <a:off x="4542217" y="5601655"/>
            <a:ext cx="2630492" cy="548970"/>
          </a:xfrm>
          <a:prstGeom prst="rect">
            <a:avLst/>
          </a:prstGeom>
          <a:noFill/>
          <a:ln w="12700" cap="flat" cmpd="sng" algn="ctr">
            <a:noFill/>
            <a:prstDash val="solid"/>
            <a:miter lim="800000"/>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Pra </a:t>
            </a:r>
            <a:r>
              <a:rPr kumimoji="0" lang="id-ID" sz="2100" b="0" i="0" u="none" strike="noStrike" kern="0" cap="none" spc="0" normalizeH="0" baseline="0" noProof="0" dirty="0" err="1">
                <a:ln>
                  <a:noFill/>
                </a:ln>
                <a:solidFill>
                  <a:prstClr val="black"/>
                </a:solidFill>
                <a:effectLst/>
                <a:uLnTx/>
                <a:uFillTx/>
                <a:latin typeface="Gloucester MT Extra Condensed" panose="02030808020601010101" pitchFamily="18" charset="0"/>
                <a:ea typeface="+mn-ea"/>
                <a:cs typeface="+mn-cs"/>
              </a:rPr>
              <a:t>Musrenbang</a:t>
            </a: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 </a:t>
            </a:r>
            <a:r>
              <a:rPr kumimoji="0" lang="id-ID" sz="2100" b="0" i="0" u="none" strike="noStrike" kern="0" cap="none" spc="0" normalizeH="0" baseline="0" noProof="0" dirty="0" err="1">
                <a:ln>
                  <a:noFill/>
                </a:ln>
                <a:solidFill>
                  <a:prstClr val="black"/>
                </a:solidFill>
                <a:effectLst/>
                <a:uLnTx/>
                <a:uFillTx/>
                <a:latin typeface="Gloucester MT Extra Condensed" panose="02030808020601010101" pitchFamily="18" charset="0"/>
                <a:ea typeface="+mn-ea"/>
                <a:cs typeface="+mn-cs"/>
              </a:rPr>
              <a:t>Prov</a:t>
            </a:r>
            <a:endPar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22 -26 </a:t>
            </a:r>
            <a:r>
              <a:rPr kumimoji="0" lang="en-GB" sz="1600" b="0" i="0" u="none" strike="noStrike" kern="0" cap="none" spc="0" normalizeH="0" baseline="0" noProof="0" dirty="0" err="1">
                <a:ln>
                  <a:noFill/>
                </a:ln>
                <a:solidFill>
                  <a:prstClr val="black"/>
                </a:solidFill>
                <a:effectLst/>
                <a:uLnTx/>
                <a:uFillTx/>
                <a:latin typeface="Cambria" panose="02040503050406030204" pitchFamily="18" charset="0"/>
                <a:ea typeface="+mn-ea"/>
                <a:cs typeface="+mn-cs"/>
              </a:rPr>
              <a:t>Maret</a:t>
            </a: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 2018</a:t>
            </a:r>
          </a:p>
        </p:txBody>
      </p:sp>
      <p:sp>
        <p:nvSpPr>
          <p:cNvPr id="143" name="Rectangle 142">
            <a:extLst>
              <a:ext uri="{FF2B5EF4-FFF2-40B4-BE49-F238E27FC236}">
                <a16:creationId xmlns:a16="http://schemas.microsoft.com/office/drawing/2014/main" xmlns="" id="{A766E087-B76C-40BB-B52F-AFDBFEBCA40F}"/>
              </a:ext>
            </a:extLst>
          </p:cNvPr>
          <p:cNvSpPr/>
          <p:nvPr/>
        </p:nvSpPr>
        <p:spPr>
          <a:xfrm>
            <a:off x="7042646" y="2010426"/>
            <a:ext cx="1617027" cy="548970"/>
          </a:xfrm>
          <a:prstGeom prst="rect">
            <a:avLst/>
          </a:prstGeom>
          <a:noFill/>
          <a:ln w="12700" cap="flat" cmpd="sng" algn="ctr">
            <a:noFill/>
            <a:prstDash val="solid"/>
            <a:miter lim="800000"/>
          </a:ln>
          <a:effectLst/>
        </p:spPr>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err="1">
                <a:ln>
                  <a:noFill/>
                </a:ln>
                <a:solidFill>
                  <a:prstClr val="black"/>
                </a:solidFill>
                <a:effectLst/>
                <a:uLnTx/>
                <a:uFillTx/>
                <a:latin typeface="Gloucester MT Extra Condensed" panose="02030808020601010101" pitchFamily="18" charset="0"/>
                <a:ea typeface="+mn-ea"/>
                <a:cs typeface="+mn-cs"/>
              </a:rPr>
              <a:t>Musrenbang</a:t>
            </a: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 </a:t>
            </a:r>
            <a:r>
              <a:rPr kumimoji="0" lang="id-ID" sz="2100" b="0" i="0" u="none" strike="noStrike" kern="0" cap="none" spc="0" normalizeH="0" baseline="0" noProof="0" dirty="0" err="1">
                <a:ln>
                  <a:noFill/>
                </a:ln>
                <a:solidFill>
                  <a:prstClr val="black"/>
                </a:solidFill>
                <a:effectLst/>
                <a:uLnTx/>
                <a:uFillTx/>
                <a:latin typeface="Gloucester MT Extra Condensed" panose="02030808020601010101" pitchFamily="18" charset="0"/>
                <a:ea typeface="+mn-ea"/>
                <a:cs typeface="+mn-cs"/>
              </a:rPr>
              <a:t>Prov</a:t>
            </a:r>
            <a:endPar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1</a:t>
            </a:r>
            <a:r>
              <a:rPr kumimoji="0" lang="id-ID"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2</a:t>
            </a: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 April 2018</a:t>
            </a:r>
          </a:p>
        </p:txBody>
      </p:sp>
      <p:grpSp>
        <p:nvGrpSpPr>
          <p:cNvPr id="10" name="Group 146">
            <a:extLst>
              <a:ext uri="{FF2B5EF4-FFF2-40B4-BE49-F238E27FC236}">
                <a16:creationId xmlns:a16="http://schemas.microsoft.com/office/drawing/2014/main" xmlns="" id="{D06D5FDE-58FE-451A-B713-63B20E471A53}"/>
              </a:ext>
            </a:extLst>
          </p:cNvPr>
          <p:cNvGrpSpPr/>
          <p:nvPr/>
        </p:nvGrpSpPr>
        <p:grpSpPr>
          <a:xfrm>
            <a:off x="6300866" y="1984615"/>
            <a:ext cx="711991" cy="678277"/>
            <a:chOff x="10738879" y="3490379"/>
            <a:chExt cx="712084" cy="678277"/>
          </a:xfrm>
        </p:grpSpPr>
        <p:sp>
          <p:nvSpPr>
            <p:cNvPr id="148" name="Shape 10593">
              <a:extLst>
                <a:ext uri="{FF2B5EF4-FFF2-40B4-BE49-F238E27FC236}">
                  <a16:creationId xmlns:a16="http://schemas.microsoft.com/office/drawing/2014/main" xmlns="" id="{E4C8B5BE-A47C-4C49-8BFC-D44A56B4220D}"/>
                </a:ext>
              </a:extLst>
            </p:cNvPr>
            <p:cNvSpPr/>
            <p:nvPr/>
          </p:nvSpPr>
          <p:spPr>
            <a:xfrm>
              <a:off x="10825132" y="3572306"/>
              <a:ext cx="539580" cy="512519"/>
            </a:xfrm>
            <a:prstGeom prst="ellipse">
              <a:avLst/>
            </a:prstGeom>
            <a:solidFill>
              <a:srgbClr val="FFFFFF"/>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149" name="Shape 10594">
              <a:extLst>
                <a:ext uri="{FF2B5EF4-FFF2-40B4-BE49-F238E27FC236}">
                  <a16:creationId xmlns:a16="http://schemas.microsoft.com/office/drawing/2014/main" xmlns="" id="{18D2E79D-CAD6-46FB-BD7C-C6F1EEB9215B}"/>
                </a:ext>
              </a:extLst>
            </p:cNvPr>
            <p:cNvSpPr/>
            <p:nvPr/>
          </p:nvSpPr>
          <p:spPr>
            <a:xfrm>
              <a:off x="10738879" y="3490379"/>
              <a:ext cx="712084" cy="678277"/>
            </a:xfrm>
            <a:custGeom>
              <a:avLst/>
              <a:gdLst/>
              <a:ahLst/>
              <a:cxnLst/>
              <a:rect l="0" t="0" r="0" b="0"/>
              <a:pathLst>
                <a:path w="120000" h="120000" extrusionOk="0">
                  <a:moveTo>
                    <a:pt x="59478" y="29217"/>
                  </a:moveTo>
                  <a:cubicBezTo>
                    <a:pt x="76173" y="29217"/>
                    <a:pt x="90782" y="42782"/>
                    <a:pt x="90782" y="59478"/>
                  </a:cubicBezTo>
                  <a:cubicBezTo>
                    <a:pt x="90782" y="77217"/>
                    <a:pt x="76173" y="90782"/>
                    <a:pt x="59478" y="90782"/>
                  </a:cubicBezTo>
                  <a:cubicBezTo>
                    <a:pt x="42782" y="90782"/>
                    <a:pt x="29217" y="77217"/>
                    <a:pt x="29217" y="59478"/>
                  </a:cubicBezTo>
                  <a:cubicBezTo>
                    <a:pt x="29217" y="42782"/>
                    <a:pt x="42782" y="29217"/>
                    <a:pt x="59478" y="29217"/>
                  </a:cubicBezTo>
                  <a:moveTo>
                    <a:pt x="59478" y="0"/>
                  </a:moveTo>
                  <a:cubicBezTo>
                    <a:pt x="27130" y="0"/>
                    <a:pt x="0" y="27130"/>
                    <a:pt x="0" y="59478"/>
                  </a:cubicBezTo>
                  <a:cubicBezTo>
                    <a:pt x="0" y="92869"/>
                    <a:pt x="27130" y="120000"/>
                    <a:pt x="59478" y="120000"/>
                  </a:cubicBezTo>
                  <a:cubicBezTo>
                    <a:pt x="92869" y="120000"/>
                    <a:pt x="120000" y="92869"/>
                    <a:pt x="120000" y="59478"/>
                  </a:cubicBezTo>
                  <a:cubicBezTo>
                    <a:pt x="120000" y="27130"/>
                    <a:pt x="92869" y="0"/>
                    <a:pt x="59478" y="0"/>
                  </a:cubicBezTo>
                  <a:close/>
                </a:path>
              </a:pathLst>
            </a:custGeom>
            <a:solidFill>
              <a:srgbClr val="CC9900"/>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sp>
        <p:nvSpPr>
          <p:cNvPr id="177" name="Rectangle 176">
            <a:extLst>
              <a:ext uri="{FF2B5EF4-FFF2-40B4-BE49-F238E27FC236}">
                <a16:creationId xmlns:a16="http://schemas.microsoft.com/office/drawing/2014/main" xmlns="" id="{2A5A76BD-52EF-4E8A-9835-A69EB6481765}"/>
              </a:ext>
            </a:extLst>
          </p:cNvPr>
          <p:cNvSpPr/>
          <p:nvPr/>
        </p:nvSpPr>
        <p:spPr>
          <a:xfrm>
            <a:off x="7676323" y="618748"/>
            <a:ext cx="3179043" cy="557642"/>
          </a:xfrm>
          <a:prstGeom prst="rect">
            <a:avLst/>
          </a:prstGeom>
          <a:noFill/>
          <a:ln w="12700" cap="flat" cmpd="sng" algn="ctr">
            <a:noFill/>
            <a:prstDash val="solid"/>
            <a:miter lim="800000"/>
          </a:ln>
          <a:effectLst/>
        </p:spPr>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Penyusunan Draf </a:t>
            </a:r>
            <a:r>
              <a:rPr kumimoji="0" lang="id-ID" sz="2100" b="0" i="0" u="none" strike="noStrike" kern="0" cap="none" spc="0" normalizeH="0" baseline="0" noProof="0" dirty="0" err="1">
                <a:ln>
                  <a:noFill/>
                </a:ln>
                <a:solidFill>
                  <a:prstClr val="black"/>
                </a:solidFill>
                <a:effectLst/>
                <a:uLnTx/>
                <a:uFillTx/>
                <a:latin typeface="Gloucester MT Extra Condensed" panose="02030808020601010101" pitchFamily="18" charset="0"/>
                <a:ea typeface="+mn-ea"/>
                <a:cs typeface="+mn-cs"/>
              </a:rPr>
              <a:t>Ranc</a:t>
            </a: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 Akhir RKPD</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1</a:t>
            </a:r>
            <a:r>
              <a:rPr kumimoji="0" lang="id-ID"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3</a:t>
            </a: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 – 24 April 2018</a:t>
            </a:r>
          </a:p>
        </p:txBody>
      </p:sp>
      <p:sp>
        <p:nvSpPr>
          <p:cNvPr id="178" name="Rectangle 177">
            <a:extLst>
              <a:ext uri="{FF2B5EF4-FFF2-40B4-BE49-F238E27FC236}">
                <a16:creationId xmlns:a16="http://schemas.microsoft.com/office/drawing/2014/main" xmlns="" id="{8EF4AF16-75AD-4FD8-9E9B-E40AE0B6A503}"/>
              </a:ext>
            </a:extLst>
          </p:cNvPr>
          <p:cNvSpPr/>
          <p:nvPr/>
        </p:nvSpPr>
        <p:spPr>
          <a:xfrm>
            <a:off x="9341053" y="3615441"/>
            <a:ext cx="2082709" cy="548970"/>
          </a:xfrm>
          <a:prstGeom prst="rect">
            <a:avLst/>
          </a:prstGeom>
          <a:noFill/>
          <a:ln w="12700" cap="flat" cmpd="sng" algn="ctr">
            <a:noFill/>
            <a:prstDash val="solid"/>
            <a:miter lim="800000"/>
          </a:ln>
          <a:effectLst/>
        </p:spPr>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Dialog Interaktif</a:t>
            </a: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id-ID"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28</a:t>
            </a:r>
            <a:r>
              <a:rPr kumimoji="0" lang="nn-NO"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 Mei 2018</a:t>
            </a:r>
            <a:endPar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endParaRPr>
          </a:p>
        </p:txBody>
      </p:sp>
      <p:sp>
        <p:nvSpPr>
          <p:cNvPr id="180" name="Rectangle 179">
            <a:extLst>
              <a:ext uri="{FF2B5EF4-FFF2-40B4-BE49-F238E27FC236}">
                <a16:creationId xmlns:a16="http://schemas.microsoft.com/office/drawing/2014/main" xmlns="" id="{F3F0C72C-C633-484B-9522-C1B352073AF9}"/>
              </a:ext>
            </a:extLst>
          </p:cNvPr>
          <p:cNvSpPr/>
          <p:nvPr/>
        </p:nvSpPr>
        <p:spPr>
          <a:xfrm>
            <a:off x="10059229" y="1722539"/>
            <a:ext cx="2630492" cy="911023"/>
          </a:xfrm>
          <a:prstGeom prst="rect">
            <a:avLst/>
          </a:prstGeom>
          <a:noFill/>
          <a:ln w="12700" cap="flat" cmpd="sng" algn="ctr">
            <a:noFill/>
            <a:prstDash val="solid"/>
            <a:miter lim="800000"/>
          </a:ln>
          <a:effectLst/>
        </p:spPr>
        <p:txBody>
          <a:bodyPr rtlCol="0" anchor="ct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Fasilitasi </a:t>
            </a:r>
            <a:r>
              <a:rPr kumimoji="0" lang="id-ID" sz="2100" b="0" i="0" u="none" strike="noStrike" kern="0" cap="none" spc="0" normalizeH="0" baseline="0" noProof="0" dirty="0" err="1">
                <a:ln>
                  <a:noFill/>
                </a:ln>
                <a:solidFill>
                  <a:prstClr val="black"/>
                </a:solidFill>
                <a:effectLst/>
                <a:uLnTx/>
                <a:uFillTx/>
                <a:latin typeface="Gloucester MT Extra Condensed" panose="02030808020601010101" pitchFamily="18" charset="0"/>
                <a:ea typeface="+mn-ea"/>
                <a:cs typeface="+mn-cs"/>
              </a:rPr>
              <a:t>Ditjenbangda</a:t>
            </a:r>
            <a:endPar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id-ID"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23 </a:t>
            </a: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Mei 2018</a:t>
            </a:r>
          </a:p>
        </p:txBody>
      </p:sp>
      <p:sp>
        <p:nvSpPr>
          <p:cNvPr id="182" name="Rectangle 181">
            <a:extLst>
              <a:ext uri="{FF2B5EF4-FFF2-40B4-BE49-F238E27FC236}">
                <a16:creationId xmlns:a16="http://schemas.microsoft.com/office/drawing/2014/main" xmlns="" id="{38655C53-E243-4CF6-BC50-21ECD5C9BC46}"/>
              </a:ext>
            </a:extLst>
          </p:cNvPr>
          <p:cNvSpPr/>
          <p:nvPr/>
        </p:nvSpPr>
        <p:spPr>
          <a:xfrm>
            <a:off x="10467021" y="5299965"/>
            <a:ext cx="1438097" cy="1208651"/>
          </a:xfrm>
          <a:prstGeom prst="rect">
            <a:avLst/>
          </a:prstGeom>
          <a:noFill/>
          <a:ln w="12700" cap="flat" cmpd="sng" algn="ctr">
            <a:noFill/>
            <a:prstDash val="solid"/>
            <a:miter lim="800000"/>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Penetapan  RKPD</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P</a:t>
            </a:r>
            <a:r>
              <a:rPr kumimoji="0" lang="id-ID" sz="1600" b="0" i="0" u="none" strike="noStrike" kern="0" cap="none" spc="0" normalizeH="0" baseline="0" noProof="0" dirty="0" err="1">
                <a:ln>
                  <a:noFill/>
                </a:ln>
                <a:solidFill>
                  <a:prstClr val="black"/>
                </a:solidFill>
                <a:effectLst/>
                <a:uLnTx/>
                <a:uFillTx/>
                <a:latin typeface="Cambria" panose="02040503050406030204" pitchFamily="18" charset="0"/>
                <a:ea typeface="+mn-ea"/>
                <a:cs typeface="+mn-cs"/>
              </a:rPr>
              <a:t>asca</a:t>
            </a:r>
            <a:r>
              <a:rPr kumimoji="0" lang="id-ID"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 RKP</a:t>
            </a:r>
            <a:endPar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endParaRPr>
          </a:p>
        </p:txBody>
      </p:sp>
      <p:grpSp>
        <p:nvGrpSpPr>
          <p:cNvPr id="12" name="Group 67">
            <a:extLst>
              <a:ext uri="{FF2B5EF4-FFF2-40B4-BE49-F238E27FC236}">
                <a16:creationId xmlns:a16="http://schemas.microsoft.com/office/drawing/2014/main" xmlns="" id="{819065C6-48C6-43B1-8A24-383FF39191A4}"/>
              </a:ext>
            </a:extLst>
          </p:cNvPr>
          <p:cNvGrpSpPr/>
          <p:nvPr/>
        </p:nvGrpSpPr>
        <p:grpSpPr>
          <a:xfrm>
            <a:off x="2091117" y="4482459"/>
            <a:ext cx="705973" cy="678277"/>
            <a:chOff x="2091387" y="3676089"/>
            <a:chExt cx="706066" cy="678277"/>
          </a:xfrm>
        </p:grpSpPr>
        <p:sp>
          <p:nvSpPr>
            <p:cNvPr id="70" name="Shape 10588">
              <a:extLst>
                <a:ext uri="{FF2B5EF4-FFF2-40B4-BE49-F238E27FC236}">
                  <a16:creationId xmlns:a16="http://schemas.microsoft.com/office/drawing/2014/main" xmlns="" id="{B8003CB8-91CA-4C46-A6AC-0FF61358D001}"/>
                </a:ext>
              </a:extLst>
            </p:cNvPr>
            <p:cNvSpPr/>
            <p:nvPr/>
          </p:nvSpPr>
          <p:spPr>
            <a:xfrm>
              <a:off x="2177638" y="3759921"/>
              <a:ext cx="533561" cy="512519"/>
            </a:xfrm>
            <a:prstGeom prst="ellipse">
              <a:avLst/>
            </a:prstGeom>
            <a:solidFill>
              <a:srgbClr val="FFFFFF"/>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74" name="Shape 10589">
              <a:extLst>
                <a:ext uri="{FF2B5EF4-FFF2-40B4-BE49-F238E27FC236}">
                  <a16:creationId xmlns:a16="http://schemas.microsoft.com/office/drawing/2014/main" xmlns="" id="{D32E34E9-B1A5-48DA-898A-48750DBAFC32}"/>
                </a:ext>
              </a:extLst>
            </p:cNvPr>
            <p:cNvSpPr/>
            <p:nvPr/>
          </p:nvSpPr>
          <p:spPr>
            <a:xfrm>
              <a:off x="2091387" y="3676089"/>
              <a:ext cx="706066" cy="678277"/>
            </a:xfrm>
            <a:custGeom>
              <a:avLst/>
              <a:gdLst/>
              <a:ahLst/>
              <a:cxnLst/>
              <a:rect l="0" t="0" r="0" b="0"/>
              <a:pathLst>
                <a:path w="120000" h="120000" extrusionOk="0">
                  <a:moveTo>
                    <a:pt x="59999" y="29217"/>
                  </a:moveTo>
                  <a:cubicBezTo>
                    <a:pt x="76842" y="29217"/>
                    <a:pt x="90526" y="42782"/>
                    <a:pt x="90526" y="59478"/>
                  </a:cubicBezTo>
                  <a:cubicBezTo>
                    <a:pt x="90526" y="77217"/>
                    <a:pt x="76842" y="90782"/>
                    <a:pt x="59999" y="90782"/>
                  </a:cubicBezTo>
                  <a:cubicBezTo>
                    <a:pt x="43157" y="90782"/>
                    <a:pt x="29473" y="77217"/>
                    <a:pt x="29473" y="59478"/>
                  </a:cubicBezTo>
                  <a:cubicBezTo>
                    <a:pt x="29473" y="42782"/>
                    <a:pt x="43157" y="29217"/>
                    <a:pt x="59999" y="29217"/>
                  </a:cubicBezTo>
                  <a:moveTo>
                    <a:pt x="59999" y="0"/>
                  </a:moveTo>
                  <a:cubicBezTo>
                    <a:pt x="27368" y="0"/>
                    <a:pt x="0" y="27130"/>
                    <a:pt x="0" y="59478"/>
                  </a:cubicBezTo>
                  <a:cubicBezTo>
                    <a:pt x="0" y="92869"/>
                    <a:pt x="27368" y="120000"/>
                    <a:pt x="59999" y="120000"/>
                  </a:cubicBezTo>
                  <a:cubicBezTo>
                    <a:pt x="93684" y="120000"/>
                    <a:pt x="119999" y="92869"/>
                    <a:pt x="119999" y="59478"/>
                  </a:cubicBezTo>
                  <a:cubicBezTo>
                    <a:pt x="119999" y="27130"/>
                    <a:pt x="93684" y="0"/>
                    <a:pt x="59999" y="0"/>
                  </a:cubicBezTo>
                  <a:close/>
                </a:path>
              </a:pathLst>
            </a:custGeom>
            <a:solidFill>
              <a:srgbClr val="002060"/>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sp>
        <p:nvSpPr>
          <p:cNvPr id="75" name="Rectangle 74">
            <a:extLst>
              <a:ext uri="{FF2B5EF4-FFF2-40B4-BE49-F238E27FC236}">
                <a16:creationId xmlns:a16="http://schemas.microsoft.com/office/drawing/2014/main" xmlns="" id="{B20A156E-839B-45FF-9830-E13AC2F9E68D}"/>
              </a:ext>
            </a:extLst>
          </p:cNvPr>
          <p:cNvSpPr/>
          <p:nvPr/>
        </p:nvSpPr>
        <p:spPr>
          <a:xfrm>
            <a:off x="177748" y="4547109"/>
            <a:ext cx="1925199" cy="548970"/>
          </a:xfrm>
          <a:prstGeom prst="rect">
            <a:avLst/>
          </a:prstGeom>
          <a:noFill/>
          <a:ln w="12700" cap="flat" cmpd="sng" algn="ctr">
            <a:noFill/>
            <a:prstDash val="solid"/>
            <a:miter lim="800000"/>
          </a:ln>
          <a:effectLst/>
        </p:spPr>
        <p:txBody>
          <a:bodyPr rtlCol="0" anchor="ct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Forum OPD</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id-ID"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5 – 9 </a:t>
            </a:r>
            <a:r>
              <a:rPr kumimoji="0" lang="en-GB" sz="1600" b="0" i="0" u="none" strike="noStrike" kern="0" cap="none" spc="0" normalizeH="0" baseline="0" noProof="0" dirty="0" err="1">
                <a:ln>
                  <a:noFill/>
                </a:ln>
                <a:solidFill>
                  <a:prstClr val="black"/>
                </a:solidFill>
                <a:effectLst/>
                <a:uLnTx/>
                <a:uFillTx/>
                <a:latin typeface="Cambria" panose="02040503050406030204" pitchFamily="18" charset="0"/>
                <a:ea typeface="+mn-ea"/>
                <a:cs typeface="+mn-cs"/>
              </a:rPr>
              <a:t>Maret</a:t>
            </a: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 2018</a:t>
            </a:r>
          </a:p>
        </p:txBody>
      </p:sp>
      <p:grpSp>
        <p:nvGrpSpPr>
          <p:cNvPr id="14" name="Group 77">
            <a:extLst>
              <a:ext uri="{FF2B5EF4-FFF2-40B4-BE49-F238E27FC236}">
                <a16:creationId xmlns:a16="http://schemas.microsoft.com/office/drawing/2014/main" xmlns="" id="{2ADC8DDA-2120-4C5E-900C-5C9B4F1F882A}"/>
              </a:ext>
            </a:extLst>
          </p:cNvPr>
          <p:cNvGrpSpPr/>
          <p:nvPr/>
        </p:nvGrpSpPr>
        <p:grpSpPr>
          <a:xfrm>
            <a:off x="6290151" y="3398006"/>
            <a:ext cx="711991" cy="678277"/>
            <a:chOff x="10738879" y="3490379"/>
            <a:chExt cx="712084" cy="678277"/>
          </a:xfrm>
        </p:grpSpPr>
        <p:sp>
          <p:nvSpPr>
            <p:cNvPr id="79" name="Shape 10593">
              <a:extLst>
                <a:ext uri="{FF2B5EF4-FFF2-40B4-BE49-F238E27FC236}">
                  <a16:creationId xmlns:a16="http://schemas.microsoft.com/office/drawing/2014/main" xmlns="" id="{605500CA-4A97-4DEF-ABB3-0868443D79E1}"/>
                </a:ext>
              </a:extLst>
            </p:cNvPr>
            <p:cNvSpPr/>
            <p:nvPr/>
          </p:nvSpPr>
          <p:spPr>
            <a:xfrm>
              <a:off x="10825132" y="3572306"/>
              <a:ext cx="539580" cy="512519"/>
            </a:xfrm>
            <a:prstGeom prst="ellipse">
              <a:avLst/>
            </a:prstGeom>
            <a:solidFill>
              <a:srgbClr val="FFFFFF"/>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83" name="Shape 10594">
              <a:extLst>
                <a:ext uri="{FF2B5EF4-FFF2-40B4-BE49-F238E27FC236}">
                  <a16:creationId xmlns:a16="http://schemas.microsoft.com/office/drawing/2014/main" xmlns="" id="{7893D9C9-1F45-4186-BDFC-16026D07CEB4}"/>
                </a:ext>
              </a:extLst>
            </p:cNvPr>
            <p:cNvSpPr/>
            <p:nvPr/>
          </p:nvSpPr>
          <p:spPr>
            <a:xfrm>
              <a:off x="10738879" y="3490379"/>
              <a:ext cx="712084" cy="678277"/>
            </a:xfrm>
            <a:custGeom>
              <a:avLst/>
              <a:gdLst/>
              <a:ahLst/>
              <a:cxnLst/>
              <a:rect l="0" t="0" r="0" b="0"/>
              <a:pathLst>
                <a:path w="120000" h="120000" extrusionOk="0">
                  <a:moveTo>
                    <a:pt x="59478" y="29217"/>
                  </a:moveTo>
                  <a:cubicBezTo>
                    <a:pt x="76173" y="29217"/>
                    <a:pt x="90782" y="42782"/>
                    <a:pt x="90782" y="59478"/>
                  </a:cubicBezTo>
                  <a:cubicBezTo>
                    <a:pt x="90782" y="77217"/>
                    <a:pt x="76173" y="90782"/>
                    <a:pt x="59478" y="90782"/>
                  </a:cubicBezTo>
                  <a:cubicBezTo>
                    <a:pt x="42782" y="90782"/>
                    <a:pt x="29217" y="77217"/>
                    <a:pt x="29217" y="59478"/>
                  </a:cubicBezTo>
                  <a:cubicBezTo>
                    <a:pt x="29217" y="42782"/>
                    <a:pt x="42782" y="29217"/>
                    <a:pt x="59478" y="29217"/>
                  </a:cubicBezTo>
                  <a:moveTo>
                    <a:pt x="59478" y="0"/>
                  </a:moveTo>
                  <a:cubicBezTo>
                    <a:pt x="27130" y="0"/>
                    <a:pt x="0" y="27130"/>
                    <a:pt x="0" y="59478"/>
                  </a:cubicBezTo>
                  <a:cubicBezTo>
                    <a:pt x="0" y="92869"/>
                    <a:pt x="27130" y="120000"/>
                    <a:pt x="59478" y="120000"/>
                  </a:cubicBezTo>
                  <a:cubicBezTo>
                    <a:pt x="92869" y="120000"/>
                    <a:pt x="120000" y="92869"/>
                    <a:pt x="120000" y="59478"/>
                  </a:cubicBezTo>
                  <a:cubicBezTo>
                    <a:pt x="120000" y="27130"/>
                    <a:pt x="92869" y="0"/>
                    <a:pt x="59478" y="0"/>
                  </a:cubicBezTo>
                  <a:close/>
                </a:path>
              </a:pathLst>
            </a:custGeom>
            <a:solidFill>
              <a:schemeClr val="accent2"/>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sp>
        <p:nvSpPr>
          <p:cNvPr id="84" name="Rectangle 83">
            <a:extLst>
              <a:ext uri="{FF2B5EF4-FFF2-40B4-BE49-F238E27FC236}">
                <a16:creationId xmlns:a16="http://schemas.microsoft.com/office/drawing/2014/main" xmlns="" id="{09E23148-6E25-4532-831E-361AA6CE5A68}"/>
              </a:ext>
            </a:extLst>
          </p:cNvPr>
          <p:cNvSpPr/>
          <p:nvPr/>
        </p:nvSpPr>
        <p:spPr>
          <a:xfrm>
            <a:off x="3611543" y="3445844"/>
            <a:ext cx="2630492" cy="548970"/>
          </a:xfrm>
          <a:prstGeom prst="rect">
            <a:avLst/>
          </a:prstGeom>
          <a:noFill/>
          <a:ln w="12700" cap="flat" cmpd="sng" algn="ctr">
            <a:noFill/>
            <a:prstDash val="solid"/>
            <a:miter lim="800000"/>
          </a:ln>
          <a:effectLst/>
        </p:spPr>
        <p:txBody>
          <a:bodyPr rtlCol="0" anchor="ct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err="1">
                <a:ln>
                  <a:noFill/>
                </a:ln>
                <a:solidFill>
                  <a:prstClr val="black"/>
                </a:solidFill>
                <a:effectLst/>
                <a:uLnTx/>
                <a:uFillTx/>
                <a:latin typeface="Gloucester MT Extra Condensed" panose="02030808020601010101" pitchFamily="18" charset="0"/>
                <a:ea typeface="+mn-ea"/>
                <a:cs typeface="+mn-cs"/>
              </a:rPr>
              <a:t>Konsinyering</a:t>
            </a: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 </a:t>
            </a:r>
            <a:r>
              <a:rPr kumimoji="0" lang="id-ID" sz="2100" b="0" i="0" u="none" strike="noStrike" kern="0" cap="none" spc="0" normalizeH="0" baseline="0" noProof="0" dirty="0" err="1">
                <a:ln>
                  <a:noFill/>
                </a:ln>
                <a:solidFill>
                  <a:prstClr val="black"/>
                </a:solidFill>
                <a:effectLst/>
                <a:uLnTx/>
                <a:uFillTx/>
                <a:latin typeface="Gloucester MT Extra Condensed" panose="02030808020601010101" pitchFamily="18" charset="0"/>
                <a:ea typeface="+mn-ea"/>
                <a:cs typeface="+mn-cs"/>
              </a:rPr>
              <a:t>Ranc</a:t>
            </a: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 RKPD </a:t>
            </a: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28-29 </a:t>
            </a:r>
            <a:r>
              <a:rPr kumimoji="0" lang="en-GB" sz="1600" b="0" i="0" u="none" strike="noStrike" kern="0" cap="none" spc="0" normalizeH="0" baseline="0" noProof="0" dirty="0" err="1">
                <a:ln>
                  <a:noFill/>
                </a:ln>
                <a:solidFill>
                  <a:prstClr val="black"/>
                </a:solidFill>
                <a:effectLst/>
                <a:uLnTx/>
                <a:uFillTx/>
                <a:latin typeface="Cambria" panose="02040503050406030204" pitchFamily="18" charset="0"/>
                <a:ea typeface="+mn-ea"/>
                <a:cs typeface="+mn-cs"/>
              </a:rPr>
              <a:t>Maret</a:t>
            </a: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 2018</a:t>
            </a:r>
          </a:p>
        </p:txBody>
      </p:sp>
      <p:sp>
        <p:nvSpPr>
          <p:cNvPr id="85" name="Rectangle 84">
            <a:extLst>
              <a:ext uri="{FF2B5EF4-FFF2-40B4-BE49-F238E27FC236}">
                <a16:creationId xmlns:a16="http://schemas.microsoft.com/office/drawing/2014/main" xmlns="" id="{641DBAFE-A730-4B8A-8A10-8A2702EB7F1B}"/>
              </a:ext>
            </a:extLst>
          </p:cNvPr>
          <p:cNvSpPr/>
          <p:nvPr/>
        </p:nvSpPr>
        <p:spPr>
          <a:xfrm>
            <a:off x="2177355" y="5597919"/>
            <a:ext cx="2241764" cy="548970"/>
          </a:xfrm>
          <a:prstGeom prst="rect">
            <a:avLst/>
          </a:prstGeom>
          <a:noFill/>
          <a:ln w="12700" cap="flat" cmpd="sng" algn="ctr">
            <a:noFill/>
            <a:prstDash val="solid"/>
            <a:miter lim="800000"/>
          </a:ln>
          <a:effectLst/>
        </p:spPr>
        <p:txBody>
          <a:bodyPr rtlCol="0" anchor="ct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err="1">
                <a:ln>
                  <a:noFill/>
                </a:ln>
                <a:solidFill>
                  <a:prstClr val="black"/>
                </a:solidFill>
                <a:effectLst/>
                <a:uLnTx/>
                <a:uFillTx/>
                <a:latin typeface="Gloucester MT Extra Condensed" panose="02030808020601010101" pitchFamily="18" charset="0"/>
                <a:ea typeface="+mn-ea"/>
                <a:cs typeface="+mn-cs"/>
              </a:rPr>
              <a:t>Musrenbangwil</a:t>
            </a: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 &amp; </a:t>
            </a:r>
            <a:r>
              <a:rPr kumimoji="0" lang="id-ID" sz="2100" b="0" i="0" u="none" strike="noStrike" kern="0" cap="none" spc="0" normalizeH="0" baseline="0" noProof="0" dirty="0" err="1">
                <a:ln>
                  <a:noFill/>
                </a:ln>
                <a:solidFill>
                  <a:prstClr val="black"/>
                </a:solidFill>
                <a:effectLst/>
                <a:uLnTx/>
                <a:uFillTx/>
                <a:latin typeface="Gloucester MT Extra Condensed" panose="02030808020601010101" pitchFamily="18" charset="0"/>
                <a:ea typeface="+mn-ea"/>
                <a:cs typeface="+mn-cs"/>
              </a:rPr>
              <a:t>Rakortek</a:t>
            </a:r>
            <a:endPar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endParaRPr>
          </a:p>
          <a:p>
            <a:pPr marL="0" marR="0" lvl="0" indent="0" algn="r" defTabSz="914377" rtl="0" eaLnBrk="1" fontAlgn="auto" latinLnBrk="0" hangingPunct="1">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12 -  2</a:t>
            </a:r>
            <a:r>
              <a:rPr kumimoji="0" lang="id-ID"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2</a:t>
            </a: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 </a:t>
            </a:r>
            <a:r>
              <a:rPr kumimoji="0" lang="en-GB" sz="1600" b="0" i="0" u="none" strike="noStrike" kern="0" cap="none" spc="0" normalizeH="0" baseline="0" noProof="0" dirty="0" err="1">
                <a:ln>
                  <a:noFill/>
                </a:ln>
                <a:solidFill>
                  <a:prstClr val="black"/>
                </a:solidFill>
                <a:effectLst/>
                <a:uLnTx/>
                <a:uFillTx/>
                <a:latin typeface="Cambria" panose="02040503050406030204" pitchFamily="18" charset="0"/>
                <a:ea typeface="+mn-ea"/>
                <a:cs typeface="+mn-cs"/>
              </a:rPr>
              <a:t>Maret</a:t>
            </a: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 2018</a:t>
            </a:r>
          </a:p>
        </p:txBody>
      </p:sp>
      <p:cxnSp>
        <p:nvCxnSpPr>
          <p:cNvPr id="86" name="Connector: Elbow 85">
            <a:extLst>
              <a:ext uri="{FF2B5EF4-FFF2-40B4-BE49-F238E27FC236}">
                <a16:creationId xmlns:a16="http://schemas.microsoft.com/office/drawing/2014/main" xmlns="" id="{71E3921E-A160-4193-B885-BAEE8C3FBB39}"/>
              </a:ext>
            </a:extLst>
          </p:cNvPr>
          <p:cNvCxnSpPr>
            <a:cxnSpLocks/>
            <a:stCxn id="93" idx="0"/>
            <a:endCxn id="96" idx="6"/>
          </p:cNvCxnSpPr>
          <p:nvPr/>
        </p:nvCxnSpPr>
        <p:spPr>
          <a:xfrm rot="16200000" flipV="1">
            <a:off x="8856730" y="1071802"/>
            <a:ext cx="429555" cy="1349614"/>
          </a:xfrm>
          <a:prstGeom prst="bentConnector2">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nvGrpSpPr>
          <p:cNvPr id="15" name="Group 91">
            <a:extLst>
              <a:ext uri="{FF2B5EF4-FFF2-40B4-BE49-F238E27FC236}">
                <a16:creationId xmlns:a16="http://schemas.microsoft.com/office/drawing/2014/main" xmlns="" id="{D6AE7A2D-A01B-48E5-AD35-F71D49ECA6AF}"/>
              </a:ext>
            </a:extLst>
          </p:cNvPr>
          <p:cNvGrpSpPr/>
          <p:nvPr/>
        </p:nvGrpSpPr>
        <p:grpSpPr>
          <a:xfrm>
            <a:off x="9390317" y="1879461"/>
            <a:ext cx="711991" cy="678277"/>
            <a:chOff x="10738879" y="3490379"/>
            <a:chExt cx="712084" cy="678277"/>
          </a:xfrm>
        </p:grpSpPr>
        <p:sp>
          <p:nvSpPr>
            <p:cNvPr id="93" name="Shape 10593">
              <a:extLst>
                <a:ext uri="{FF2B5EF4-FFF2-40B4-BE49-F238E27FC236}">
                  <a16:creationId xmlns:a16="http://schemas.microsoft.com/office/drawing/2014/main" xmlns="" id="{DB0D4F4F-4013-4B6A-865C-23A88E7C9D2A}"/>
                </a:ext>
              </a:extLst>
            </p:cNvPr>
            <p:cNvSpPr/>
            <p:nvPr/>
          </p:nvSpPr>
          <p:spPr>
            <a:xfrm>
              <a:off x="10825132" y="3572306"/>
              <a:ext cx="539580" cy="512519"/>
            </a:xfrm>
            <a:prstGeom prst="ellipse">
              <a:avLst/>
            </a:prstGeom>
            <a:solidFill>
              <a:srgbClr val="FFFFFF"/>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94" name="Shape 10594">
              <a:extLst>
                <a:ext uri="{FF2B5EF4-FFF2-40B4-BE49-F238E27FC236}">
                  <a16:creationId xmlns:a16="http://schemas.microsoft.com/office/drawing/2014/main" xmlns="" id="{C1C579BB-95FB-42AB-ACCD-EBF04F8E6305}"/>
                </a:ext>
              </a:extLst>
            </p:cNvPr>
            <p:cNvSpPr/>
            <p:nvPr/>
          </p:nvSpPr>
          <p:spPr>
            <a:xfrm>
              <a:off x="10738879" y="3490379"/>
              <a:ext cx="712084" cy="678277"/>
            </a:xfrm>
            <a:custGeom>
              <a:avLst/>
              <a:gdLst/>
              <a:ahLst/>
              <a:cxnLst/>
              <a:rect l="0" t="0" r="0" b="0"/>
              <a:pathLst>
                <a:path w="120000" h="120000" extrusionOk="0">
                  <a:moveTo>
                    <a:pt x="59478" y="29217"/>
                  </a:moveTo>
                  <a:cubicBezTo>
                    <a:pt x="76173" y="29217"/>
                    <a:pt x="90782" y="42782"/>
                    <a:pt x="90782" y="59478"/>
                  </a:cubicBezTo>
                  <a:cubicBezTo>
                    <a:pt x="90782" y="77217"/>
                    <a:pt x="76173" y="90782"/>
                    <a:pt x="59478" y="90782"/>
                  </a:cubicBezTo>
                  <a:cubicBezTo>
                    <a:pt x="42782" y="90782"/>
                    <a:pt x="29217" y="77217"/>
                    <a:pt x="29217" y="59478"/>
                  </a:cubicBezTo>
                  <a:cubicBezTo>
                    <a:pt x="29217" y="42782"/>
                    <a:pt x="42782" y="29217"/>
                    <a:pt x="59478" y="29217"/>
                  </a:cubicBezTo>
                  <a:moveTo>
                    <a:pt x="59478" y="0"/>
                  </a:moveTo>
                  <a:cubicBezTo>
                    <a:pt x="27130" y="0"/>
                    <a:pt x="0" y="27130"/>
                    <a:pt x="0" y="59478"/>
                  </a:cubicBezTo>
                  <a:cubicBezTo>
                    <a:pt x="0" y="92869"/>
                    <a:pt x="27130" y="120000"/>
                    <a:pt x="59478" y="120000"/>
                  </a:cubicBezTo>
                  <a:cubicBezTo>
                    <a:pt x="92869" y="120000"/>
                    <a:pt x="120000" y="92869"/>
                    <a:pt x="120000" y="59478"/>
                  </a:cubicBezTo>
                  <a:cubicBezTo>
                    <a:pt x="120000" y="27130"/>
                    <a:pt x="92869" y="0"/>
                    <a:pt x="59478" y="0"/>
                  </a:cubicBezTo>
                  <a:close/>
                </a:path>
              </a:pathLst>
            </a:custGeom>
            <a:solidFill>
              <a:srgbClr val="0070C0"/>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grpSp>
        <p:nvGrpSpPr>
          <p:cNvPr id="17" name="Group 94">
            <a:extLst>
              <a:ext uri="{FF2B5EF4-FFF2-40B4-BE49-F238E27FC236}">
                <a16:creationId xmlns:a16="http://schemas.microsoft.com/office/drawing/2014/main" xmlns="" id="{79488983-5BB1-4DFC-80C9-081C986C9C28}"/>
              </a:ext>
            </a:extLst>
          </p:cNvPr>
          <p:cNvGrpSpPr/>
          <p:nvPr/>
        </p:nvGrpSpPr>
        <p:grpSpPr>
          <a:xfrm>
            <a:off x="7770948" y="1193647"/>
            <a:ext cx="711991" cy="678277"/>
            <a:chOff x="10738879" y="3490379"/>
            <a:chExt cx="712084" cy="678277"/>
          </a:xfrm>
        </p:grpSpPr>
        <p:sp>
          <p:nvSpPr>
            <p:cNvPr id="96" name="Shape 10593">
              <a:extLst>
                <a:ext uri="{FF2B5EF4-FFF2-40B4-BE49-F238E27FC236}">
                  <a16:creationId xmlns:a16="http://schemas.microsoft.com/office/drawing/2014/main" xmlns="" id="{B475FFE9-4142-48F8-B6DF-0A742F7F6639}"/>
                </a:ext>
              </a:extLst>
            </p:cNvPr>
            <p:cNvSpPr/>
            <p:nvPr/>
          </p:nvSpPr>
          <p:spPr>
            <a:xfrm>
              <a:off x="10825132" y="3572306"/>
              <a:ext cx="539580" cy="512519"/>
            </a:xfrm>
            <a:prstGeom prst="ellipse">
              <a:avLst/>
            </a:prstGeom>
            <a:solidFill>
              <a:srgbClr val="FFFFFF"/>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sp>
          <p:nvSpPr>
            <p:cNvPr id="97" name="Shape 10594">
              <a:extLst>
                <a:ext uri="{FF2B5EF4-FFF2-40B4-BE49-F238E27FC236}">
                  <a16:creationId xmlns:a16="http://schemas.microsoft.com/office/drawing/2014/main" xmlns="" id="{4F5421FF-587D-4390-B861-4B5B46FC4FD8}"/>
                </a:ext>
              </a:extLst>
            </p:cNvPr>
            <p:cNvSpPr/>
            <p:nvPr/>
          </p:nvSpPr>
          <p:spPr>
            <a:xfrm>
              <a:off x="10738879" y="3490379"/>
              <a:ext cx="712084" cy="678277"/>
            </a:xfrm>
            <a:custGeom>
              <a:avLst/>
              <a:gdLst/>
              <a:ahLst/>
              <a:cxnLst/>
              <a:rect l="0" t="0" r="0" b="0"/>
              <a:pathLst>
                <a:path w="120000" h="120000" extrusionOk="0">
                  <a:moveTo>
                    <a:pt x="59478" y="29217"/>
                  </a:moveTo>
                  <a:cubicBezTo>
                    <a:pt x="76173" y="29217"/>
                    <a:pt x="90782" y="42782"/>
                    <a:pt x="90782" y="59478"/>
                  </a:cubicBezTo>
                  <a:cubicBezTo>
                    <a:pt x="90782" y="77217"/>
                    <a:pt x="76173" y="90782"/>
                    <a:pt x="59478" y="90782"/>
                  </a:cubicBezTo>
                  <a:cubicBezTo>
                    <a:pt x="42782" y="90782"/>
                    <a:pt x="29217" y="77217"/>
                    <a:pt x="29217" y="59478"/>
                  </a:cubicBezTo>
                  <a:cubicBezTo>
                    <a:pt x="29217" y="42782"/>
                    <a:pt x="42782" y="29217"/>
                    <a:pt x="59478" y="29217"/>
                  </a:cubicBezTo>
                  <a:moveTo>
                    <a:pt x="59478" y="0"/>
                  </a:moveTo>
                  <a:cubicBezTo>
                    <a:pt x="27130" y="0"/>
                    <a:pt x="0" y="27130"/>
                    <a:pt x="0" y="59478"/>
                  </a:cubicBezTo>
                  <a:cubicBezTo>
                    <a:pt x="0" y="92869"/>
                    <a:pt x="27130" y="120000"/>
                    <a:pt x="59478" y="120000"/>
                  </a:cubicBezTo>
                  <a:cubicBezTo>
                    <a:pt x="92869" y="120000"/>
                    <a:pt x="120000" y="92869"/>
                    <a:pt x="120000" y="59478"/>
                  </a:cubicBezTo>
                  <a:cubicBezTo>
                    <a:pt x="120000" y="27130"/>
                    <a:pt x="92869" y="0"/>
                    <a:pt x="59478" y="0"/>
                  </a:cubicBezTo>
                  <a:close/>
                </a:path>
              </a:pathLst>
            </a:custGeom>
            <a:solidFill>
              <a:schemeClr val="bg2">
                <a:lumMod val="10000"/>
              </a:schemeClr>
            </a:solidFill>
            <a:ln>
              <a:noFill/>
            </a:ln>
          </p:spPr>
          <p:txBody>
            <a:bodyPr wrap="square" lIns="45725" tIns="22864" rIns="45725" bIns="22864" anchor="t" anchorCtr="0">
              <a:noAutofit/>
            </a:bodyPr>
            <a:lstStyle/>
            <a:p>
              <a:pPr marL="0" marR="0" lvl="0" indent="0" algn="l" defTabSz="457189"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5546A"/>
                </a:solidFill>
                <a:effectLst/>
                <a:uLnTx/>
                <a:uFillTx/>
                <a:latin typeface="Calibri"/>
                <a:ea typeface="Calibri"/>
                <a:cs typeface="Calibri"/>
                <a:sym typeface="Calibri"/>
              </a:endParaRPr>
            </a:p>
          </p:txBody>
        </p:sp>
      </p:grpSp>
      <p:sp>
        <p:nvSpPr>
          <p:cNvPr id="77" name="Rectangle 76">
            <a:extLst>
              <a:ext uri="{FF2B5EF4-FFF2-40B4-BE49-F238E27FC236}">
                <a16:creationId xmlns:a16="http://schemas.microsoft.com/office/drawing/2014/main" xmlns="" id="{F5496C20-D7A4-4E20-B8F5-F503F5D57344}"/>
              </a:ext>
            </a:extLst>
          </p:cNvPr>
          <p:cNvSpPr/>
          <p:nvPr/>
        </p:nvSpPr>
        <p:spPr>
          <a:xfrm>
            <a:off x="7998386" y="5130517"/>
            <a:ext cx="1438097" cy="1208651"/>
          </a:xfrm>
          <a:prstGeom prst="rect">
            <a:avLst/>
          </a:prstGeom>
          <a:noFill/>
          <a:ln w="12700" cap="flat" cmpd="sng" algn="ctr">
            <a:noFill/>
            <a:prstDash val="solid"/>
            <a:miter lim="800000"/>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id-ID" sz="2100" b="0" i="0" u="none" strike="noStrike" kern="0" cap="none" spc="0" normalizeH="0" baseline="0" noProof="0" dirty="0">
                <a:ln>
                  <a:noFill/>
                </a:ln>
                <a:solidFill>
                  <a:prstClr val="black"/>
                </a:solidFill>
                <a:effectLst/>
                <a:uLnTx/>
                <a:uFillTx/>
                <a:latin typeface="Gloucester MT Extra Condensed" panose="02030808020601010101" pitchFamily="18" charset="0"/>
                <a:ea typeface="+mn-ea"/>
                <a:cs typeface="+mn-cs"/>
              </a:rPr>
              <a:t>Finalisasi RKPD</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id-ID"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Juni </a:t>
            </a:r>
            <a:r>
              <a:rPr kumimoji="0" lang="en-GB" sz="1600" b="0" i="0" u="none" strike="noStrike" kern="0" cap="none" spc="0" normalizeH="0" baseline="0" noProof="0" dirty="0">
                <a:ln>
                  <a:noFill/>
                </a:ln>
                <a:solidFill>
                  <a:prstClr val="black"/>
                </a:solidFill>
                <a:effectLst/>
                <a:uLnTx/>
                <a:uFillTx/>
                <a:latin typeface="Cambria" panose="02040503050406030204" pitchFamily="18" charset="0"/>
                <a:ea typeface="+mn-ea"/>
                <a:cs typeface="+mn-cs"/>
              </a:rPr>
              <a:t>2018</a:t>
            </a:r>
          </a:p>
        </p:txBody>
      </p:sp>
      <p:sp>
        <p:nvSpPr>
          <p:cNvPr id="72"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49</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p14="http://schemas.microsoft.com/office/powerpoint/2010/main" xmlns="" val="1447965687"/>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p:nvPr/>
        </p:nvGrpSpPr>
        <p:grpSpPr>
          <a:xfrm>
            <a:off x="237291" y="857232"/>
            <a:ext cx="11524494" cy="5500726"/>
            <a:chOff x="336331" y="1561352"/>
            <a:chExt cx="9364871" cy="5500726"/>
          </a:xfrm>
        </p:grpSpPr>
        <p:graphicFrame>
          <p:nvGraphicFramePr>
            <p:cNvPr id="4" name="Diagram 3"/>
            <p:cNvGraphicFramePr/>
            <p:nvPr>
              <p:extLst>
                <p:ext uri="{D42A27DB-BD31-4B8C-83A1-F6EECF244321}">
                  <p14:modId xmlns:p14="http://schemas.microsoft.com/office/powerpoint/2010/main" xmlns="" val="670604491"/>
                </p:ext>
              </p:extLst>
            </p:nvPr>
          </p:nvGraphicFramePr>
          <p:xfrm>
            <a:off x="1341868" y="1561352"/>
            <a:ext cx="8359334" cy="55007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1510684" y="2348880"/>
              <a:ext cx="272506" cy="461665"/>
            </a:xfrm>
            <a:prstGeom prst="rect">
              <a:avLst/>
            </a:prstGeom>
            <a:noFill/>
          </p:spPr>
          <p:txBody>
            <a:bodyPr wrap="none" rtlCol="0">
              <a:spAutoFit/>
            </a:bodyPr>
            <a:lstStyle/>
            <a:p>
              <a:r>
                <a:rPr lang="en-US" sz="2400" b="0" dirty="0">
                  <a:solidFill>
                    <a:schemeClr val="bg1"/>
                  </a:solidFill>
                  <a:latin typeface="Cambria" pitchFamily="18" charset="0"/>
                  <a:ea typeface="Tahoma" panose="020B0604030504040204" pitchFamily="34" charset="0"/>
                  <a:cs typeface="Tahoma" panose="020B0604030504040204" pitchFamily="34" charset="0"/>
                </a:rPr>
                <a:t>a</a:t>
              </a:r>
              <a:endParaRPr lang="en-AU" b="0" dirty="0">
                <a:solidFill>
                  <a:schemeClr val="bg1"/>
                </a:solidFill>
                <a:latin typeface="Cambria" pitchFamily="18" charset="0"/>
                <a:ea typeface="Tahoma" panose="020B0604030504040204" pitchFamily="34" charset="0"/>
                <a:cs typeface="Tahoma" panose="020B0604030504040204" pitchFamily="34" charset="0"/>
              </a:endParaRPr>
            </a:p>
          </p:txBody>
        </p:sp>
        <p:sp>
          <p:nvSpPr>
            <p:cNvPr id="8" name="TextBox 7"/>
            <p:cNvSpPr txBox="1"/>
            <p:nvPr/>
          </p:nvSpPr>
          <p:spPr>
            <a:xfrm>
              <a:off x="1942316" y="3097096"/>
              <a:ext cx="286835" cy="461665"/>
            </a:xfrm>
            <a:prstGeom prst="rect">
              <a:avLst/>
            </a:prstGeom>
            <a:noFill/>
          </p:spPr>
          <p:txBody>
            <a:bodyPr wrap="none" rtlCol="0">
              <a:spAutoFit/>
            </a:bodyPr>
            <a:lstStyle/>
            <a:p>
              <a:r>
                <a:rPr lang="en-US" sz="2400" b="0" dirty="0">
                  <a:solidFill>
                    <a:schemeClr val="bg1"/>
                  </a:solidFill>
                  <a:latin typeface="Cambria" pitchFamily="18" charset="0"/>
                  <a:ea typeface="Tahoma" panose="020B0604030504040204" pitchFamily="34" charset="0"/>
                  <a:cs typeface="Tahoma" panose="020B0604030504040204" pitchFamily="34" charset="0"/>
                </a:rPr>
                <a:t>b</a:t>
              </a:r>
              <a:endParaRPr lang="en-AU" b="0" dirty="0">
                <a:solidFill>
                  <a:schemeClr val="bg1"/>
                </a:solidFill>
                <a:latin typeface="Cambria" pitchFamily="18" charset="0"/>
                <a:ea typeface="Tahoma" panose="020B0604030504040204" pitchFamily="34" charset="0"/>
                <a:cs typeface="Tahoma" panose="020B0604030504040204" pitchFamily="34" charset="0"/>
              </a:endParaRPr>
            </a:p>
          </p:txBody>
        </p:sp>
        <p:sp>
          <p:nvSpPr>
            <p:cNvPr id="9" name="TextBox 8"/>
            <p:cNvSpPr txBox="1"/>
            <p:nvPr/>
          </p:nvSpPr>
          <p:spPr>
            <a:xfrm>
              <a:off x="2119608" y="3806926"/>
              <a:ext cx="260783" cy="461665"/>
            </a:xfrm>
            <a:prstGeom prst="rect">
              <a:avLst/>
            </a:prstGeom>
            <a:noFill/>
          </p:spPr>
          <p:txBody>
            <a:bodyPr wrap="none" rtlCol="0">
              <a:spAutoFit/>
            </a:bodyPr>
            <a:lstStyle/>
            <a:p>
              <a:r>
                <a:rPr lang="en-US" sz="2400" b="0" dirty="0">
                  <a:solidFill>
                    <a:schemeClr val="bg1"/>
                  </a:solidFill>
                  <a:latin typeface="Cambria" pitchFamily="18" charset="0"/>
                  <a:ea typeface="Tahoma" panose="020B0604030504040204" pitchFamily="34" charset="0"/>
                  <a:cs typeface="Tahoma" panose="020B0604030504040204" pitchFamily="34" charset="0"/>
                </a:rPr>
                <a:t>c</a:t>
              </a:r>
              <a:endParaRPr lang="en-AU" b="0" dirty="0">
                <a:solidFill>
                  <a:schemeClr val="bg1"/>
                </a:solidFill>
                <a:latin typeface="Cambria" pitchFamily="18" charset="0"/>
                <a:ea typeface="Tahoma" panose="020B0604030504040204" pitchFamily="34" charset="0"/>
                <a:cs typeface="Tahoma" panose="020B0604030504040204" pitchFamily="34" charset="0"/>
              </a:endParaRPr>
            </a:p>
          </p:txBody>
        </p:sp>
        <p:sp>
          <p:nvSpPr>
            <p:cNvPr id="10" name="TextBox 9"/>
            <p:cNvSpPr txBox="1"/>
            <p:nvPr/>
          </p:nvSpPr>
          <p:spPr>
            <a:xfrm>
              <a:off x="2119165" y="4537256"/>
              <a:ext cx="289440" cy="461665"/>
            </a:xfrm>
            <a:prstGeom prst="rect">
              <a:avLst/>
            </a:prstGeom>
            <a:noFill/>
          </p:spPr>
          <p:txBody>
            <a:bodyPr wrap="none" rtlCol="0">
              <a:spAutoFit/>
            </a:bodyPr>
            <a:lstStyle/>
            <a:p>
              <a:r>
                <a:rPr lang="en-US" sz="2400" b="0" dirty="0">
                  <a:solidFill>
                    <a:schemeClr val="bg1"/>
                  </a:solidFill>
                  <a:latin typeface="Cambria" pitchFamily="18" charset="0"/>
                  <a:ea typeface="Tahoma" panose="020B0604030504040204" pitchFamily="34" charset="0"/>
                  <a:cs typeface="Tahoma" panose="020B0604030504040204" pitchFamily="34" charset="0"/>
                </a:rPr>
                <a:t>d</a:t>
              </a:r>
              <a:endParaRPr lang="en-AU" b="0" dirty="0">
                <a:solidFill>
                  <a:schemeClr val="bg1"/>
                </a:solidFill>
                <a:latin typeface="Cambria" pitchFamily="18" charset="0"/>
                <a:ea typeface="Tahoma" panose="020B0604030504040204" pitchFamily="34" charset="0"/>
                <a:cs typeface="Tahoma" panose="020B0604030504040204" pitchFamily="34" charset="0"/>
              </a:endParaRPr>
            </a:p>
          </p:txBody>
        </p:sp>
        <p:sp>
          <p:nvSpPr>
            <p:cNvPr id="12" name="TextBox 11"/>
            <p:cNvSpPr txBox="1"/>
            <p:nvPr/>
          </p:nvSpPr>
          <p:spPr>
            <a:xfrm>
              <a:off x="1928664" y="5257523"/>
              <a:ext cx="272506" cy="461665"/>
            </a:xfrm>
            <a:prstGeom prst="rect">
              <a:avLst/>
            </a:prstGeom>
            <a:noFill/>
          </p:spPr>
          <p:txBody>
            <a:bodyPr wrap="none" rtlCol="0">
              <a:spAutoFit/>
            </a:bodyPr>
            <a:lstStyle/>
            <a:p>
              <a:r>
                <a:rPr lang="en-US" sz="2400" b="0" dirty="0">
                  <a:solidFill>
                    <a:schemeClr val="bg1"/>
                  </a:solidFill>
                  <a:latin typeface="Cambria" pitchFamily="18" charset="0"/>
                  <a:ea typeface="Tahoma" panose="020B0604030504040204" pitchFamily="34" charset="0"/>
                  <a:cs typeface="Tahoma" panose="020B0604030504040204" pitchFamily="34" charset="0"/>
                </a:rPr>
                <a:t>e</a:t>
              </a:r>
              <a:endParaRPr lang="en-AU" b="0" dirty="0">
                <a:solidFill>
                  <a:schemeClr val="bg1"/>
                </a:solidFill>
                <a:latin typeface="Cambria" pitchFamily="18" charset="0"/>
                <a:ea typeface="Tahoma" panose="020B0604030504040204" pitchFamily="34" charset="0"/>
                <a:cs typeface="Tahoma" panose="020B0604030504040204" pitchFamily="34" charset="0"/>
              </a:endParaRPr>
            </a:p>
          </p:txBody>
        </p:sp>
        <p:sp>
          <p:nvSpPr>
            <p:cNvPr id="13" name="TextBox 12"/>
            <p:cNvSpPr txBox="1"/>
            <p:nvPr/>
          </p:nvSpPr>
          <p:spPr>
            <a:xfrm>
              <a:off x="1523797" y="5991484"/>
              <a:ext cx="225612" cy="461665"/>
            </a:xfrm>
            <a:prstGeom prst="rect">
              <a:avLst/>
            </a:prstGeom>
            <a:noFill/>
          </p:spPr>
          <p:txBody>
            <a:bodyPr wrap="none" rtlCol="0">
              <a:spAutoFit/>
            </a:bodyPr>
            <a:lstStyle/>
            <a:p>
              <a:r>
                <a:rPr lang="en-US" sz="2400" b="0" dirty="0">
                  <a:solidFill>
                    <a:schemeClr val="bg1"/>
                  </a:solidFill>
                  <a:latin typeface="Cambria" pitchFamily="18" charset="0"/>
                  <a:ea typeface="Tahoma" panose="020B0604030504040204" pitchFamily="34" charset="0"/>
                  <a:cs typeface="Tahoma" panose="020B0604030504040204" pitchFamily="34" charset="0"/>
                </a:rPr>
                <a:t>f</a:t>
              </a:r>
              <a:endParaRPr lang="en-AU" b="0" dirty="0">
                <a:solidFill>
                  <a:schemeClr val="bg1"/>
                </a:solidFill>
                <a:latin typeface="Cambria" pitchFamily="18" charset="0"/>
                <a:ea typeface="Tahoma" panose="020B0604030504040204" pitchFamily="34" charset="0"/>
                <a:cs typeface="Tahoma" panose="020B0604030504040204" pitchFamily="34" charset="0"/>
              </a:endParaRPr>
            </a:p>
          </p:txBody>
        </p:sp>
        <p:pic>
          <p:nvPicPr>
            <p:cNvPr id="5" name="Picture 26" descr="BS00554_"/>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36331" y="3275864"/>
              <a:ext cx="1962198" cy="1714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4" name="Title 1"/>
          <p:cNvSpPr txBox="1">
            <a:spLocks/>
          </p:cNvSpPr>
          <p:nvPr/>
        </p:nvSpPr>
        <p:spPr>
          <a:xfrm>
            <a:off x="0" y="-26987"/>
            <a:ext cx="12190413" cy="669906"/>
          </a:xfrm>
          <a:prstGeom prst="rect">
            <a:avLst/>
          </a:prstGeom>
          <a:solidFill>
            <a:srgbClr val="00206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id-ID" sz="4000" dirty="0" smtClean="0">
                <a:solidFill>
                  <a:schemeClr val="bg1"/>
                </a:solidFill>
                <a:latin typeface="Rockwell Condensed" pitchFamily="18" charset="0"/>
                <a:ea typeface="Tahoma" pitchFamily="34" charset="0"/>
                <a:cs typeface="Tahoma" pitchFamily="34" charset="0"/>
              </a:rPr>
              <a:t>SISTEMATIKA RPJPD</a:t>
            </a:r>
            <a:endParaRPr kumimoji="0" lang="id-ID" sz="3600" i="0" u="none" strike="noStrike" kern="1200" cap="none" spc="0" normalizeH="0" baseline="0" noProof="0" dirty="0" smtClean="0">
              <a:ln>
                <a:noFill/>
              </a:ln>
              <a:solidFill>
                <a:schemeClr val="bg1"/>
              </a:solidFill>
              <a:effectLst/>
              <a:uLnTx/>
              <a:uFillTx/>
              <a:latin typeface="Rockwell Condensed" pitchFamily="18" charset="0"/>
              <a:ea typeface="Tahoma" pitchFamily="34" charset="0"/>
              <a:cs typeface="Tahoma" pitchFamily="34" charset="0"/>
            </a:endParaRPr>
          </a:p>
        </p:txBody>
      </p:sp>
      <p:sp>
        <p:nvSpPr>
          <p:cNvPr id="15"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5</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p14="http://schemas.microsoft.com/office/powerpoint/2010/main" xmlns="" val="17656168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601158" y="928670"/>
          <a:ext cx="10722257" cy="54549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p:cNvSpPr txBox="1">
            <a:spLocks/>
          </p:cNvSpPr>
          <p:nvPr/>
        </p:nvSpPr>
        <p:spPr>
          <a:xfrm>
            <a:off x="0" y="-26987"/>
            <a:ext cx="12190413" cy="669906"/>
          </a:xfrm>
          <a:prstGeom prst="rect">
            <a:avLst/>
          </a:prstGeom>
          <a:solidFill>
            <a:srgbClr val="00206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id-ID" sz="4000" dirty="0" smtClean="0">
                <a:solidFill>
                  <a:schemeClr val="bg1"/>
                </a:solidFill>
                <a:latin typeface="Rockwell Condensed" pitchFamily="18" charset="0"/>
                <a:ea typeface="Tahoma" pitchFamily="34" charset="0"/>
                <a:cs typeface="Tahoma" pitchFamily="34" charset="0"/>
              </a:rPr>
              <a:t>SISTEMATIKA RKPD</a:t>
            </a:r>
            <a:endParaRPr kumimoji="0" lang="id-ID" sz="3600" i="0" u="none" strike="noStrike" kern="1200" cap="none" spc="0" normalizeH="0" baseline="0" noProof="0" dirty="0" smtClean="0">
              <a:ln>
                <a:noFill/>
              </a:ln>
              <a:solidFill>
                <a:schemeClr val="bg1"/>
              </a:solidFill>
              <a:effectLst/>
              <a:uLnTx/>
              <a:uFillTx/>
              <a:latin typeface="Rockwell Condensed" pitchFamily="18" charset="0"/>
              <a:ea typeface="Tahoma" pitchFamily="34" charset="0"/>
              <a:cs typeface="Tahoma" pitchFamily="34" charset="0"/>
            </a:endParaRPr>
          </a:p>
        </p:txBody>
      </p:sp>
      <p:sp>
        <p:nvSpPr>
          <p:cNvPr id="6"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50</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p14="http://schemas.microsoft.com/office/powerpoint/2010/main" xmlns="" val="374627569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12190413" cy="648000"/>
          </a:xfrm>
          <a:solidFill>
            <a:schemeClr val="accent2">
              <a:lumMod val="50000"/>
            </a:schemeClr>
          </a:solidFill>
        </p:spPr>
        <p:txBody>
          <a:bodyPr>
            <a:normAutofit/>
          </a:bodyPr>
          <a:lstStyle/>
          <a:p>
            <a:r>
              <a:rPr lang="id-ID" sz="3600" dirty="0" smtClean="0">
                <a:solidFill>
                  <a:schemeClr val="bg1"/>
                </a:solidFill>
                <a:latin typeface="Arial Black" pitchFamily="34" charset="0"/>
                <a:ea typeface="Arial Unicode MS" pitchFamily="34" charset="-128"/>
                <a:cs typeface="Arial Unicode MS" pitchFamily="34" charset="-128"/>
              </a:rPr>
              <a:t>Bab I - PENDAHULUAN</a:t>
            </a:r>
            <a:endParaRPr lang="id-ID" sz="32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56473" y="812064"/>
            <a:ext cx="3071941"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Latar Belakang</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311260" y="812064"/>
            <a:ext cx="8686869" cy="154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Apa RKPD?</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Proses penyusunan RKPD ?</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Kedudukan RKPD dalam dokumen RPJMD?</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Keterkaitan antara dokumen RKPD dg RPJMD, Renstra PD, Renja PD?</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Tindak lanjutnya dengan proses penyusunan RAPBD</a:t>
            </a:r>
            <a:endParaRPr lang="id-ID" sz="1800" dirty="0">
              <a:solidFill>
                <a:schemeClr val="bg1"/>
              </a:solidFill>
              <a:latin typeface="Arial Unicode MS" pitchFamily="34" charset="-128"/>
              <a:ea typeface="Arial Unicode MS" pitchFamily="34" charset="-128"/>
              <a:cs typeface="Arial Unicode MS" pitchFamily="34" charset="-128"/>
            </a:endParaRPr>
          </a:p>
        </p:txBody>
      </p:sp>
      <p:sp>
        <p:nvSpPr>
          <p:cNvPr id="47" name="Content Placeholder 2"/>
          <p:cNvSpPr txBox="1">
            <a:spLocks/>
          </p:cNvSpPr>
          <p:nvPr/>
        </p:nvSpPr>
        <p:spPr>
          <a:xfrm>
            <a:off x="64099" y="2458453"/>
            <a:ext cx="3071941" cy="710450"/>
          </a:xfrm>
          <a:prstGeom prst="rect">
            <a:avLst/>
          </a:prstGeom>
          <a:solidFill>
            <a:srgbClr val="006600"/>
          </a:solidFill>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Dasar Hukum Penyusunan</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277749" y="2455138"/>
            <a:ext cx="8686869" cy="972000"/>
          </a:xfrm>
          <a:prstGeom prst="rect">
            <a:avLst/>
          </a:prstGeom>
          <a:solidFill>
            <a:srgbClr val="006600"/>
          </a:solidFill>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Regulasi terkait renbang, baik pusat maupun daerah</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yg terkait langsung dg RKPD</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51" name="Content Placeholder 2"/>
          <p:cNvSpPr txBox="1">
            <a:spLocks/>
          </p:cNvSpPr>
          <p:nvPr/>
        </p:nvSpPr>
        <p:spPr>
          <a:xfrm>
            <a:off x="65426" y="4929198"/>
            <a:ext cx="3071941"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Maksud &amp; Tuj</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3313110" y="4934994"/>
            <a:ext cx="8686869"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Maksud &amp; tuj susun RKPD</a:t>
            </a:r>
          </a:p>
        </p:txBody>
      </p:sp>
      <p:sp>
        <p:nvSpPr>
          <p:cNvPr id="55" name="Content Placeholder 2"/>
          <p:cNvSpPr txBox="1">
            <a:spLocks/>
          </p:cNvSpPr>
          <p:nvPr/>
        </p:nvSpPr>
        <p:spPr>
          <a:xfrm>
            <a:off x="64099" y="5572140"/>
            <a:ext cx="3071941" cy="648000"/>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Sistematika Dokumen RKPD</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7" name="Content Placeholder 2"/>
          <p:cNvSpPr txBox="1">
            <a:spLocks/>
          </p:cNvSpPr>
          <p:nvPr/>
        </p:nvSpPr>
        <p:spPr>
          <a:xfrm>
            <a:off x="3318885" y="5572140"/>
            <a:ext cx="8686869" cy="648000"/>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Deskripsi substansi pokok tiap bab</a:t>
            </a:r>
          </a:p>
        </p:txBody>
      </p:sp>
      <p:sp>
        <p:nvSpPr>
          <p:cNvPr id="12" name="Slide Number Placeholder 36"/>
          <p:cNvSpPr>
            <a:spLocks noGrp="1"/>
          </p:cNvSpPr>
          <p:nvPr>
            <p:ph type="sldNum" sz="quarter" idx="12"/>
          </p:nvPr>
        </p:nvSpPr>
        <p:spPr bwMode="auto">
          <a:xfrm>
            <a:off x="11386064"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51</a:t>
            </a:fld>
            <a:endParaRPr lang="id-ID" sz="1600" b="1" dirty="0" smtClean="0">
              <a:solidFill>
                <a:prstClr val="white"/>
              </a:solidFill>
              <a:latin typeface="Tahoma" pitchFamily="34" charset="0"/>
              <a:cs typeface="Tahoma" pitchFamily="34" charset="0"/>
            </a:endParaRPr>
          </a:p>
        </p:txBody>
      </p:sp>
      <p:sp>
        <p:nvSpPr>
          <p:cNvPr id="14" name="Content Placeholder 2"/>
          <p:cNvSpPr txBox="1">
            <a:spLocks/>
          </p:cNvSpPr>
          <p:nvPr/>
        </p:nvSpPr>
        <p:spPr>
          <a:xfrm>
            <a:off x="65426" y="3526708"/>
            <a:ext cx="3071941" cy="648738"/>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Hubungan Antar Dokumen</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15" name="Content Placeholder 2"/>
          <p:cNvSpPr txBox="1">
            <a:spLocks/>
          </p:cNvSpPr>
          <p:nvPr/>
        </p:nvSpPr>
        <p:spPr>
          <a:xfrm>
            <a:off x="3313110" y="3532504"/>
            <a:ext cx="8686869" cy="120865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menjelaskan hubungan RKPD dengan dokumen lain yang relevan beserta penjelasannya. Keterhubungan dengan dokumen lain, seperti: RPJPD provinsi, RPJMD Daerah lain, RKP/PSN, dan dok ren lainnya</a:t>
            </a:r>
          </a:p>
        </p:txBody>
      </p:sp>
    </p:spTree>
    <p:extLst>
      <p:ext uri="{BB962C8B-B14F-4D97-AF65-F5344CB8AC3E}">
        <p14:creationId xmlns:p14="http://schemas.microsoft.com/office/powerpoint/2010/main" xmlns="" val="294877206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4"/>
            <a:ext cx="12190413" cy="85725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BAB II – GAMBARAN UMUM KONDISI DAERAH</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153562" y="1500174"/>
            <a:ext cx="3071941" cy="612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Aspek Geografi dan Demografi</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400723" y="1500174"/>
            <a:ext cx="8686869" cy="1044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Aspek Geografi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luas wilayah, iklim, topografi, geologi, hidrologi, penggunaan lahan, dll</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Aspek Demografi  jumlah pddk, struktur, distribusi, dll</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47" name="Content Placeholder 2"/>
          <p:cNvSpPr txBox="1">
            <a:spLocks/>
          </p:cNvSpPr>
          <p:nvPr/>
        </p:nvSpPr>
        <p:spPr>
          <a:xfrm>
            <a:off x="146139" y="2643182"/>
            <a:ext cx="3071941" cy="642942"/>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latin typeface="Arial Unicode MS" pitchFamily="34" charset="-128"/>
                <a:ea typeface="Arial Unicode MS" pitchFamily="34" charset="-128"/>
                <a:cs typeface="Arial Unicode MS" pitchFamily="34" charset="-128"/>
              </a:rPr>
              <a:t>Aspek Kesejahteraan Masy</a:t>
            </a:r>
            <a:endParaRPr lang="id-ID" sz="1800" b="1" dirty="0">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400925" y="2649187"/>
            <a:ext cx="8686869" cy="97200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Ekonomi</a:t>
            </a:r>
            <a:endParaRPr lang="id-ID" sz="1800" dirty="0">
              <a:latin typeface="Arial Unicode MS" pitchFamily="34" charset="-128"/>
              <a:ea typeface="Arial Unicode MS" pitchFamily="34" charset="-128"/>
              <a:cs typeface="Arial Unicode MS" pitchFamily="34" charset="-128"/>
            </a:endParaRP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Sosial</a:t>
            </a: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Budaya dll</a:t>
            </a:r>
          </a:p>
        </p:txBody>
      </p:sp>
      <p:sp>
        <p:nvSpPr>
          <p:cNvPr id="51" name="Content Placeholder 2"/>
          <p:cNvSpPr txBox="1">
            <a:spLocks/>
          </p:cNvSpPr>
          <p:nvPr/>
        </p:nvSpPr>
        <p:spPr>
          <a:xfrm>
            <a:off x="146458" y="3714752"/>
            <a:ext cx="3071941" cy="648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Aspek Pelayanan Umum</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3401245" y="3726200"/>
            <a:ext cx="8686869" cy="1917378"/>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Urusan wajib yandas</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Urusan wajib non yandas</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Urusan pilihan</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Fungsi Penunjang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perencanaan, pengawasan, keuangan, kepegawaian dan diklat, litbang</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Fungsi lainnya</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55" name="Content Placeholder 2"/>
          <p:cNvSpPr txBox="1">
            <a:spLocks/>
          </p:cNvSpPr>
          <p:nvPr/>
        </p:nvSpPr>
        <p:spPr>
          <a:xfrm>
            <a:off x="153562" y="5715016"/>
            <a:ext cx="3071941" cy="61481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latin typeface="Arial Unicode MS" pitchFamily="34" charset="-128"/>
                <a:ea typeface="Arial Unicode MS" pitchFamily="34" charset="-128"/>
                <a:cs typeface="Arial Unicode MS" pitchFamily="34" charset="-128"/>
              </a:rPr>
              <a:t>Aspek Daya Saing</a:t>
            </a:r>
            <a:endParaRPr lang="id-ID" sz="2000" b="1" dirty="0">
              <a:latin typeface="Arial Unicode MS" pitchFamily="34" charset="-128"/>
              <a:ea typeface="Arial Unicode MS" pitchFamily="34" charset="-128"/>
              <a:cs typeface="Arial Unicode MS" pitchFamily="34" charset="-128"/>
            </a:endParaRPr>
          </a:p>
        </p:txBody>
      </p:sp>
      <p:sp>
        <p:nvSpPr>
          <p:cNvPr id="57" name="Content Placeholder 2"/>
          <p:cNvSpPr txBox="1">
            <a:spLocks/>
          </p:cNvSpPr>
          <p:nvPr/>
        </p:nvSpPr>
        <p:spPr>
          <a:xfrm>
            <a:off x="3408348" y="5715016"/>
            <a:ext cx="8686869" cy="71438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Ekonomi</a:t>
            </a: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Infrastruktur</a:t>
            </a:r>
          </a:p>
        </p:txBody>
      </p:sp>
      <p:sp>
        <p:nvSpPr>
          <p:cNvPr id="14" name="Slide Number Placeholder 36"/>
          <p:cNvSpPr>
            <a:spLocks noGrp="1"/>
          </p:cNvSpPr>
          <p:nvPr>
            <p:ph type="sldNum" sz="quarter" idx="12"/>
          </p:nvPr>
        </p:nvSpPr>
        <p:spPr bwMode="auto">
          <a:xfrm>
            <a:off x="11481302"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52</a:t>
            </a:fld>
            <a:endParaRPr lang="id-ID" sz="1600" b="1" dirty="0" smtClean="0">
              <a:solidFill>
                <a:prstClr val="white"/>
              </a:solidFill>
              <a:latin typeface="Tahoma" pitchFamily="34" charset="0"/>
              <a:cs typeface="Tahoma" pitchFamily="34" charset="0"/>
            </a:endParaRPr>
          </a:p>
        </p:txBody>
      </p:sp>
      <p:sp>
        <p:nvSpPr>
          <p:cNvPr id="15" name="TextBox 14"/>
          <p:cNvSpPr txBox="1"/>
          <p:nvPr/>
        </p:nvSpPr>
        <p:spPr>
          <a:xfrm>
            <a:off x="165852" y="928671"/>
            <a:ext cx="8285729" cy="461665"/>
          </a:xfrm>
          <a:prstGeom prst="rect">
            <a:avLst/>
          </a:prstGeom>
          <a:solidFill>
            <a:schemeClr val="accent2">
              <a:lumMod val="20000"/>
              <a:lumOff val="80000"/>
            </a:schemeClr>
          </a:solidFill>
        </p:spPr>
        <p:txBody>
          <a:bodyPr wrap="square" rtlCol="0">
            <a:spAutoFit/>
          </a:bodyPr>
          <a:lstStyle/>
          <a:p>
            <a:r>
              <a:rPr lang="id-ID" sz="2400" b="1" dirty="0" smtClean="0">
                <a:latin typeface="Cambria" pitchFamily="18" charset="0"/>
              </a:rPr>
              <a:t>A. Kondisi Umum Kondisi Daerah</a:t>
            </a:r>
            <a:endParaRPr lang="id-ID" sz="2400" b="1" dirty="0">
              <a:latin typeface="Cambria" pitchFamily="18" charset="0"/>
            </a:endParaRPr>
          </a:p>
        </p:txBody>
      </p:sp>
    </p:spTree>
    <p:extLst>
      <p:ext uri="{BB962C8B-B14F-4D97-AF65-F5344CB8AC3E}">
        <p14:creationId xmlns:p14="http://schemas.microsoft.com/office/powerpoint/2010/main" xmlns="" val="362413801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90434" y="142852"/>
            <a:ext cx="11904741" cy="830997"/>
          </a:xfrm>
          <a:prstGeom prst="rect">
            <a:avLst/>
          </a:prstGeom>
          <a:solidFill>
            <a:schemeClr val="accent2">
              <a:lumMod val="75000"/>
            </a:schemeClr>
          </a:solidFill>
        </p:spPr>
        <p:txBody>
          <a:bodyPr wrap="square" rtlCol="0">
            <a:spAutoFit/>
          </a:bodyPr>
          <a:lstStyle/>
          <a:p>
            <a:r>
              <a:rPr lang="id-ID" sz="2400" b="1" dirty="0" smtClean="0">
                <a:solidFill>
                  <a:schemeClr val="bg1"/>
                </a:solidFill>
                <a:latin typeface="Cambria" pitchFamily="18" charset="0"/>
              </a:rPr>
              <a:t>B. EVALUASI PELAKSANAAN PROGRAM &amp; KEGIATAN RKPD SAMPAI TAHUN BERJALAN DAN REALISASI RPJMD</a:t>
            </a:r>
            <a:endParaRPr lang="id-ID" sz="2400" b="1" dirty="0">
              <a:solidFill>
                <a:schemeClr val="bg1"/>
              </a:solidFill>
              <a:latin typeface="Cambria" pitchFamily="18" charset="0"/>
            </a:endParaRPr>
          </a:p>
        </p:txBody>
      </p:sp>
      <p:sp>
        <p:nvSpPr>
          <p:cNvPr id="6" name="TextBox 5"/>
          <p:cNvSpPr txBox="1"/>
          <p:nvPr/>
        </p:nvSpPr>
        <p:spPr>
          <a:xfrm>
            <a:off x="308728" y="1082837"/>
            <a:ext cx="11715832" cy="5632311"/>
          </a:xfrm>
          <a:prstGeom prst="rect">
            <a:avLst/>
          </a:prstGeom>
          <a:solidFill>
            <a:schemeClr val="bg1"/>
          </a:solidFill>
          <a:ln>
            <a:solidFill>
              <a:schemeClr val="tx1"/>
            </a:solidFill>
          </a:ln>
        </p:spPr>
        <p:txBody>
          <a:bodyPr wrap="square" rtlCol="0">
            <a:spAutoFit/>
          </a:bodyPr>
          <a:lstStyle/>
          <a:p>
            <a:pPr marL="457200" indent="-457200">
              <a:buFont typeface="+mj-lt"/>
              <a:buAutoNum type="arabicPeriod"/>
            </a:pPr>
            <a:r>
              <a:rPr lang="id-ID" sz="2000" dirty="0" smtClean="0">
                <a:latin typeface="Cambria" pitchFamily="18" charset="0"/>
              </a:rPr>
              <a:t>Telaah hasil evaluasi status dan kedudukan pencapaian kinerja pembangunan daerah berdasarkan rekap hasil evaluasi pelaksanaan program dan kegiatan RKPD tahun lalu dan realisasi RPJMD yang bersumber:</a:t>
            </a:r>
          </a:p>
          <a:p>
            <a:pPr marL="914400" lvl="1" indent="-457200">
              <a:buFont typeface="+mj-lt"/>
              <a:buAutoNum type="alphaLcPeriod"/>
            </a:pPr>
            <a:r>
              <a:rPr lang="id-ID" sz="2000" dirty="0" smtClean="0">
                <a:latin typeface="Cambria" pitchFamily="18" charset="0"/>
              </a:rPr>
              <a:t>Hasil evaluasi pelaksanaan Renja PD tahun lalu</a:t>
            </a:r>
          </a:p>
          <a:p>
            <a:pPr marL="914400" lvl="1" indent="-457200">
              <a:buFont typeface="+mj-lt"/>
              <a:buAutoNum type="alphaLcPeriod"/>
            </a:pPr>
            <a:r>
              <a:rPr lang="id-ID" sz="2000" dirty="0" smtClean="0">
                <a:latin typeface="Cambria" pitchFamily="18" charset="0"/>
              </a:rPr>
              <a:t>Realisasi Renstra PD oleh masing-masing PD</a:t>
            </a:r>
          </a:p>
          <a:p>
            <a:pPr marL="914400" lvl="1" indent="-457200">
              <a:buFont typeface="+mj-lt"/>
              <a:buAutoNum type="alphaLcPeriod"/>
            </a:pPr>
            <a:r>
              <a:rPr lang="id-ID" sz="2000" dirty="0" smtClean="0">
                <a:latin typeface="Cambria" pitchFamily="18" charset="0"/>
              </a:rPr>
              <a:t>Laporan pertanggungjawaban APBD</a:t>
            </a:r>
          </a:p>
          <a:p>
            <a:pPr marL="457200" indent="-457200">
              <a:buFont typeface="+mj-lt"/>
              <a:buAutoNum type="arabicPeriod"/>
            </a:pPr>
            <a:r>
              <a:rPr lang="id-ID" sz="2000" dirty="0" smtClean="0">
                <a:latin typeface="Cambria" pitchFamily="18" charset="0"/>
              </a:rPr>
              <a:t>Telaah mencakup:</a:t>
            </a:r>
          </a:p>
          <a:p>
            <a:pPr marL="914400" lvl="1" indent="-457200">
              <a:buFont typeface="+mj-lt"/>
              <a:buAutoNum type="alphaLcPeriod"/>
            </a:pPr>
            <a:r>
              <a:rPr lang="id-ID" sz="2000" dirty="0" smtClean="0">
                <a:latin typeface="Cambria" pitchFamily="18" charset="0"/>
              </a:rPr>
              <a:t>Realisasi program atau kegiatan yang tidak memenuhi target kinerja hasil atau keluaran yang direncanakan</a:t>
            </a:r>
          </a:p>
          <a:p>
            <a:pPr marL="914400" lvl="1" indent="-457200">
              <a:buFont typeface="+mj-lt"/>
              <a:buAutoNum type="alphaLcPeriod"/>
            </a:pPr>
            <a:r>
              <a:rPr lang="id-ID" sz="2000" dirty="0" smtClean="0">
                <a:latin typeface="Cambria" pitchFamily="18" charset="0"/>
              </a:rPr>
              <a:t>Realisasi program atau kegiatan yang telah memenuhi target kinerja hasil atau keluaran yang direncanakan</a:t>
            </a:r>
          </a:p>
          <a:p>
            <a:pPr marL="914400" lvl="1" indent="-457200">
              <a:buFont typeface="+mj-lt"/>
              <a:buAutoNum type="alphaLcPeriod"/>
            </a:pPr>
            <a:r>
              <a:rPr lang="id-ID" sz="2000" dirty="0" smtClean="0">
                <a:latin typeface="Cambria" pitchFamily="18" charset="0"/>
              </a:rPr>
              <a:t>Realisasi program atau kegiatan yang melebihi target kinerja hasil atau keluaran yang direncanakan</a:t>
            </a:r>
          </a:p>
          <a:p>
            <a:pPr marL="914400" lvl="1" indent="-457200">
              <a:buFont typeface="+mj-lt"/>
              <a:buAutoNum type="alphaLcPeriod"/>
            </a:pPr>
            <a:r>
              <a:rPr lang="id-ID" sz="2000" dirty="0" smtClean="0">
                <a:latin typeface="Cambria" pitchFamily="18" charset="0"/>
              </a:rPr>
              <a:t>Faktor-faktor penyebab tidak tercapaianya, terpenuhinya atau melebihi target kinerja program atau kegiatan</a:t>
            </a:r>
          </a:p>
          <a:p>
            <a:pPr marL="914400" lvl="1" indent="-457200">
              <a:buFont typeface="+mj-lt"/>
              <a:buAutoNum type="alphaLcPeriod"/>
            </a:pPr>
            <a:r>
              <a:rPr lang="id-ID" sz="2000" dirty="0" smtClean="0">
                <a:latin typeface="Cambria" pitchFamily="18" charset="0"/>
              </a:rPr>
              <a:t>Implikasi yang timbul terhadap target capaian program RPJMD dan kinerja pembangunan daerah</a:t>
            </a:r>
          </a:p>
          <a:p>
            <a:pPr marL="914400" lvl="1" indent="-457200">
              <a:buFont typeface="+mj-lt"/>
              <a:buAutoNum type="alphaLcPeriod"/>
            </a:pPr>
            <a:r>
              <a:rPr lang="id-ID" sz="2000" dirty="0" smtClean="0">
                <a:latin typeface="Cambria" pitchFamily="18" charset="0"/>
              </a:rPr>
              <a:t>Kebijakan atau tindakan perencanaan dan penganggaran yang perlu diambil untuk mengatasi faktor-faktor penyebab tersebut</a:t>
            </a:r>
            <a:endParaRPr lang="id-ID" sz="2000" dirty="0">
              <a:latin typeface="Cambria" pitchFamily="18" charset="0"/>
            </a:endParaRPr>
          </a:p>
        </p:txBody>
      </p:sp>
      <p:sp>
        <p:nvSpPr>
          <p:cNvPr id="14" name="Slide Number Placeholder 36"/>
          <p:cNvSpPr>
            <a:spLocks noGrp="1"/>
          </p:cNvSpPr>
          <p:nvPr>
            <p:ph type="sldNum" sz="quarter" idx="12"/>
          </p:nvPr>
        </p:nvSpPr>
        <p:spPr bwMode="auto">
          <a:xfrm>
            <a:off x="11481302"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53</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p14="http://schemas.microsoft.com/office/powerpoint/2010/main" xmlns="" val="362413801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90434" y="142852"/>
            <a:ext cx="11904741" cy="830997"/>
          </a:xfrm>
          <a:prstGeom prst="rect">
            <a:avLst/>
          </a:prstGeom>
          <a:solidFill>
            <a:schemeClr val="accent2">
              <a:lumMod val="75000"/>
            </a:schemeClr>
          </a:solidFill>
        </p:spPr>
        <p:txBody>
          <a:bodyPr wrap="square" rtlCol="0">
            <a:spAutoFit/>
          </a:bodyPr>
          <a:lstStyle/>
          <a:p>
            <a:r>
              <a:rPr lang="id-ID" sz="2400" b="1" dirty="0" smtClean="0">
                <a:solidFill>
                  <a:schemeClr val="bg1"/>
                </a:solidFill>
                <a:latin typeface="Cambria" pitchFamily="18" charset="0"/>
              </a:rPr>
              <a:t>B. EVALUASI PELAKSANAAN PROGRAM &amp; KEGIATAN RKPD SAMPAI TAHUN BERJALAN DAN REALISASI RPJMD</a:t>
            </a:r>
            <a:endParaRPr lang="id-ID" sz="2400" b="1" dirty="0">
              <a:solidFill>
                <a:schemeClr val="bg1"/>
              </a:solidFill>
              <a:latin typeface="Cambria" pitchFamily="18" charset="0"/>
            </a:endParaRPr>
          </a:p>
        </p:txBody>
      </p:sp>
      <p:pic>
        <p:nvPicPr>
          <p:cNvPr id="17" name="Picture 16" descr="Evaluasi RKPD.png"/>
          <p:cNvPicPr>
            <a:picLocks noChangeAspect="1"/>
          </p:cNvPicPr>
          <p:nvPr/>
        </p:nvPicPr>
        <p:blipFill>
          <a:blip r:embed="rId3"/>
          <a:stretch>
            <a:fillRect/>
          </a:stretch>
        </p:blipFill>
        <p:spPr>
          <a:xfrm>
            <a:off x="380911" y="1071547"/>
            <a:ext cx="11428591" cy="5500725"/>
          </a:xfrm>
          <a:prstGeom prst="rect">
            <a:avLst/>
          </a:prstGeom>
          <a:ln>
            <a:solidFill>
              <a:schemeClr val="tx1"/>
            </a:solidFill>
          </a:ln>
        </p:spPr>
      </p:pic>
      <p:sp>
        <p:nvSpPr>
          <p:cNvPr id="14" name="Slide Number Placeholder 36"/>
          <p:cNvSpPr>
            <a:spLocks noGrp="1"/>
          </p:cNvSpPr>
          <p:nvPr>
            <p:ph type="sldNum" sz="quarter" idx="12"/>
          </p:nvPr>
        </p:nvSpPr>
        <p:spPr bwMode="auto">
          <a:xfrm>
            <a:off x="11481302"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54</a:t>
            </a:fld>
            <a:endParaRPr lang="id-ID" sz="1600" b="1" dirty="0" smtClean="0">
              <a:solidFill>
                <a:prstClr val="white"/>
              </a:solidFill>
              <a:latin typeface="Tahoma" pitchFamily="34" charset="0"/>
              <a:cs typeface="Tahoma" pitchFamily="34" charset="0"/>
            </a:endParaRPr>
          </a:p>
        </p:txBody>
      </p:sp>
      <p:sp>
        <p:nvSpPr>
          <p:cNvPr id="18" name="Rectangle 17"/>
          <p:cNvSpPr/>
          <p:nvPr/>
        </p:nvSpPr>
        <p:spPr>
          <a:xfrm rot="20257330">
            <a:off x="2400925" y="3471331"/>
            <a:ext cx="7160165" cy="923330"/>
          </a:xfrm>
          <a:prstGeom prst="rect">
            <a:avLst/>
          </a:prstGeom>
          <a:noFill/>
        </p:spPr>
        <p:txBody>
          <a:bodyPr wrap="none" lIns="91440" tIns="45720" rIns="91440" bIns="45720">
            <a:spAutoFit/>
          </a:bodyPr>
          <a:lstStyle/>
          <a:p>
            <a:pPr algn="ctr"/>
            <a:r>
              <a:rPr lang="id-ID"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PROGRAM PER URUSAN</a:t>
            </a:r>
            <a:endPar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36241380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Content Placeholder 2"/>
          <p:cNvSpPr txBox="1">
            <a:spLocks/>
          </p:cNvSpPr>
          <p:nvPr/>
        </p:nvSpPr>
        <p:spPr>
          <a:xfrm>
            <a:off x="64099" y="214290"/>
            <a:ext cx="3071941" cy="1071570"/>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C. PERMASALAHAN PEMBANGUNAN DAERAH</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328516" y="214290"/>
            <a:ext cx="8686869" cy="1071570"/>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Permasalahan yang berhubungan dengan prioritas dan sasaran pembangunan daerah</a:t>
            </a:r>
          </a:p>
          <a:p>
            <a:pPr>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Identifikasi permasalahan penyelenggaraan urusan pemerintahan daerah</a:t>
            </a:r>
          </a:p>
        </p:txBody>
      </p:sp>
      <p:pic>
        <p:nvPicPr>
          <p:cNvPr id="17" name="Picture 16" descr="Identifikasi Masalah.png"/>
          <p:cNvPicPr>
            <a:picLocks noChangeAspect="1"/>
          </p:cNvPicPr>
          <p:nvPr/>
        </p:nvPicPr>
        <p:blipFill>
          <a:blip r:embed="rId3"/>
          <a:stretch>
            <a:fillRect/>
          </a:stretch>
        </p:blipFill>
        <p:spPr>
          <a:xfrm>
            <a:off x="476149" y="1357298"/>
            <a:ext cx="11333354" cy="5143512"/>
          </a:xfrm>
          <a:prstGeom prst="rect">
            <a:avLst/>
          </a:prstGeom>
        </p:spPr>
      </p:pic>
      <p:sp>
        <p:nvSpPr>
          <p:cNvPr id="16" name="Slide Number Placeholder 36"/>
          <p:cNvSpPr>
            <a:spLocks noGrp="1"/>
          </p:cNvSpPr>
          <p:nvPr>
            <p:ph type="sldNum" sz="quarter" idx="12"/>
          </p:nvPr>
        </p:nvSpPr>
        <p:spPr bwMode="auto">
          <a:xfrm>
            <a:off x="11440236"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55</a:t>
            </a:fld>
            <a:endParaRPr lang="id-ID" sz="1600" b="1" dirty="0" smtClean="0">
              <a:solidFill>
                <a:prstClr val="white"/>
              </a:solidFill>
              <a:latin typeface="Tahoma" pitchFamily="34" charset="0"/>
              <a:cs typeface="Tahoma" pitchFamily="34" charset="0"/>
            </a:endParaRPr>
          </a:p>
        </p:txBody>
      </p:sp>
      <p:sp>
        <p:nvSpPr>
          <p:cNvPr id="19" name="Rectangle 18"/>
          <p:cNvSpPr/>
          <p:nvPr/>
        </p:nvSpPr>
        <p:spPr>
          <a:xfrm rot="20257330">
            <a:off x="6024678" y="2784485"/>
            <a:ext cx="3927229" cy="923330"/>
          </a:xfrm>
          <a:prstGeom prst="rect">
            <a:avLst/>
          </a:prstGeom>
          <a:noFill/>
        </p:spPr>
        <p:txBody>
          <a:bodyPr wrap="none" lIns="91440" tIns="45720" rIns="91440" bIns="45720">
            <a:spAutoFit/>
          </a:bodyPr>
          <a:lstStyle/>
          <a:p>
            <a:pPr algn="ctr"/>
            <a:r>
              <a:rPr lang="id-ID"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PER URUSAN</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289077154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24"/>
            <a:ext cx="12190413" cy="785818"/>
          </a:xfrm>
          <a:prstGeom prst="rect">
            <a:avLst/>
          </a:prstGeom>
          <a:solidFill>
            <a:srgbClr val="3C0BC5"/>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dirty="0" smtClean="0">
                <a:solidFill>
                  <a:schemeClr val="bg1"/>
                </a:solidFill>
                <a:latin typeface="Bernard MT Condensed" pitchFamily="18" charset="0"/>
                <a:ea typeface="Arial Unicode MS" pitchFamily="34" charset="-128"/>
                <a:cs typeface="Arial Unicode MS" pitchFamily="34" charset="-128"/>
              </a:rPr>
              <a:t>BAB III – KERANGKA EKONOMI DAERAH DAN KEUANGAN DAERAH</a:t>
            </a:r>
            <a:endParaRPr lang="id-ID" dirty="0">
              <a:solidFill>
                <a:schemeClr val="bg1"/>
              </a:solidFill>
              <a:latin typeface="Bernard MT Condensed" pitchFamily="18" charset="0"/>
              <a:ea typeface="Arial Unicode MS" pitchFamily="34" charset="-128"/>
              <a:cs typeface="Arial Unicode MS" pitchFamily="34" charset="-128"/>
            </a:endParaRPr>
          </a:p>
        </p:txBody>
      </p:sp>
      <p:sp>
        <p:nvSpPr>
          <p:cNvPr id="7" name="Slide Number Placeholder 36"/>
          <p:cNvSpPr txBox="1">
            <a:spLocks/>
          </p:cNvSpPr>
          <p:nvPr/>
        </p:nvSpPr>
        <p:spPr bwMode="auto">
          <a:xfrm>
            <a:off x="11386064" y="6426586"/>
            <a:ext cx="709154" cy="360000"/>
          </a:xfrm>
          <a:prstGeom prst="roundRect">
            <a:avLst>
              <a:gd name="adj" fmla="val 16667"/>
            </a:avLst>
          </a:prstGeom>
          <a:ln w="38100" cap="flat" cmpd="sng" algn="ctr">
            <a:solidFill>
              <a:schemeClr val="lt1"/>
            </a:solidFill>
            <a:prstDash val="solid"/>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E7D6F5B-8604-4F58-9AB0-5E526AAF6C19}" type="slidenum">
              <a:rPr kumimoji="0" lang="id-ID" sz="1600" b="1" i="0" u="none" strike="noStrike" kern="1200" cap="none" spc="0" normalizeH="0" baseline="0" noProof="0" smtClean="0">
                <a:ln>
                  <a:noFill/>
                </a:ln>
                <a:solidFill>
                  <a:prstClr val="white"/>
                </a:solidFill>
                <a:effectLst/>
                <a:uLnTx/>
                <a:uFillTx/>
                <a:latin typeface="Tahoma" pitchFamily="34" charset="0"/>
                <a:ea typeface="+mn-ea"/>
                <a:cs typeface="Tahoma"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56</a:t>
            </a:fld>
            <a:endParaRPr kumimoji="0" lang="id-ID" sz="1600" b="1" i="0" u="none" strike="noStrike" kern="1200" cap="none" spc="0" normalizeH="0" baseline="0" noProof="0" dirty="0" smtClean="0">
              <a:ln>
                <a:noFill/>
              </a:ln>
              <a:solidFill>
                <a:prstClr val="white"/>
              </a:solidFill>
              <a:effectLst/>
              <a:uLnTx/>
              <a:uFillTx/>
              <a:latin typeface="Tahoma" pitchFamily="34" charset="0"/>
              <a:ea typeface="+mn-ea"/>
              <a:cs typeface="Tahoma" pitchFamily="34" charset="0"/>
            </a:endParaRPr>
          </a:p>
        </p:txBody>
      </p:sp>
      <p:sp>
        <p:nvSpPr>
          <p:cNvPr id="10" name="TextBox 9"/>
          <p:cNvSpPr txBox="1"/>
          <p:nvPr/>
        </p:nvSpPr>
        <p:spPr>
          <a:xfrm>
            <a:off x="380166" y="1071547"/>
            <a:ext cx="11523788" cy="1323439"/>
          </a:xfrm>
          <a:prstGeom prst="rect">
            <a:avLst/>
          </a:prstGeom>
          <a:solidFill>
            <a:schemeClr val="accent3">
              <a:lumMod val="60000"/>
              <a:lumOff val="40000"/>
            </a:schemeClr>
          </a:solidFill>
        </p:spPr>
        <p:txBody>
          <a:bodyPr wrap="square" rtlCol="0">
            <a:spAutoFit/>
          </a:bodyPr>
          <a:lstStyle/>
          <a:p>
            <a:r>
              <a:rPr lang="id-ID" sz="2000" b="1" dirty="0" smtClean="0">
                <a:latin typeface="Cambria" pitchFamily="18" charset="0"/>
              </a:rPr>
              <a:t>Memuat penjelasan tentang kondisi ekonomi tahun lalu dan perkiraan tahun berjalan, antara lain mencakup indikator pertumbuhan ekonomi daerah, sumber-sumber pendapatan dan kebijakan pemda yang diperlukan dalam pembangunan perekonomian daerah meliputi pendapatan daerah, belanja daerah dan pembiayaan daerah</a:t>
            </a:r>
            <a:endParaRPr lang="id-ID" sz="2000" b="1" dirty="0">
              <a:latin typeface="Cambria" pitchFamily="18" charset="0"/>
            </a:endParaRPr>
          </a:p>
        </p:txBody>
      </p:sp>
      <p:sp>
        <p:nvSpPr>
          <p:cNvPr id="11" name="TextBox 10"/>
          <p:cNvSpPr txBox="1"/>
          <p:nvPr/>
        </p:nvSpPr>
        <p:spPr>
          <a:xfrm>
            <a:off x="380166" y="2571744"/>
            <a:ext cx="11501518" cy="1938992"/>
          </a:xfrm>
          <a:prstGeom prst="rect">
            <a:avLst/>
          </a:prstGeom>
          <a:solidFill>
            <a:schemeClr val="accent3">
              <a:lumMod val="60000"/>
              <a:lumOff val="40000"/>
            </a:schemeClr>
          </a:solidFill>
        </p:spPr>
        <p:txBody>
          <a:bodyPr wrap="square" rtlCol="0">
            <a:spAutoFit/>
          </a:bodyPr>
          <a:lstStyle/>
          <a:p>
            <a:r>
              <a:rPr lang="id-ID" sz="2000" b="1" dirty="0" smtClean="0">
                <a:latin typeface="Cambria" pitchFamily="18" charset="0"/>
              </a:rPr>
              <a:t>Arah Kebijakan Ekonomi Daerah</a:t>
            </a:r>
          </a:p>
          <a:p>
            <a:r>
              <a:rPr lang="id-ID" sz="2000" dirty="0" smtClean="0">
                <a:latin typeface="Cambria" pitchFamily="18" charset="0"/>
              </a:rPr>
              <a:t>Mengemukakan tentang arahan nasional dibidang ekonomi yang bersumber dari dokumen RKP (Nasional), juga kebijakan dibidang ekonomi dalam dokumen RPJMD. </a:t>
            </a:r>
          </a:p>
          <a:p>
            <a:r>
              <a:rPr lang="id-ID" sz="2000" dirty="0" smtClean="0">
                <a:latin typeface="Cambria" pitchFamily="18" charset="0"/>
              </a:rPr>
              <a:t>Arah kebijakan ekonomi daerah ditujukan untuk mengimplementasikan program dan mewujudkan visi dan misi Kepala Daerah, serta permasalahan daerah, sebagai payung untuk perumusan prioritas program dan kegiatan pembangunan yang akan dilaksanakan pada tahun rencana.</a:t>
            </a:r>
            <a:endParaRPr lang="id-ID" sz="2000" b="1" dirty="0">
              <a:latin typeface="Cambria" pitchFamily="18" charset="0"/>
            </a:endParaRPr>
          </a:p>
        </p:txBody>
      </p:sp>
      <p:sp>
        <p:nvSpPr>
          <p:cNvPr id="8" name="TextBox 7"/>
          <p:cNvSpPr txBox="1"/>
          <p:nvPr/>
        </p:nvSpPr>
        <p:spPr>
          <a:xfrm>
            <a:off x="380166" y="4633280"/>
            <a:ext cx="11501518" cy="1015663"/>
          </a:xfrm>
          <a:prstGeom prst="rect">
            <a:avLst/>
          </a:prstGeom>
          <a:solidFill>
            <a:schemeClr val="accent3">
              <a:lumMod val="60000"/>
              <a:lumOff val="40000"/>
            </a:schemeClr>
          </a:solidFill>
        </p:spPr>
        <p:txBody>
          <a:bodyPr wrap="square" rtlCol="0">
            <a:spAutoFit/>
          </a:bodyPr>
          <a:lstStyle/>
          <a:p>
            <a:r>
              <a:rPr lang="id-ID" sz="2000" b="1" dirty="0" smtClean="0">
                <a:latin typeface="Cambria" pitchFamily="18" charset="0"/>
              </a:rPr>
              <a:t>Arah Kebijakan Keuangan Daerah</a:t>
            </a:r>
          </a:p>
          <a:p>
            <a:r>
              <a:rPr lang="id-ID" sz="2000" dirty="0" smtClean="0">
                <a:latin typeface="Cambria" pitchFamily="18" charset="0"/>
              </a:rPr>
              <a:t>Berisikan uraian mengenai kebijakan yang akan ditempuh oleh Pemerintah Daerah berkaitan dengan pendapatan daerah, pembiayaan daerah dan belanja daerah.</a:t>
            </a:r>
            <a:endParaRPr lang="id-ID" sz="2000" b="1" dirty="0">
              <a:latin typeface="Cambria" pitchFamily="18"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ermen 86 realisasi belanja RKPD.png"/>
          <p:cNvPicPr>
            <a:picLocks noChangeAspect="1"/>
          </p:cNvPicPr>
          <p:nvPr/>
        </p:nvPicPr>
        <p:blipFill>
          <a:blip r:embed="rId2"/>
          <a:stretch>
            <a:fillRect/>
          </a:stretch>
        </p:blipFill>
        <p:spPr>
          <a:xfrm>
            <a:off x="6016804" y="928670"/>
            <a:ext cx="5936318" cy="5643602"/>
          </a:xfrm>
          <a:prstGeom prst="rect">
            <a:avLst/>
          </a:prstGeom>
        </p:spPr>
      </p:pic>
      <p:pic>
        <p:nvPicPr>
          <p:cNvPr id="12" name="Picture 11" descr="Permen 86 realisasi pdptn RKPD.png"/>
          <p:cNvPicPr>
            <a:picLocks noChangeAspect="1"/>
          </p:cNvPicPr>
          <p:nvPr/>
        </p:nvPicPr>
        <p:blipFill>
          <a:blip r:embed="rId3"/>
          <a:stretch>
            <a:fillRect/>
          </a:stretch>
        </p:blipFill>
        <p:spPr>
          <a:xfrm>
            <a:off x="165852" y="928670"/>
            <a:ext cx="5727835" cy="5643602"/>
          </a:xfrm>
          <a:prstGeom prst="rect">
            <a:avLst/>
          </a:prstGeom>
        </p:spPr>
      </p:pic>
      <p:sp>
        <p:nvSpPr>
          <p:cNvPr id="14" name="Rectangle 13"/>
          <p:cNvSpPr/>
          <p:nvPr/>
        </p:nvSpPr>
        <p:spPr>
          <a:xfrm rot="20257330">
            <a:off x="1589056" y="3213114"/>
            <a:ext cx="3851246" cy="923330"/>
          </a:xfrm>
          <a:prstGeom prst="rect">
            <a:avLst/>
          </a:prstGeom>
          <a:noFill/>
        </p:spPr>
        <p:txBody>
          <a:bodyPr wrap="none" lIns="91440" tIns="45720" rIns="91440" bIns="45720">
            <a:spAutoFit/>
          </a:bodyPr>
          <a:lstStyle/>
          <a:p>
            <a:pPr algn="ctr"/>
            <a:r>
              <a:rPr lang="id-ID" sz="5400" b="1" dirty="0" smtClean="0">
                <a:ln w="12700">
                  <a:solidFill>
                    <a:schemeClr val="tx2">
                      <a:satMod val="155000"/>
                    </a:schemeClr>
                  </a:solidFill>
                  <a:prstDash val="solid"/>
                </a:ln>
                <a:solidFill>
                  <a:srgbClr val="FF0000"/>
                </a:solidFill>
                <a:latin typeface="Rockwell Condensed" pitchFamily="18" charset="0"/>
              </a:rPr>
              <a:t>PENDAPATAN</a:t>
            </a:r>
            <a:endParaRPr lang="en-US" sz="5400" b="1" cap="none" spc="0" dirty="0">
              <a:ln w="12700">
                <a:solidFill>
                  <a:schemeClr val="tx2">
                    <a:satMod val="155000"/>
                  </a:schemeClr>
                </a:solidFill>
                <a:prstDash val="solid"/>
              </a:ln>
              <a:solidFill>
                <a:srgbClr val="FF0000"/>
              </a:solidFill>
              <a:latin typeface="Rockwell Condensed" pitchFamily="18" charset="0"/>
            </a:endParaRPr>
          </a:p>
        </p:txBody>
      </p:sp>
      <p:sp>
        <p:nvSpPr>
          <p:cNvPr id="15" name="Rectangle 14"/>
          <p:cNvSpPr/>
          <p:nvPr/>
        </p:nvSpPr>
        <p:spPr>
          <a:xfrm rot="20257330">
            <a:off x="8506076" y="3198649"/>
            <a:ext cx="2662908" cy="923330"/>
          </a:xfrm>
          <a:prstGeom prst="rect">
            <a:avLst/>
          </a:prstGeom>
          <a:noFill/>
        </p:spPr>
        <p:txBody>
          <a:bodyPr wrap="none" lIns="91440" tIns="45720" rIns="91440" bIns="45720">
            <a:spAutoFit/>
          </a:bodyPr>
          <a:lstStyle/>
          <a:p>
            <a:pPr algn="ctr"/>
            <a:r>
              <a:rPr lang="id-ID" sz="5400" b="1" dirty="0" smtClean="0">
                <a:ln w="12700">
                  <a:solidFill>
                    <a:schemeClr val="tx2">
                      <a:satMod val="155000"/>
                    </a:schemeClr>
                  </a:solidFill>
                  <a:prstDash val="solid"/>
                </a:ln>
                <a:solidFill>
                  <a:srgbClr val="FF0000"/>
                </a:solidFill>
                <a:latin typeface="Rockwell Condensed" pitchFamily="18" charset="0"/>
              </a:rPr>
              <a:t>BELANJA</a:t>
            </a:r>
            <a:endParaRPr lang="en-US" sz="5400" b="1" cap="none" spc="0" dirty="0">
              <a:ln w="12700">
                <a:solidFill>
                  <a:schemeClr val="tx2">
                    <a:satMod val="155000"/>
                  </a:schemeClr>
                </a:solidFill>
                <a:prstDash val="solid"/>
              </a:ln>
              <a:solidFill>
                <a:srgbClr val="FF0000"/>
              </a:solidFill>
              <a:latin typeface="Rockwell Condensed" pitchFamily="18" charset="0"/>
            </a:endParaRPr>
          </a:p>
        </p:txBody>
      </p:sp>
      <p:sp>
        <p:nvSpPr>
          <p:cNvPr id="16" name="Content Placeholder 2"/>
          <p:cNvSpPr txBox="1">
            <a:spLocks/>
          </p:cNvSpPr>
          <p:nvPr/>
        </p:nvSpPr>
        <p:spPr>
          <a:xfrm>
            <a:off x="0" y="-24"/>
            <a:ext cx="12190413" cy="785818"/>
          </a:xfrm>
          <a:prstGeom prst="rect">
            <a:avLst/>
          </a:prstGeom>
          <a:solidFill>
            <a:srgbClr val="3C0BC5"/>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dirty="0" smtClean="0">
                <a:solidFill>
                  <a:schemeClr val="bg1"/>
                </a:solidFill>
                <a:latin typeface="Bernard MT Condensed" pitchFamily="18" charset="0"/>
                <a:ea typeface="Arial Unicode MS" pitchFamily="34" charset="-128"/>
                <a:cs typeface="Arial Unicode MS" pitchFamily="34" charset="-128"/>
              </a:rPr>
              <a:t>BAB III – KERANGKA EKONOMI DAERAH DAN KEUANGAN DAERAH</a:t>
            </a:r>
            <a:endParaRPr lang="id-ID" dirty="0">
              <a:solidFill>
                <a:schemeClr val="bg1"/>
              </a:solidFill>
              <a:latin typeface="Bernard MT Condensed" pitchFamily="18" charset="0"/>
              <a:ea typeface="Arial Unicode MS" pitchFamily="34" charset="-128"/>
              <a:cs typeface="Arial Unicode MS" pitchFamily="34" charset="-128"/>
            </a:endParaRPr>
          </a:p>
        </p:txBody>
      </p:sp>
      <p:sp>
        <p:nvSpPr>
          <p:cNvPr id="7" name="Slide Number Placeholder 36"/>
          <p:cNvSpPr txBox="1">
            <a:spLocks/>
          </p:cNvSpPr>
          <p:nvPr/>
        </p:nvSpPr>
        <p:spPr bwMode="auto">
          <a:xfrm>
            <a:off x="11386064" y="6426586"/>
            <a:ext cx="709154" cy="360000"/>
          </a:xfrm>
          <a:prstGeom prst="roundRect">
            <a:avLst>
              <a:gd name="adj" fmla="val 16667"/>
            </a:avLst>
          </a:prstGeom>
          <a:ln w="38100" cap="flat" cmpd="sng" algn="ctr">
            <a:solidFill>
              <a:schemeClr val="lt1"/>
            </a:solidFill>
            <a:prstDash val="solid"/>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E7D6F5B-8604-4F58-9AB0-5E526AAF6C19}" type="slidenum">
              <a:rPr kumimoji="0" lang="id-ID" sz="1600" b="1" i="0" u="none" strike="noStrike" kern="1200" cap="none" spc="0" normalizeH="0" baseline="0" noProof="0" smtClean="0">
                <a:ln>
                  <a:noFill/>
                </a:ln>
                <a:solidFill>
                  <a:prstClr val="white"/>
                </a:solidFill>
                <a:effectLst/>
                <a:uLnTx/>
                <a:uFillTx/>
                <a:latin typeface="Tahoma" pitchFamily="34" charset="0"/>
                <a:ea typeface="+mn-ea"/>
                <a:cs typeface="Tahoma"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57</a:t>
            </a:fld>
            <a:endParaRPr kumimoji="0" lang="id-ID" sz="1600" b="1" i="0" u="none" strike="noStrike" kern="1200" cap="none" spc="0" normalizeH="0" baseline="0" noProof="0" dirty="0" smtClean="0">
              <a:ln>
                <a:noFill/>
              </a:ln>
              <a:solidFill>
                <a:prstClr val="white"/>
              </a:solidFill>
              <a:effectLst/>
              <a:uLnTx/>
              <a:uFillTx/>
              <a:latin typeface="Tahoma" pitchFamily="34" charset="0"/>
              <a:ea typeface="+mn-ea"/>
              <a:cs typeface="Tahoma"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6"/>
          <p:cNvSpPr txBox="1">
            <a:spLocks/>
          </p:cNvSpPr>
          <p:nvPr/>
        </p:nvSpPr>
        <p:spPr bwMode="auto">
          <a:xfrm>
            <a:off x="11386064" y="6426586"/>
            <a:ext cx="709154" cy="360000"/>
          </a:xfrm>
          <a:prstGeom prst="roundRect">
            <a:avLst>
              <a:gd name="adj" fmla="val 16667"/>
            </a:avLst>
          </a:prstGeom>
          <a:ln w="38100" cap="flat" cmpd="sng" algn="ctr">
            <a:solidFill>
              <a:schemeClr val="lt1"/>
            </a:solidFill>
            <a:prstDash val="solid"/>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E7D6F5B-8604-4F58-9AB0-5E526AAF6C19}" type="slidenum">
              <a:rPr kumimoji="0" lang="id-ID" sz="1600" b="1" i="0" u="none" strike="noStrike" kern="1200" cap="none" spc="0" normalizeH="0" baseline="0" noProof="0" smtClean="0">
                <a:ln>
                  <a:noFill/>
                </a:ln>
                <a:solidFill>
                  <a:prstClr val="white"/>
                </a:solidFill>
                <a:effectLst/>
                <a:uLnTx/>
                <a:uFillTx/>
                <a:latin typeface="Tahoma" pitchFamily="34" charset="0"/>
                <a:ea typeface="+mn-ea"/>
                <a:cs typeface="Tahoma"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58</a:t>
            </a:fld>
            <a:endParaRPr kumimoji="0" lang="id-ID" sz="1600" b="1" i="0" u="none" strike="noStrike" kern="1200" cap="none" spc="0" normalizeH="0" baseline="0" noProof="0" dirty="0" smtClean="0">
              <a:ln>
                <a:noFill/>
              </a:ln>
              <a:solidFill>
                <a:prstClr val="white"/>
              </a:solidFill>
              <a:effectLst/>
              <a:uLnTx/>
              <a:uFillTx/>
              <a:latin typeface="Tahoma" pitchFamily="34" charset="0"/>
              <a:ea typeface="+mn-ea"/>
              <a:cs typeface="Tahoma" pitchFamily="34" charset="0"/>
            </a:endParaRPr>
          </a:p>
        </p:txBody>
      </p:sp>
      <p:pic>
        <p:nvPicPr>
          <p:cNvPr id="13" name="Picture 12" descr="Permen 86 realisasi pembiayaan RKPD.png"/>
          <p:cNvPicPr>
            <a:picLocks noChangeAspect="1"/>
          </p:cNvPicPr>
          <p:nvPr/>
        </p:nvPicPr>
        <p:blipFill>
          <a:blip r:embed="rId2"/>
          <a:stretch>
            <a:fillRect/>
          </a:stretch>
        </p:blipFill>
        <p:spPr>
          <a:xfrm>
            <a:off x="1165984" y="857232"/>
            <a:ext cx="6643734" cy="5751414"/>
          </a:xfrm>
          <a:prstGeom prst="rect">
            <a:avLst/>
          </a:prstGeom>
        </p:spPr>
      </p:pic>
      <p:sp>
        <p:nvSpPr>
          <p:cNvPr id="8" name="Rectangle 7"/>
          <p:cNvSpPr/>
          <p:nvPr/>
        </p:nvSpPr>
        <p:spPr>
          <a:xfrm rot="20257330">
            <a:off x="3623013" y="2997541"/>
            <a:ext cx="3920625" cy="923330"/>
          </a:xfrm>
          <a:prstGeom prst="rect">
            <a:avLst/>
          </a:prstGeom>
          <a:noFill/>
        </p:spPr>
        <p:txBody>
          <a:bodyPr wrap="none" lIns="91440" tIns="45720" rIns="91440" bIns="45720">
            <a:spAutoFit/>
          </a:bodyPr>
          <a:lstStyle/>
          <a:p>
            <a:pPr algn="ctr"/>
            <a:r>
              <a:rPr lang="id-ID" sz="5400" b="1" dirty="0" smtClean="0">
                <a:ln w="12700">
                  <a:solidFill>
                    <a:schemeClr val="tx2">
                      <a:satMod val="155000"/>
                    </a:schemeClr>
                  </a:solidFill>
                  <a:prstDash val="solid"/>
                </a:ln>
                <a:solidFill>
                  <a:srgbClr val="FF0000"/>
                </a:solidFill>
                <a:latin typeface="Rockwell Condensed" pitchFamily="18" charset="0"/>
              </a:rPr>
              <a:t>PEMBIAYAAN</a:t>
            </a:r>
            <a:endParaRPr lang="en-US" sz="5400" b="1" cap="none" spc="0" dirty="0">
              <a:ln w="12700">
                <a:solidFill>
                  <a:schemeClr val="tx2">
                    <a:satMod val="155000"/>
                  </a:schemeClr>
                </a:solidFill>
                <a:prstDash val="solid"/>
              </a:ln>
              <a:solidFill>
                <a:srgbClr val="FF0000"/>
              </a:solidFill>
              <a:latin typeface="Rockwell Condensed" pitchFamily="18" charset="0"/>
            </a:endParaRPr>
          </a:p>
        </p:txBody>
      </p:sp>
      <p:sp>
        <p:nvSpPr>
          <p:cNvPr id="10" name="Content Placeholder 2"/>
          <p:cNvSpPr txBox="1">
            <a:spLocks/>
          </p:cNvSpPr>
          <p:nvPr/>
        </p:nvSpPr>
        <p:spPr>
          <a:xfrm>
            <a:off x="0" y="-24"/>
            <a:ext cx="12190413" cy="785818"/>
          </a:xfrm>
          <a:prstGeom prst="rect">
            <a:avLst/>
          </a:prstGeom>
          <a:solidFill>
            <a:srgbClr val="3C0BC5"/>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dirty="0" smtClean="0">
                <a:solidFill>
                  <a:schemeClr val="bg1"/>
                </a:solidFill>
                <a:latin typeface="Bernard MT Condensed" pitchFamily="18" charset="0"/>
                <a:ea typeface="Arial Unicode MS" pitchFamily="34" charset="-128"/>
                <a:cs typeface="Arial Unicode MS" pitchFamily="34" charset="-128"/>
              </a:rPr>
              <a:t>BAB III – KERANGKA EKONOMI DAERAH DAN KEUANGAN DAERAH</a:t>
            </a:r>
            <a:endParaRPr lang="id-ID" dirty="0">
              <a:solidFill>
                <a:schemeClr val="bg1"/>
              </a:solidFill>
              <a:latin typeface="Bernard MT Condensed" pitchFamily="18" charset="0"/>
              <a:ea typeface="Arial Unicode MS" pitchFamily="34" charset="-128"/>
              <a:cs typeface="Arial Unicode MS" pitchFamily="34" charset="-128"/>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24"/>
            <a:ext cx="12190413" cy="785818"/>
          </a:xfrm>
          <a:prstGeom prst="rect">
            <a:avLst/>
          </a:prstGeom>
          <a:solidFill>
            <a:srgbClr val="3C0BC5"/>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dirty="0" smtClean="0">
                <a:solidFill>
                  <a:schemeClr val="bg1"/>
                </a:solidFill>
                <a:latin typeface="Bernard MT Condensed" pitchFamily="18" charset="0"/>
                <a:ea typeface="Arial Unicode MS" pitchFamily="34" charset="-128"/>
                <a:cs typeface="Arial Unicode MS" pitchFamily="34" charset="-128"/>
              </a:rPr>
              <a:t>BAB IV – SASARAN DAN PRIORITAS PEMBANGUNAN DAERAH</a:t>
            </a:r>
            <a:endParaRPr lang="id-ID" dirty="0">
              <a:solidFill>
                <a:schemeClr val="bg1"/>
              </a:solidFill>
              <a:latin typeface="Bernard MT Condensed" pitchFamily="18" charset="0"/>
              <a:ea typeface="Arial Unicode MS" pitchFamily="34" charset="-128"/>
              <a:cs typeface="Arial Unicode MS" pitchFamily="34" charset="-128"/>
            </a:endParaRPr>
          </a:p>
        </p:txBody>
      </p:sp>
      <p:sp>
        <p:nvSpPr>
          <p:cNvPr id="7" name="Slide Number Placeholder 36"/>
          <p:cNvSpPr txBox="1">
            <a:spLocks/>
          </p:cNvSpPr>
          <p:nvPr/>
        </p:nvSpPr>
        <p:spPr bwMode="auto">
          <a:xfrm>
            <a:off x="11386064" y="6426586"/>
            <a:ext cx="709154" cy="360000"/>
          </a:xfrm>
          <a:prstGeom prst="roundRect">
            <a:avLst>
              <a:gd name="adj" fmla="val 16667"/>
            </a:avLst>
          </a:prstGeom>
          <a:ln w="38100" cap="flat" cmpd="sng" algn="ctr">
            <a:solidFill>
              <a:schemeClr val="lt1"/>
            </a:solidFill>
            <a:prstDash val="solid"/>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E7D6F5B-8604-4F58-9AB0-5E526AAF6C19}" type="slidenum">
              <a:rPr kumimoji="0" lang="id-ID" sz="1600" b="1" i="0" u="none" strike="noStrike" kern="1200" cap="none" spc="0" normalizeH="0" baseline="0" noProof="0" smtClean="0">
                <a:ln>
                  <a:noFill/>
                </a:ln>
                <a:solidFill>
                  <a:prstClr val="white"/>
                </a:solidFill>
                <a:effectLst/>
                <a:uLnTx/>
                <a:uFillTx/>
                <a:latin typeface="Tahoma" pitchFamily="34" charset="0"/>
                <a:ea typeface="+mn-ea"/>
                <a:cs typeface="Tahoma"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59</a:t>
            </a:fld>
            <a:endParaRPr kumimoji="0" lang="id-ID" sz="1600" b="1" i="0" u="none" strike="noStrike" kern="1200" cap="none" spc="0" normalizeH="0" baseline="0" noProof="0" dirty="0" smtClean="0">
              <a:ln>
                <a:noFill/>
              </a:ln>
              <a:solidFill>
                <a:prstClr val="white"/>
              </a:solidFill>
              <a:effectLst/>
              <a:uLnTx/>
              <a:uFillTx/>
              <a:latin typeface="Tahoma" pitchFamily="34" charset="0"/>
              <a:ea typeface="+mn-ea"/>
              <a:cs typeface="Tahoma" pitchFamily="34" charset="0"/>
            </a:endParaRPr>
          </a:p>
        </p:txBody>
      </p:sp>
      <p:sp>
        <p:nvSpPr>
          <p:cNvPr id="10" name="TextBox 9"/>
          <p:cNvSpPr txBox="1"/>
          <p:nvPr/>
        </p:nvSpPr>
        <p:spPr>
          <a:xfrm>
            <a:off x="165852" y="935164"/>
            <a:ext cx="11700000" cy="1015663"/>
          </a:xfrm>
          <a:prstGeom prst="rect">
            <a:avLst/>
          </a:prstGeom>
          <a:solidFill>
            <a:schemeClr val="accent2">
              <a:lumMod val="50000"/>
            </a:schemeClr>
          </a:solidFill>
        </p:spPr>
        <p:txBody>
          <a:bodyPr wrap="square" rtlCol="0">
            <a:spAutoFit/>
          </a:bodyPr>
          <a:lstStyle/>
          <a:p>
            <a:pPr marL="457200" indent="-457200">
              <a:buFont typeface="+mj-lt"/>
              <a:buAutoNum type="arabicPeriod"/>
            </a:pPr>
            <a:r>
              <a:rPr lang="id-ID" sz="2000" b="1" dirty="0" smtClean="0">
                <a:solidFill>
                  <a:schemeClr val="bg1"/>
                </a:solidFill>
                <a:latin typeface="Cambria" pitchFamily="18" charset="0"/>
              </a:rPr>
              <a:t> TUJUAN DAN SASARAN PEMBANGUNAN</a:t>
            </a:r>
          </a:p>
          <a:p>
            <a:pPr lvl="1"/>
            <a:r>
              <a:rPr lang="id-ID" sz="2000" b="1" dirty="0" smtClean="0">
                <a:solidFill>
                  <a:schemeClr val="bg1"/>
                </a:solidFill>
                <a:latin typeface="Cambria" pitchFamily="18" charset="0"/>
                <a:sym typeface="Wingdings" pitchFamily="2" charset="2"/>
              </a:rPr>
              <a:t> Menjelaskan hub visi/misi dan tujuan/sasaran pemb 5 tahun yang diambil dari dokumen RPJMD</a:t>
            </a:r>
            <a:endParaRPr lang="id-ID" sz="2000" b="1" dirty="0" smtClean="0">
              <a:solidFill>
                <a:schemeClr val="bg1"/>
              </a:solidFill>
              <a:latin typeface="Cambria" pitchFamily="18" charset="0"/>
            </a:endParaRPr>
          </a:p>
        </p:txBody>
      </p:sp>
      <p:sp>
        <p:nvSpPr>
          <p:cNvPr id="11" name="TextBox 10"/>
          <p:cNvSpPr txBox="1"/>
          <p:nvPr/>
        </p:nvSpPr>
        <p:spPr>
          <a:xfrm>
            <a:off x="191028" y="2127585"/>
            <a:ext cx="11700000" cy="1015663"/>
          </a:xfrm>
          <a:prstGeom prst="rect">
            <a:avLst/>
          </a:prstGeom>
          <a:solidFill>
            <a:schemeClr val="accent2">
              <a:lumMod val="50000"/>
            </a:schemeClr>
          </a:solidFill>
        </p:spPr>
        <p:txBody>
          <a:bodyPr wrap="square" rtlCol="0">
            <a:spAutoFit/>
          </a:bodyPr>
          <a:lstStyle/>
          <a:p>
            <a:pPr marL="457200" indent="-457200">
              <a:buFont typeface="+mj-lt"/>
              <a:buAutoNum type="arabicPeriod" startAt="2"/>
            </a:pPr>
            <a:r>
              <a:rPr lang="id-ID" sz="2000" b="1" dirty="0" smtClean="0">
                <a:solidFill>
                  <a:schemeClr val="bg1"/>
                </a:solidFill>
                <a:latin typeface="Cambria" pitchFamily="18" charset="0"/>
              </a:rPr>
              <a:t>PRIORITAS PEMBANGUNAN TAHUN (n)</a:t>
            </a:r>
          </a:p>
          <a:p>
            <a:pPr lvl="1">
              <a:buFont typeface="Wingdings" pitchFamily="2" charset="2"/>
              <a:buChar char="à"/>
            </a:pPr>
            <a:r>
              <a:rPr lang="id-ID" sz="2000" b="1" dirty="0" smtClean="0">
                <a:solidFill>
                  <a:schemeClr val="bg1"/>
                </a:solidFill>
                <a:latin typeface="Cambria" pitchFamily="18" charset="0"/>
                <a:sym typeface="Wingdings" pitchFamily="2" charset="2"/>
              </a:rPr>
              <a:t>Sesuai tahapan arah kebijakan tahunan dalam RPJMD</a:t>
            </a:r>
          </a:p>
          <a:p>
            <a:pPr lvl="1">
              <a:buFont typeface="Wingdings" pitchFamily="2" charset="2"/>
              <a:buChar char="à"/>
            </a:pPr>
            <a:r>
              <a:rPr lang="id-ID" sz="2000" b="1" dirty="0" smtClean="0">
                <a:solidFill>
                  <a:schemeClr val="bg1"/>
                </a:solidFill>
                <a:latin typeface="Cambria" pitchFamily="18" charset="0"/>
                <a:sym typeface="Wingdings" pitchFamily="2" charset="2"/>
              </a:rPr>
              <a:t>Dijabarkan tiap fokus per prioritas</a:t>
            </a:r>
            <a:endParaRPr lang="id-ID" sz="2000" b="1" dirty="0">
              <a:solidFill>
                <a:schemeClr val="bg1"/>
              </a:solidFill>
              <a:latin typeface="Cambria" pitchFamily="18" charset="0"/>
            </a:endParaRPr>
          </a:p>
        </p:txBody>
      </p:sp>
      <p:sp>
        <p:nvSpPr>
          <p:cNvPr id="9" name="Down Arrow 8"/>
          <p:cNvSpPr/>
          <p:nvPr/>
        </p:nvSpPr>
        <p:spPr>
          <a:xfrm>
            <a:off x="3428535" y="3319474"/>
            <a:ext cx="4380960" cy="10001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Dapat Dituangkan dalam Tabel berikut</a:t>
            </a:r>
            <a:endParaRPr lang="id-ID" dirty="0"/>
          </a:p>
        </p:txBody>
      </p:sp>
      <p:graphicFrame>
        <p:nvGraphicFramePr>
          <p:cNvPr id="13" name="Table 12"/>
          <p:cNvGraphicFramePr>
            <a:graphicFrameLocks noGrp="1"/>
          </p:cNvGraphicFramePr>
          <p:nvPr/>
        </p:nvGraphicFramePr>
        <p:xfrm>
          <a:off x="1165984" y="4462482"/>
          <a:ext cx="9644130" cy="1752600"/>
        </p:xfrm>
        <a:graphic>
          <a:graphicData uri="http://schemas.openxmlformats.org/drawingml/2006/table">
            <a:tbl>
              <a:tblPr firstRow="1" bandRow="1">
                <a:tableStyleId>{5C22544A-7EE6-4342-B048-85BDC9FD1C3A}</a:tableStyleId>
              </a:tblPr>
              <a:tblGrid>
                <a:gridCol w="759380"/>
                <a:gridCol w="3098272"/>
                <a:gridCol w="1928826"/>
                <a:gridCol w="1928826"/>
                <a:gridCol w="1928826"/>
              </a:tblGrid>
              <a:tr h="370840">
                <a:tc>
                  <a:txBody>
                    <a:bodyPr/>
                    <a:lstStyle/>
                    <a:p>
                      <a:pPr algn="ctr"/>
                      <a:r>
                        <a:rPr lang="id-ID" dirty="0" smtClean="0">
                          <a:latin typeface="Cambria" pitchFamily="18" charset="0"/>
                        </a:rPr>
                        <a:t>NO</a:t>
                      </a:r>
                      <a:endParaRPr lang="id-ID" dirty="0">
                        <a:latin typeface="Cambria" pitchFamily="18" charset="0"/>
                      </a:endParaRPr>
                    </a:p>
                  </a:txBody>
                  <a:tcPr/>
                </a:tc>
                <a:tc>
                  <a:txBody>
                    <a:bodyPr/>
                    <a:lstStyle/>
                    <a:p>
                      <a:pPr algn="ctr"/>
                      <a:r>
                        <a:rPr lang="id-ID" dirty="0" smtClean="0">
                          <a:latin typeface="Cambria" pitchFamily="18" charset="0"/>
                        </a:rPr>
                        <a:t>SASARAN DAERAH</a:t>
                      </a:r>
                      <a:endParaRPr lang="id-ID" dirty="0">
                        <a:latin typeface="Cambria" pitchFamily="18" charset="0"/>
                      </a:endParaRPr>
                    </a:p>
                  </a:txBody>
                  <a:tcPr/>
                </a:tc>
                <a:tc>
                  <a:txBody>
                    <a:bodyPr/>
                    <a:lstStyle/>
                    <a:p>
                      <a:pPr algn="ctr"/>
                      <a:r>
                        <a:rPr lang="id-ID" dirty="0" smtClean="0">
                          <a:latin typeface="Cambria" pitchFamily="18" charset="0"/>
                        </a:rPr>
                        <a:t>INDIKATOR KINERJA</a:t>
                      </a:r>
                      <a:endParaRPr lang="id-ID" dirty="0">
                        <a:latin typeface="Cambria" pitchFamily="18" charset="0"/>
                      </a:endParaRPr>
                    </a:p>
                  </a:txBody>
                  <a:tcPr/>
                </a:tc>
                <a:tc>
                  <a:txBody>
                    <a:bodyPr/>
                    <a:lstStyle/>
                    <a:p>
                      <a:pPr algn="ctr"/>
                      <a:r>
                        <a:rPr lang="id-ID" dirty="0" smtClean="0">
                          <a:latin typeface="Cambria" pitchFamily="18" charset="0"/>
                        </a:rPr>
                        <a:t>TARGET</a:t>
                      </a:r>
                      <a:endParaRPr lang="id-ID" dirty="0">
                        <a:latin typeface="Cambria" pitchFamily="18" charset="0"/>
                      </a:endParaRPr>
                    </a:p>
                  </a:txBody>
                  <a:tcPr/>
                </a:tc>
                <a:tc>
                  <a:txBody>
                    <a:bodyPr/>
                    <a:lstStyle/>
                    <a:p>
                      <a:pPr algn="ctr"/>
                      <a:r>
                        <a:rPr lang="id-ID" dirty="0" smtClean="0">
                          <a:latin typeface="Cambria" pitchFamily="18" charset="0"/>
                        </a:rPr>
                        <a:t>PRIORITAS PEMBANGUNAN</a:t>
                      </a:r>
                      <a:endParaRPr lang="id-ID" dirty="0">
                        <a:latin typeface="Cambria" pitchFamily="18" charset="0"/>
                      </a:endParaRPr>
                    </a:p>
                  </a:txBody>
                  <a:tcPr/>
                </a:tc>
              </a:tr>
              <a:tr h="370840">
                <a:tc>
                  <a:txBody>
                    <a:bodyPr/>
                    <a:lstStyle/>
                    <a:p>
                      <a:endParaRPr lang="id-ID">
                        <a:latin typeface="Cambria" pitchFamily="18" charset="0"/>
                      </a:endParaRPr>
                    </a:p>
                  </a:txBody>
                  <a:tcPr/>
                </a:tc>
                <a:tc>
                  <a:txBody>
                    <a:bodyPr/>
                    <a:lstStyle/>
                    <a:p>
                      <a:endParaRPr lang="id-ID">
                        <a:latin typeface="Cambria" pitchFamily="18" charset="0"/>
                      </a:endParaRPr>
                    </a:p>
                  </a:txBody>
                  <a:tcPr/>
                </a:tc>
                <a:tc>
                  <a:txBody>
                    <a:bodyPr/>
                    <a:lstStyle/>
                    <a:p>
                      <a:endParaRPr lang="id-ID">
                        <a:latin typeface="Cambria" pitchFamily="18" charset="0"/>
                      </a:endParaRPr>
                    </a:p>
                  </a:txBody>
                  <a:tcPr/>
                </a:tc>
                <a:tc>
                  <a:txBody>
                    <a:bodyPr/>
                    <a:lstStyle/>
                    <a:p>
                      <a:endParaRPr lang="id-ID">
                        <a:latin typeface="Cambria" pitchFamily="18" charset="0"/>
                      </a:endParaRPr>
                    </a:p>
                  </a:txBody>
                  <a:tcPr/>
                </a:tc>
                <a:tc>
                  <a:txBody>
                    <a:bodyPr/>
                    <a:lstStyle/>
                    <a:p>
                      <a:endParaRPr lang="id-ID">
                        <a:latin typeface="Cambria" pitchFamily="18" charset="0"/>
                      </a:endParaRPr>
                    </a:p>
                  </a:txBody>
                  <a:tcPr/>
                </a:tc>
              </a:tr>
              <a:tr h="370840">
                <a:tc>
                  <a:txBody>
                    <a:bodyPr/>
                    <a:lstStyle/>
                    <a:p>
                      <a:endParaRPr lang="id-ID">
                        <a:latin typeface="Cambria" pitchFamily="18" charset="0"/>
                      </a:endParaRPr>
                    </a:p>
                  </a:txBody>
                  <a:tcPr/>
                </a:tc>
                <a:tc>
                  <a:txBody>
                    <a:bodyPr/>
                    <a:lstStyle/>
                    <a:p>
                      <a:endParaRPr lang="id-ID">
                        <a:latin typeface="Cambria" pitchFamily="18" charset="0"/>
                      </a:endParaRPr>
                    </a:p>
                  </a:txBody>
                  <a:tcPr/>
                </a:tc>
                <a:tc>
                  <a:txBody>
                    <a:bodyPr/>
                    <a:lstStyle/>
                    <a:p>
                      <a:endParaRPr lang="id-ID">
                        <a:latin typeface="Cambria" pitchFamily="18" charset="0"/>
                      </a:endParaRPr>
                    </a:p>
                  </a:txBody>
                  <a:tcPr/>
                </a:tc>
                <a:tc>
                  <a:txBody>
                    <a:bodyPr/>
                    <a:lstStyle/>
                    <a:p>
                      <a:endParaRPr lang="id-ID">
                        <a:latin typeface="Cambria" pitchFamily="18" charset="0"/>
                      </a:endParaRPr>
                    </a:p>
                  </a:txBody>
                  <a:tcPr/>
                </a:tc>
                <a:tc>
                  <a:txBody>
                    <a:bodyPr/>
                    <a:lstStyle/>
                    <a:p>
                      <a:endParaRPr lang="id-ID">
                        <a:latin typeface="Cambria" pitchFamily="18" charset="0"/>
                      </a:endParaRPr>
                    </a:p>
                  </a:txBody>
                  <a:tcPr/>
                </a:tc>
              </a:tr>
              <a:tr h="370840">
                <a:tc>
                  <a:txBody>
                    <a:bodyPr/>
                    <a:lstStyle/>
                    <a:p>
                      <a:endParaRPr lang="id-ID">
                        <a:latin typeface="Cambria" pitchFamily="18" charset="0"/>
                      </a:endParaRPr>
                    </a:p>
                  </a:txBody>
                  <a:tcPr/>
                </a:tc>
                <a:tc>
                  <a:txBody>
                    <a:bodyPr/>
                    <a:lstStyle/>
                    <a:p>
                      <a:endParaRPr lang="id-ID">
                        <a:latin typeface="Cambria" pitchFamily="18" charset="0"/>
                      </a:endParaRPr>
                    </a:p>
                  </a:txBody>
                  <a:tcPr/>
                </a:tc>
                <a:tc>
                  <a:txBody>
                    <a:bodyPr/>
                    <a:lstStyle/>
                    <a:p>
                      <a:endParaRPr lang="id-ID">
                        <a:latin typeface="Cambria" pitchFamily="18" charset="0"/>
                      </a:endParaRPr>
                    </a:p>
                  </a:txBody>
                  <a:tcPr/>
                </a:tc>
                <a:tc>
                  <a:txBody>
                    <a:bodyPr/>
                    <a:lstStyle/>
                    <a:p>
                      <a:endParaRPr lang="id-ID">
                        <a:latin typeface="Cambria" pitchFamily="18" charset="0"/>
                      </a:endParaRPr>
                    </a:p>
                  </a:txBody>
                  <a:tcPr/>
                </a:tc>
                <a:tc>
                  <a:txBody>
                    <a:bodyPr/>
                    <a:lstStyle/>
                    <a:p>
                      <a:endParaRPr lang="id-ID" dirty="0">
                        <a:latin typeface="Cambria" pitchFamily="18" charset="0"/>
                      </a:endParaRPr>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12190413" cy="648000"/>
          </a:xfrm>
          <a:solidFill>
            <a:schemeClr val="accent2">
              <a:lumMod val="50000"/>
            </a:schemeClr>
          </a:solidFill>
        </p:spPr>
        <p:txBody>
          <a:bodyPr>
            <a:normAutofit/>
          </a:bodyPr>
          <a:lstStyle/>
          <a:p>
            <a:r>
              <a:rPr lang="id-ID" sz="3600" dirty="0" smtClean="0">
                <a:solidFill>
                  <a:schemeClr val="bg1"/>
                </a:solidFill>
                <a:latin typeface="Bernard MT Condensed" pitchFamily="18" charset="0"/>
                <a:ea typeface="Arial Unicode MS" pitchFamily="34" charset="-128"/>
                <a:cs typeface="Arial Unicode MS" pitchFamily="34" charset="-128"/>
              </a:rPr>
              <a:t>BAB I - PENDAHULUAN</a:t>
            </a:r>
            <a:endParaRPr lang="id-ID" sz="3200" b="1" dirty="0">
              <a:solidFill>
                <a:schemeClr val="bg1"/>
              </a:solidFill>
              <a:latin typeface="Bernard MT Condensed" pitchFamily="18" charset="0"/>
              <a:ea typeface="Arial Unicode MS" pitchFamily="34" charset="-128"/>
              <a:cs typeface="Arial Unicode MS" pitchFamily="34" charset="-128"/>
            </a:endParaRPr>
          </a:p>
        </p:txBody>
      </p:sp>
      <p:sp>
        <p:nvSpPr>
          <p:cNvPr id="43" name="Content Placeholder 2"/>
          <p:cNvSpPr txBox="1">
            <a:spLocks/>
          </p:cNvSpPr>
          <p:nvPr/>
        </p:nvSpPr>
        <p:spPr>
          <a:xfrm>
            <a:off x="56473" y="812064"/>
            <a:ext cx="3071941"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Latar Belakang</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311261" y="812064"/>
            <a:ext cx="8686869" cy="154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Apa RPJPD?</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Proses penyusunan RPJPD ?</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Alasan mengapa menyusun RPJPD?</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Risiko jika RPJPD tidak tersedia?</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Pendekatan yang digunakan dalam menyusun RPJPD?</a:t>
            </a:r>
            <a:endParaRPr lang="id-ID" sz="1800" dirty="0">
              <a:solidFill>
                <a:schemeClr val="bg1"/>
              </a:solidFill>
              <a:latin typeface="Arial Unicode MS" pitchFamily="34" charset="-128"/>
              <a:ea typeface="Arial Unicode MS" pitchFamily="34" charset="-128"/>
              <a:cs typeface="Arial Unicode MS" pitchFamily="34" charset="-128"/>
            </a:endParaRPr>
          </a:p>
        </p:txBody>
      </p:sp>
      <p:sp>
        <p:nvSpPr>
          <p:cNvPr id="47" name="Content Placeholder 2"/>
          <p:cNvSpPr txBox="1">
            <a:spLocks/>
          </p:cNvSpPr>
          <p:nvPr/>
        </p:nvSpPr>
        <p:spPr>
          <a:xfrm>
            <a:off x="64100" y="2458453"/>
            <a:ext cx="3071941" cy="710450"/>
          </a:xfrm>
          <a:prstGeom prst="rect">
            <a:avLst/>
          </a:prstGeom>
          <a:solidFill>
            <a:srgbClr val="006600"/>
          </a:solidFill>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Dasar Hukum Penyusunan</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277749" y="2455138"/>
            <a:ext cx="8686869" cy="972000"/>
          </a:xfrm>
          <a:prstGeom prst="rect">
            <a:avLst/>
          </a:prstGeom>
          <a:solidFill>
            <a:srgbClr val="006600"/>
          </a:solidFill>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Regulasi terkait renbang, baik pusat maupun daerah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yg terkait langsung dg RPJPD</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51" name="Content Placeholder 2"/>
          <p:cNvSpPr txBox="1">
            <a:spLocks/>
          </p:cNvSpPr>
          <p:nvPr/>
        </p:nvSpPr>
        <p:spPr>
          <a:xfrm>
            <a:off x="65426" y="4929198"/>
            <a:ext cx="3071941"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Maksud &amp; Tuj</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3313110" y="4934994"/>
            <a:ext cx="8686869"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Maksud &amp; tuj susun RPJPD</a:t>
            </a:r>
          </a:p>
        </p:txBody>
      </p:sp>
      <p:sp>
        <p:nvSpPr>
          <p:cNvPr id="55" name="Content Placeholder 2"/>
          <p:cNvSpPr txBox="1">
            <a:spLocks/>
          </p:cNvSpPr>
          <p:nvPr/>
        </p:nvSpPr>
        <p:spPr>
          <a:xfrm>
            <a:off x="0" y="5572140"/>
            <a:ext cx="3071941" cy="648000"/>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Sistematika Penulisan</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7" name="Content Placeholder 2"/>
          <p:cNvSpPr txBox="1">
            <a:spLocks/>
          </p:cNvSpPr>
          <p:nvPr/>
        </p:nvSpPr>
        <p:spPr>
          <a:xfrm>
            <a:off x="3254787" y="5572140"/>
            <a:ext cx="8686869" cy="648000"/>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Deskripsi substansi pokok tiap bab</a:t>
            </a:r>
          </a:p>
        </p:txBody>
      </p:sp>
      <p:sp>
        <p:nvSpPr>
          <p:cNvPr id="12" name="Slide Number Placeholder 36"/>
          <p:cNvSpPr>
            <a:spLocks noGrp="1"/>
          </p:cNvSpPr>
          <p:nvPr>
            <p:ph type="sldNum" sz="quarter" idx="12"/>
          </p:nvPr>
        </p:nvSpPr>
        <p:spPr bwMode="auto">
          <a:xfrm>
            <a:off x="11386065"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6</a:t>
            </a:fld>
            <a:endParaRPr lang="id-ID" sz="1600" b="1" dirty="0" smtClean="0">
              <a:solidFill>
                <a:prstClr val="white"/>
              </a:solidFill>
              <a:latin typeface="Tahoma" pitchFamily="34" charset="0"/>
              <a:cs typeface="Tahoma" pitchFamily="34" charset="0"/>
            </a:endParaRPr>
          </a:p>
        </p:txBody>
      </p:sp>
      <p:sp>
        <p:nvSpPr>
          <p:cNvPr id="14" name="Content Placeholder 2"/>
          <p:cNvSpPr txBox="1">
            <a:spLocks/>
          </p:cNvSpPr>
          <p:nvPr/>
        </p:nvSpPr>
        <p:spPr>
          <a:xfrm>
            <a:off x="65426" y="3526708"/>
            <a:ext cx="3071941" cy="902424"/>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Hubungan Antar Dokumen RPJPD dengan dokrenbangda lainnya</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15" name="Content Placeholder 2"/>
          <p:cNvSpPr txBox="1">
            <a:spLocks/>
          </p:cNvSpPr>
          <p:nvPr/>
        </p:nvSpPr>
        <p:spPr>
          <a:xfrm>
            <a:off x="3313110" y="3532504"/>
            <a:ext cx="8686869" cy="120865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menjelaskan hubungan RPJPD dengan dokumen lain yang relevan beserta penjelasannya. Keterhubungan dengan dokumen lain, seperti: RPJPN, RPJPD provinsi, RTRW nasional, RTRW provinsi, dan RTRW kabupaten/kota</a:t>
            </a:r>
          </a:p>
        </p:txBody>
      </p:sp>
    </p:spTree>
    <p:extLst>
      <p:ext uri="{BB962C8B-B14F-4D97-AF65-F5344CB8AC3E}">
        <p14:creationId xmlns="" xmlns:p14="http://schemas.microsoft.com/office/powerpoint/2010/main" val="294877206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24"/>
            <a:ext cx="12190413" cy="785818"/>
          </a:xfrm>
          <a:prstGeom prst="rect">
            <a:avLst/>
          </a:prstGeom>
          <a:solidFill>
            <a:srgbClr val="3C0BC5"/>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dirty="0" smtClean="0">
                <a:solidFill>
                  <a:schemeClr val="bg1"/>
                </a:solidFill>
                <a:latin typeface="Bernard MT Condensed" pitchFamily="18" charset="0"/>
                <a:ea typeface="Arial Unicode MS" pitchFamily="34" charset="-128"/>
                <a:cs typeface="Arial Unicode MS" pitchFamily="34" charset="-128"/>
              </a:rPr>
              <a:t>BAB V – ARAH KEBIJAKAN PEMBANGUNAN KABUPATEN/KOTA </a:t>
            </a:r>
            <a:endParaRPr lang="id-ID" dirty="0">
              <a:solidFill>
                <a:schemeClr val="bg1"/>
              </a:solidFill>
              <a:latin typeface="Bernard MT Condensed" pitchFamily="18" charset="0"/>
              <a:ea typeface="Arial Unicode MS" pitchFamily="34" charset="-128"/>
              <a:cs typeface="Arial Unicode MS" pitchFamily="34" charset="-128"/>
            </a:endParaRPr>
          </a:p>
        </p:txBody>
      </p:sp>
      <p:sp>
        <p:nvSpPr>
          <p:cNvPr id="7" name="Slide Number Placeholder 36"/>
          <p:cNvSpPr txBox="1">
            <a:spLocks/>
          </p:cNvSpPr>
          <p:nvPr/>
        </p:nvSpPr>
        <p:spPr bwMode="auto">
          <a:xfrm>
            <a:off x="11386064" y="6426586"/>
            <a:ext cx="709154" cy="360000"/>
          </a:xfrm>
          <a:prstGeom prst="roundRect">
            <a:avLst>
              <a:gd name="adj" fmla="val 16667"/>
            </a:avLst>
          </a:prstGeom>
          <a:ln w="38100" cap="flat" cmpd="sng" algn="ctr">
            <a:solidFill>
              <a:schemeClr val="lt1"/>
            </a:solidFill>
            <a:prstDash val="solid"/>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E7D6F5B-8604-4F58-9AB0-5E526AAF6C19}" type="slidenum">
              <a:rPr kumimoji="0" lang="id-ID" sz="1600" b="1" i="0" u="none" strike="noStrike" kern="1200" cap="none" spc="0" normalizeH="0" baseline="0" noProof="0" smtClean="0">
                <a:ln>
                  <a:noFill/>
                </a:ln>
                <a:solidFill>
                  <a:prstClr val="white"/>
                </a:solidFill>
                <a:effectLst/>
                <a:uLnTx/>
                <a:uFillTx/>
                <a:latin typeface="Tahoma" pitchFamily="34" charset="0"/>
                <a:ea typeface="+mn-ea"/>
                <a:cs typeface="Tahoma"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60</a:t>
            </a:fld>
            <a:endParaRPr kumimoji="0" lang="id-ID" sz="1600" b="1" i="0" u="none" strike="noStrike" kern="1200" cap="none" spc="0" normalizeH="0" baseline="0" noProof="0" dirty="0" smtClean="0">
              <a:ln>
                <a:noFill/>
              </a:ln>
              <a:solidFill>
                <a:prstClr val="white"/>
              </a:solidFill>
              <a:effectLst/>
              <a:uLnTx/>
              <a:uFillTx/>
              <a:latin typeface="Tahoma" pitchFamily="34" charset="0"/>
              <a:ea typeface="+mn-ea"/>
              <a:cs typeface="Tahoma" pitchFamily="34" charset="0"/>
            </a:endParaRPr>
          </a:p>
        </p:txBody>
      </p:sp>
      <p:sp>
        <p:nvSpPr>
          <p:cNvPr id="10" name="TextBox 9"/>
          <p:cNvSpPr txBox="1"/>
          <p:nvPr/>
        </p:nvSpPr>
        <p:spPr>
          <a:xfrm>
            <a:off x="165852" y="1299977"/>
            <a:ext cx="11700000" cy="1384995"/>
          </a:xfrm>
          <a:prstGeom prst="rect">
            <a:avLst/>
          </a:prstGeom>
          <a:solidFill>
            <a:schemeClr val="accent2">
              <a:lumMod val="50000"/>
            </a:schemeClr>
          </a:solidFill>
        </p:spPr>
        <p:txBody>
          <a:bodyPr wrap="square" rtlCol="0">
            <a:spAutoFit/>
          </a:bodyPr>
          <a:lstStyle/>
          <a:p>
            <a:pPr marL="457200" indent="-457200">
              <a:buFont typeface="+mj-lt"/>
              <a:buAutoNum type="arabicPeriod"/>
            </a:pPr>
            <a:r>
              <a:rPr lang="id-ID" sz="2800" dirty="0" smtClean="0">
                <a:solidFill>
                  <a:schemeClr val="bg1"/>
                </a:solidFill>
                <a:latin typeface="Cambria" pitchFamily="18" charset="0"/>
              </a:rPr>
              <a:t>Mengemukakan tentang arahan kebijakan pembangunan kabupaten/kota yang ditetapkan oleh provinsi, yang nantinya akan menjadi pedoman bagi daerah kabupaten/kota dalam menyusun RKPD</a:t>
            </a:r>
            <a:endParaRPr lang="id-ID" sz="2800" b="1" dirty="0" smtClean="0">
              <a:solidFill>
                <a:schemeClr val="bg1"/>
              </a:solidFill>
              <a:latin typeface="Cambria" pitchFamily="18" charset="0"/>
            </a:endParaRPr>
          </a:p>
        </p:txBody>
      </p:sp>
      <p:sp>
        <p:nvSpPr>
          <p:cNvPr id="11" name="TextBox 10"/>
          <p:cNvSpPr txBox="1"/>
          <p:nvPr/>
        </p:nvSpPr>
        <p:spPr>
          <a:xfrm>
            <a:off x="191028" y="3056279"/>
            <a:ext cx="11700000" cy="954107"/>
          </a:xfrm>
          <a:prstGeom prst="rect">
            <a:avLst/>
          </a:prstGeom>
          <a:solidFill>
            <a:schemeClr val="accent2">
              <a:lumMod val="50000"/>
            </a:schemeClr>
          </a:solidFill>
        </p:spPr>
        <p:txBody>
          <a:bodyPr wrap="square" rtlCol="0">
            <a:spAutoFit/>
          </a:bodyPr>
          <a:lstStyle/>
          <a:p>
            <a:pPr marL="457200" indent="-457200">
              <a:buFont typeface="+mj-lt"/>
              <a:buAutoNum type="arabicPeriod" startAt="2"/>
            </a:pPr>
            <a:r>
              <a:rPr lang="id-ID" sz="2800" dirty="0" smtClean="0">
                <a:solidFill>
                  <a:schemeClr val="bg1"/>
                </a:solidFill>
                <a:latin typeface="Cambria" pitchFamily="18" charset="0"/>
              </a:rPr>
              <a:t>Mengamanatkan target sasaran makro pembangunan daerah kepada kabupaten/kota </a:t>
            </a:r>
            <a:r>
              <a:rPr lang="id-ID" sz="2800" dirty="0" smtClean="0">
                <a:solidFill>
                  <a:schemeClr val="bg1"/>
                </a:solidFill>
                <a:latin typeface="Cambria" pitchFamily="18" charset="0"/>
                <a:sym typeface="Wingdings" pitchFamily="2" charset="2"/>
              </a:rPr>
              <a:t> pertumbuhan ekonomi, TPT, kemiskinan, IPM</a:t>
            </a:r>
            <a:endParaRPr lang="id-ID" sz="2800" dirty="0">
              <a:solidFill>
                <a:schemeClr val="bg1"/>
              </a:solidFill>
              <a:latin typeface="Cambria"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24"/>
            <a:ext cx="12190413" cy="785818"/>
          </a:xfrm>
          <a:prstGeom prst="rect">
            <a:avLst/>
          </a:prstGeom>
          <a:solidFill>
            <a:srgbClr val="3C0BC5"/>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3600" dirty="0" smtClean="0">
                <a:solidFill>
                  <a:schemeClr val="bg1"/>
                </a:solidFill>
                <a:latin typeface="Bernard MT Condensed" pitchFamily="18" charset="0"/>
                <a:ea typeface="Arial Unicode MS" pitchFamily="34" charset="-128"/>
                <a:cs typeface="Arial Unicode MS" pitchFamily="34" charset="-128"/>
              </a:rPr>
              <a:t>BAB VI – RENCANA KERJA DAN PENDANAAN DAERAH</a:t>
            </a:r>
            <a:endParaRPr lang="id-ID" sz="3600" dirty="0">
              <a:solidFill>
                <a:schemeClr val="bg1"/>
              </a:solidFill>
              <a:latin typeface="Bernard MT Condensed" pitchFamily="18" charset="0"/>
              <a:ea typeface="Arial Unicode MS" pitchFamily="34" charset="-128"/>
              <a:cs typeface="Arial Unicode MS" pitchFamily="34" charset="-128"/>
            </a:endParaRPr>
          </a:p>
        </p:txBody>
      </p:sp>
      <p:sp>
        <p:nvSpPr>
          <p:cNvPr id="10" name="TextBox 9"/>
          <p:cNvSpPr txBox="1"/>
          <p:nvPr/>
        </p:nvSpPr>
        <p:spPr>
          <a:xfrm>
            <a:off x="666625" y="857232"/>
            <a:ext cx="10380971" cy="707886"/>
          </a:xfrm>
          <a:prstGeom prst="rect">
            <a:avLst/>
          </a:prstGeom>
          <a:solidFill>
            <a:schemeClr val="accent2">
              <a:lumMod val="50000"/>
            </a:schemeClr>
          </a:solidFill>
        </p:spPr>
        <p:txBody>
          <a:bodyPr wrap="square" rtlCol="0">
            <a:spAutoFit/>
          </a:bodyPr>
          <a:lstStyle/>
          <a:p>
            <a:r>
              <a:rPr lang="id-ID" sz="2000" b="1" dirty="0" smtClean="0">
                <a:solidFill>
                  <a:schemeClr val="bg1"/>
                </a:solidFill>
                <a:latin typeface="Cambria" pitchFamily="18" charset="0"/>
              </a:rPr>
              <a:t>Berisi RENCANA PROGRAM DAN KEGIATAN TAHUNAN</a:t>
            </a:r>
          </a:p>
          <a:p>
            <a:r>
              <a:rPr lang="id-ID" sz="2000" b="1" dirty="0" smtClean="0">
                <a:solidFill>
                  <a:schemeClr val="bg1"/>
                </a:solidFill>
                <a:latin typeface="Cambria" pitchFamily="18" charset="0"/>
                <a:sym typeface="Wingdings" pitchFamily="2" charset="2"/>
              </a:rPr>
              <a:t> SESUAIKAN DENGAN RENSTRA PD</a:t>
            </a:r>
            <a:endParaRPr lang="id-ID" sz="2000" b="1" dirty="0">
              <a:solidFill>
                <a:schemeClr val="bg1"/>
              </a:solidFill>
              <a:latin typeface="Cambria" pitchFamily="18" charset="0"/>
            </a:endParaRPr>
          </a:p>
        </p:txBody>
      </p:sp>
      <p:sp>
        <p:nvSpPr>
          <p:cNvPr id="9" name="Down Arrow 8"/>
          <p:cNvSpPr/>
          <p:nvPr/>
        </p:nvSpPr>
        <p:spPr>
          <a:xfrm>
            <a:off x="3428535" y="1714488"/>
            <a:ext cx="4380960" cy="10001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Dituangkan dalam Tabel berikut</a:t>
            </a:r>
            <a:endParaRPr lang="id-ID" dirty="0"/>
          </a:p>
        </p:txBody>
      </p:sp>
      <p:pic>
        <p:nvPicPr>
          <p:cNvPr id="13" name="Picture 12" descr="Tabel program RKPD.png"/>
          <p:cNvPicPr>
            <a:picLocks noChangeAspect="1"/>
          </p:cNvPicPr>
          <p:nvPr/>
        </p:nvPicPr>
        <p:blipFill>
          <a:blip r:embed="rId2"/>
          <a:stretch>
            <a:fillRect/>
          </a:stretch>
        </p:blipFill>
        <p:spPr>
          <a:xfrm>
            <a:off x="287368" y="2786058"/>
            <a:ext cx="11617373" cy="3786214"/>
          </a:xfrm>
          <a:prstGeom prst="rect">
            <a:avLst/>
          </a:prstGeom>
        </p:spPr>
      </p:pic>
      <p:sp>
        <p:nvSpPr>
          <p:cNvPr id="14" name="TextBox 13"/>
          <p:cNvSpPr txBox="1"/>
          <p:nvPr/>
        </p:nvSpPr>
        <p:spPr>
          <a:xfrm>
            <a:off x="6952462" y="1714488"/>
            <a:ext cx="2928958" cy="369332"/>
          </a:xfrm>
          <a:prstGeom prst="rect">
            <a:avLst/>
          </a:prstGeom>
          <a:solidFill>
            <a:srgbClr val="FFFF00"/>
          </a:solidFill>
        </p:spPr>
        <p:txBody>
          <a:bodyPr wrap="square" rtlCol="0">
            <a:spAutoFit/>
          </a:bodyPr>
          <a:lstStyle/>
          <a:p>
            <a:r>
              <a:rPr lang="id-ID" b="1" dirty="0" smtClean="0">
                <a:latin typeface="Cambria" pitchFamily="18" charset="0"/>
              </a:rPr>
              <a:t>Menjadi bahan RENJA PD</a:t>
            </a:r>
            <a:endParaRPr lang="id-ID" b="1" dirty="0">
              <a:latin typeface="Cambria" pitchFamily="18" charset="0"/>
            </a:endParaRPr>
          </a:p>
        </p:txBody>
      </p:sp>
      <p:sp>
        <p:nvSpPr>
          <p:cNvPr id="7" name="Slide Number Placeholder 36"/>
          <p:cNvSpPr txBox="1">
            <a:spLocks/>
          </p:cNvSpPr>
          <p:nvPr/>
        </p:nvSpPr>
        <p:spPr bwMode="auto">
          <a:xfrm>
            <a:off x="11386064" y="6426586"/>
            <a:ext cx="709154" cy="360000"/>
          </a:xfrm>
          <a:prstGeom prst="roundRect">
            <a:avLst>
              <a:gd name="adj" fmla="val 16667"/>
            </a:avLst>
          </a:prstGeom>
          <a:ln w="38100" cap="flat" cmpd="sng" algn="ctr">
            <a:solidFill>
              <a:schemeClr val="lt1"/>
            </a:solidFill>
            <a:prstDash val="solid"/>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E7D6F5B-8604-4F58-9AB0-5E526AAF6C19}" type="slidenum">
              <a:rPr kumimoji="0" lang="id-ID" sz="1600" b="1" i="0" u="none" strike="noStrike" kern="1200" cap="none" spc="0" normalizeH="0" baseline="0" noProof="0" smtClean="0">
                <a:ln>
                  <a:noFill/>
                </a:ln>
                <a:solidFill>
                  <a:prstClr val="white"/>
                </a:solidFill>
                <a:effectLst/>
                <a:uLnTx/>
                <a:uFillTx/>
                <a:latin typeface="Tahoma" pitchFamily="34" charset="0"/>
                <a:ea typeface="+mn-ea"/>
                <a:cs typeface="Tahoma"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61</a:t>
            </a:fld>
            <a:endParaRPr kumimoji="0" lang="id-ID" sz="1600" b="1" i="0" u="none" strike="noStrike" kern="1200" cap="none" spc="0" normalizeH="0" baseline="0" noProof="0" dirty="0" smtClean="0">
              <a:ln>
                <a:noFill/>
              </a:ln>
              <a:solidFill>
                <a:prstClr val="white"/>
              </a:solidFill>
              <a:effectLst/>
              <a:uLnTx/>
              <a:uFillTx/>
              <a:latin typeface="Tahoma" pitchFamily="34" charset="0"/>
              <a:ea typeface="+mn-ea"/>
              <a:cs typeface="Tahoma"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24"/>
            <a:ext cx="12190413" cy="785818"/>
          </a:xfrm>
          <a:prstGeom prst="rect">
            <a:avLst/>
          </a:prstGeom>
          <a:solidFill>
            <a:srgbClr val="3C0BC5"/>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dirty="0" smtClean="0">
                <a:solidFill>
                  <a:schemeClr val="bg1"/>
                </a:solidFill>
                <a:latin typeface="Bernard MT Condensed" pitchFamily="18" charset="0"/>
                <a:ea typeface="Arial Unicode MS" pitchFamily="34" charset="-128"/>
                <a:cs typeface="Arial Unicode MS" pitchFamily="34" charset="-128"/>
              </a:rPr>
              <a:t>BAB VII – KINERJA PENYELENGGARAAN PEMERINTAHAN DAERAH</a:t>
            </a:r>
            <a:endParaRPr lang="id-ID" dirty="0">
              <a:solidFill>
                <a:schemeClr val="bg1"/>
              </a:solidFill>
              <a:latin typeface="Bernard MT Condensed" pitchFamily="18" charset="0"/>
              <a:ea typeface="Arial Unicode MS" pitchFamily="34" charset="-128"/>
              <a:cs typeface="Arial Unicode MS" pitchFamily="34" charset="-128"/>
            </a:endParaRPr>
          </a:p>
        </p:txBody>
      </p:sp>
      <p:sp>
        <p:nvSpPr>
          <p:cNvPr id="7" name="Slide Number Placeholder 36"/>
          <p:cNvSpPr txBox="1">
            <a:spLocks/>
          </p:cNvSpPr>
          <p:nvPr/>
        </p:nvSpPr>
        <p:spPr bwMode="auto">
          <a:xfrm>
            <a:off x="11386064" y="6426586"/>
            <a:ext cx="709154" cy="360000"/>
          </a:xfrm>
          <a:prstGeom prst="roundRect">
            <a:avLst>
              <a:gd name="adj" fmla="val 16667"/>
            </a:avLst>
          </a:prstGeom>
          <a:ln w="38100" cap="flat" cmpd="sng" algn="ctr">
            <a:solidFill>
              <a:schemeClr val="lt1"/>
            </a:solidFill>
            <a:prstDash val="solid"/>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E7D6F5B-8604-4F58-9AB0-5E526AAF6C19}" type="slidenum">
              <a:rPr kumimoji="0" lang="id-ID" sz="1600" b="1" i="0" u="none" strike="noStrike" kern="1200" cap="none" spc="0" normalizeH="0" baseline="0" noProof="0" smtClean="0">
                <a:ln>
                  <a:noFill/>
                </a:ln>
                <a:solidFill>
                  <a:prstClr val="white"/>
                </a:solidFill>
                <a:effectLst/>
                <a:uLnTx/>
                <a:uFillTx/>
                <a:latin typeface="Tahoma" pitchFamily="34" charset="0"/>
                <a:ea typeface="+mn-ea"/>
                <a:cs typeface="Tahoma"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62</a:t>
            </a:fld>
            <a:endParaRPr kumimoji="0" lang="id-ID" sz="1600" b="1" i="0" u="none" strike="noStrike" kern="1200" cap="none" spc="0" normalizeH="0" baseline="0" noProof="0" dirty="0" smtClean="0">
              <a:ln>
                <a:noFill/>
              </a:ln>
              <a:solidFill>
                <a:prstClr val="white"/>
              </a:solidFill>
              <a:effectLst/>
              <a:uLnTx/>
              <a:uFillTx/>
              <a:latin typeface="Tahoma" pitchFamily="34" charset="0"/>
              <a:ea typeface="+mn-ea"/>
              <a:cs typeface="Tahoma" pitchFamily="34" charset="0"/>
            </a:endParaRPr>
          </a:p>
        </p:txBody>
      </p:sp>
      <p:graphicFrame>
        <p:nvGraphicFramePr>
          <p:cNvPr id="8" name="Table 7"/>
          <p:cNvGraphicFramePr>
            <a:graphicFrameLocks noGrp="1"/>
          </p:cNvGraphicFramePr>
          <p:nvPr/>
        </p:nvGraphicFramePr>
        <p:xfrm>
          <a:off x="665918" y="1285860"/>
          <a:ext cx="9929881" cy="2219325"/>
        </p:xfrm>
        <a:graphic>
          <a:graphicData uri="http://schemas.openxmlformats.org/drawingml/2006/table">
            <a:tbl>
              <a:tblPr/>
              <a:tblGrid>
                <a:gridCol w="785818"/>
                <a:gridCol w="3429024"/>
                <a:gridCol w="1357322"/>
                <a:gridCol w="1352097"/>
                <a:gridCol w="1219671"/>
                <a:gridCol w="1785949"/>
              </a:tblGrid>
              <a:tr h="190500">
                <a:tc>
                  <a:txBody>
                    <a:bodyPr/>
                    <a:lstStyle/>
                    <a:p>
                      <a:pPr algn="ctr" fontAlgn="ctr"/>
                      <a:r>
                        <a:rPr lang="id-ID" sz="1400" b="0" i="0" u="none" strike="noStrike">
                          <a:solidFill>
                            <a:srgbClr val="000000"/>
                          </a:solidFill>
                          <a:latin typeface="Cambria" pitchFamily="18" charset="0"/>
                        </a:rPr>
                        <a:t>No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a:solidFill>
                            <a:srgbClr val="000000"/>
                          </a:solidFill>
                          <a:latin typeface="Cambria" pitchFamily="18" charset="0"/>
                        </a:rPr>
                        <a:t>Indikator Kinerja Utama Daerah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smtClean="0">
                          <a:solidFill>
                            <a:srgbClr val="000000"/>
                          </a:solidFill>
                          <a:latin typeface="Cambria" pitchFamily="18" charset="0"/>
                        </a:rPr>
                        <a:t>Realisasi</a:t>
                      </a:r>
                      <a:r>
                        <a:rPr lang="id-ID" sz="1400" b="0" i="0" u="none" strike="noStrike" baseline="0" dirty="0" smtClean="0">
                          <a:solidFill>
                            <a:srgbClr val="000000"/>
                          </a:solidFill>
                          <a:latin typeface="Cambria" pitchFamily="18" charset="0"/>
                        </a:rPr>
                        <a:t> Tahun </a:t>
                      </a:r>
                    </a:p>
                    <a:p>
                      <a:pPr algn="ctr" fontAlgn="ctr"/>
                      <a:r>
                        <a:rPr lang="id-ID" sz="1400" b="0" i="0" u="none" strike="noStrike" baseline="0" dirty="0" smtClean="0">
                          <a:solidFill>
                            <a:srgbClr val="000000"/>
                          </a:solidFill>
                          <a:latin typeface="Cambria" pitchFamily="18" charset="0"/>
                        </a:rPr>
                        <a:t>(n-2)</a:t>
                      </a:r>
                      <a:endParaRPr lang="id-ID" sz="1400" b="0" i="0" u="none" strike="noStrike" dirty="0">
                        <a:solidFill>
                          <a:srgbClr val="000000"/>
                        </a:solidFill>
                        <a:latin typeface="Cambria"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a:r>
                        <a:rPr lang="id-ID" sz="1400" dirty="0" smtClean="0">
                          <a:latin typeface="Cambria" pitchFamily="18" charset="0"/>
                        </a:rPr>
                        <a:t>Target </a:t>
                      </a:r>
                    </a:p>
                    <a:p>
                      <a:pPr algn="ctr"/>
                      <a:r>
                        <a:rPr lang="id-ID" sz="1400" dirty="0" smtClean="0">
                          <a:latin typeface="Cambria" pitchFamily="18" charset="0"/>
                        </a:rPr>
                        <a:t>(n-1)</a:t>
                      </a:r>
                      <a:endParaRPr lang="id-ID" sz="1400" dirty="0">
                        <a:latin typeface="Cambria"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a:solidFill>
                            <a:srgbClr val="000000"/>
                          </a:solidFill>
                          <a:latin typeface="Cambria" pitchFamily="18" charset="0"/>
                        </a:rPr>
                        <a:t>Target </a:t>
                      </a:r>
                      <a:r>
                        <a:rPr lang="id-ID" sz="1400" b="0" i="0" u="none" strike="noStrike" dirty="0" smtClean="0">
                          <a:solidFill>
                            <a:srgbClr val="000000"/>
                          </a:solidFill>
                          <a:latin typeface="Cambria" pitchFamily="18" charset="0"/>
                        </a:rPr>
                        <a:t>Tahun (n)</a:t>
                      </a:r>
                      <a:endParaRPr lang="id-ID" sz="1400" b="0" i="0" u="none" strike="noStrike" dirty="0">
                        <a:solidFill>
                          <a:srgbClr val="000000"/>
                        </a:solidFill>
                        <a:latin typeface="Cambria"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a:solidFill>
                            <a:srgbClr val="000000"/>
                          </a:solidFill>
                          <a:latin typeface="Cambria" pitchFamily="18" charset="0"/>
                        </a:rPr>
                        <a:t>Perangkat Daerah Koordinator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ctr" fontAlgn="ctr"/>
                      <a:r>
                        <a:rPr lang="id-ID" sz="1400" b="0" i="0" u="none" strike="noStrike" dirty="0">
                          <a:solidFill>
                            <a:srgbClr val="000000"/>
                          </a:solidFill>
                          <a:latin typeface="Cambria" pitchFamily="18"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a:solidFill>
                            <a:srgbClr val="000000"/>
                          </a:solidFill>
                          <a:latin typeface="Cambria" pitchFamily="18"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a:solidFill>
                            <a:srgbClr val="000000"/>
                          </a:solidFill>
                          <a:latin typeface="Cambria" pitchFamily="18"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a:solidFill>
                            <a:srgbClr val="000000"/>
                          </a:solidFill>
                          <a:latin typeface="Cambria" pitchFamily="18"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a:solidFill>
                            <a:srgbClr val="000000"/>
                          </a:solidFill>
                          <a:latin typeface="Cambria" pitchFamily="18"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smtClean="0">
                          <a:solidFill>
                            <a:srgbClr val="000000"/>
                          </a:solidFill>
                          <a:latin typeface="Cambria" pitchFamily="18" charset="0"/>
                        </a:rPr>
                        <a:t>(6)</a:t>
                      </a:r>
                      <a:endParaRPr lang="id-ID" sz="1400" b="0" i="0" u="none" strike="noStrike" dirty="0">
                        <a:solidFill>
                          <a:srgbClr val="000000"/>
                        </a:solidFill>
                        <a:latin typeface="Cambria"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dirty="0">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11" name="TextBox 10"/>
          <p:cNvSpPr txBox="1"/>
          <p:nvPr/>
        </p:nvSpPr>
        <p:spPr>
          <a:xfrm>
            <a:off x="666624" y="857232"/>
            <a:ext cx="9972000" cy="400110"/>
          </a:xfrm>
          <a:prstGeom prst="rect">
            <a:avLst/>
          </a:prstGeom>
          <a:solidFill>
            <a:schemeClr val="accent2">
              <a:lumMod val="50000"/>
            </a:schemeClr>
          </a:solidFill>
        </p:spPr>
        <p:txBody>
          <a:bodyPr wrap="square" rtlCol="0">
            <a:spAutoFit/>
          </a:bodyPr>
          <a:lstStyle/>
          <a:p>
            <a:r>
              <a:rPr lang="id-ID" sz="2000" b="1" dirty="0" smtClean="0">
                <a:solidFill>
                  <a:schemeClr val="bg1"/>
                </a:solidFill>
                <a:latin typeface="Cambria" pitchFamily="18" charset="0"/>
              </a:rPr>
              <a:t>A. INDIKATOR KINERJA UTAMA DAERAH</a:t>
            </a:r>
            <a:endParaRPr lang="id-ID" sz="2000" b="1" dirty="0">
              <a:solidFill>
                <a:schemeClr val="bg1"/>
              </a:solidFill>
              <a:latin typeface="Cambria" pitchFamily="18" charset="0"/>
            </a:endParaRPr>
          </a:p>
        </p:txBody>
      </p:sp>
      <p:graphicFrame>
        <p:nvGraphicFramePr>
          <p:cNvPr id="15" name="Table 14"/>
          <p:cNvGraphicFramePr>
            <a:graphicFrameLocks noGrp="1"/>
          </p:cNvGraphicFramePr>
          <p:nvPr/>
        </p:nvGraphicFramePr>
        <p:xfrm>
          <a:off x="665918" y="4211025"/>
          <a:ext cx="9929882" cy="2432685"/>
        </p:xfrm>
        <a:graphic>
          <a:graphicData uri="http://schemas.openxmlformats.org/drawingml/2006/table">
            <a:tbl>
              <a:tblPr/>
              <a:tblGrid>
                <a:gridCol w="584111"/>
                <a:gridCol w="2344847"/>
                <a:gridCol w="2500330"/>
                <a:gridCol w="1261435"/>
                <a:gridCol w="1005035"/>
                <a:gridCol w="906600"/>
                <a:gridCol w="1327524"/>
              </a:tblGrid>
              <a:tr h="190500">
                <a:tc>
                  <a:txBody>
                    <a:bodyPr/>
                    <a:lstStyle/>
                    <a:p>
                      <a:pPr algn="ctr" fontAlgn="ctr"/>
                      <a:r>
                        <a:rPr lang="id-ID" sz="1400" b="0" i="0" u="none" strike="noStrike">
                          <a:solidFill>
                            <a:srgbClr val="000000"/>
                          </a:solidFill>
                          <a:latin typeface="Cambria" pitchFamily="18" charset="0"/>
                        </a:rPr>
                        <a:t>No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smtClean="0">
                          <a:solidFill>
                            <a:srgbClr val="000000"/>
                          </a:solidFill>
                          <a:latin typeface="Cambria" pitchFamily="18" charset="0"/>
                        </a:rPr>
                        <a:t>Perangkat Daerah</a:t>
                      </a:r>
                      <a:endParaRPr lang="id-ID" sz="1400" b="0" i="0" u="none" strike="noStrike" dirty="0">
                        <a:solidFill>
                          <a:srgbClr val="000000"/>
                        </a:solidFill>
                        <a:latin typeface="Cambria"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a:solidFill>
                            <a:srgbClr val="000000"/>
                          </a:solidFill>
                          <a:latin typeface="Cambria" pitchFamily="18" charset="0"/>
                        </a:rPr>
                        <a:t>Indikator Kinerja Utama </a:t>
                      </a:r>
                      <a:r>
                        <a:rPr lang="id-ID" sz="1400" b="0" i="0" u="none" strike="noStrike" dirty="0" smtClean="0">
                          <a:solidFill>
                            <a:srgbClr val="000000"/>
                          </a:solidFill>
                          <a:latin typeface="Cambria" pitchFamily="18" charset="0"/>
                        </a:rPr>
                        <a:t>PD</a:t>
                      </a:r>
                      <a:endParaRPr lang="id-ID" sz="1400" b="0" i="0" u="none" strike="noStrike" dirty="0">
                        <a:solidFill>
                          <a:srgbClr val="000000"/>
                        </a:solidFill>
                        <a:latin typeface="Cambria"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smtClean="0">
                          <a:solidFill>
                            <a:srgbClr val="000000"/>
                          </a:solidFill>
                          <a:latin typeface="Cambria" pitchFamily="18" charset="0"/>
                        </a:rPr>
                        <a:t>Realisasi</a:t>
                      </a:r>
                      <a:r>
                        <a:rPr lang="id-ID" sz="1400" b="0" i="0" u="none" strike="noStrike" baseline="0" dirty="0" smtClean="0">
                          <a:solidFill>
                            <a:srgbClr val="000000"/>
                          </a:solidFill>
                          <a:latin typeface="Cambria" pitchFamily="18" charset="0"/>
                        </a:rPr>
                        <a:t> Tahun </a:t>
                      </a:r>
                    </a:p>
                    <a:p>
                      <a:pPr algn="ctr" fontAlgn="ctr"/>
                      <a:r>
                        <a:rPr lang="id-ID" sz="1400" b="0" i="0" u="none" strike="noStrike" baseline="0" dirty="0" smtClean="0">
                          <a:solidFill>
                            <a:srgbClr val="000000"/>
                          </a:solidFill>
                          <a:latin typeface="Cambria" pitchFamily="18" charset="0"/>
                        </a:rPr>
                        <a:t>(n-2)</a:t>
                      </a:r>
                      <a:endParaRPr lang="id-ID" sz="1400" b="0" i="0" u="none" strike="noStrike" dirty="0">
                        <a:solidFill>
                          <a:srgbClr val="000000"/>
                        </a:solidFill>
                        <a:latin typeface="Cambria"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a:r>
                        <a:rPr lang="id-ID" sz="1400" dirty="0" smtClean="0">
                          <a:latin typeface="Cambria" pitchFamily="18" charset="0"/>
                        </a:rPr>
                        <a:t>Target </a:t>
                      </a:r>
                    </a:p>
                    <a:p>
                      <a:pPr algn="ctr"/>
                      <a:r>
                        <a:rPr lang="id-ID" sz="1400" dirty="0" smtClean="0">
                          <a:latin typeface="Cambria" pitchFamily="18" charset="0"/>
                        </a:rPr>
                        <a:t>(n-1)</a:t>
                      </a:r>
                      <a:endParaRPr lang="id-ID" sz="1400" dirty="0">
                        <a:latin typeface="Cambria"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a:solidFill>
                            <a:srgbClr val="000000"/>
                          </a:solidFill>
                          <a:latin typeface="Cambria" pitchFamily="18" charset="0"/>
                        </a:rPr>
                        <a:t>Target </a:t>
                      </a:r>
                      <a:r>
                        <a:rPr lang="id-ID" sz="1400" b="0" i="0" u="none" strike="noStrike" dirty="0" smtClean="0">
                          <a:solidFill>
                            <a:srgbClr val="000000"/>
                          </a:solidFill>
                          <a:latin typeface="Cambria" pitchFamily="18" charset="0"/>
                        </a:rPr>
                        <a:t>Tahun (n)</a:t>
                      </a:r>
                      <a:endParaRPr lang="id-ID" sz="1400" b="0" i="0" u="none" strike="noStrike" dirty="0">
                        <a:solidFill>
                          <a:srgbClr val="000000"/>
                        </a:solidFill>
                        <a:latin typeface="Cambria"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a:solidFill>
                            <a:srgbClr val="000000"/>
                          </a:solidFill>
                          <a:latin typeface="Cambria" pitchFamily="18" charset="0"/>
                        </a:rPr>
                        <a:t>Perangkat Daerah Koordinator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ctr" fontAlgn="ctr"/>
                      <a:r>
                        <a:rPr lang="id-ID" sz="1400" b="0" i="0" u="none" strike="noStrike" dirty="0">
                          <a:solidFill>
                            <a:srgbClr val="000000"/>
                          </a:solidFill>
                          <a:latin typeface="Cambria" pitchFamily="18"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id-ID" sz="1400" b="0" i="0" u="none" strike="noStrike">
                        <a:solidFill>
                          <a:srgbClr val="000000"/>
                        </a:solidFill>
                        <a:latin typeface="Cambria"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a:solidFill>
                            <a:srgbClr val="000000"/>
                          </a:solidFill>
                          <a:latin typeface="Cambria" pitchFamily="18"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a:solidFill>
                            <a:srgbClr val="000000"/>
                          </a:solidFill>
                          <a:latin typeface="Cambria" pitchFamily="18"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a:solidFill>
                            <a:srgbClr val="000000"/>
                          </a:solidFill>
                          <a:latin typeface="Cambria" pitchFamily="18"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a:solidFill>
                            <a:srgbClr val="000000"/>
                          </a:solidFill>
                          <a:latin typeface="Cambria" pitchFamily="18"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smtClean="0">
                          <a:solidFill>
                            <a:srgbClr val="000000"/>
                          </a:solidFill>
                          <a:latin typeface="Cambria" pitchFamily="18" charset="0"/>
                        </a:rPr>
                        <a:t>(6)</a:t>
                      </a:r>
                      <a:endParaRPr lang="id-ID" sz="1400" b="0" i="0" u="none" strike="noStrike" dirty="0">
                        <a:solidFill>
                          <a:srgbClr val="000000"/>
                        </a:solidFill>
                        <a:latin typeface="Cambria"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endParaRPr lang="id-ID" sz="1400" b="0" i="0" u="none" strike="noStrike">
                        <a:solidFill>
                          <a:srgbClr val="000000"/>
                        </a:solidFill>
                        <a:latin typeface="Cambria"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endParaRPr lang="id-ID" sz="1400" b="0" i="0" u="none" strike="noStrike">
                        <a:solidFill>
                          <a:srgbClr val="000000"/>
                        </a:solidFill>
                        <a:latin typeface="Cambria"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endParaRPr lang="id-ID" sz="1400" b="0" i="0" u="none" strike="noStrike">
                        <a:solidFill>
                          <a:srgbClr val="000000"/>
                        </a:solidFill>
                        <a:latin typeface="Cambria"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endParaRPr lang="id-ID" sz="1400" b="0" i="0" u="none" strike="noStrike">
                        <a:solidFill>
                          <a:srgbClr val="000000"/>
                        </a:solidFill>
                        <a:latin typeface="Cambria"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endParaRPr lang="id-ID" sz="1400" b="0" i="0" u="none" strike="noStrike">
                        <a:solidFill>
                          <a:srgbClr val="000000"/>
                        </a:solidFill>
                        <a:latin typeface="Cambria"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endParaRPr lang="id-ID" sz="1400" b="0" i="0" u="none" strike="noStrike">
                        <a:solidFill>
                          <a:srgbClr val="000000"/>
                        </a:solidFill>
                        <a:latin typeface="Cambria"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90500">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endParaRPr lang="id-ID" sz="1400" b="0" i="0" u="none" strike="noStrike" dirty="0">
                        <a:solidFill>
                          <a:srgbClr val="000000"/>
                        </a:solidFill>
                        <a:latin typeface="Cambria"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dirty="0">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dirty="0">
                          <a:solidFill>
                            <a:srgbClr val="000000"/>
                          </a:solidFill>
                          <a:latin typeface="Cambria" pitchFamily="18"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16" name="TextBox 15"/>
          <p:cNvSpPr txBox="1"/>
          <p:nvPr/>
        </p:nvSpPr>
        <p:spPr>
          <a:xfrm>
            <a:off x="667528" y="3743270"/>
            <a:ext cx="9972000" cy="400110"/>
          </a:xfrm>
          <a:prstGeom prst="rect">
            <a:avLst/>
          </a:prstGeom>
          <a:solidFill>
            <a:schemeClr val="accent2">
              <a:lumMod val="50000"/>
            </a:schemeClr>
          </a:solidFill>
        </p:spPr>
        <p:txBody>
          <a:bodyPr wrap="square" rtlCol="0">
            <a:spAutoFit/>
          </a:bodyPr>
          <a:lstStyle/>
          <a:p>
            <a:r>
              <a:rPr lang="id-ID" sz="2000" b="1" dirty="0" smtClean="0">
                <a:solidFill>
                  <a:schemeClr val="bg1"/>
                </a:solidFill>
                <a:latin typeface="Cambria" pitchFamily="18" charset="0"/>
              </a:rPr>
              <a:t>B. INDIKATOR KINERJA UTAMA PERANGKAT DAERAH</a:t>
            </a:r>
            <a:endParaRPr lang="id-ID" sz="2000" b="1" dirty="0">
              <a:solidFill>
                <a:schemeClr val="bg1"/>
              </a:solidFill>
              <a:latin typeface="Cambria" pitchFamily="18"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24"/>
            <a:ext cx="12190413" cy="785818"/>
          </a:xfrm>
          <a:prstGeom prst="rect">
            <a:avLst/>
          </a:prstGeom>
          <a:solidFill>
            <a:srgbClr val="3C0BC5"/>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dirty="0" smtClean="0">
                <a:solidFill>
                  <a:schemeClr val="bg1"/>
                </a:solidFill>
                <a:latin typeface="Bernard MT Condensed" pitchFamily="18" charset="0"/>
                <a:ea typeface="Arial Unicode MS" pitchFamily="34" charset="-128"/>
                <a:cs typeface="Arial Unicode MS" pitchFamily="34" charset="-128"/>
              </a:rPr>
              <a:t>BAB VII – KINERJA PENYELENGGARAAN PEMERINTAHAN DAERAH</a:t>
            </a:r>
            <a:endParaRPr lang="id-ID" dirty="0">
              <a:solidFill>
                <a:schemeClr val="bg1"/>
              </a:solidFill>
              <a:latin typeface="Bernard MT Condensed" pitchFamily="18" charset="0"/>
              <a:ea typeface="Arial Unicode MS" pitchFamily="34" charset="-128"/>
              <a:cs typeface="Arial Unicode MS" pitchFamily="34" charset="-128"/>
            </a:endParaRPr>
          </a:p>
        </p:txBody>
      </p:sp>
      <p:sp>
        <p:nvSpPr>
          <p:cNvPr id="7" name="Slide Number Placeholder 36"/>
          <p:cNvSpPr txBox="1">
            <a:spLocks/>
          </p:cNvSpPr>
          <p:nvPr/>
        </p:nvSpPr>
        <p:spPr bwMode="auto">
          <a:xfrm>
            <a:off x="11386064" y="6426586"/>
            <a:ext cx="709154" cy="360000"/>
          </a:xfrm>
          <a:prstGeom prst="roundRect">
            <a:avLst>
              <a:gd name="adj" fmla="val 16667"/>
            </a:avLst>
          </a:prstGeom>
          <a:ln w="38100" cap="flat" cmpd="sng" algn="ctr">
            <a:solidFill>
              <a:schemeClr val="lt1"/>
            </a:solidFill>
            <a:prstDash val="solid"/>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E7D6F5B-8604-4F58-9AB0-5E526AAF6C19}" type="slidenum">
              <a:rPr kumimoji="0" lang="id-ID" sz="1600" b="1" i="0" u="none" strike="noStrike" kern="1200" cap="none" spc="0" normalizeH="0" baseline="0" noProof="0" smtClean="0">
                <a:ln>
                  <a:noFill/>
                </a:ln>
                <a:solidFill>
                  <a:prstClr val="white"/>
                </a:solidFill>
                <a:effectLst/>
                <a:uLnTx/>
                <a:uFillTx/>
                <a:latin typeface="Tahoma" pitchFamily="34" charset="0"/>
                <a:ea typeface="+mn-ea"/>
                <a:cs typeface="Tahoma"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63</a:t>
            </a:fld>
            <a:endParaRPr kumimoji="0" lang="id-ID" sz="1600" b="1" i="0" u="none" strike="noStrike" kern="1200" cap="none" spc="0" normalizeH="0" baseline="0" noProof="0" dirty="0" smtClean="0">
              <a:ln>
                <a:noFill/>
              </a:ln>
              <a:solidFill>
                <a:prstClr val="white"/>
              </a:solidFill>
              <a:effectLst/>
              <a:uLnTx/>
              <a:uFillTx/>
              <a:latin typeface="Tahoma" pitchFamily="34" charset="0"/>
              <a:ea typeface="+mn-ea"/>
              <a:cs typeface="Tahoma" pitchFamily="34" charset="0"/>
            </a:endParaRPr>
          </a:p>
        </p:txBody>
      </p:sp>
      <p:graphicFrame>
        <p:nvGraphicFramePr>
          <p:cNvPr id="9" name="Table 8"/>
          <p:cNvGraphicFramePr>
            <a:graphicFrameLocks noGrp="1"/>
          </p:cNvGraphicFramePr>
          <p:nvPr/>
        </p:nvGraphicFramePr>
        <p:xfrm>
          <a:off x="665920" y="1428736"/>
          <a:ext cx="9929879" cy="4213162"/>
        </p:xfrm>
        <a:graphic>
          <a:graphicData uri="http://schemas.openxmlformats.org/drawingml/2006/table">
            <a:tbl>
              <a:tblPr/>
              <a:tblGrid>
                <a:gridCol w="793265"/>
                <a:gridCol w="4815854"/>
                <a:gridCol w="1080190"/>
                <a:gridCol w="1080190"/>
                <a:gridCol w="1080190"/>
                <a:gridCol w="1080190"/>
              </a:tblGrid>
              <a:tr h="381001">
                <a:tc>
                  <a:txBody>
                    <a:bodyPr/>
                    <a:lstStyle/>
                    <a:p>
                      <a:pPr algn="ctr" fontAlgn="ctr"/>
                      <a:r>
                        <a:rPr lang="id-ID" sz="1400" b="0" i="0" u="none" strike="noStrike" dirty="0">
                          <a:solidFill>
                            <a:srgbClr val="000000"/>
                          </a:solidFill>
                          <a:latin typeface="Cambria" pitchFamily="18" charset="0"/>
                        </a:rPr>
                        <a:t>No</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a:solidFill>
                            <a:srgbClr val="000000"/>
                          </a:solidFill>
                          <a:latin typeface="Cambria" pitchFamily="18" charset="0"/>
                        </a:rPr>
                        <a:t>Aspek/Fokus/Bidang Urusan/Indikator Kinerja Pembangunan Daerah</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smtClean="0">
                          <a:solidFill>
                            <a:srgbClr val="000000"/>
                          </a:solidFill>
                          <a:latin typeface="Cambria" pitchFamily="18" charset="0"/>
                        </a:rPr>
                        <a:t>Capaian Tahun (n-2)</a:t>
                      </a:r>
                      <a:endParaRPr lang="pt-BR" sz="1400" b="0" i="0" u="none" strike="noStrike" dirty="0">
                        <a:solidFill>
                          <a:srgbClr val="000000"/>
                        </a:solidFill>
                        <a:latin typeface="Cambria" pitchFamily="18" charset="0"/>
                      </a:endParaRP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a:solidFill>
                            <a:srgbClr val="000000"/>
                          </a:solidFill>
                          <a:latin typeface="Cambria" pitchFamily="18" charset="0"/>
                        </a:rPr>
                        <a:t>Target </a:t>
                      </a:r>
                      <a:r>
                        <a:rPr lang="id-ID" sz="1400" b="0" i="0" u="none" strike="noStrike" dirty="0" smtClean="0">
                          <a:solidFill>
                            <a:srgbClr val="000000"/>
                          </a:solidFill>
                          <a:latin typeface="Cambria" pitchFamily="18" charset="0"/>
                        </a:rPr>
                        <a:t>Tahun (n-1)</a:t>
                      </a:r>
                      <a:endParaRPr lang="id-ID" sz="1400" b="0" i="0" u="none" strike="noStrike" dirty="0">
                        <a:solidFill>
                          <a:srgbClr val="000000"/>
                        </a:solidFill>
                        <a:latin typeface="Cambria" pitchFamily="18" charset="0"/>
                      </a:endParaRP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smtClean="0">
                          <a:solidFill>
                            <a:srgbClr val="000000"/>
                          </a:solidFill>
                          <a:latin typeface="Cambria" pitchFamily="18" charset="0"/>
                        </a:rPr>
                        <a:t>Target Tahun (n)</a:t>
                      </a:r>
                      <a:endParaRPr lang="id-ID" sz="1400" b="0" i="0" u="none" strike="noStrike" dirty="0">
                        <a:solidFill>
                          <a:srgbClr val="000000"/>
                        </a:solidFill>
                        <a:latin typeface="Cambria" pitchFamily="18" charset="0"/>
                      </a:endParaRP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smtClean="0">
                          <a:solidFill>
                            <a:srgbClr val="000000"/>
                          </a:solidFill>
                          <a:latin typeface="Cambria" pitchFamily="18" charset="0"/>
                        </a:rPr>
                        <a:t>PD Penanggung Jawab</a:t>
                      </a:r>
                      <a:endParaRPr lang="id-ID" sz="1400" b="0" i="0" u="none" strike="noStrike" dirty="0">
                        <a:solidFill>
                          <a:srgbClr val="000000"/>
                        </a:solidFill>
                        <a:latin typeface="Cambria" pitchFamily="18" charset="0"/>
                      </a:endParaRP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ctr"/>
                      <a:r>
                        <a:rPr lang="id-ID" sz="1400" b="0" i="0" u="none" strike="noStrike" dirty="0">
                          <a:solidFill>
                            <a:srgbClr val="000000"/>
                          </a:solidFill>
                          <a:latin typeface="Cambria" pitchFamily="18" charset="0"/>
                        </a:rPr>
                        <a:t>(1)</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a:solidFill>
                            <a:srgbClr val="000000"/>
                          </a:solidFill>
                          <a:latin typeface="Cambria" pitchFamily="18" charset="0"/>
                        </a:rPr>
                        <a:t>(2)</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a:solidFill>
                            <a:srgbClr val="000000"/>
                          </a:solidFill>
                          <a:latin typeface="Cambria" pitchFamily="18" charset="0"/>
                        </a:rPr>
                        <a:t>(3)</a:t>
                      </a: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smtClean="0">
                          <a:solidFill>
                            <a:srgbClr val="000000"/>
                          </a:solidFill>
                          <a:latin typeface="Cambria" pitchFamily="18" charset="0"/>
                        </a:rPr>
                        <a:t>(4)</a:t>
                      </a:r>
                      <a:endParaRPr lang="id-ID" sz="1400" b="0" i="0" u="none" strike="noStrike" dirty="0">
                        <a:solidFill>
                          <a:srgbClr val="000000"/>
                        </a:solidFill>
                        <a:latin typeface="Cambria" pitchFamily="18" charset="0"/>
                      </a:endParaRP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smtClean="0">
                          <a:solidFill>
                            <a:srgbClr val="000000"/>
                          </a:solidFill>
                          <a:latin typeface="Cambria" pitchFamily="18" charset="0"/>
                        </a:rPr>
                        <a:t>(5)</a:t>
                      </a:r>
                      <a:endParaRPr lang="id-ID" sz="1400" b="0" i="0" u="none" strike="noStrike" dirty="0">
                        <a:solidFill>
                          <a:srgbClr val="000000"/>
                        </a:solidFill>
                        <a:latin typeface="Cambria" pitchFamily="18" charset="0"/>
                      </a:endParaRP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smtClean="0">
                          <a:solidFill>
                            <a:srgbClr val="000000"/>
                          </a:solidFill>
                          <a:latin typeface="Cambria" pitchFamily="18" charset="0"/>
                        </a:rPr>
                        <a:t>(6)</a:t>
                      </a:r>
                      <a:endParaRPr lang="id-ID" sz="1400" b="0" i="0" u="none" strike="noStrike" dirty="0">
                        <a:solidFill>
                          <a:srgbClr val="000000"/>
                        </a:solidFill>
                        <a:latin typeface="Cambria" pitchFamily="18" charset="0"/>
                      </a:endParaRPr>
                    </a:p>
                  </a:txBody>
                  <a:tcPr marL="6458" marR="6458" marT="64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a:solidFill>
                            <a:srgbClr val="000000"/>
                          </a:solidFill>
                          <a:latin typeface="Cambria" pitchFamily="18" charset="0"/>
                        </a:rPr>
                        <a:t>A</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dirty="0">
                          <a:solidFill>
                            <a:srgbClr val="000000"/>
                          </a:solidFill>
                          <a:latin typeface="Cambria" pitchFamily="18" charset="0"/>
                        </a:rPr>
                        <a:t>Aspek Kesejahteraan Masyarakat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a:solidFill>
                            <a:srgbClr val="000000"/>
                          </a:solidFill>
                          <a:latin typeface="Cambria" pitchFamily="18" charset="0"/>
                        </a:rPr>
                        <a:t>B</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Aspek Pelayanan Umum</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69354">
                <a:tc>
                  <a:txBody>
                    <a:bodyPr/>
                    <a:lstStyle/>
                    <a:p>
                      <a:pPr algn="ctr"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Wajib Pelayanan Dasar</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dirty="0">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Wajib Pelayanan Bukan Dasar</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dirty="0">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Pilihan</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dirty="0">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Fungsi Penunjang</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dirty="0">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Fungsi Lainnya</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dirty="0">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a:solidFill>
                            <a:srgbClr val="000000"/>
                          </a:solidFill>
                          <a:latin typeface="Cambria" pitchFamily="18" charset="0"/>
                        </a:rPr>
                        <a:t>C</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Aspek Daya Saing</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29153">
                <a:tc>
                  <a:txBody>
                    <a:bodyPr/>
                    <a:lstStyle/>
                    <a:p>
                      <a:pPr algn="ctr"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dirty="0">
                          <a:solidFill>
                            <a:srgbClr val="000000"/>
                          </a:solidFill>
                          <a:latin typeface="Cambria" pitchFamily="18" charset="0"/>
                        </a:rPr>
                        <a:t> </a:t>
                      </a:r>
                    </a:p>
                  </a:txBody>
                  <a:tcPr marL="6458" marR="6458" marT="64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10" name="TextBox 9"/>
          <p:cNvSpPr txBox="1"/>
          <p:nvPr/>
        </p:nvSpPr>
        <p:spPr>
          <a:xfrm>
            <a:off x="667528" y="928670"/>
            <a:ext cx="9972000" cy="400110"/>
          </a:xfrm>
          <a:prstGeom prst="rect">
            <a:avLst/>
          </a:prstGeom>
          <a:solidFill>
            <a:schemeClr val="accent2">
              <a:lumMod val="50000"/>
            </a:schemeClr>
          </a:solidFill>
        </p:spPr>
        <p:txBody>
          <a:bodyPr wrap="square" rtlCol="0">
            <a:spAutoFit/>
          </a:bodyPr>
          <a:lstStyle/>
          <a:p>
            <a:r>
              <a:rPr lang="id-ID" sz="2000" b="1" dirty="0" smtClean="0">
                <a:solidFill>
                  <a:schemeClr val="bg1"/>
                </a:solidFill>
                <a:latin typeface="Cambria" pitchFamily="18" charset="0"/>
              </a:rPr>
              <a:t>C. INDIKATOR KINERJA DAERAH</a:t>
            </a:r>
            <a:endParaRPr lang="id-ID" sz="2000" b="1" dirty="0">
              <a:solidFill>
                <a:schemeClr val="bg1"/>
              </a:solidFill>
              <a:latin typeface="Cambria" pitchFamily="18" charset="0"/>
            </a:endParaRPr>
          </a:p>
        </p:txBody>
      </p:sp>
      <p:sp>
        <p:nvSpPr>
          <p:cNvPr id="12" name="Title 1"/>
          <p:cNvSpPr txBox="1">
            <a:spLocks/>
          </p:cNvSpPr>
          <p:nvPr/>
        </p:nvSpPr>
        <p:spPr>
          <a:xfrm>
            <a:off x="8095470" y="5786454"/>
            <a:ext cx="2951934" cy="928694"/>
          </a:xfrm>
          <a:prstGeom prst="rect">
            <a:avLst/>
          </a:prstGeom>
          <a:solidFill>
            <a:srgbClr val="FFFF0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CA" sz="2800" i="0" u="none" strike="noStrike" kern="1200" cap="none" spc="0" normalizeH="0" baseline="0" noProof="0" dirty="0" smtClean="0">
                <a:ln>
                  <a:noFill/>
                </a:ln>
                <a:solidFill>
                  <a:schemeClr val="tx1"/>
                </a:solidFill>
                <a:effectLst/>
                <a:uLnTx/>
                <a:uFillTx/>
                <a:latin typeface="Bernard MT Condensed" pitchFamily="18" charset="0"/>
                <a:ea typeface="+mj-ea"/>
                <a:cs typeface="Tahoma" pitchFamily="34" charset="0"/>
              </a:rPr>
              <a:t>B</a:t>
            </a:r>
            <a:r>
              <a:rPr kumimoji="0" lang="id-ID" sz="2800" i="0" u="none" strike="noStrike" kern="1200" cap="none" spc="0" normalizeH="0" baseline="0" noProof="0" dirty="0" smtClean="0">
                <a:ln>
                  <a:noFill/>
                </a:ln>
                <a:solidFill>
                  <a:schemeClr val="tx1"/>
                </a:solidFill>
                <a:effectLst/>
                <a:uLnTx/>
                <a:uFillTx/>
                <a:latin typeface="Bernard MT Condensed" pitchFamily="18" charset="0"/>
                <a:ea typeface="+mj-ea"/>
                <a:cs typeface="Tahoma" pitchFamily="34" charset="0"/>
              </a:rPr>
              <a:t>AB VIII</a:t>
            </a:r>
          </a:p>
          <a:p>
            <a:pPr marL="0" marR="0" lvl="0" indent="0" algn="ctr" defTabSz="914400" rtl="0" eaLnBrk="1" fontAlgn="auto" latinLnBrk="0" hangingPunct="1">
              <a:lnSpc>
                <a:spcPct val="100000"/>
              </a:lnSpc>
              <a:spcBef>
                <a:spcPct val="0"/>
              </a:spcBef>
              <a:spcAft>
                <a:spcPts val="0"/>
              </a:spcAft>
              <a:buClrTx/>
              <a:buSzTx/>
              <a:buFontTx/>
              <a:buNone/>
              <a:tabLst/>
              <a:defRPr/>
            </a:pPr>
            <a:r>
              <a:rPr lang="id-ID" sz="2800" dirty="0" smtClean="0">
                <a:latin typeface="Bernard MT Condensed" pitchFamily="18" charset="0"/>
                <a:ea typeface="+mj-ea"/>
                <a:cs typeface="Tahoma" pitchFamily="34" charset="0"/>
              </a:rPr>
              <a:t>PENUTUP</a:t>
            </a:r>
            <a:endParaRPr kumimoji="0" lang="en-US" sz="2800" i="0" u="none" strike="noStrike" kern="1200" cap="none" spc="0" normalizeH="0" baseline="0" noProof="0" dirty="0">
              <a:ln>
                <a:noFill/>
              </a:ln>
              <a:solidFill>
                <a:schemeClr val="tx1"/>
              </a:solidFill>
              <a:effectLst/>
              <a:uLnTx/>
              <a:uFillTx/>
              <a:latin typeface="Bernard MT Condensed" pitchFamily="18" charset="0"/>
              <a:ea typeface="+mj-ea"/>
              <a:cs typeface="Tahoma"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2428868"/>
            <a:ext cx="12190413" cy="1143008"/>
          </a:xfrm>
          <a:solidFill>
            <a:srgbClr val="002A13"/>
          </a:solidFill>
        </p:spPr>
        <p:txBody>
          <a:bodyPr>
            <a:noAutofit/>
          </a:bodyPr>
          <a:lstStyle/>
          <a:p>
            <a:pPr algn="r" eaLnBrk="1" hangingPunct="1"/>
            <a:r>
              <a:rPr lang="id-ID" sz="4000" b="1" dirty="0" smtClean="0">
                <a:solidFill>
                  <a:schemeClr val="bg1"/>
                </a:solidFill>
                <a:latin typeface="Berlin Sans FB Demi" pitchFamily="34" charset="0"/>
              </a:rPr>
              <a:t>RENSTRA PD</a:t>
            </a:r>
            <a:endParaRPr lang="fr-CA" sz="4000" b="1" dirty="0" smtClean="0">
              <a:solidFill>
                <a:schemeClr val="bg1"/>
              </a:solidFill>
              <a:latin typeface="Berlin Sans FB Demi" pitchFamily="34" charset="0"/>
            </a:endParaRPr>
          </a:p>
        </p:txBody>
      </p:sp>
      <p:sp>
        <p:nvSpPr>
          <p:cNvPr id="3" name="TextBox 2"/>
          <p:cNvSpPr txBox="1"/>
          <p:nvPr/>
        </p:nvSpPr>
        <p:spPr>
          <a:xfrm>
            <a:off x="7666845" y="3643316"/>
            <a:ext cx="4429155" cy="707886"/>
          </a:xfrm>
          <a:prstGeom prst="rect">
            <a:avLst/>
          </a:prstGeom>
          <a:solidFill>
            <a:schemeClr val="tx2">
              <a:lumMod val="20000"/>
              <a:lumOff val="80000"/>
            </a:schemeClr>
          </a:solidFill>
        </p:spPr>
        <p:txBody>
          <a:bodyPr wrap="square" rtlCol="0">
            <a:spAutoFit/>
          </a:bodyPr>
          <a:lstStyle/>
          <a:p>
            <a:pPr algn="r"/>
            <a:r>
              <a:rPr lang="id-ID" sz="2000" dirty="0" smtClean="0">
                <a:latin typeface="Cambria" pitchFamily="18" charset="0"/>
              </a:rPr>
              <a:t>UU No. 23/2014 Ps. 272-273</a:t>
            </a:r>
          </a:p>
          <a:p>
            <a:pPr algn="r"/>
            <a:r>
              <a:rPr lang="id-ID" sz="2000" dirty="0" smtClean="0">
                <a:latin typeface="Cambria" pitchFamily="18" charset="0"/>
              </a:rPr>
              <a:t>Permendagri No. 86/2017 Ps. 108-124</a:t>
            </a:r>
            <a:endParaRPr lang="id-ID" sz="2000" dirty="0">
              <a:latin typeface="Cambria" pitchFamily="18" charset="0"/>
            </a:endParaRPr>
          </a:p>
        </p:txBody>
      </p:sp>
    </p:spTree>
    <p:extLst>
      <p:ext uri="{BB962C8B-B14F-4D97-AF65-F5344CB8AC3E}">
        <p14:creationId xmlns="" xmlns:p14="http://schemas.microsoft.com/office/powerpoint/2010/main" val="3323536408"/>
      </p:ext>
    </p:extLst>
  </p:cSld>
  <p:clrMapOvr>
    <a:masterClrMapping/>
  </p:clrMapOvr>
  <p:transition>
    <p:cover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a:xfrm>
            <a:off x="0" y="-24"/>
            <a:ext cx="12190413" cy="928694"/>
          </a:xfrm>
          <a:solidFill>
            <a:srgbClr val="002060"/>
          </a:solidFill>
        </p:spPr>
        <p:txBody>
          <a:bodyPr>
            <a:noAutofit/>
          </a:bodyPr>
          <a:lstStyle/>
          <a:p>
            <a:pPr lvl="0" algn="ctr"/>
            <a:r>
              <a:rPr lang="en-US" sz="2800" b="1" dirty="0" smtClean="0">
                <a:solidFill>
                  <a:schemeClr val="bg1"/>
                </a:solidFill>
                <a:latin typeface="Candara" panose="020E0502030303020204" pitchFamily="34" charset="0"/>
              </a:rPr>
              <a:t>PERBEDAAN </a:t>
            </a:r>
            <a:r>
              <a:rPr lang="id-ID" sz="2800" b="1" dirty="0" smtClean="0">
                <a:solidFill>
                  <a:schemeClr val="bg1"/>
                </a:solidFill>
                <a:latin typeface="Candara" panose="020E0502030303020204" pitchFamily="34" charset="0"/>
              </a:rPr>
              <a:t>RENSTRA SKPD / RENSTRA PD</a:t>
            </a:r>
            <a:br>
              <a:rPr lang="id-ID" sz="2800" b="1" dirty="0" smtClean="0">
                <a:solidFill>
                  <a:schemeClr val="bg1"/>
                </a:solidFill>
                <a:latin typeface="Candara" panose="020E0502030303020204" pitchFamily="34" charset="0"/>
              </a:rPr>
            </a:br>
            <a:r>
              <a:rPr lang="id-ID" sz="2800" b="1" dirty="0" smtClean="0">
                <a:solidFill>
                  <a:schemeClr val="bg1"/>
                </a:solidFill>
                <a:latin typeface="Candara" panose="020E0502030303020204" pitchFamily="34" charset="0"/>
              </a:rPr>
              <a:t>UU 23/2014 VS UU 32/2004</a:t>
            </a:r>
            <a:endParaRPr lang="id-ID" sz="2800" b="1" dirty="0">
              <a:solidFill>
                <a:schemeClr val="bg1"/>
              </a:solidFill>
              <a:latin typeface="Candara" panose="020E0502030303020204" pitchFamily="34" charset="0"/>
            </a:endParaRPr>
          </a:p>
        </p:txBody>
      </p:sp>
      <p:sp>
        <p:nvSpPr>
          <p:cNvPr id="9"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65</a:t>
            </a:fld>
            <a:endParaRPr lang="id-ID" sz="1600" b="1" dirty="0" smtClean="0">
              <a:solidFill>
                <a:prstClr val="white"/>
              </a:solidFill>
              <a:latin typeface="Tahoma" pitchFamily="34" charset="0"/>
              <a:cs typeface="Tahoma" pitchFamily="34" charset="0"/>
            </a:endParaRPr>
          </a:p>
        </p:txBody>
      </p:sp>
      <p:sp>
        <p:nvSpPr>
          <p:cNvPr id="10" name="TextBox 9"/>
          <p:cNvSpPr txBox="1"/>
          <p:nvPr/>
        </p:nvSpPr>
        <p:spPr>
          <a:xfrm>
            <a:off x="476148" y="1071546"/>
            <a:ext cx="3047625" cy="400110"/>
          </a:xfrm>
          <a:prstGeom prst="rect">
            <a:avLst/>
          </a:prstGeom>
          <a:solidFill>
            <a:srgbClr val="7030A0"/>
          </a:solidFill>
        </p:spPr>
        <p:txBody>
          <a:bodyPr wrap="square" rtlCol="0">
            <a:spAutoFit/>
          </a:bodyPr>
          <a:lstStyle/>
          <a:p>
            <a:r>
              <a:rPr lang="id-ID" sz="2000" b="1" dirty="0" smtClean="0">
                <a:solidFill>
                  <a:schemeClr val="bg1"/>
                </a:solidFill>
                <a:latin typeface="Cambria" pitchFamily="18" charset="0"/>
              </a:rPr>
              <a:t>Muatan Substansi</a:t>
            </a:r>
            <a:endParaRPr lang="id-ID" sz="2000" b="1" dirty="0">
              <a:solidFill>
                <a:schemeClr val="bg1"/>
              </a:solidFill>
              <a:latin typeface="Cambria" pitchFamily="18" charset="0"/>
            </a:endParaRPr>
          </a:p>
        </p:txBody>
      </p:sp>
      <p:graphicFrame>
        <p:nvGraphicFramePr>
          <p:cNvPr id="15" name="Table 14"/>
          <p:cNvGraphicFramePr>
            <a:graphicFrameLocks noGrp="1"/>
          </p:cNvGraphicFramePr>
          <p:nvPr/>
        </p:nvGraphicFramePr>
        <p:xfrm>
          <a:off x="476149" y="1571612"/>
          <a:ext cx="11428592" cy="1864360"/>
        </p:xfrm>
        <a:graphic>
          <a:graphicData uri="http://schemas.openxmlformats.org/drawingml/2006/table">
            <a:tbl>
              <a:tblPr firstRow="1" bandRow="1">
                <a:tableStyleId>{5C22544A-7EE6-4342-B048-85BDC9FD1C3A}</a:tableStyleId>
              </a:tblPr>
              <a:tblGrid>
                <a:gridCol w="5333343"/>
                <a:gridCol w="6095249"/>
              </a:tblGrid>
              <a:tr h="370840">
                <a:tc>
                  <a:txBody>
                    <a:bodyPr/>
                    <a:lstStyle/>
                    <a:p>
                      <a:r>
                        <a:rPr lang="id-ID" dirty="0" smtClean="0">
                          <a:latin typeface="Cambria" pitchFamily="18" charset="0"/>
                        </a:rPr>
                        <a:t>UU 32/2004</a:t>
                      </a:r>
                      <a:endParaRPr lang="id-ID" dirty="0">
                        <a:latin typeface="Cambria" pitchFamily="18" charset="0"/>
                      </a:endParaRPr>
                    </a:p>
                  </a:txBody>
                  <a:tcPr marL="121904" marR="121904"/>
                </a:tc>
                <a:tc>
                  <a:txBody>
                    <a:bodyPr/>
                    <a:lstStyle/>
                    <a:p>
                      <a:r>
                        <a:rPr lang="id-ID" dirty="0" smtClean="0">
                          <a:latin typeface="Cambria" pitchFamily="18" charset="0"/>
                        </a:rPr>
                        <a:t>UU 23/2014</a:t>
                      </a:r>
                      <a:endParaRPr lang="id-ID" dirty="0">
                        <a:latin typeface="Cambria" pitchFamily="18" charset="0"/>
                      </a:endParaRPr>
                    </a:p>
                  </a:txBody>
                  <a:tcPr marL="121904" marR="121904"/>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b="1" dirty="0" smtClean="0">
                          <a:latin typeface="Cambria" pitchFamily="18" charset="0"/>
                        </a:rPr>
                        <a:t>Visi, misi,</a:t>
                      </a:r>
                      <a:r>
                        <a:rPr lang="id-ID" dirty="0" smtClean="0">
                          <a:latin typeface="Cambria" pitchFamily="18" charset="0"/>
                        </a:rPr>
                        <a:t> tujuan, strategi, kebijakan, program dan kegiatan pembangunan sesuai dengan tugas dan fungsinya, berpedoman pada RPJM Daerah dan bersifat indikatif</a:t>
                      </a:r>
                    </a:p>
                    <a:p>
                      <a:endParaRPr lang="id-ID" dirty="0">
                        <a:latin typeface="Cambria" pitchFamily="18" charset="0"/>
                      </a:endParaRPr>
                    </a:p>
                  </a:txBody>
                  <a:tcPr marL="121904" marR="121904"/>
                </a:tc>
                <a:tc>
                  <a:txBody>
                    <a:bodyPr/>
                    <a:lstStyle/>
                    <a:p>
                      <a:pPr marL="360363" indent="-360363">
                        <a:buFont typeface="Wingdings" pitchFamily="2" charset="2"/>
                        <a:buChar char="ü"/>
                      </a:pPr>
                      <a:r>
                        <a:rPr lang="id-ID" dirty="0" smtClean="0">
                          <a:latin typeface="Cambria" pitchFamily="18" charset="0"/>
                        </a:rPr>
                        <a:t>Berpedoman</a:t>
                      </a:r>
                      <a:r>
                        <a:rPr lang="id-ID" baseline="0" dirty="0" smtClean="0">
                          <a:latin typeface="Cambria" pitchFamily="18" charset="0"/>
                        </a:rPr>
                        <a:t> pada RPJMD</a:t>
                      </a:r>
                      <a:endParaRPr lang="id-ID" dirty="0" smtClean="0">
                        <a:latin typeface="Cambria" pitchFamily="18" charset="0"/>
                      </a:endParaRPr>
                    </a:p>
                    <a:p>
                      <a:pPr marL="360363" indent="-360363">
                        <a:buFont typeface="Wingdings" pitchFamily="2" charset="2"/>
                        <a:buChar char="ü"/>
                      </a:pPr>
                      <a:r>
                        <a:rPr lang="id-ID" dirty="0" smtClean="0">
                          <a:latin typeface="Cambria" pitchFamily="18" charset="0"/>
                        </a:rPr>
                        <a:t>Tujuan, sasaran, program, dan kegiatan</a:t>
                      </a:r>
                      <a:r>
                        <a:rPr lang="id-ID" baseline="0" dirty="0" smtClean="0">
                          <a:latin typeface="Cambria" pitchFamily="18" charset="0"/>
                        </a:rPr>
                        <a:t> </a:t>
                      </a:r>
                      <a:r>
                        <a:rPr lang="id-ID" dirty="0" smtClean="0">
                          <a:latin typeface="Cambria" pitchFamily="18" charset="0"/>
                        </a:rPr>
                        <a:t>pembangunan dalam rangka </a:t>
                      </a:r>
                      <a:r>
                        <a:rPr lang="id-ID" b="1" dirty="0" smtClean="0">
                          <a:latin typeface="Cambria" pitchFamily="18" charset="0"/>
                        </a:rPr>
                        <a:t>pelaksanaan </a:t>
                      </a:r>
                      <a:r>
                        <a:rPr lang="fi-FI" b="1" dirty="0" smtClean="0">
                          <a:latin typeface="Cambria" pitchFamily="18" charset="0"/>
                        </a:rPr>
                        <a:t>Urusan Pemerintahan Wajib dan/atau Urusan</a:t>
                      </a:r>
                      <a:r>
                        <a:rPr lang="id-ID" b="1" dirty="0" smtClean="0">
                          <a:latin typeface="Cambria" pitchFamily="18" charset="0"/>
                        </a:rPr>
                        <a:t> P</a:t>
                      </a:r>
                      <a:r>
                        <a:rPr lang="sv-SE" b="1" dirty="0" smtClean="0">
                          <a:latin typeface="Cambria" pitchFamily="18" charset="0"/>
                        </a:rPr>
                        <a:t>emerintahan Pilihan</a:t>
                      </a:r>
                      <a:r>
                        <a:rPr lang="sv-SE" dirty="0" smtClean="0">
                          <a:latin typeface="Cambria" pitchFamily="18" charset="0"/>
                        </a:rPr>
                        <a:t> sesuai dengan tugas dan fungsi setiap</a:t>
                      </a:r>
                      <a:r>
                        <a:rPr lang="id-ID" dirty="0" smtClean="0">
                          <a:latin typeface="Cambria" pitchFamily="18" charset="0"/>
                        </a:rPr>
                        <a:t> Perangkat Daerah</a:t>
                      </a:r>
                    </a:p>
                  </a:txBody>
                  <a:tcPr marL="121904" marR="121904"/>
                </a:tc>
              </a:tr>
            </a:tbl>
          </a:graphicData>
        </a:graphic>
      </p:graphicFrame>
      <p:sp>
        <p:nvSpPr>
          <p:cNvPr id="17" name="TextBox 16"/>
          <p:cNvSpPr txBox="1"/>
          <p:nvPr/>
        </p:nvSpPr>
        <p:spPr>
          <a:xfrm>
            <a:off x="476148" y="3857628"/>
            <a:ext cx="3047625" cy="400110"/>
          </a:xfrm>
          <a:prstGeom prst="rect">
            <a:avLst/>
          </a:prstGeom>
          <a:solidFill>
            <a:srgbClr val="7030A0"/>
          </a:solidFill>
        </p:spPr>
        <p:txBody>
          <a:bodyPr wrap="square" rtlCol="0">
            <a:spAutoFit/>
          </a:bodyPr>
          <a:lstStyle/>
          <a:p>
            <a:r>
              <a:rPr lang="id-ID" sz="2000" b="1" dirty="0" smtClean="0">
                <a:solidFill>
                  <a:schemeClr val="bg1"/>
                </a:solidFill>
                <a:latin typeface="Cambria" pitchFamily="18" charset="0"/>
              </a:rPr>
              <a:t>Penetapan</a:t>
            </a:r>
            <a:endParaRPr lang="id-ID" sz="2000" b="1" dirty="0">
              <a:solidFill>
                <a:schemeClr val="bg1"/>
              </a:solidFill>
              <a:latin typeface="Cambria" pitchFamily="18" charset="0"/>
            </a:endParaRPr>
          </a:p>
        </p:txBody>
      </p:sp>
      <p:graphicFrame>
        <p:nvGraphicFramePr>
          <p:cNvPr id="22" name="Table 21"/>
          <p:cNvGraphicFramePr>
            <a:graphicFrameLocks noGrp="1"/>
          </p:cNvGraphicFramePr>
          <p:nvPr/>
        </p:nvGraphicFramePr>
        <p:xfrm>
          <a:off x="476149" y="4357384"/>
          <a:ext cx="11428592" cy="1132840"/>
        </p:xfrm>
        <a:graphic>
          <a:graphicData uri="http://schemas.openxmlformats.org/drawingml/2006/table">
            <a:tbl>
              <a:tblPr firstRow="1" bandRow="1">
                <a:tableStyleId>{5C22544A-7EE6-4342-B048-85BDC9FD1C3A}</a:tableStyleId>
              </a:tblPr>
              <a:tblGrid>
                <a:gridCol w="5333343"/>
                <a:gridCol w="6095249"/>
              </a:tblGrid>
              <a:tr h="370840">
                <a:tc>
                  <a:txBody>
                    <a:bodyPr/>
                    <a:lstStyle/>
                    <a:p>
                      <a:r>
                        <a:rPr lang="id-ID" dirty="0" smtClean="0">
                          <a:latin typeface="Cambria" pitchFamily="18" charset="0"/>
                        </a:rPr>
                        <a:t>UU 32/2004</a:t>
                      </a:r>
                      <a:endParaRPr lang="id-ID" dirty="0">
                        <a:latin typeface="Cambria" pitchFamily="18" charset="0"/>
                      </a:endParaRPr>
                    </a:p>
                  </a:txBody>
                  <a:tcPr marL="121904" marR="121904"/>
                </a:tc>
                <a:tc>
                  <a:txBody>
                    <a:bodyPr/>
                    <a:lstStyle/>
                    <a:p>
                      <a:r>
                        <a:rPr lang="id-ID" dirty="0" smtClean="0">
                          <a:latin typeface="Cambria" pitchFamily="18" charset="0"/>
                        </a:rPr>
                        <a:t>UU 23/2014</a:t>
                      </a:r>
                      <a:endParaRPr lang="id-ID" dirty="0">
                        <a:latin typeface="Cambria" pitchFamily="18" charset="0"/>
                      </a:endParaRPr>
                    </a:p>
                  </a:txBody>
                  <a:tcPr marL="121904" marR="121904"/>
                </a:tc>
              </a:tr>
              <a:tr h="370840">
                <a:tc>
                  <a:txBody>
                    <a:bodyPr/>
                    <a:lstStyle/>
                    <a:p>
                      <a:pPr marL="360363" marR="0" indent="-360363" algn="l" defTabSz="914400" rtl="0" eaLnBrk="1" fontAlgn="auto" latinLnBrk="0" hangingPunct="1">
                        <a:lnSpc>
                          <a:spcPct val="100000"/>
                        </a:lnSpc>
                        <a:spcBef>
                          <a:spcPts val="0"/>
                        </a:spcBef>
                        <a:spcAft>
                          <a:spcPts val="0"/>
                        </a:spcAft>
                        <a:buClrTx/>
                        <a:buSzTx/>
                        <a:buFont typeface="Wingdings" pitchFamily="2" charset="2"/>
                        <a:buChar char="Ø"/>
                        <a:tabLst/>
                        <a:defRPr/>
                      </a:pPr>
                      <a:r>
                        <a:rPr lang="id-ID" sz="2000" b="1" dirty="0" smtClean="0">
                          <a:latin typeface="Cambria" pitchFamily="18" charset="0"/>
                        </a:rPr>
                        <a:t>Pengesahan oleh KDH</a:t>
                      </a:r>
                    </a:p>
                    <a:p>
                      <a:pPr marL="360363" marR="0" indent="-360363" algn="l" defTabSz="914400" rtl="0" eaLnBrk="1" fontAlgn="auto" latinLnBrk="0" hangingPunct="1">
                        <a:lnSpc>
                          <a:spcPct val="100000"/>
                        </a:lnSpc>
                        <a:spcBef>
                          <a:spcPts val="0"/>
                        </a:spcBef>
                        <a:spcAft>
                          <a:spcPts val="0"/>
                        </a:spcAft>
                        <a:buClrTx/>
                        <a:buSzTx/>
                        <a:buFont typeface="Wingdings" pitchFamily="2" charset="2"/>
                        <a:buChar char="Ø"/>
                        <a:tabLst/>
                        <a:defRPr/>
                      </a:pPr>
                      <a:r>
                        <a:rPr lang="id-ID" sz="2000" b="1" dirty="0" smtClean="0">
                          <a:latin typeface="Cambria" pitchFamily="18" charset="0"/>
                        </a:rPr>
                        <a:t>Penetapan</a:t>
                      </a:r>
                      <a:r>
                        <a:rPr lang="id-ID" sz="2000" b="1" baseline="0" dirty="0" smtClean="0">
                          <a:latin typeface="Cambria" pitchFamily="18" charset="0"/>
                        </a:rPr>
                        <a:t> oleh Kepala SKPD</a:t>
                      </a:r>
                      <a:endParaRPr lang="id-ID" dirty="0" smtClean="0">
                        <a:latin typeface="Cambria" pitchFamily="18" charset="0"/>
                      </a:endParaRPr>
                    </a:p>
                  </a:txBody>
                  <a:tcPr marL="121904" marR="121904"/>
                </a:tc>
                <a:tc>
                  <a:txBody>
                    <a:bodyPr/>
                    <a:lstStyle/>
                    <a:p>
                      <a:pPr marL="360363" indent="-360363">
                        <a:buFont typeface="Wingdings" pitchFamily="2" charset="2"/>
                        <a:buNone/>
                      </a:pPr>
                      <a:r>
                        <a:rPr lang="id-ID" sz="2000" dirty="0" smtClean="0">
                          <a:latin typeface="Cambria" pitchFamily="18" charset="0"/>
                        </a:rPr>
                        <a:t>PERKADA</a:t>
                      </a:r>
                      <a:r>
                        <a:rPr lang="id-ID" sz="2000" baseline="0" dirty="0" smtClean="0">
                          <a:latin typeface="Cambria" pitchFamily="18" charset="0"/>
                        </a:rPr>
                        <a:t> </a:t>
                      </a:r>
                      <a:r>
                        <a:rPr lang="id-ID" sz="2000" baseline="0" dirty="0" smtClean="0">
                          <a:latin typeface="Cambria" pitchFamily="18" charset="0"/>
                          <a:sym typeface="Wingdings" pitchFamily="2" charset="2"/>
                        </a:rPr>
                        <a:t> </a:t>
                      </a:r>
                    </a:p>
                    <a:p>
                      <a:pPr marL="360363" indent="-360363" algn="ctr">
                        <a:buFont typeface="Wingdings" pitchFamily="2" charset="2"/>
                        <a:buNone/>
                      </a:pPr>
                      <a:r>
                        <a:rPr lang="id-ID" sz="2400" b="1" baseline="0" dirty="0" smtClean="0">
                          <a:latin typeface="Cambria" pitchFamily="18" charset="0"/>
                          <a:sym typeface="Wingdings" pitchFamily="2" charset="2"/>
                        </a:rPr>
                        <a:t>PERATURAN KDH</a:t>
                      </a:r>
                      <a:endParaRPr lang="id-ID" sz="2000" b="1" dirty="0" smtClean="0">
                        <a:latin typeface="Cambria" pitchFamily="18" charset="0"/>
                      </a:endParaRPr>
                    </a:p>
                  </a:txBody>
                  <a:tcPr marL="121904" marR="121904"/>
                </a:tc>
              </a:tr>
            </a:tbl>
          </a:graphicData>
        </a:graphic>
      </p:graphicFrame>
      <p:sp>
        <p:nvSpPr>
          <p:cNvPr id="8" name="Oval 7"/>
          <p:cNvSpPr/>
          <p:nvPr/>
        </p:nvSpPr>
        <p:spPr>
          <a:xfrm>
            <a:off x="3523437" y="5715016"/>
            <a:ext cx="4643470" cy="857256"/>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latin typeface="Cambria" pitchFamily="18" charset="0"/>
              </a:rPr>
              <a:t>1 (SATU) BULAN SETELAH PENETAPAN RPJMD</a:t>
            </a:r>
            <a:endParaRPr lang="id-ID" b="1" dirty="0">
              <a:latin typeface="Cambria" pitchFamily="18" charset="0"/>
            </a:endParaRPr>
          </a:p>
        </p:txBody>
      </p:sp>
    </p:spTree>
    <p:extLst>
      <p:ext uri="{BB962C8B-B14F-4D97-AF65-F5344CB8AC3E}">
        <p14:creationId xmlns:p14="http://schemas.microsoft.com/office/powerpoint/2010/main" xmlns="" val="42683395"/>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a:xfrm>
            <a:off x="0" y="-24"/>
            <a:ext cx="12190413" cy="928694"/>
          </a:xfrm>
          <a:solidFill>
            <a:srgbClr val="002060"/>
          </a:solidFill>
        </p:spPr>
        <p:txBody>
          <a:bodyPr>
            <a:noAutofit/>
          </a:bodyPr>
          <a:lstStyle/>
          <a:p>
            <a:pPr lvl="0" algn="ctr"/>
            <a:r>
              <a:rPr lang="en-US" sz="2800" b="1" dirty="0" smtClean="0">
                <a:solidFill>
                  <a:schemeClr val="bg1"/>
                </a:solidFill>
                <a:latin typeface="Candara" panose="020E0502030303020204" pitchFamily="34" charset="0"/>
              </a:rPr>
              <a:t>PERBEDAAN </a:t>
            </a:r>
            <a:r>
              <a:rPr lang="id-ID" sz="2800" b="1" dirty="0" smtClean="0">
                <a:solidFill>
                  <a:schemeClr val="bg1"/>
                </a:solidFill>
                <a:latin typeface="Candara" panose="020E0502030303020204" pitchFamily="34" charset="0"/>
              </a:rPr>
              <a:t>SISTEMATIKA RENSTRA SKPD / RENSTRA PD</a:t>
            </a:r>
            <a:endParaRPr lang="id-ID" sz="2800" b="1" dirty="0">
              <a:solidFill>
                <a:schemeClr val="bg1"/>
              </a:solidFill>
              <a:latin typeface="Candara" panose="020E0502030303020204" pitchFamily="34" charset="0"/>
            </a:endParaRPr>
          </a:p>
        </p:txBody>
      </p:sp>
      <p:sp>
        <p:nvSpPr>
          <p:cNvPr id="9"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66</a:t>
            </a:fld>
            <a:endParaRPr lang="id-ID" sz="1600" b="1" dirty="0" smtClean="0">
              <a:solidFill>
                <a:prstClr val="white"/>
              </a:solidFill>
              <a:latin typeface="Tahoma" pitchFamily="34" charset="0"/>
              <a:cs typeface="Tahoma" pitchFamily="34" charset="0"/>
            </a:endParaRPr>
          </a:p>
        </p:txBody>
      </p:sp>
      <p:graphicFrame>
        <p:nvGraphicFramePr>
          <p:cNvPr id="15" name="Table 14"/>
          <p:cNvGraphicFramePr>
            <a:graphicFrameLocks noGrp="1"/>
          </p:cNvGraphicFramePr>
          <p:nvPr/>
        </p:nvGraphicFramePr>
        <p:xfrm>
          <a:off x="476149" y="1142984"/>
          <a:ext cx="11428592" cy="5303520"/>
        </p:xfrm>
        <a:graphic>
          <a:graphicData uri="http://schemas.openxmlformats.org/drawingml/2006/table">
            <a:tbl>
              <a:tblPr firstRow="1" bandRow="1">
                <a:tableStyleId>{5C22544A-7EE6-4342-B048-85BDC9FD1C3A}</a:tableStyleId>
              </a:tblPr>
              <a:tblGrid>
                <a:gridCol w="5547619"/>
                <a:gridCol w="5880973"/>
              </a:tblGrid>
              <a:tr h="370840">
                <a:tc>
                  <a:txBody>
                    <a:bodyPr/>
                    <a:lstStyle/>
                    <a:p>
                      <a:pPr algn="l"/>
                      <a:r>
                        <a:rPr lang="id-ID" sz="2400" dirty="0" smtClean="0">
                          <a:latin typeface="Cambria" pitchFamily="18" charset="0"/>
                        </a:rPr>
                        <a:t>PERMENDAGRI 54/2010</a:t>
                      </a:r>
                      <a:endParaRPr lang="id-ID" sz="2400" dirty="0">
                        <a:latin typeface="Cambria" pitchFamily="18" charset="0"/>
                      </a:endParaRPr>
                    </a:p>
                  </a:txBody>
                  <a:tcPr marL="121904" marR="121904">
                    <a:solidFill>
                      <a:srgbClr val="000099"/>
                    </a:solidFill>
                  </a:tcPr>
                </a:tc>
                <a:tc>
                  <a:txBody>
                    <a:bodyPr/>
                    <a:lstStyle/>
                    <a:p>
                      <a:pPr algn="l"/>
                      <a:r>
                        <a:rPr lang="id-ID" sz="2400" dirty="0" smtClean="0">
                          <a:latin typeface="Cambria" pitchFamily="18" charset="0"/>
                        </a:rPr>
                        <a:t>PERMENDAGRI 86/2017</a:t>
                      </a:r>
                      <a:endParaRPr lang="id-ID" sz="2400" dirty="0">
                        <a:latin typeface="Cambria" pitchFamily="18" charset="0"/>
                      </a:endParaRPr>
                    </a:p>
                  </a:txBody>
                  <a:tcPr marL="121904" marR="121904">
                    <a:solidFill>
                      <a:srgbClr val="000099"/>
                    </a:solidFill>
                  </a:tcPr>
                </a:tc>
              </a:tr>
              <a:tr h="370840">
                <a:tc>
                  <a:txBody>
                    <a:bodyPr/>
                    <a:lstStyle/>
                    <a:p>
                      <a:pPr marL="685800" lvl="1" indent="-419100" algn="l">
                        <a:lnSpc>
                          <a:spcPct val="100000"/>
                        </a:lnSpc>
                        <a:spcAft>
                          <a:spcPts val="0"/>
                        </a:spcAft>
                        <a:buFont typeface="+mj-lt"/>
                        <a:buAutoNum type="alphaLcPeriod"/>
                      </a:pPr>
                      <a:r>
                        <a:rPr lang="id-ID" sz="2400" b="0" dirty="0" smtClean="0">
                          <a:latin typeface="Cambria" pitchFamily="18" charset="0"/>
                        </a:rPr>
                        <a:t>pendahuluan;</a:t>
                      </a:r>
                    </a:p>
                    <a:p>
                      <a:pPr marL="685800" lvl="1" indent="-419100" algn="l">
                        <a:lnSpc>
                          <a:spcPct val="100000"/>
                        </a:lnSpc>
                        <a:spcAft>
                          <a:spcPts val="0"/>
                        </a:spcAft>
                        <a:buFont typeface="+mj-lt"/>
                        <a:buAutoNum type="alphaLcPeriod"/>
                      </a:pPr>
                      <a:r>
                        <a:rPr lang="id-ID" sz="2400" b="0" dirty="0" smtClean="0">
                          <a:latin typeface="Cambria" pitchFamily="18" charset="0"/>
                        </a:rPr>
                        <a:t>gambaran pelayanan Perangkat Daerah;</a:t>
                      </a:r>
                    </a:p>
                    <a:p>
                      <a:pPr marL="685800" lvl="1" indent="-419100" algn="l">
                        <a:lnSpc>
                          <a:spcPct val="100000"/>
                        </a:lnSpc>
                        <a:spcAft>
                          <a:spcPts val="0"/>
                        </a:spcAft>
                        <a:buFont typeface="+mj-lt"/>
                        <a:buAutoNum type="alphaLcPeriod"/>
                      </a:pPr>
                      <a:r>
                        <a:rPr lang="id-ID" sz="2400" b="0" dirty="0" smtClean="0">
                          <a:latin typeface="Cambria" pitchFamily="18" charset="0"/>
                        </a:rPr>
                        <a:t>Isu-isu strategis berdasarkan tupoksi;</a:t>
                      </a:r>
                    </a:p>
                    <a:p>
                      <a:pPr marL="685800" lvl="1" indent="-419100" algn="l">
                        <a:lnSpc>
                          <a:spcPct val="100000"/>
                        </a:lnSpc>
                        <a:spcAft>
                          <a:spcPts val="0"/>
                        </a:spcAft>
                        <a:buFont typeface="+mj-lt"/>
                        <a:buAutoNum type="alphaLcPeriod"/>
                      </a:pPr>
                      <a:r>
                        <a:rPr lang="id-ID" sz="2400" b="0" dirty="0" smtClean="0">
                          <a:solidFill>
                            <a:srgbClr val="FF0000"/>
                          </a:solidFill>
                          <a:latin typeface="Cambria" pitchFamily="18" charset="0"/>
                        </a:rPr>
                        <a:t>Visi, misi, tujuan dan sasaran, strategi dan kebijakan;</a:t>
                      </a:r>
                    </a:p>
                    <a:p>
                      <a:pPr marL="685800" lvl="1" indent="-419100" algn="l">
                        <a:lnSpc>
                          <a:spcPct val="100000"/>
                        </a:lnSpc>
                        <a:spcAft>
                          <a:spcPts val="0"/>
                        </a:spcAft>
                        <a:buFont typeface="+mj-lt"/>
                        <a:buAutoNum type="alphaLcPeriod"/>
                      </a:pPr>
                      <a:r>
                        <a:rPr lang="id-ID" sz="2400" b="0" dirty="0" smtClean="0">
                          <a:latin typeface="Cambria" pitchFamily="18" charset="0"/>
                        </a:rPr>
                        <a:t>rencana program, kegiatan, indikator</a:t>
                      </a:r>
                      <a:r>
                        <a:rPr lang="id-ID" sz="2400" b="0" baseline="0" dirty="0" smtClean="0">
                          <a:latin typeface="Cambria" pitchFamily="18" charset="0"/>
                        </a:rPr>
                        <a:t> kinerja, kelompok sasaran</a:t>
                      </a:r>
                      <a:r>
                        <a:rPr lang="id-ID" sz="2400" b="0" dirty="0" smtClean="0">
                          <a:latin typeface="Cambria" pitchFamily="18" charset="0"/>
                        </a:rPr>
                        <a:t> dan pe</a:t>
                      </a:r>
                      <a:r>
                        <a:rPr lang="en-US" sz="2400" b="0" dirty="0" err="1" smtClean="0">
                          <a:latin typeface="Cambria" pitchFamily="18" charset="0"/>
                        </a:rPr>
                        <a:t>ndanaan</a:t>
                      </a:r>
                      <a:r>
                        <a:rPr lang="id-ID" sz="2400" b="0" dirty="0" smtClean="0">
                          <a:latin typeface="Cambria" pitchFamily="18" charset="0"/>
                        </a:rPr>
                        <a:t> indikatif; </a:t>
                      </a:r>
                    </a:p>
                    <a:p>
                      <a:pPr marL="685800" lvl="1" indent="-419100" algn="l">
                        <a:lnSpc>
                          <a:spcPct val="100000"/>
                        </a:lnSpc>
                        <a:spcAft>
                          <a:spcPts val="0"/>
                        </a:spcAft>
                        <a:buFont typeface="+mj-lt"/>
                        <a:buAutoNum type="alphaLcPeriod"/>
                      </a:pPr>
                      <a:r>
                        <a:rPr lang="id-ID" sz="2400" b="0" dirty="0" smtClean="0">
                          <a:solidFill>
                            <a:srgbClr val="FF0000"/>
                          </a:solidFill>
                          <a:latin typeface="Cambria" pitchFamily="18" charset="0"/>
                        </a:rPr>
                        <a:t>Indikator kinerja SKPD yang</a:t>
                      </a:r>
                      <a:r>
                        <a:rPr lang="id-ID" sz="2400" b="0" baseline="0" dirty="0" smtClean="0">
                          <a:solidFill>
                            <a:srgbClr val="FF0000"/>
                          </a:solidFill>
                          <a:latin typeface="Cambria" pitchFamily="18" charset="0"/>
                        </a:rPr>
                        <a:t> mengacu pada tujuan dan sasaran RPJMD</a:t>
                      </a:r>
                      <a:endParaRPr lang="id-ID" sz="2400" b="0" dirty="0" smtClean="0">
                        <a:solidFill>
                          <a:srgbClr val="FF0000"/>
                        </a:solidFill>
                        <a:latin typeface="Cambria" pitchFamily="18" charset="0"/>
                      </a:endParaRPr>
                    </a:p>
                  </a:txBody>
                  <a:tcPr marL="121904" marR="121904"/>
                </a:tc>
                <a:tc>
                  <a:txBody>
                    <a:bodyPr/>
                    <a:lstStyle/>
                    <a:p>
                      <a:pPr marL="685800" lvl="1" indent="-419100" algn="l">
                        <a:lnSpc>
                          <a:spcPct val="100000"/>
                        </a:lnSpc>
                        <a:spcAft>
                          <a:spcPts val="0"/>
                        </a:spcAft>
                        <a:buFont typeface="+mj-lt"/>
                        <a:buAutoNum type="alphaLcPeriod"/>
                      </a:pPr>
                      <a:r>
                        <a:rPr lang="id-ID" sz="2400" b="0" dirty="0" smtClean="0">
                          <a:latin typeface="Cambria" pitchFamily="18" charset="0"/>
                        </a:rPr>
                        <a:t>pendahuluan;</a:t>
                      </a:r>
                    </a:p>
                    <a:p>
                      <a:pPr marL="685800" lvl="1" indent="-419100" algn="l">
                        <a:lnSpc>
                          <a:spcPct val="100000"/>
                        </a:lnSpc>
                        <a:spcAft>
                          <a:spcPts val="0"/>
                        </a:spcAft>
                        <a:buFont typeface="+mj-lt"/>
                        <a:buAutoNum type="alphaLcPeriod"/>
                      </a:pPr>
                      <a:r>
                        <a:rPr lang="id-ID" sz="2400" b="0" dirty="0" smtClean="0">
                          <a:latin typeface="Cambria" pitchFamily="18" charset="0"/>
                        </a:rPr>
                        <a:t>gambaran pelayanan Perangkat Daerah;</a:t>
                      </a:r>
                    </a:p>
                    <a:p>
                      <a:pPr marL="685800" lvl="1" indent="-419100" algn="l">
                        <a:lnSpc>
                          <a:spcPct val="100000"/>
                        </a:lnSpc>
                        <a:spcAft>
                          <a:spcPts val="0"/>
                        </a:spcAft>
                        <a:buFont typeface="+mj-lt"/>
                        <a:buAutoNum type="alphaLcPeriod"/>
                      </a:pPr>
                      <a:r>
                        <a:rPr lang="id-ID" sz="2400" b="0" dirty="0" smtClean="0">
                          <a:latin typeface="Cambria" pitchFamily="18" charset="0"/>
                        </a:rPr>
                        <a:t>permasalahan dan isu strategis Perangkat Daerah;</a:t>
                      </a:r>
                    </a:p>
                    <a:p>
                      <a:pPr marL="685800" lvl="1" indent="-419100" algn="l">
                        <a:lnSpc>
                          <a:spcPct val="100000"/>
                        </a:lnSpc>
                        <a:spcAft>
                          <a:spcPts val="0"/>
                        </a:spcAft>
                        <a:buFont typeface="+mj-lt"/>
                        <a:buAutoNum type="alphaLcPeriod"/>
                      </a:pPr>
                      <a:r>
                        <a:rPr lang="id-ID" sz="2400" b="0" dirty="0" smtClean="0">
                          <a:solidFill>
                            <a:srgbClr val="FF0000"/>
                          </a:solidFill>
                          <a:latin typeface="Cambria" pitchFamily="18" charset="0"/>
                        </a:rPr>
                        <a:t>tujuan dan sasaran;</a:t>
                      </a:r>
                    </a:p>
                    <a:p>
                      <a:pPr marL="685800" lvl="1" indent="-419100" algn="l">
                        <a:lnSpc>
                          <a:spcPct val="100000"/>
                        </a:lnSpc>
                        <a:spcAft>
                          <a:spcPts val="0"/>
                        </a:spcAft>
                        <a:buFont typeface="+mj-lt"/>
                        <a:buAutoNum type="alphaLcPeriod"/>
                      </a:pPr>
                      <a:r>
                        <a:rPr lang="id-ID" sz="2400" b="0" dirty="0" smtClean="0">
                          <a:solidFill>
                            <a:srgbClr val="FF0000"/>
                          </a:solidFill>
                          <a:latin typeface="Cambria" pitchFamily="18" charset="0"/>
                        </a:rPr>
                        <a:t>strategi dan arah kebijakan;</a:t>
                      </a:r>
                    </a:p>
                    <a:p>
                      <a:pPr marL="685800" lvl="1" indent="-419100" algn="l">
                        <a:lnSpc>
                          <a:spcPct val="100000"/>
                        </a:lnSpc>
                        <a:spcAft>
                          <a:spcPts val="0"/>
                        </a:spcAft>
                        <a:buFont typeface="+mj-lt"/>
                        <a:buAutoNum type="alphaLcPeriod"/>
                      </a:pPr>
                      <a:r>
                        <a:rPr lang="id-ID" sz="2400" b="0" dirty="0" smtClean="0">
                          <a:latin typeface="Cambria" pitchFamily="18" charset="0"/>
                        </a:rPr>
                        <a:t>rencana program dan kegiatan </a:t>
                      </a:r>
                      <a:r>
                        <a:rPr lang="en-US" sz="2400" b="0" dirty="0" err="1" smtClean="0">
                          <a:latin typeface="Cambria" pitchFamily="18" charset="0"/>
                        </a:rPr>
                        <a:t>serta</a:t>
                      </a:r>
                      <a:r>
                        <a:rPr lang="en-US" sz="2400" b="0" dirty="0" smtClean="0">
                          <a:latin typeface="Cambria" pitchFamily="18" charset="0"/>
                        </a:rPr>
                        <a:t> </a:t>
                      </a:r>
                      <a:r>
                        <a:rPr lang="en-US" sz="2400" b="0" dirty="0" err="1" smtClean="0">
                          <a:latin typeface="Cambria" pitchFamily="18" charset="0"/>
                        </a:rPr>
                        <a:t>pendanaan</a:t>
                      </a:r>
                      <a:r>
                        <a:rPr lang="id-ID" sz="2400" b="0" dirty="0" smtClean="0">
                          <a:latin typeface="Cambria" pitchFamily="18" charset="0"/>
                        </a:rPr>
                        <a:t>; </a:t>
                      </a:r>
                    </a:p>
                    <a:p>
                      <a:pPr marL="685800" lvl="1" indent="-419100" algn="l">
                        <a:lnSpc>
                          <a:spcPct val="100000"/>
                        </a:lnSpc>
                        <a:spcAft>
                          <a:spcPts val="0"/>
                        </a:spcAft>
                        <a:buFont typeface="+mj-lt"/>
                        <a:buAutoNum type="alphaLcPeriod"/>
                      </a:pPr>
                      <a:r>
                        <a:rPr lang="id-ID" sz="2400" b="0" dirty="0" smtClean="0">
                          <a:solidFill>
                            <a:srgbClr val="FF0000"/>
                          </a:solidFill>
                          <a:latin typeface="Cambria" pitchFamily="18" charset="0"/>
                        </a:rPr>
                        <a:t>kinerja penyelenggaraan bidang urusan; dan</a:t>
                      </a:r>
                    </a:p>
                    <a:p>
                      <a:pPr marL="685800" lvl="1" indent="-419100" algn="l">
                        <a:lnSpc>
                          <a:spcPct val="100000"/>
                        </a:lnSpc>
                        <a:spcAft>
                          <a:spcPts val="0"/>
                        </a:spcAft>
                        <a:buFont typeface="+mj-lt"/>
                        <a:buAutoNum type="alphaLcPeriod"/>
                      </a:pPr>
                      <a:r>
                        <a:rPr lang="id-ID" sz="2400" b="0" dirty="0" smtClean="0">
                          <a:latin typeface="Cambria" pitchFamily="18" charset="0"/>
                        </a:rPr>
                        <a:t>penutup.</a:t>
                      </a:r>
                      <a:endParaRPr lang="id-ID" sz="2400" b="0" dirty="0">
                        <a:latin typeface="Cambria" pitchFamily="18" charset="0"/>
                      </a:endParaRPr>
                    </a:p>
                  </a:txBody>
                  <a:tcPr marL="121904" marR="121904"/>
                </a:tc>
              </a:tr>
            </a:tbl>
          </a:graphicData>
        </a:graphic>
      </p:graphicFrame>
    </p:spTree>
    <p:extLst>
      <p:ext uri="{BB962C8B-B14F-4D97-AF65-F5344CB8AC3E}">
        <p14:creationId xmlns:p14="http://schemas.microsoft.com/office/powerpoint/2010/main" xmlns="" val="42683395"/>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87"/>
          <p:cNvGrpSpPr/>
          <p:nvPr/>
        </p:nvGrpSpPr>
        <p:grpSpPr>
          <a:xfrm>
            <a:off x="523044" y="1000108"/>
            <a:ext cx="11358643" cy="5572164"/>
            <a:chOff x="863574" y="1849875"/>
            <a:chExt cx="10801859" cy="4891493"/>
          </a:xfrm>
        </p:grpSpPr>
        <p:sp>
          <p:nvSpPr>
            <p:cNvPr id="2" name="Rectangle 1">
              <a:extLst>
                <a:ext uri="{FF2B5EF4-FFF2-40B4-BE49-F238E27FC236}">
                  <a16:creationId xmlns:a16="http://schemas.microsoft.com/office/drawing/2014/main" xmlns="" id="{CF5303B8-3EDA-45B9-8706-7381BEAE09B9}"/>
                </a:ext>
              </a:extLst>
            </p:cNvPr>
            <p:cNvSpPr/>
            <p:nvPr/>
          </p:nvSpPr>
          <p:spPr bwMode="auto">
            <a:xfrm>
              <a:off x="1345060" y="2657524"/>
              <a:ext cx="6125862" cy="4083844"/>
            </a:xfrm>
            <a:prstGeom prst="rect">
              <a:avLst/>
            </a:prstGeom>
            <a:solidFill>
              <a:schemeClr val="bg1">
                <a:alpha val="10000"/>
              </a:schemeClr>
            </a:solidFill>
            <a:ln w="19050" cap="flat" cmpd="sng" algn="ctr">
              <a:solidFill>
                <a:srgbClr val="FF0000"/>
              </a:solidFill>
              <a:prstDash val="solid"/>
              <a:round/>
              <a:headEnd type="none" w="med" len="med"/>
              <a:tailEnd type="none" w="med" len="med"/>
            </a:ln>
            <a:effectLst/>
          </p:spPr>
          <p:txBody>
            <a:bodyPr lIns="81043" tIns="40522" rIns="81043" bIns="40522"/>
            <a:lstStyle/>
            <a:p>
              <a:pPr eaLnBrk="0" hangingPunct="0">
                <a:defRPr/>
              </a:pPr>
              <a:endParaRPr lang="id-ID" sz="2000">
                <a:effectLst>
                  <a:outerShdw blurRad="38100" dist="38100" dir="2700000" algn="tl">
                    <a:srgbClr val="000000"/>
                  </a:outerShdw>
                </a:effectLst>
                <a:cs typeface="Arial" pitchFamily="34" charset="0"/>
              </a:endParaRPr>
            </a:p>
          </p:txBody>
        </p:sp>
        <p:cxnSp>
          <p:nvCxnSpPr>
            <p:cNvPr id="3" name="Shape 20">
              <a:extLst>
                <a:ext uri="{FF2B5EF4-FFF2-40B4-BE49-F238E27FC236}">
                  <a16:creationId xmlns:a16="http://schemas.microsoft.com/office/drawing/2014/main" xmlns="" id="{AAFB0D34-5EB9-4E3E-98F1-69971BA4305B}"/>
                </a:ext>
              </a:extLst>
            </p:cNvPr>
            <p:cNvCxnSpPr>
              <a:stCxn id="58" idx="2"/>
            </p:cNvCxnSpPr>
            <p:nvPr/>
          </p:nvCxnSpPr>
          <p:spPr bwMode="auto">
            <a:xfrm rot="16200000" flipH="1">
              <a:off x="10513642" y="5630794"/>
              <a:ext cx="145914" cy="901"/>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sp>
          <p:nvSpPr>
            <p:cNvPr id="4" name="TextBox 3">
              <a:extLst>
                <a:ext uri="{FF2B5EF4-FFF2-40B4-BE49-F238E27FC236}">
                  <a16:creationId xmlns:a16="http://schemas.microsoft.com/office/drawing/2014/main" xmlns="" id="{8681660F-360E-4031-ACAB-3DBC57C24C2B}"/>
                </a:ext>
              </a:extLst>
            </p:cNvPr>
            <p:cNvSpPr txBox="1"/>
            <p:nvPr/>
          </p:nvSpPr>
          <p:spPr>
            <a:xfrm>
              <a:off x="10688975" y="5485155"/>
              <a:ext cx="744768" cy="193420"/>
            </a:xfrm>
            <a:prstGeom prst="rect">
              <a:avLst/>
            </a:prstGeom>
            <a:solidFill>
              <a:schemeClr val="bg1">
                <a:alpha val="10000"/>
              </a:schemeClr>
            </a:solidFill>
            <a:ln>
              <a:noFill/>
            </a:ln>
          </p:spPr>
          <p:txBody>
            <a:bodyPr wrap="square" lIns="81043" tIns="40522" rIns="81043" bIns="40522">
              <a:spAutoFit/>
            </a:bodyPr>
            <a:lstStyle/>
            <a:p>
              <a:pPr algn="ctr" eaLnBrk="0" hangingPunct="0">
                <a:defRPr/>
              </a:pPr>
              <a:r>
                <a:rPr lang="id-ID" sz="900" dirty="0">
                  <a:effectLst>
                    <a:outerShdw blurRad="38100" dist="38100" dir="2700000" algn="tl">
                      <a:srgbClr val="000000">
                        <a:alpha val="43137"/>
                      </a:srgbClr>
                    </a:outerShdw>
                  </a:effectLst>
                  <a:latin typeface="Candara" pitchFamily="34" charset="0"/>
                  <a:cs typeface="Arial" pitchFamily="34" charset="0"/>
                </a:rPr>
                <a:t>sesuai</a:t>
              </a:r>
            </a:p>
          </p:txBody>
        </p:sp>
        <p:cxnSp>
          <p:nvCxnSpPr>
            <p:cNvPr id="5" name="Shape 20">
              <a:extLst>
                <a:ext uri="{FF2B5EF4-FFF2-40B4-BE49-F238E27FC236}">
                  <a16:creationId xmlns:a16="http://schemas.microsoft.com/office/drawing/2014/main" xmlns="" id="{AF6B934C-EE86-456F-907C-CF378BAEFFB3}"/>
                </a:ext>
              </a:extLst>
            </p:cNvPr>
            <p:cNvCxnSpPr/>
            <p:nvPr/>
          </p:nvCxnSpPr>
          <p:spPr bwMode="auto">
            <a:xfrm rot="5400000">
              <a:off x="10425054" y="4972637"/>
              <a:ext cx="329407" cy="1802"/>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6" name="Shape 20">
              <a:extLst>
                <a:ext uri="{FF2B5EF4-FFF2-40B4-BE49-F238E27FC236}">
                  <a16:creationId xmlns:a16="http://schemas.microsoft.com/office/drawing/2014/main" xmlns="" id="{7C965065-82A6-4442-9E92-177EB98543B2}"/>
                </a:ext>
              </a:extLst>
            </p:cNvPr>
            <p:cNvCxnSpPr>
              <a:stCxn id="55" idx="2"/>
            </p:cNvCxnSpPr>
            <p:nvPr/>
          </p:nvCxnSpPr>
          <p:spPr bwMode="auto">
            <a:xfrm rot="5400000">
              <a:off x="10514561" y="4450288"/>
              <a:ext cx="149491" cy="900"/>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7" name="Shape 20">
              <a:extLst>
                <a:ext uri="{FF2B5EF4-FFF2-40B4-BE49-F238E27FC236}">
                  <a16:creationId xmlns:a16="http://schemas.microsoft.com/office/drawing/2014/main" xmlns="" id="{700B867F-4640-4211-9924-D80A6D659D96}"/>
                </a:ext>
              </a:extLst>
            </p:cNvPr>
            <p:cNvCxnSpPr>
              <a:stCxn id="56" idx="2"/>
            </p:cNvCxnSpPr>
            <p:nvPr/>
          </p:nvCxnSpPr>
          <p:spPr bwMode="auto">
            <a:xfrm rot="5400000">
              <a:off x="10521864" y="6182138"/>
              <a:ext cx="137586" cy="7212"/>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8" name="Shape 20">
              <a:extLst>
                <a:ext uri="{FF2B5EF4-FFF2-40B4-BE49-F238E27FC236}">
                  <a16:creationId xmlns:a16="http://schemas.microsoft.com/office/drawing/2014/main" xmlns="" id="{3E1F544C-2757-47B1-A946-523425A4DE87}"/>
                </a:ext>
              </a:extLst>
            </p:cNvPr>
            <p:cNvCxnSpPr/>
            <p:nvPr/>
          </p:nvCxnSpPr>
          <p:spPr bwMode="auto">
            <a:xfrm rot="5400000">
              <a:off x="10425054" y="3820130"/>
              <a:ext cx="329406" cy="1803"/>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9" name="Shape 20">
              <a:extLst>
                <a:ext uri="{FF2B5EF4-FFF2-40B4-BE49-F238E27FC236}">
                  <a16:creationId xmlns:a16="http://schemas.microsoft.com/office/drawing/2014/main" xmlns="" id="{FB9E49D7-2EDA-40FE-B36C-B53B3BF81C99}"/>
                </a:ext>
              </a:extLst>
            </p:cNvPr>
            <p:cNvCxnSpPr>
              <a:stCxn id="18" idx="2"/>
            </p:cNvCxnSpPr>
            <p:nvPr/>
          </p:nvCxnSpPr>
          <p:spPr bwMode="auto">
            <a:xfrm rot="5400000">
              <a:off x="10490383" y="3489788"/>
              <a:ext cx="209565" cy="1804"/>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10" name="Shape 20">
              <a:extLst>
                <a:ext uri="{FF2B5EF4-FFF2-40B4-BE49-F238E27FC236}">
                  <a16:creationId xmlns:a16="http://schemas.microsoft.com/office/drawing/2014/main" xmlns="" id="{9B1300DB-0A3B-411D-B1E7-9219F3FAEBE9}"/>
                </a:ext>
              </a:extLst>
            </p:cNvPr>
            <p:cNvCxnSpPr/>
            <p:nvPr/>
          </p:nvCxnSpPr>
          <p:spPr bwMode="auto">
            <a:xfrm rot="5400000">
              <a:off x="10496246" y="2292158"/>
              <a:ext cx="205052" cy="1804"/>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11" name="Shape 20">
              <a:extLst>
                <a:ext uri="{FF2B5EF4-FFF2-40B4-BE49-F238E27FC236}">
                  <a16:creationId xmlns:a16="http://schemas.microsoft.com/office/drawing/2014/main" xmlns="" id="{5EBD2934-AECC-4ABB-A048-861F1FF73FE6}"/>
                </a:ext>
              </a:extLst>
            </p:cNvPr>
            <p:cNvCxnSpPr/>
            <p:nvPr/>
          </p:nvCxnSpPr>
          <p:spPr bwMode="auto">
            <a:xfrm>
              <a:off x="4421514" y="2215670"/>
              <a:ext cx="1413800" cy="1588"/>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cxnSp>
          <p:nvCxnSpPr>
            <p:cNvPr id="12" name="Shape 20">
              <a:extLst>
                <a:ext uri="{FF2B5EF4-FFF2-40B4-BE49-F238E27FC236}">
                  <a16:creationId xmlns:a16="http://schemas.microsoft.com/office/drawing/2014/main" xmlns="" id="{04637AA2-EA66-412B-9F0C-8EFEC494ECDD}"/>
                </a:ext>
              </a:extLst>
            </p:cNvPr>
            <p:cNvCxnSpPr/>
            <p:nvPr/>
          </p:nvCxnSpPr>
          <p:spPr bwMode="auto">
            <a:xfrm rot="5400000" flipH="1" flipV="1">
              <a:off x="3056961" y="2461601"/>
              <a:ext cx="574146" cy="254266"/>
            </a:xfrm>
            <a:prstGeom prst="bentConnector3">
              <a:avLst>
                <a:gd name="adj1" fmla="val 50000"/>
              </a:avLst>
            </a:prstGeom>
            <a:solidFill>
              <a:schemeClr val="accent1"/>
            </a:solidFill>
            <a:ln w="19050" cap="flat" cmpd="sng" algn="ctr">
              <a:solidFill>
                <a:schemeClr val="tx1"/>
              </a:solidFill>
              <a:prstDash val="solid"/>
              <a:round/>
              <a:headEnd type="arrow" w="med" len="med"/>
              <a:tailEnd type="none" w="med" len="med"/>
            </a:ln>
            <a:effectLst/>
          </p:spPr>
        </p:cxnSp>
        <p:cxnSp>
          <p:nvCxnSpPr>
            <p:cNvPr id="13" name="Shape 20">
              <a:extLst>
                <a:ext uri="{FF2B5EF4-FFF2-40B4-BE49-F238E27FC236}">
                  <a16:creationId xmlns:a16="http://schemas.microsoft.com/office/drawing/2014/main" xmlns="" id="{458C7C76-B1E5-4676-AEC3-10065A00A40E}"/>
                </a:ext>
              </a:extLst>
            </p:cNvPr>
            <p:cNvCxnSpPr/>
            <p:nvPr/>
          </p:nvCxnSpPr>
          <p:spPr bwMode="auto">
            <a:xfrm rot="5400000" flipH="1" flipV="1">
              <a:off x="2874922" y="2360711"/>
              <a:ext cx="703792" cy="326400"/>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sp>
          <p:nvSpPr>
            <p:cNvPr id="15" name="Rectangle 14">
              <a:extLst>
                <a:ext uri="{FF2B5EF4-FFF2-40B4-BE49-F238E27FC236}">
                  <a16:creationId xmlns:a16="http://schemas.microsoft.com/office/drawing/2014/main" xmlns="" id="{8D870641-A366-420E-ACFD-2F37FE89F2D2}"/>
                </a:ext>
              </a:extLst>
            </p:cNvPr>
            <p:cNvSpPr/>
            <p:nvPr/>
          </p:nvSpPr>
          <p:spPr bwMode="auto">
            <a:xfrm>
              <a:off x="863574" y="1992097"/>
              <a:ext cx="1136088" cy="476250"/>
            </a:xfrm>
            <a:prstGeom prst="rect">
              <a:avLst/>
            </a:prstGeom>
            <a:solidFill>
              <a:schemeClr val="bg1">
                <a:alpha val="10000"/>
              </a:schemeClr>
            </a:solidFill>
            <a:ln w="19050" cap="flat" cmpd="sng" algn="ctr">
              <a:solidFill>
                <a:schemeClr val="tx1"/>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1043" tIns="40522" rIns="81043" bIns="40522" anchor="ctr"/>
            <a:lstStyle/>
            <a:p>
              <a:pPr algn="ctr" eaLnBrk="0" hangingPunct="0">
                <a:lnSpc>
                  <a:spcPct val="80000"/>
                </a:lnSpc>
                <a:defRPr/>
              </a:pPr>
              <a:r>
                <a:rPr lang="id-ID" sz="1000" b="1" dirty="0">
                  <a:latin typeface="Candara" pitchFamily="34" charset="0"/>
                  <a:cs typeface="Arial" pitchFamily="34" charset="0"/>
                </a:rPr>
                <a:t>Persiapan Penyusunan Rentra-PD</a:t>
              </a:r>
            </a:p>
          </p:txBody>
        </p:sp>
        <p:cxnSp>
          <p:nvCxnSpPr>
            <p:cNvPr id="16" name="Shape 18">
              <a:extLst>
                <a:ext uri="{FF2B5EF4-FFF2-40B4-BE49-F238E27FC236}">
                  <a16:creationId xmlns:a16="http://schemas.microsoft.com/office/drawing/2014/main" xmlns="" id="{0661A412-030F-47C1-9698-7FD45563D909}"/>
                </a:ext>
              </a:extLst>
            </p:cNvPr>
            <p:cNvCxnSpPr>
              <a:endCxn id="22" idx="1"/>
            </p:cNvCxnSpPr>
            <p:nvPr/>
          </p:nvCxnSpPr>
          <p:spPr bwMode="auto">
            <a:xfrm rot="16200000" flipH="1">
              <a:off x="120435" y="3345779"/>
              <a:ext cx="2243668" cy="533782"/>
            </a:xfrm>
            <a:prstGeom prst="bentConnector2">
              <a:avLst/>
            </a:prstGeom>
            <a:solidFill>
              <a:schemeClr val="accent1"/>
            </a:solidFill>
            <a:ln w="19050" cap="flat" cmpd="sng" algn="ctr">
              <a:solidFill>
                <a:schemeClr val="tx1"/>
              </a:solidFill>
              <a:prstDash val="solid"/>
              <a:round/>
              <a:headEnd type="none" w="med" len="med"/>
              <a:tailEnd type="arrow"/>
            </a:ln>
            <a:effectLst/>
          </p:spPr>
        </p:cxnSp>
        <p:sp>
          <p:nvSpPr>
            <p:cNvPr id="17" name="Rectangle 75">
              <a:extLst>
                <a:ext uri="{FF2B5EF4-FFF2-40B4-BE49-F238E27FC236}">
                  <a16:creationId xmlns:a16="http://schemas.microsoft.com/office/drawing/2014/main" xmlns="" id="{A5CED684-27F6-4016-A2FF-804B9EFF6955}"/>
                </a:ext>
              </a:extLst>
            </p:cNvPr>
            <p:cNvSpPr>
              <a:spLocks noChangeArrowheads="1"/>
            </p:cNvSpPr>
            <p:nvPr/>
          </p:nvSpPr>
          <p:spPr bwMode="auto">
            <a:xfrm>
              <a:off x="9784575" y="2395588"/>
              <a:ext cx="1622984" cy="416719"/>
            </a:xfrm>
            <a:prstGeom prst="rect">
              <a:avLst/>
            </a:prstGeom>
            <a:solidFill>
              <a:schemeClr val="bg1">
                <a:alpha val="10000"/>
              </a:schemeClr>
            </a:solidFill>
            <a:ln w="19050" algn="ctr">
              <a:solidFill>
                <a:schemeClr val="tx1"/>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1043" tIns="40522" rIns="81043" bIns="40522" anchor="ctr"/>
            <a:lstStyle/>
            <a:p>
              <a:pPr algn="ctr" eaLnBrk="0" hangingPunct="0"/>
              <a:r>
                <a:rPr lang="id-ID" sz="1400" b="1">
                  <a:latin typeface="Candara" pitchFamily="34" charset="0"/>
                </a:rPr>
                <a:t>Musrenbang RPJMD</a:t>
              </a:r>
              <a:endParaRPr lang="en-US" sz="1400" b="1">
                <a:latin typeface="Candara" pitchFamily="34" charset="0"/>
              </a:endParaRPr>
            </a:p>
          </p:txBody>
        </p:sp>
        <p:sp>
          <p:nvSpPr>
            <p:cNvPr id="18" name="Flowchart: Document 78">
              <a:extLst>
                <a:ext uri="{FF2B5EF4-FFF2-40B4-BE49-F238E27FC236}">
                  <a16:creationId xmlns:a16="http://schemas.microsoft.com/office/drawing/2014/main" xmlns="" id="{A95DCE90-1EB1-4346-A3BF-E9784C018039}"/>
                </a:ext>
              </a:extLst>
            </p:cNvPr>
            <p:cNvSpPr>
              <a:spLocks noChangeArrowheads="1"/>
            </p:cNvSpPr>
            <p:nvPr/>
          </p:nvSpPr>
          <p:spPr bwMode="auto">
            <a:xfrm>
              <a:off x="9784575" y="2967088"/>
              <a:ext cx="1622984" cy="448469"/>
            </a:xfrm>
            <a:prstGeom prst="flowChartDocument">
              <a:avLst/>
            </a:prstGeom>
            <a:solidFill>
              <a:schemeClr val="bg1">
                <a:alpha val="10000"/>
              </a:schemeClr>
            </a:solidFill>
            <a:ln w="19050" algn="ctr">
              <a:solidFill>
                <a:schemeClr val="tx1"/>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1043" tIns="40522" rIns="81043" bIns="40522" anchor="ctr"/>
            <a:lstStyle/>
            <a:p>
              <a:pPr algn="ctr" eaLnBrk="0" hangingPunct="0"/>
              <a:r>
                <a:rPr lang="id-ID" sz="1400" b="1">
                  <a:latin typeface="Candara" pitchFamily="34" charset="0"/>
                </a:rPr>
                <a:t>Rancangan Akhir RPJMD</a:t>
              </a:r>
            </a:p>
          </p:txBody>
        </p:sp>
        <p:sp>
          <p:nvSpPr>
            <p:cNvPr id="19" name="Rectangle 18">
              <a:extLst>
                <a:ext uri="{FF2B5EF4-FFF2-40B4-BE49-F238E27FC236}">
                  <a16:creationId xmlns:a16="http://schemas.microsoft.com/office/drawing/2014/main" xmlns="" id="{DAD384F7-B7E7-4322-BE88-03500447FC3C}"/>
                </a:ext>
              </a:extLst>
            </p:cNvPr>
            <p:cNvSpPr/>
            <p:nvPr/>
          </p:nvSpPr>
          <p:spPr bwMode="auto">
            <a:xfrm>
              <a:off x="9784575" y="3586211"/>
              <a:ext cx="1622984" cy="250032"/>
            </a:xfrm>
            <a:prstGeom prst="rect">
              <a:avLst/>
            </a:prstGeom>
            <a:solidFill>
              <a:schemeClr val="bg1">
                <a:alpha val="10000"/>
              </a:schemeClr>
            </a:solidFill>
            <a:ln w="19050" cap="flat" cmpd="sng" algn="ctr">
              <a:solidFill>
                <a:schemeClr val="tx1"/>
              </a:solid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81043" tIns="40522" rIns="81043" bIns="40522" anchor="ctr"/>
            <a:lstStyle/>
            <a:p>
              <a:pPr algn="ctr" eaLnBrk="0" hangingPunct="0">
                <a:defRPr/>
              </a:pPr>
              <a:r>
                <a:rPr lang="id-ID" sz="1400" b="1" dirty="0">
                  <a:latin typeface="Candara" pitchFamily="34" charset="0"/>
                  <a:cs typeface="Arial" pitchFamily="34" charset="0"/>
                </a:rPr>
                <a:t>Perda RPJMD </a:t>
              </a:r>
              <a:endParaRPr lang="en-US" sz="1400" b="1" dirty="0">
                <a:latin typeface="Candara" pitchFamily="34" charset="0"/>
                <a:cs typeface="Arial" pitchFamily="34" charset="0"/>
              </a:endParaRPr>
            </a:p>
          </p:txBody>
        </p:sp>
        <p:cxnSp>
          <p:nvCxnSpPr>
            <p:cNvPr id="20" name="Shape 20">
              <a:extLst>
                <a:ext uri="{FF2B5EF4-FFF2-40B4-BE49-F238E27FC236}">
                  <a16:creationId xmlns:a16="http://schemas.microsoft.com/office/drawing/2014/main" xmlns="" id="{623EDA33-E9F4-4951-ACDA-490233D37247}"/>
                </a:ext>
              </a:extLst>
            </p:cNvPr>
            <p:cNvCxnSpPr>
              <a:stCxn id="17" idx="2"/>
              <a:endCxn id="18" idx="0"/>
            </p:cNvCxnSpPr>
            <p:nvPr/>
          </p:nvCxnSpPr>
          <p:spPr bwMode="auto">
            <a:xfrm rot="5400000">
              <a:off x="10518677" y="2889697"/>
              <a:ext cx="154781" cy="1588"/>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sp>
          <p:nvSpPr>
            <p:cNvPr id="21" name="Flowchart: Document 76">
              <a:extLst>
                <a:ext uri="{FF2B5EF4-FFF2-40B4-BE49-F238E27FC236}">
                  <a16:creationId xmlns:a16="http://schemas.microsoft.com/office/drawing/2014/main" xmlns="" id="{CF0B7619-8B5D-4C33-8B9C-45CE1E623705}"/>
                </a:ext>
              </a:extLst>
            </p:cNvPr>
            <p:cNvSpPr>
              <a:spLocks noChangeArrowheads="1"/>
            </p:cNvSpPr>
            <p:nvPr/>
          </p:nvSpPr>
          <p:spPr bwMode="auto">
            <a:xfrm>
              <a:off x="9780969" y="1855838"/>
              <a:ext cx="1622984" cy="416719"/>
            </a:xfrm>
            <a:prstGeom prst="flowChartDocument">
              <a:avLst/>
            </a:prstGeom>
            <a:solidFill>
              <a:schemeClr val="bg1">
                <a:alpha val="10000"/>
              </a:schemeClr>
            </a:solidFill>
            <a:ln w="19050" algn="ctr">
              <a:solidFill>
                <a:schemeClr val="tx1"/>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1043" tIns="40522" rIns="81043" bIns="40522" anchor="ctr"/>
            <a:lstStyle/>
            <a:p>
              <a:pPr algn="ctr" eaLnBrk="0" hangingPunct="0"/>
              <a:r>
                <a:rPr lang="id-ID" sz="1400" b="1">
                  <a:latin typeface="Candara" pitchFamily="34" charset="0"/>
                </a:rPr>
                <a:t>Rancangan RPJMD</a:t>
              </a:r>
            </a:p>
          </p:txBody>
        </p:sp>
        <p:sp>
          <p:nvSpPr>
            <p:cNvPr id="22" name="Rectangle 21">
              <a:extLst>
                <a:ext uri="{FF2B5EF4-FFF2-40B4-BE49-F238E27FC236}">
                  <a16:creationId xmlns:a16="http://schemas.microsoft.com/office/drawing/2014/main" xmlns="" id="{BB5D8356-23DB-4778-A85F-7AE381C4CD80}"/>
                </a:ext>
              </a:extLst>
            </p:cNvPr>
            <p:cNvSpPr/>
            <p:nvPr/>
          </p:nvSpPr>
          <p:spPr bwMode="auto">
            <a:xfrm>
              <a:off x="1509160" y="2878452"/>
              <a:ext cx="4069932" cy="3712104"/>
            </a:xfrm>
            <a:prstGeom prst="rect">
              <a:avLst/>
            </a:prstGeom>
            <a:solidFill>
              <a:schemeClr val="bg1">
                <a:alpha val="10000"/>
              </a:schemeClr>
            </a:solidFill>
            <a:ln w="28575" cap="flat" cmpd="sng" algn="ctr">
              <a:solidFill>
                <a:srgbClr val="0099CC"/>
              </a:solidFill>
              <a:prstDash val="solid"/>
              <a:round/>
              <a:headEnd type="none" w="med" len="med"/>
              <a:tailEnd type="none" w="med" len="med"/>
            </a:ln>
            <a:effectLst/>
          </p:spPr>
          <p:txBody>
            <a:bodyPr lIns="81043" tIns="40522" rIns="81043" bIns="40522"/>
            <a:lstStyle/>
            <a:p>
              <a:pPr eaLnBrk="0" hangingPunct="0">
                <a:defRPr/>
              </a:pPr>
              <a:endParaRPr lang="id-ID" sz="2000">
                <a:effectLst>
                  <a:outerShdw blurRad="38100" dist="38100" dir="2700000" algn="tl">
                    <a:srgbClr val="000000"/>
                  </a:outerShdw>
                </a:effectLst>
                <a:cs typeface="Arial" pitchFamily="34" charset="0"/>
              </a:endParaRPr>
            </a:p>
          </p:txBody>
        </p:sp>
        <p:sp>
          <p:nvSpPr>
            <p:cNvPr id="23" name="Rectangle 4">
              <a:extLst>
                <a:ext uri="{FF2B5EF4-FFF2-40B4-BE49-F238E27FC236}">
                  <a16:creationId xmlns:a16="http://schemas.microsoft.com/office/drawing/2014/main" xmlns="" id="{860A3F3B-B89A-4F3A-82B7-BCB5C0DE6A04}"/>
                </a:ext>
              </a:extLst>
            </p:cNvPr>
            <p:cNvSpPr>
              <a:spLocks noChangeArrowheads="1"/>
            </p:cNvSpPr>
            <p:nvPr/>
          </p:nvSpPr>
          <p:spPr bwMode="auto">
            <a:xfrm>
              <a:off x="1610145" y="5988629"/>
              <a:ext cx="1033301" cy="425979"/>
            </a:xfrm>
            <a:prstGeom prst="rect">
              <a:avLst/>
            </a:prstGeom>
            <a:solidFill>
              <a:schemeClr val="bg1">
                <a:alpha val="10000"/>
              </a:schemeClr>
            </a:solidFill>
            <a:ln w="19050" algn="ctr">
              <a:solidFill>
                <a:schemeClr val="tx1"/>
              </a:solid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31907" tIns="31907" rIns="31907" bIns="31907" anchor="ctr"/>
            <a:lstStyle/>
            <a:p>
              <a:pPr algn="ctr" eaLnBrk="0" hangingPunct="0">
                <a:lnSpc>
                  <a:spcPct val="80000"/>
                </a:lnSpc>
              </a:pPr>
              <a:r>
                <a:rPr lang="id-ID" sz="1200" b="1">
                  <a:latin typeface="Candara" pitchFamily="34" charset="0"/>
                </a:rPr>
                <a:t>Pengolahan data dan informasi </a:t>
              </a:r>
            </a:p>
          </p:txBody>
        </p:sp>
        <p:sp>
          <p:nvSpPr>
            <p:cNvPr id="24" name="Rectangle 23">
              <a:extLst>
                <a:ext uri="{FF2B5EF4-FFF2-40B4-BE49-F238E27FC236}">
                  <a16:creationId xmlns:a16="http://schemas.microsoft.com/office/drawing/2014/main" xmlns="" id="{75E8A516-42A6-40C8-94FA-FC9166B2895B}"/>
                </a:ext>
              </a:extLst>
            </p:cNvPr>
            <p:cNvSpPr/>
            <p:nvPr/>
          </p:nvSpPr>
          <p:spPr bwMode="auto">
            <a:xfrm>
              <a:off x="3826935" y="3525467"/>
              <a:ext cx="1674527" cy="1311223"/>
            </a:xfrm>
            <a:prstGeom prst="rect">
              <a:avLst/>
            </a:prstGeom>
            <a:solidFill>
              <a:schemeClr val="bg1">
                <a:alpha val="10000"/>
              </a:schemeClr>
            </a:solidFill>
            <a:ln w="19050" cap="flat" cmpd="sng" algn="ctr">
              <a:solidFill>
                <a:schemeClr val="tx1"/>
              </a:solid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81043" tIns="40522" rIns="81043" bIns="40522"/>
            <a:lstStyle/>
            <a:p>
              <a:pPr eaLnBrk="0" hangingPunct="0">
                <a:defRPr/>
              </a:pPr>
              <a:endParaRPr lang="id-ID" sz="2000">
                <a:effectLst>
                  <a:outerShdw blurRad="38100" dist="38100" dir="2700000" algn="tl">
                    <a:srgbClr val="000000"/>
                  </a:outerShdw>
                </a:effectLst>
                <a:cs typeface="Arial" pitchFamily="34" charset="0"/>
              </a:endParaRPr>
            </a:p>
          </p:txBody>
        </p:sp>
        <p:sp>
          <p:nvSpPr>
            <p:cNvPr id="25" name="Rectangle 12">
              <a:extLst>
                <a:ext uri="{FF2B5EF4-FFF2-40B4-BE49-F238E27FC236}">
                  <a16:creationId xmlns:a16="http://schemas.microsoft.com/office/drawing/2014/main" xmlns="" id="{30C18125-0CEA-41BE-9C3C-16233B2E6579}"/>
                </a:ext>
              </a:extLst>
            </p:cNvPr>
            <p:cNvSpPr>
              <a:spLocks noChangeArrowheads="1"/>
            </p:cNvSpPr>
            <p:nvPr/>
          </p:nvSpPr>
          <p:spPr bwMode="auto">
            <a:xfrm>
              <a:off x="4000346" y="4253304"/>
              <a:ext cx="1181425" cy="447578"/>
            </a:xfrm>
            <a:prstGeom prst="rect">
              <a:avLst/>
            </a:prstGeom>
            <a:solidFill>
              <a:schemeClr val="bg1">
                <a:alpha val="10000"/>
              </a:schemeClr>
            </a:solidFill>
            <a:ln w="19050" algn="ctr">
              <a:solidFill>
                <a:schemeClr val="tx1"/>
              </a:solid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81043" tIns="40522" rIns="81043" bIns="40522" anchor="ctr"/>
            <a:lstStyle/>
            <a:p>
              <a:pPr algn="ctr" eaLnBrk="0" hangingPunct="0">
                <a:lnSpc>
                  <a:spcPct val="80000"/>
                </a:lnSpc>
              </a:pPr>
              <a:r>
                <a:rPr lang="es-ES" sz="1200" b="1">
                  <a:latin typeface="Candara" pitchFamily="34" charset="0"/>
                </a:rPr>
                <a:t>Perumusan sasaran</a:t>
              </a:r>
            </a:p>
          </p:txBody>
        </p:sp>
        <p:cxnSp>
          <p:nvCxnSpPr>
            <p:cNvPr id="26" name="Shape 20">
              <a:extLst>
                <a:ext uri="{FF2B5EF4-FFF2-40B4-BE49-F238E27FC236}">
                  <a16:creationId xmlns:a16="http://schemas.microsoft.com/office/drawing/2014/main" xmlns="" id="{80BBC3EE-C02F-4B60-85A7-13F9A4616031}"/>
                </a:ext>
              </a:extLst>
            </p:cNvPr>
            <p:cNvCxnSpPr/>
            <p:nvPr/>
          </p:nvCxnSpPr>
          <p:spPr bwMode="auto">
            <a:xfrm rot="5400000">
              <a:off x="4415699" y="4132674"/>
              <a:ext cx="262120" cy="7"/>
            </a:xfrm>
            <a:prstGeom prst="bentConnector3">
              <a:avLst>
                <a:gd name="adj1" fmla="val 50000"/>
              </a:avLst>
            </a:prstGeom>
            <a:solidFill>
              <a:srgbClr val="A3EDFF"/>
            </a:solidFill>
            <a:ln w="19050" cap="flat" cmpd="sng" algn="ctr">
              <a:solidFill>
                <a:schemeClr val="tx1"/>
              </a:solidFill>
              <a:prstDash val="solid"/>
              <a:round/>
              <a:headEnd type="none" w="med" len="med"/>
              <a:tailEnd type="arrow"/>
            </a:ln>
            <a:effectLst/>
          </p:spPr>
        </p:cxnSp>
        <p:sp>
          <p:nvSpPr>
            <p:cNvPr id="27" name="Rectangle 26">
              <a:extLst>
                <a:ext uri="{FF2B5EF4-FFF2-40B4-BE49-F238E27FC236}">
                  <a16:creationId xmlns:a16="http://schemas.microsoft.com/office/drawing/2014/main" xmlns="" id="{428FBF54-3DC3-4FDC-AD83-9E2CFA757622}"/>
                </a:ext>
              </a:extLst>
            </p:cNvPr>
            <p:cNvSpPr/>
            <p:nvPr/>
          </p:nvSpPr>
          <p:spPr bwMode="auto">
            <a:xfrm>
              <a:off x="4000346" y="3726720"/>
              <a:ext cx="1181425" cy="334569"/>
            </a:xfrm>
            <a:prstGeom prst="rect">
              <a:avLst/>
            </a:prstGeom>
            <a:solidFill>
              <a:schemeClr val="bg1">
                <a:alpha val="10000"/>
              </a:schemeClr>
            </a:solidFill>
            <a:ln w="19050" cap="flat" cmpd="sng" algn="ctr">
              <a:solidFill>
                <a:schemeClr val="tx1"/>
              </a:solid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81043" tIns="40522" rIns="81043" bIns="40522" anchor="ctr"/>
            <a:lstStyle/>
            <a:p>
              <a:pPr algn="ctr" eaLnBrk="0" hangingPunct="0">
                <a:lnSpc>
                  <a:spcPct val="80000"/>
                </a:lnSpc>
                <a:defRPr/>
              </a:pPr>
              <a:r>
                <a:rPr lang="fi-FI" sz="1200" b="1" dirty="0">
                  <a:latin typeface="Candara" pitchFamily="34" charset="0"/>
                  <a:cs typeface="Arial" pitchFamily="34" charset="0"/>
                </a:rPr>
                <a:t>Perumusan </a:t>
              </a:r>
              <a:r>
                <a:rPr lang="id-ID" sz="1200" b="1" dirty="0">
                  <a:latin typeface="Candara" pitchFamily="34" charset="0"/>
                  <a:cs typeface="Arial" pitchFamily="34" charset="0"/>
                </a:rPr>
                <a:t>Tujuan</a:t>
              </a:r>
              <a:endParaRPr lang="fi-FI" sz="1200" b="1" dirty="0">
                <a:latin typeface="Candara" pitchFamily="34" charset="0"/>
                <a:cs typeface="Arial" pitchFamily="34" charset="0"/>
              </a:endParaRPr>
            </a:p>
          </p:txBody>
        </p:sp>
        <p:cxnSp>
          <p:nvCxnSpPr>
            <p:cNvPr id="28" name="Shape 20">
              <a:extLst>
                <a:ext uri="{FF2B5EF4-FFF2-40B4-BE49-F238E27FC236}">
                  <a16:creationId xmlns:a16="http://schemas.microsoft.com/office/drawing/2014/main" xmlns="" id="{721AEF6C-E21E-4EE8-B7CB-7E3448838A6D}"/>
                </a:ext>
              </a:extLst>
            </p:cNvPr>
            <p:cNvCxnSpPr>
              <a:stCxn id="23" idx="0"/>
              <a:endCxn id="32" idx="1"/>
            </p:cNvCxnSpPr>
            <p:nvPr/>
          </p:nvCxnSpPr>
          <p:spPr bwMode="auto">
            <a:xfrm rot="5400000" flipH="1" flipV="1">
              <a:off x="1758047" y="5409794"/>
              <a:ext cx="947585" cy="210086"/>
            </a:xfrm>
            <a:prstGeom prst="bentConnector2">
              <a:avLst/>
            </a:prstGeom>
            <a:solidFill>
              <a:schemeClr val="accent1"/>
            </a:solidFill>
            <a:ln w="19050" cap="flat" cmpd="sng" algn="ctr">
              <a:solidFill>
                <a:schemeClr val="tx1"/>
              </a:solidFill>
              <a:prstDash val="solid"/>
              <a:round/>
              <a:headEnd type="none" w="med" len="med"/>
              <a:tailEnd type="arrow" w="med" len="med"/>
            </a:ln>
            <a:effectLst/>
          </p:spPr>
        </p:cxnSp>
        <p:cxnSp>
          <p:nvCxnSpPr>
            <p:cNvPr id="29" name="Shape 18">
              <a:extLst>
                <a:ext uri="{FF2B5EF4-FFF2-40B4-BE49-F238E27FC236}">
                  <a16:creationId xmlns:a16="http://schemas.microsoft.com/office/drawing/2014/main" xmlns="" id="{2F5F5B2C-43E0-48D8-B817-9AD78EF54AE7}"/>
                </a:ext>
              </a:extLst>
            </p:cNvPr>
            <p:cNvCxnSpPr/>
            <p:nvPr/>
          </p:nvCxnSpPr>
          <p:spPr bwMode="auto">
            <a:xfrm rot="5400000" flipH="1" flipV="1">
              <a:off x="2821277" y="5398401"/>
              <a:ext cx="199761" cy="1588"/>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sp>
          <p:nvSpPr>
            <p:cNvPr id="30" name="Rectangle 84">
              <a:extLst>
                <a:ext uri="{FF2B5EF4-FFF2-40B4-BE49-F238E27FC236}">
                  <a16:creationId xmlns:a16="http://schemas.microsoft.com/office/drawing/2014/main" xmlns="" id="{C9F61AFC-260B-4516-A528-F005D19314D6}"/>
                </a:ext>
              </a:extLst>
            </p:cNvPr>
            <p:cNvSpPr>
              <a:spLocks noChangeArrowheads="1"/>
            </p:cNvSpPr>
            <p:nvPr/>
          </p:nvSpPr>
          <p:spPr bwMode="auto">
            <a:xfrm>
              <a:off x="2326062" y="3878100"/>
              <a:ext cx="1181171" cy="670852"/>
            </a:xfrm>
            <a:prstGeom prst="rect">
              <a:avLst/>
            </a:prstGeom>
            <a:solidFill>
              <a:schemeClr val="bg1">
                <a:alpha val="10000"/>
              </a:schemeClr>
            </a:solidFill>
            <a:ln w="19050" algn="ctr">
              <a:solidFill>
                <a:schemeClr val="tx1"/>
              </a:solid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31907" tIns="31907" rIns="31907" bIns="31907" anchor="ctr"/>
            <a:lstStyle/>
            <a:p>
              <a:pPr algn="ctr" eaLnBrk="0" hangingPunct="0">
                <a:lnSpc>
                  <a:spcPct val="80000"/>
                </a:lnSpc>
              </a:pPr>
              <a:r>
                <a:rPr lang="id-ID" sz="1200" b="1" dirty="0">
                  <a:latin typeface="Candara" pitchFamily="34" charset="0"/>
                </a:rPr>
                <a:t>Perumusan Isu-isu strategis berdasarkan tupoksi</a:t>
              </a:r>
            </a:p>
          </p:txBody>
        </p:sp>
        <p:cxnSp>
          <p:nvCxnSpPr>
            <p:cNvPr id="31" name="Shape 18">
              <a:extLst>
                <a:ext uri="{FF2B5EF4-FFF2-40B4-BE49-F238E27FC236}">
                  <a16:creationId xmlns:a16="http://schemas.microsoft.com/office/drawing/2014/main" xmlns="" id="{DC581E36-A666-4BCC-8FF4-914700D23A30}"/>
                </a:ext>
              </a:extLst>
            </p:cNvPr>
            <p:cNvCxnSpPr/>
            <p:nvPr/>
          </p:nvCxnSpPr>
          <p:spPr bwMode="auto">
            <a:xfrm rot="5400000" flipH="1" flipV="1">
              <a:off x="2820616" y="4645869"/>
              <a:ext cx="201083" cy="1588"/>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sp>
          <p:nvSpPr>
            <p:cNvPr id="32" name="Rectangle 9">
              <a:extLst>
                <a:ext uri="{FF2B5EF4-FFF2-40B4-BE49-F238E27FC236}">
                  <a16:creationId xmlns:a16="http://schemas.microsoft.com/office/drawing/2014/main" xmlns="" id="{E3217E66-584C-4D58-A93E-E51CF9760577}"/>
                </a:ext>
              </a:extLst>
            </p:cNvPr>
            <p:cNvSpPr>
              <a:spLocks noChangeArrowheads="1"/>
            </p:cNvSpPr>
            <p:nvPr/>
          </p:nvSpPr>
          <p:spPr bwMode="auto">
            <a:xfrm>
              <a:off x="2336882" y="4763826"/>
              <a:ext cx="1179369" cy="554435"/>
            </a:xfrm>
            <a:prstGeom prst="rect">
              <a:avLst/>
            </a:prstGeom>
            <a:solidFill>
              <a:schemeClr val="bg1">
                <a:alpha val="10000"/>
              </a:schemeClr>
            </a:solidFill>
            <a:ln w="19050" algn="ctr">
              <a:solidFill>
                <a:schemeClr val="tx1"/>
              </a:solid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31907" tIns="31907" rIns="31907" bIns="31907" anchor="ctr"/>
            <a:lstStyle/>
            <a:p>
              <a:pPr algn="ctr" eaLnBrk="0" hangingPunct="0">
                <a:lnSpc>
                  <a:spcPct val="80000"/>
                </a:lnSpc>
              </a:pPr>
              <a:r>
                <a:rPr lang="id-ID" sz="1200" b="1">
                  <a:latin typeface="Candara" pitchFamily="34" charset="0"/>
                </a:rPr>
                <a:t>Analisis Gambaran pelayanan PD</a:t>
              </a:r>
            </a:p>
          </p:txBody>
        </p:sp>
        <p:sp>
          <p:nvSpPr>
            <p:cNvPr id="33" name="Flowchart: Document 73">
              <a:extLst>
                <a:ext uri="{FF2B5EF4-FFF2-40B4-BE49-F238E27FC236}">
                  <a16:creationId xmlns:a16="http://schemas.microsoft.com/office/drawing/2014/main" xmlns="" id="{B2F72BFE-C18F-43CC-89DC-A86984584A00}"/>
                </a:ext>
              </a:extLst>
            </p:cNvPr>
            <p:cNvSpPr>
              <a:spLocks noChangeArrowheads="1"/>
            </p:cNvSpPr>
            <p:nvPr/>
          </p:nvSpPr>
          <p:spPr bwMode="auto">
            <a:xfrm>
              <a:off x="2641643" y="5495366"/>
              <a:ext cx="568045" cy="302948"/>
            </a:xfrm>
            <a:prstGeom prst="flowChartDocument">
              <a:avLst/>
            </a:prstGeom>
            <a:solidFill>
              <a:schemeClr val="bg1">
                <a:alpha val="10000"/>
              </a:schemeClr>
            </a:solidFill>
            <a:ln w="19050" algn="ctr">
              <a:solidFill>
                <a:schemeClr val="tx1"/>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31907" tIns="31907" rIns="31907" bIns="31907" anchor="b"/>
            <a:lstStyle/>
            <a:p>
              <a:pPr algn="ctr" eaLnBrk="0" hangingPunct="0">
                <a:lnSpc>
                  <a:spcPct val="80000"/>
                </a:lnSpc>
              </a:pPr>
              <a:r>
                <a:rPr lang="id-ID" sz="1400" b="1">
                  <a:latin typeface="Candara" pitchFamily="34" charset="0"/>
                </a:rPr>
                <a:t>SPM</a:t>
              </a:r>
              <a:endParaRPr lang="it-IT" sz="1400" b="1">
                <a:latin typeface="Candara" pitchFamily="34" charset="0"/>
              </a:endParaRPr>
            </a:p>
          </p:txBody>
        </p:sp>
        <p:sp>
          <p:nvSpPr>
            <p:cNvPr id="34" name="Rectangle 89">
              <a:extLst>
                <a:ext uri="{FF2B5EF4-FFF2-40B4-BE49-F238E27FC236}">
                  <a16:creationId xmlns:a16="http://schemas.microsoft.com/office/drawing/2014/main" xmlns="" id="{7A29C845-8988-4828-9A62-D4C2DB87DD98}"/>
                </a:ext>
              </a:extLst>
            </p:cNvPr>
            <p:cNvSpPr>
              <a:spLocks noChangeArrowheads="1"/>
            </p:cNvSpPr>
            <p:nvPr/>
          </p:nvSpPr>
          <p:spPr bwMode="auto">
            <a:xfrm>
              <a:off x="1592474" y="3370577"/>
              <a:ext cx="1033299" cy="424656"/>
            </a:xfrm>
            <a:prstGeom prst="rect">
              <a:avLst/>
            </a:prstGeom>
            <a:solidFill>
              <a:schemeClr val="bg1">
                <a:alpha val="10000"/>
              </a:schemeClr>
            </a:solidFill>
            <a:ln w="19050" algn="ctr">
              <a:solidFill>
                <a:schemeClr val="tx1"/>
              </a:solid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eaLnBrk="0" hangingPunct="0">
                <a:lnSpc>
                  <a:spcPct val="80000"/>
                </a:lnSpc>
              </a:pPr>
              <a:r>
                <a:rPr lang="id-ID" sz="1050" b="1" dirty="0">
                  <a:latin typeface="Candara" pitchFamily="34" charset="0"/>
                </a:rPr>
                <a:t>Penelaahan RTRW &amp; KLHS</a:t>
              </a:r>
            </a:p>
          </p:txBody>
        </p:sp>
        <p:cxnSp>
          <p:nvCxnSpPr>
            <p:cNvPr id="35" name="Shape 20">
              <a:extLst>
                <a:ext uri="{FF2B5EF4-FFF2-40B4-BE49-F238E27FC236}">
                  <a16:creationId xmlns:a16="http://schemas.microsoft.com/office/drawing/2014/main" xmlns="" id="{07A1B01C-7DC0-4678-93DA-B6CDED5A7A7F}"/>
                </a:ext>
              </a:extLst>
            </p:cNvPr>
            <p:cNvCxnSpPr>
              <a:stCxn id="34" idx="2"/>
              <a:endCxn id="30" idx="1"/>
            </p:cNvCxnSpPr>
            <p:nvPr/>
          </p:nvCxnSpPr>
          <p:spPr bwMode="auto">
            <a:xfrm rot="16200000" flipH="1">
              <a:off x="2008447" y="3895910"/>
              <a:ext cx="418293" cy="216938"/>
            </a:xfrm>
            <a:prstGeom prst="bentConnector2">
              <a:avLst/>
            </a:prstGeom>
            <a:solidFill>
              <a:schemeClr val="accent1"/>
            </a:solidFill>
            <a:ln w="19050" cap="flat" cmpd="sng" algn="ctr">
              <a:solidFill>
                <a:schemeClr val="tx1"/>
              </a:solidFill>
              <a:prstDash val="solid"/>
              <a:round/>
              <a:headEnd type="none" w="med" len="med"/>
              <a:tailEnd type="arrow" w="med" len="med"/>
            </a:ln>
            <a:effectLst/>
          </p:spPr>
        </p:cxnSp>
        <p:cxnSp>
          <p:nvCxnSpPr>
            <p:cNvPr id="36" name="Shape 20">
              <a:extLst>
                <a:ext uri="{FF2B5EF4-FFF2-40B4-BE49-F238E27FC236}">
                  <a16:creationId xmlns:a16="http://schemas.microsoft.com/office/drawing/2014/main" xmlns="" id="{AC14B56B-66CC-41A0-A10D-5E2176C11BF8}"/>
                </a:ext>
              </a:extLst>
            </p:cNvPr>
            <p:cNvCxnSpPr>
              <a:stCxn id="37" idx="2"/>
            </p:cNvCxnSpPr>
            <p:nvPr/>
          </p:nvCxnSpPr>
          <p:spPr bwMode="auto">
            <a:xfrm rot="5400000">
              <a:off x="2951368" y="3609875"/>
              <a:ext cx="341722" cy="149671"/>
            </a:xfrm>
            <a:prstGeom prst="bentConnector3">
              <a:avLst>
                <a:gd name="adj1" fmla="val 50000"/>
              </a:avLst>
            </a:prstGeom>
            <a:solidFill>
              <a:schemeClr val="accent1"/>
            </a:solidFill>
            <a:ln w="19050" cap="flat" cmpd="sng" algn="ctr">
              <a:solidFill>
                <a:schemeClr val="tx1"/>
              </a:solidFill>
              <a:prstDash val="solid"/>
              <a:round/>
              <a:headEnd type="none" w="med" len="med"/>
              <a:tailEnd type="arrow"/>
            </a:ln>
            <a:effectLst/>
          </p:spPr>
        </p:cxnSp>
        <p:sp>
          <p:nvSpPr>
            <p:cNvPr id="37" name="Flowchart: Document 94">
              <a:extLst>
                <a:ext uri="{FF2B5EF4-FFF2-40B4-BE49-F238E27FC236}">
                  <a16:creationId xmlns:a16="http://schemas.microsoft.com/office/drawing/2014/main" xmlns="" id="{57414DC8-3C4E-40F0-BBCF-E24429EFA804}"/>
                </a:ext>
              </a:extLst>
            </p:cNvPr>
            <p:cNvSpPr>
              <a:spLocks noChangeArrowheads="1"/>
            </p:cNvSpPr>
            <p:nvPr/>
          </p:nvSpPr>
          <p:spPr bwMode="auto">
            <a:xfrm>
              <a:off x="2675906" y="2996192"/>
              <a:ext cx="1042316" cy="554303"/>
            </a:xfrm>
            <a:prstGeom prst="flowChartDocument">
              <a:avLst/>
            </a:prstGeom>
            <a:solidFill>
              <a:schemeClr val="bg1">
                <a:alpha val="10000"/>
              </a:schemeClr>
            </a:solidFill>
            <a:ln w="19050" algn="ctr">
              <a:solidFill>
                <a:schemeClr val="tx1"/>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31907" tIns="31907" rIns="31907" bIns="31907" anchor="ctr"/>
            <a:lstStyle/>
            <a:p>
              <a:pPr algn="ctr" eaLnBrk="0" hangingPunct="0">
                <a:lnSpc>
                  <a:spcPct val="80000"/>
                </a:lnSpc>
              </a:pPr>
              <a:r>
                <a:rPr lang="id-ID" sz="1050" b="1" dirty="0">
                  <a:latin typeface="Candara" pitchFamily="34" charset="0"/>
                </a:rPr>
                <a:t>Renstra-KL &amp; Renstra PD Provinsi</a:t>
              </a:r>
              <a:endParaRPr lang="it-IT" sz="1050" b="1" dirty="0">
                <a:latin typeface="Candara" pitchFamily="34" charset="0"/>
              </a:endParaRPr>
            </a:p>
          </p:txBody>
        </p:sp>
        <p:cxnSp>
          <p:nvCxnSpPr>
            <p:cNvPr id="38" name="Shape 20">
              <a:extLst>
                <a:ext uri="{FF2B5EF4-FFF2-40B4-BE49-F238E27FC236}">
                  <a16:creationId xmlns:a16="http://schemas.microsoft.com/office/drawing/2014/main" xmlns="" id="{18D71992-C122-4983-AC0C-7882A85487E4}"/>
                </a:ext>
              </a:extLst>
            </p:cNvPr>
            <p:cNvCxnSpPr>
              <a:cxnSpLocks noChangeShapeType="1"/>
            </p:cNvCxnSpPr>
            <p:nvPr/>
          </p:nvCxnSpPr>
          <p:spPr bwMode="auto">
            <a:xfrm>
              <a:off x="3516252" y="4245025"/>
              <a:ext cx="340826" cy="1323"/>
            </a:xfrm>
            <a:prstGeom prst="bentConnector3">
              <a:avLst>
                <a:gd name="adj1" fmla="val 50000"/>
              </a:avLst>
            </a:prstGeom>
            <a:noFill/>
            <a:ln w="19050" algn="ctr">
              <a:solidFill>
                <a:schemeClr val="tx1"/>
              </a:solidFill>
              <a:round/>
              <a:headEnd/>
              <a:tailEnd type="arrow" w="med" len="med"/>
            </a:ln>
            <a:extLst>
              <a:ext uri="{909E8E84-426E-40DD-AFC4-6F175D3DCCD1}">
                <a14:hiddenFill xmlns:a14="http://schemas.microsoft.com/office/drawing/2010/main" xmlns="">
                  <a:noFill/>
                </a14:hiddenFill>
              </a:ext>
            </a:extLst>
          </p:spPr>
        </p:cxnSp>
        <p:cxnSp>
          <p:nvCxnSpPr>
            <p:cNvPr id="39" name="Elbow Connector 101">
              <a:extLst>
                <a:ext uri="{FF2B5EF4-FFF2-40B4-BE49-F238E27FC236}">
                  <a16:creationId xmlns:a16="http://schemas.microsoft.com/office/drawing/2014/main" xmlns="" id="{EEE10844-A274-4E01-BA5C-019429C4E393}"/>
                </a:ext>
              </a:extLst>
            </p:cNvPr>
            <p:cNvCxnSpPr>
              <a:cxnSpLocks noChangeShapeType="1"/>
              <a:endCxn id="25" idx="3"/>
            </p:cNvCxnSpPr>
            <p:nvPr/>
          </p:nvCxnSpPr>
          <p:spPr bwMode="auto">
            <a:xfrm rot="16200000" flipH="1">
              <a:off x="4889809" y="4185131"/>
              <a:ext cx="583380" cy="543"/>
            </a:xfrm>
            <a:prstGeom prst="bentConnector4">
              <a:avLst>
                <a:gd name="adj1" fmla="val 30820"/>
                <a:gd name="adj2" fmla="val 42199448"/>
              </a:avLst>
            </a:prstGeom>
            <a:noFill/>
            <a:ln w="19050" algn="ctr">
              <a:solidFill>
                <a:schemeClr val="tx1"/>
              </a:solidFill>
              <a:round/>
              <a:headEnd type="triangle" w="med" len="med"/>
              <a:tailEnd type="triangle" w="med" len="med"/>
            </a:ln>
            <a:extLst>
              <a:ext uri="{909E8E84-426E-40DD-AFC4-6F175D3DCCD1}">
                <a14:hiddenFill xmlns:a14="http://schemas.microsoft.com/office/drawing/2010/main" xmlns="">
                  <a:noFill/>
                </a14:hiddenFill>
              </a:ext>
            </a:extLst>
          </p:spPr>
        </p:cxnSp>
        <p:sp>
          <p:nvSpPr>
            <p:cNvPr id="40" name="Rectangle 102">
              <a:extLst>
                <a:ext uri="{FF2B5EF4-FFF2-40B4-BE49-F238E27FC236}">
                  <a16:creationId xmlns:a16="http://schemas.microsoft.com/office/drawing/2014/main" xmlns="" id="{B9F9826F-56F6-43E1-AD04-14ABA7299F5D}"/>
                </a:ext>
              </a:extLst>
            </p:cNvPr>
            <p:cNvSpPr>
              <a:spLocks noChangeArrowheads="1"/>
            </p:cNvSpPr>
            <p:nvPr/>
          </p:nvSpPr>
          <p:spPr bwMode="auto">
            <a:xfrm>
              <a:off x="3390019" y="1976222"/>
              <a:ext cx="1136088" cy="476250"/>
            </a:xfrm>
            <a:prstGeom prst="rect">
              <a:avLst/>
            </a:prstGeom>
            <a:solidFill>
              <a:schemeClr val="bg1">
                <a:alpha val="10000"/>
              </a:schemeClr>
            </a:solidFill>
            <a:ln w="19050" algn="ctr">
              <a:solidFill>
                <a:schemeClr val="tx1"/>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nchor="ctr"/>
            <a:lstStyle/>
            <a:p>
              <a:pPr algn="ctr" eaLnBrk="0" hangingPunct="0">
                <a:lnSpc>
                  <a:spcPct val="80000"/>
                </a:lnSpc>
              </a:pPr>
              <a:r>
                <a:rPr lang="id-ID" sz="1050" b="1" dirty="0">
                  <a:latin typeface="Candara" pitchFamily="34" charset="0"/>
                </a:rPr>
                <a:t>PENYUSUNAN RANCANGAN AWAL RPJMD</a:t>
              </a:r>
            </a:p>
          </p:txBody>
        </p:sp>
        <p:sp>
          <p:nvSpPr>
            <p:cNvPr id="41" name="Flowchart: Document 40">
              <a:extLst>
                <a:ext uri="{FF2B5EF4-FFF2-40B4-BE49-F238E27FC236}">
                  <a16:creationId xmlns:a16="http://schemas.microsoft.com/office/drawing/2014/main" xmlns="" id="{11FFDE05-A3C8-4D15-9494-F08BACC0C4DF}"/>
                </a:ext>
              </a:extLst>
            </p:cNvPr>
            <p:cNvSpPr/>
            <p:nvPr/>
          </p:nvSpPr>
          <p:spPr bwMode="auto">
            <a:xfrm>
              <a:off x="5790615" y="1920884"/>
              <a:ext cx="1473849" cy="713926"/>
            </a:xfrm>
            <a:prstGeom prst="flowChartDocument">
              <a:avLst/>
            </a:prstGeom>
            <a:solidFill>
              <a:schemeClr val="bg1">
                <a:alpha val="10000"/>
              </a:schemeClr>
            </a:solidFill>
            <a:ln w="19050" cap="flat" cmpd="sng" algn="ctr">
              <a:solidFill>
                <a:schemeClr val="tx1"/>
              </a:solid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eaLnBrk="0" hangingPunct="0">
                <a:lnSpc>
                  <a:spcPct val="80000"/>
                </a:lnSpc>
                <a:defRPr/>
              </a:pPr>
              <a:r>
                <a:rPr lang="id-ID" sz="1200" b="1" dirty="0">
                  <a:effectLst>
                    <a:outerShdw blurRad="38100" dist="38100" dir="2700000" algn="tl">
                      <a:srgbClr val="000000">
                        <a:alpha val="43137"/>
                      </a:srgbClr>
                    </a:outerShdw>
                  </a:effectLst>
                  <a:latin typeface="Candara" pitchFamily="34" charset="0"/>
                  <a:cs typeface="Arial" pitchFamily="34" charset="0"/>
                </a:rPr>
                <a:t>SE KDH ttg Penyusunan Rancangan </a:t>
              </a:r>
            </a:p>
            <a:p>
              <a:pPr algn="ctr" eaLnBrk="0" hangingPunct="0">
                <a:lnSpc>
                  <a:spcPct val="80000"/>
                </a:lnSpc>
                <a:defRPr/>
              </a:pPr>
              <a:r>
                <a:rPr lang="id-ID" sz="1200" b="1" dirty="0">
                  <a:effectLst>
                    <a:outerShdw blurRad="38100" dist="38100" dir="2700000" algn="tl">
                      <a:srgbClr val="000000">
                        <a:alpha val="43137"/>
                      </a:srgbClr>
                    </a:outerShdw>
                  </a:effectLst>
                  <a:latin typeface="Candara" pitchFamily="34" charset="0"/>
                  <a:cs typeface="Arial" pitchFamily="34" charset="0"/>
                </a:rPr>
                <a:t>Renstra-PD</a:t>
              </a:r>
            </a:p>
          </p:txBody>
        </p:sp>
        <p:sp>
          <p:nvSpPr>
            <p:cNvPr id="42" name="Rectangle 41">
              <a:extLst>
                <a:ext uri="{FF2B5EF4-FFF2-40B4-BE49-F238E27FC236}">
                  <a16:creationId xmlns:a16="http://schemas.microsoft.com/office/drawing/2014/main" xmlns="" id="{03D081B7-AC71-4D52-BC40-2F7901B8203F}"/>
                </a:ext>
              </a:extLst>
            </p:cNvPr>
            <p:cNvSpPr/>
            <p:nvPr/>
          </p:nvSpPr>
          <p:spPr bwMode="auto">
            <a:xfrm>
              <a:off x="5749334" y="4199816"/>
              <a:ext cx="1555137" cy="772583"/>
            </a:xfrm>
            <a:prstGeom prst="rect">
              <a:avLst/>
            </a:prstGeom>
            <a:solidFill>
              <a:schemeClr val="bg1">
                <a:alpha val="10000"/>
              </a:schemeClr>
            </a:solidFill>
            <a:ln w="19050" cap="flat" cmpd="sng" algn="ctr">
              <a:solidFill>
                <a:schemeClr val="tx1"/>
              </a:solid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eaLnBrk="0" hangingPunct="0">
                <a:lnSpc>
                  <a:spcPct val="80000"/>
                </a:lnSpc>
                <a:defRPr/>
              </a:pPr>
              <a:r>
                <a:rPr lang="id-ID" sz="1000" b="1">
                  <a:latin typeface="Candara" pitchFamily="34" charset="0"/>
                  <a:cs typeface="Arial" pitchFamily="34" charset="0"/>
                </a:rPr>
                <a:t>Perumusan rencana program, kegiatan, indikator kinerja, kelompok sasaran dan pendanaan indikatif</a:t>
              </a:r>
            </a:p>
          </p:txBody>
        </p:sp>
        <p:sp>
          <p:nvSpPr>
            <p:cNvPr id="43" name="Rectangle 42">
              <a:extLst>
                <a:ext uri="{FF2B5EF4-FFF2-40B4-BE49-F238E27FC236}">
                  <a16:creationId xmlns:a16="http://schemas.microsoft.com/office/drawing/2014/main" xmlns="" id="{55B5968B-9EB3-4906-9312-A9721D5DEE5D}"/>
                </a:ext>
              </a:extLst>
            </p:cNvPr>
            <p:cNvSpPr/>
            <p:nvPr/>
          </p:nvSpPr>
          <p:spPr bwMode="auto">
            <a:xfrm>
              <a:off x="5760941" y="5827189"/>
              <a:ext cx="1539738" cy="644261"/>
            </a:xfrm>
            <a:prstGeom prst="rect">
              <a:avLst/>
            </a:prstGeom>
            <a:solidFill>
              <a:schemeClr val="bg1">
                <a:alpha val="10000"/>
              </a:schemeClr>
            </a:solidFill>
            <a:ln w="19050" cap="flat" cmpd="sng" algn="ctr">
              <a:solidFill>
                <a:schemeClr val="tx1"/>
              </a:solid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eaLnBrk="0" hangingPunct="0">
                <a:lnSpc>
                  <a:spcPct val="80000"/>
                </a:lnSpc>
                <a:defRPr/>
              </a:pPr>
              <a:r>
                <a:rPr lang="id-ID" sz="1000" b="1" dirty="0">
                  <a:latin typeface="Candara" pitchFamily="34" charset="0"/>
                  <a:cs typeface="Arial" pitchFamily="34" charset="0"/>
                </a:rPr>
                <a:t>Perumusan indikator kinerja PD yang mengacu pada tujuan dan sasaran RPJMD</a:t>
              </a:r>
            </a:p>
          </p:txBody>
        </p:sp>
        <p:cxnSp>
          <p:nvCxnSpPr>
            <p:cNvPr id="44" name="Shape 20">
              <a:extLst>
                <a:ext uri="{FF2B5EF4-FFF2-40B4-BE49-F238E27FC236}">
                  <a16:creationId xmlns:a16="http://schemas.microsoft.com/office/drawing/2014/main" xmlns="" id="{3C5FBC14-7802-4A19-9C5B-07AEDBB7B9C1}"/>
                </a:ext>
              </a:extLst>
            </p:cNvPr>
            <p:cNvCxnSpPr>
              <a:stCxn id="61" idx="0"/>
              <a:endCxn id="41" idx="2"/>
            </p:cNvCxnSpPr>
            <p:nvPr/>
          </p:nvCxnSpPr>
          <p:spPr bwMode="auto">
            <a:xfrm rot="16200000" flipV="1">
              <a:off x="6151087" y="2964065"/>
              <a:ext cx="753632" cy="726"/>
            </a:xfrm>
            <a:prstGeom prst="bentConnector3">
              <a:avLst>
                <a:gd name="adj1" fmla="val 50000"/>
              </a:avLst>
            </a:prstGeom>
            <a:solidFill>
              <a:schemeClr val="accent1"/>
            </a:solidFill>
            <a:ln w="28575" cap="flat" cmpd="sng" algn="ctr">
              <a:solidFill>
                <a:schemeClr val="tx1"/>
              </a:solidFill>
              <a:prstDash val="solid"/>
              <a:round/>
              <a:headEnd type="arrow" w="med" len="med"/>
              <a:tailEnd type="none" w="med" len="med"/>
            </a:ln>
            <a:effectLst/>
          </p:spPr>
        </p:cxnSp>
        <p:cxnSp>
          <p:nvCxnSpPr>
            <p:cNvPr id="45" name="Shape 20">
              <a:extLst>
                <a:ext uri="{FF2B5EF4-FFF2-40B4-BE49-F238E27FC236}">
                  <a16:creationId xmlns:a16="http://schemas.microsoft.com/office/drawing/2014/main" xmlns="" id="{B5F7AF8F-ADFA-4CDF-9939-C7BF126560F7}"/>
                </a:ext>
              </a:extLst>
            </p:cNvPr>
            <p:cNvCxnSpPr>
              <a:stCxn id="43" idx="0"/>
              <a:endCxn id="42" idx="2"/>
            </p:cNvCxnSpPr>
            <p:nvPr/>
          </p:nvCxnSpPr>
          <p:spPr bwMode="auto">
            <a:xfrm rot="16200000" flipV="1">
              <a:off x="6101462" y="5397840"/>
              <a:ext cx="854790" cy="3907"/>
            </a:xfrm>
            <a:prstGeom prst="bentConnector3">
              <a:avLst>
                <a:gd name="adj1" fmla="val 50000"/>
              </a:avLst>
            </a:prstGeom>
            <a:solidFill>
              <a:schemeClr val="accent1"/>
            </a:solidFill>
            <a:ln w="19050" cap="flat" cmpd="sng" algn="ctr">
              <a:solidFill>
                <a:schemeClr val="tx1"/>
              </a:solidFill>
              <a:prstDash val="solid"/>
              <a:round/>
              <a:headEnd type="arrow" w="med" len="med"/>
              <a:tailEnd type="none" w="med" len="med"/>
            </a:ln>
            <a:effectLst/>
          </p:spPr>
        </p:cxnSp>
        <p:sp>
          <p:nvSpPr>
            <p:cNvPr id="46" name="Flowchart: Document 128">
              <a:extLst>
                <a:ext uri="{FF2B5EF4-FFF2-40B4-BE49-F238E27FC236}">
                  <a16:creationId xmlns:a16="http://schemas.microsoft.com/office/drawing/2014/main" xmlns="" id="{DDB67E7E-5BA2-4129-A403-D5FF7FF1959D}"/>
                </a:ext>
              </a:extLst>
            </p:cNvPr>
            <p:cNvSpPr>
              <a:spLocks noChangeArrowheads="1"/>
            </p:cNvSpPr>
            <p:nvPr/>
          </p:nvSpPr>
          <p:spPr bwMode="auto">
            <a:xfrm>
              <a:off x="7876619" y="5349928"/>
              <a:ext cx="1622984" cy="459053"/>
            </a:xfrm>
            <a:prstGeom prst="flowChartDocument">
              <a:avLst/>
            </a:prstGeom>
            <a:solidFill>
              <a:schemeClr val="bg1">
                <a:alpha val="10000"/>
              </a:schemeClr>
            </a:solidFill>
            <a:ln w="19050" algn="ctr">
              <a:solidFill>
                <a:schemeClr val="tx1"/>
              </a:solid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81043" tIns="40522" rIns="81043" bIns="40522" anchor="ctr"/>
            <a:lstStyle/>
            <a:p>
              <a:pPr algn="ctr" eaLnBrk="0" hangingPunct="0"/>
              <a:r>
                <a:rPr lang="id-ID" sz="1400" b="1" dirty="0">
                  <a:latin typeface="Candara" pitchFamily="34" charset="0"/>
                </a:rPr>
                <a:t>Rancangan RENSTRA-PD</a:t>
              </a:r>
            </a:p>
          </p:txBody>
        </p:sp>
        <p:sp>
          <p:nvSpPr>
            <p:cNvPr id="47" name="Diamond 131">
              <a:extLst>
                <a:ext uri="{FF2B5EF4-FFF2-40B4-BE49-F238E27FC236}">
                  <a16:creationId xmlns:a16="http://schemas.microsoft.com/office/drawing/2014/main" xmlns="" id="{A505F2B2-ECA0-4D8A-8F2F-3587F9FD7BEA}"/>
                </a:ext>
              </a:extLst>
            </p:cNvPr>
            <p:cNvSpPr>
              <a:spLocks noChangeArrowheads="1"/>
            </p:cNvSpPr>
            <p:nvPr/>
          </p:nvSpPr>
          <p:spPr bwMode="auto">
            <a:xfrm>
              <a:off x="7927160" y="2996192"/>
              <a:ext cx="1217237" cy="416719"/>
            </a:xfrm>
            <a:prstGeom prst="diamond">
              <a:avLst/>
            </a:prstGeom>
            <a:solidFill>
              <a:schemeClr val="bg1">
                <a:alpha val="10000"/>
              </a:schemeClr>
            </a:solidFill>
            <a:ln w="19050" algn="ctr">
              <a:solidFill>
                <a:schemeClr val="tx1"/>
              </a:solid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40522" rIns="0" bIns="40522" anchor="ctr"/>
            <a:lstStyle/>
            <a:p>
              <a:pPr algn="ctr" eaLnBrk="0" hangingPunct="0">
                <a:lnSpc>
                  <a:spcPct val="80000"/>
                </a:lnSpc>
              </a:pPr>
              <a:r>
                <a:rPr lang="id-ID" sz="800" b="1">
                  <a:latin typeface="Candara" pitchFamily="34" charset="0"/>
                </a:rPr>
                <a:t>VERIFIKASI</a:t>
              </a:r>
            </a:p>
          </p:txBody>
        </p:sp>
        <p:cxnSp>
          <p:nvCxnSpPr>
            <p:cNvPr id="48" name="Shape 20">
              <a:extLst>
                <a:ext uri="{FF2B5EF4-FFF2-40B4-BE49-F238E27FC236}">
                  <a16:creationId xmlns:a16="http://schemas.microsoft.com/office/drawing/2014/main" xmlns="" id="{0A4BCF27-5C74-42C7-9664-7C7BD57FF01E}"/>
                </a:ext>
              </a:extLst>
            </p:cNvPr>
            <p:cNvCxnSpPr>
              <a:stCxn id="21" idx="1"/>
              <a:endCxn id="47" idx="3"/>
            </p:cNvCxnSpPr>
            <p:nvPr/>
          </p:nvCxnSpPr>
          <p:spPr bwMode="auto">
            <a:xfrm rot="10800000" flipV="1">
              <a:off x="9144397" y="2064198"/>
              <a:ext cx="636572" cy="1140354"/>
            </a:xfrm>
            <a:prstGeom prst="bentConnector3">
              <a:avLst>
                <a:gd name="adj1" fmla="val 50000"/>
              </a:avLst>
            </a:prstGeom>
            <a:solidFill>
              <a:schemeClr val="accent1"/>
            </a:solidFill>
            <a:ln w="19050" cap="flat" cmpd="sng" algn="ctr">
              <a:solidFill>
                <a:schemeClr val="tx1"/>
              </a:solidFill>
              <a:prstDash val="solid"/>
              <a:round/>
              <a:headEnd type="arrow" w="med" len="med"/>
              <a:tailEnd type="none" w="med" len="med"/>
            </a:ln>
            <a:effectLst/>
          </p:spPr>
        </p:cxnSp>
        <p:sp>
          <p:nvSpPr>
            <p:cNvPr id="49" name="TextBox 48">
              <a:extLst>
                <a:ext uri="{FF2B5EF4-FFF2-40B4-BE49-F238E27FC236}">
                  <a16:creationId xmlns:a16="http://schemas.microsoft.com/office/drawing/2014/main" xmlns="" id="{1DEC34A3-5AF1-40F7-B105-336229225DF6}"/>
                </a:ext>
              </a:extLst>
            </p:cNvPr>
            <p:cNvSpPr txBox="1"/>
            <p:nvPr/>
          </p:nvSpPr>
          <p:spPr>
            <a:xfrm>
              <a:off x="8698980" y="2923431"/>
              <a:ext cx="744768" cy="193420"/>
            </a:xfrm>
            <a:prstGeom prst="rect">
              <a:avLst/>
            </a:prstGeom>
            <a:solidFill>
              <a:schemeClr val="bg1">
                <a:alpha val="10000"/>
              </a:schemeClr>
            </a:solidFill>
            <a:ln>
              <a:noFill/>
            </a:ln>
          </p:spPr>
          <p:txBody>
            <a:bodyPr wrap="square" lIns="81043" tIns="40522" rIns="81043" bIns="40522">
              <a:spAutoFit/>
            </a:bodyPr>
            <a:lstStyle/>
            <a:p>
              <a:pPr algn="ctr" eaLnBrk="0" hangingPunct="0">
                <a:defRPr/>
              </a:pPr>
              <a:r>
                <a:rPr lang="id-ID" sz="900">
                  <a:effectLst>
                    <a:outerShdw blurRad="38100" dist="38100" dir="2700000" algn="tl">
                      <a:srgbClr val="000000">
                        <a:alpha val="43137"/>
                      </a:srgbClr>
                    </a:outerShdw>
                  </a:effectLst>
                  <a:latin typeface="Candara" pitchFamily="34" charset="0"/>
                  <a:cs typeface="Arial" pitchFamily="34" charset="0"/>
                </a:rPr>
                <a:t>sesuai</a:t>
              </a:r>
            </a:p>
          </p:txBody>
        </p:sp>
        <p:sp>
          <p:nvSpPr>
            <p:cNvPr id="50" name="Rectangle 143">
              <a:extLst>
                <a:ext uri="{FF2B5EF4-FFF2-40B4-BE49-F238E27FC236}">
                  <a16:creationId xmlns:a16="http://schemas.microsoft.com/office/drawing/2014/main" xmlns="" id="{3B3A9098-4719-410F-A8E6-F02662F62671}"/>
                </a:ext>
              </a:extLst>
            </p:cNvPr>
            <p:cNvSpPr>
              <a:spLocks noChangeArrowheads="1"/>
            </p:cNvSpPr>
            <p:nvPr/>
          </p:nvSpPr>
          <p:spPr bwMode="auto">
            <a:xfrm>
              <a:off x="7975850" y="3719827"/>
              <a:ext cx="1342412" cy="309775"/>
            </a:xfrm>
            <a:prstGeom prst="rect">
              <a:avLst/>
            </a:prstGeom>
            <a:solidFill>
              <a:schemeClr val="bg1">
                <a:alpha val="10000"/>
              </a:schemeClr>
            </a:solidFill>
            <a:ln w="19050" algn="ctr">
              <a:solidFill>
                <a:schemeClr val="tx1"/>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nchor="ctr"/>
            <a:lstStyle/>
            <a:p>
              <a:pPr algn="ctr" eaLnBrk="0" hangingPunct="0">
                <a:lnSpc>
                  <a:spcPct val="80000"/>
                </a:lnSpc>
              </a:pPr>
              <a:r>
                <a:rPr lang="id-ID" sz="1000" b="1">
                  <a:latin typeface="Candara" pitchFamily="34" charset="0"/>
                </a:rPr>
                <a:t>Penyesuaian Rancangan Renstra-PD</a:t>
              </a:r>
              <a:endParaRPr lang="en-US" sz="1000" b="1">
                <a:latin typeface="Candara" pitchFamily="34" charset="0"/>
              </a:endParaRPr>
            </a:p>
          </p:txBody>
        </p:sp>
        <p:cxnSp>
          <p:nvCxnSpPr>
            <p:cNvPr id="51" name="Shape 20">
              <a:extLst>
                <a:ext uri="{FF2B5EF4-FFF2-40B4-BE49-F238E27FC236}">
                  <a16:creationId xmlns:a16="http://schemas.microsoft.com/office/drawing/2014/main" xmlns="" id="{11FDF9B1-A31E-4D1A-B24F-584CA366AA32}"/>
                </a:ext>
              </a:extLst>
            </p:cNvPr>
            <p:cNvCxnSpPr>
              <a:stCxn id="50" idx="1"/>
              <a:endCxn id="47" idx="1"/>
            </p:cNvCxnSpPr>
            <p:nvPr/>
          </p:nvCxnSpPr>
          <p:spPr bwMode="auto">
            <a:xfrm rot="10800000">
              <a:off x="7927160" y="3204553"/>
              <a:ext cx="48690" cy="670163"/>
            </a:xfrm>
            <a:prstGeom prst="bentConnector3">
              <a:avLst>
                <a:gd name="adj1" fmla="val 569501"/>
              </a:avLst>
            </a:prstGeom>
            <a:solidFill>
              <a:schemeClr val="accent1"/>
            </a:solidFill>
            <a:ln w="19050" cap="flat" cmpd="sng" algn="ctr">
              <a:solidFill>
                <a:schemeClr val="tx1"/>
              </a:solidFill>
              <a:prstDash val="solid"/>
              <a:round/>
              <a:headEnd type="arrow" w="med" len="med"/>
              <a:tailEnd type="none" w="med" len="med"/>
            </a:ln>
            <a:effectLst/>
          </p:spPr>
        </p:cxnSp>
        <p:sp>
          <p:nvSpPr>
            <p:cNvPr id="52" name="TextBox 51">
              <a:extLst>
                <a:ext uri="{FF2B5EF4-FFF2-40B4-BE49-F238E27FC236}">
                  <a16:creationId xmlns:a16="http://schemas.microsoft.com/office/drawing/2014/main" xmlns="" id="{F85202AB-AB6A-45B2-92D7-0EC71C63C6CC}"/>
                </a:ext>
              </a:extLst>
            </p:cNvPr>
            <p:cNvSpPr txBox="1"/>
            <p:nvPr/>
          </p:nvSpPr>
          <p:spPr>
            <a:xfrm>
              <a:off x="7644039" y="2816275"/>
              <a:ext cx="742965" cy="193420"/>
            </a:xfrm>
            <a:prstGeom prst="rect">
              <a:avLst/>
            </a:prstGeom>
            <a:solidFill>
              <a:schemeClr val="bg1">
                <a:alpha val="10000"/>
              </a:schemeClr>
            </a:solidFill>
            <a:ln>
              <a:noFill/>
            </a:ln>
          </p:spPr>
          <p:txBody>
            <a:bodyPr wrap="square" lIns="81043" tIns="40522" rIns="81043" bIns="40522">
              <a:spAutoFit/>
            </a:bodyPr>
            <a:lstStyle/>
            <a:p>
              <a:pPr algn="ctr" eaLnBrk="0" hangingPunct="0">
                <a:defRPr/>
              </a:pPr>
              <a:r>
                <a:rPr lang="id-ID" sz="900">
                  <a:effectLst>
                    <a:outerShdw blurRad="38100" dist="38100" dir="2700000" algn="tl">
                      <a:srgbClr val="000000">
                        <a:alpha val="43137"/>
                      </a:srgbClr>
                    </a:outerShdw>
                  </a:effectLst>
                  <a:latin typeface="Candara" pitchFamily="34" charset="0"/>
                  <a:cs typeface="Arial" pitchFamily="34" charset="0"/>
                </a:rPr>
                <a:t>Tdk sesuai</a:t>
              </a:r>
            </a:p>
          </p:txBody>
        </p:sp>
        <p:cxnSp>
          <p:nvCxnSpPr>
            <p:cNvPr id="53" name="Shape 20">
              <a:extLst>
                <a:ext uri="{FF2B5EF4-FFF2-40B4-BE49-F238E27FC236}">
                  <a16:creationId xmlns:a16="http://schemas.microsoft.com/office/drawing/2014/main" xmlns="" id="{B930A161-60FD-4B1E-96FB-B49F1E270D28}"/>
                </a:ext>
              </a:extLst>
            </p:cNvPr>
            <p:cNvCxnSpPr>
              <a:endCxn id="41" idx="3"/>
            </p:cNvCxnSpPr>
            <p:nvPr/>
          </p:nvCxnSpPr>
          <p:spPr bwMode="auto">
            <a:xfrm rot="10800000">
              <a:off x="7264464" y="2277848"/>
              <a:ext cx="1331072" cy="651089"/>
            </a:xfrm>
            <a:prstGeom prst="bentConnector3">
              <a:avLst>
                <a:gd name="adj1" fmla="val 50000"/>
              </a:avLst>
            </a:prstGeom>
            <a:solidFill>
              <a:schemeClr val="accent1"/>
            </a:solidFill>
            <a:ln w="19050" cap="flat" cmpd="sng" algn="ctr">
              <a:solidFill>
                <a:schemeClr val="tx1"/>
              </a:solidFill>
              <a:prstDash val="solid"/>
              <a:round/>
              <a:headEnd type="arrow" w="med" len="med"/>
              <a:tailEnd type="none" w="med" len="med"/>
            </a:ln>
            <a:effectLst/>
          </p:spPr>
        </p:cxnSp>
        <p:sp>
          <p:nvSpPr>
            <p:cNvPr id="54" name="Flowchart: Document 53">
              <a:extLst>
                <a:ext uri="{FF2B5EF4-FFF2-40B4-BE49-F238E27FC236}">
                  <a16:creationId xmlns:a16="http://schemas.microsoft.com/office/drawing/2014/main" xmlns="" id="{6444659E-9200-4F55-9DDF-33640CE0B59C}"/>
                </a:ext>
              </a:extLst>
            </p:cNvPr>
            <p:cNvSpPr/>
            <p:nvPr/>
          </p:nvSpPr>
          <p:spPr bwMode="auto">
            <a:xfrm>
              <a:off x="9782771" y="4514637"/>
              <a:ext cx="1622984" cy="503590"/>
            </a:xfrm>
            <a:prstGeom prst="flowChartDocument">
              <a:avLst/>
            </a:prstGeom>
            <a:solidFill>
              <a:schemeClr val="bg1">
                <a:alpha val="10000"/>
              </a:schemeClr>
            </a:solidFill>
            <a:ln w="19050" cap="flat" cmpd="sng" algn="ctr">
              <a:solidFill>
                <a:schemeClr val="tx1"/>
              </a:solid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eaLnBrk="0" hangingPunct="0">
                <a:lnSpc>
                  <a:spcPct val="80000"/>
                </a:lnSpc>
                <a:defRPr/>
              </a:pPr>
              <a:r>
                <a:rPr lang="id-ID" sz="1400" b="1">
                  <a:latin typeface="Candara" pitchFamily="34" charset="0"/>
                  <a:cs typeface="Arial" pitchFamily="34" charset="0"/>
                </a:rPr>
                <a:t>Rancangan akhir RENSTRA-PD</a:t>
              </a:r>
            </a:p>
          </p:txBody>
        </p:sp>
        <p:sp>
          <p:nvSpPr>
            <p:cNvPr id="55" name="Rectangle 156">
              <a:extLst>
                <a:ext uri="{FF2B5EF4-FFF2-40B4-BE49-F238E27FC236}">
                  <a16:creationId xmlns:a16="http://schemas.microsoft.com/office/drawing/2014/main" xmlns="" id="{90570A67-1486-40C5-BBF8-CA6C578E1795}"/>
                </a:ext>
              </a:extLst>
            </p:cNvPr>
            <p:cNvSpPr>
              <a:spLocks noChangeArrowheads="1"/>
            </p:cNvSpPr>
            <p:nvPr/>
          </p:nvSpPr>
          <p:spPr bwMode="auto">
            <a:xfrm>
              <a:off x="9979334" y="3997639"/>
              <a:ext cx="1220844" cy="378354"/>
            </a:xfrm>
            <a:prstGeom prst="rect">
              <a:avLst/>
            </a:prstGeom>
            <a:solidFill>
              <a:schemeClr val="bg1">
                <a:alpha val="10000"/>
              </a:schemeClr>
            </a:solidFill>
            <a:ln w="19050" algn="ctr">
              <a:solidFill>
                <a:schemeClr val="tx1"/>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0" tIns="0" rIns="0" bIns="0" anchor="ctr"/>
            <a:lstStyle/>
            <a:p>
              <a:pPr algn="ctr" eaLnBrk="0" hangingPunct="0">
                <a:lnSpc>
                  <a:spcPct val="80000"/>
                </a:lnSpc>
              </a:pPr>
              <a:r>
                <a:rPr lang="id-ID" sz="1000" b="1" dirty="0">
                  <a:latin typeface="Candara" pitchFamily="34" charset="0"/>
                </a:rPr>
                <a:t>Penyempurnaan</a:t>
              </a:r>
            </a:p>
            <a:p>
              <a:pPr algn="ctr" eaLnBrk="0" hangingPunct="0">
                <a:lnSpc>
                  <a:spcPct val="80000"/>
                </a:lnSpc>
              </a:pPr>
              <a:r>
                <a:rPr lang="id-ID" sz="1000" b="1">
                  <a:latin typeface="Candara" pitchFamily="34" charset="0"/>
                </a:rPr>
                <a:t>Rancangan Renstra-PD</a:t>
              </a:r>
              <a:endParaRPr lang="en-US" sz="1000" b="1" dirty="0">
                <a:latin typeface="Candara" pitchFamily="34" charset="0"/>
              </a:endParaRPr>
            </a:p>
          </p:txBody>
        </p:sp>
        <p:sp>
          <p:nvSpPr>
            <p:cNvPr id="56" name="Rectangle 55">
              <a:extLst>
                <a:ext uri="{FF2B5EF4-FFF2-40B4-BE49-F238E27FC236}">
                  <a16:creationId xmlns:a16="http://schemas.microsoft.com/office/drawing/2014/main" xmlns="" id="{EF065C64-41B4-408F-85F8-A81BADAE4BE3}"/>
                </a:ext>
              </a:extLst>
            </p:cNvPr>
            <p:cNvSpPr/>
            <p:nvPr/>
          </p:nvSpPr>
          <p:spPr bwMode="auto">
            <a:xfrm>
              <a:off x="9782771" y="5724057"/>
              <a:ext cx="1622984" cy="392894"/>
            </a:xfrm>
            <a:prstGeom prst="rect">
              <a:avLst/>
            </a:prstGeom>
            <a:solidFill>
              <a:schemeClr val="bg1">
                <a:alpha val="10000"/>
              </a:schemeClr>
            </a:solidFill>
            <a:ln w="19050" cap="flat" cmpd="sng" algn="ctr">
              <a:solidFill>
                <a:schemeClr val="tx1"/>
              </a:solid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81043" tIns="40522" rIns="81043" bIns="40522" anchor="ctr"/>
            <a:lstStyle/>
            <a:p>
              <a:pPr algn="ctr" eaLnBrk="0" hangingPunct="0">
                <a:defRPr/>
              </a:pPr>
              <a:r>
                <a:rPr lang="id-ID" sz="1400" b="1">
                  <a:latin typeface="Candara" pitchFamily="34" charset="0"/>
                  <a:cs typeface="Arial" pitchFamily="34" charset="0"/>
                </a:rPr>
                <a:t>Penetapan Renstra PD</a:t>
              </a:r>
              <a:endParaRPr lang="en-US" sz="1400" b="1">
                <a:latin typeface="Candara" pitchFamily="34" charset="0"/>
                <a:cs typeface="Arial" pitchFamily="34" charset="0"/>
              </a:endParaRPr>
            </a:p>
          </p:txBody>
        </p:sp>
        <p:sp>
          <p:nvSpPr>
            <p:cNvPr id="57" name="Flowchart: Document 160">
              <a:extLst>
                <a:ext uri="{FF2B5EF4-FFF2-40B4-BE49-F238E27FC236}">
                  <a16:creationId xmlns:a16="http://schemas.microsoft.com/office/drawing/2014/main" xmlns="" id="{5872250E-4B00-4F6E-B212-E86D824548D8}"/>
                </a:ext>
              </a:extLst>
            </p:cNvPr>
            <p:cNvSpPr>
              <a:spLocks noChangeArrowheads="1"/>
            </p:cNvSpPr>
            <p:nvPr/>
          </p:nvSpPr>
          <p:spPr bwMode="auto">
            <a:xfrm>
              <a:off x="9782771" y="6251890"/>
              <a:ext cx="1622984" cy="284427"/>
            </a:xfrm>
            <a:prstGeom prst="flowChartDocument">
              <a:avLst/>
            </a:prstGeom>
            <a:solidFill>
              <a:schemeClr val="bg1">
                <a:alpha val="10000"/>
              </a:schemeClr>
            </a:solidFill>
            <a:ln w="19050" algn="ctr">
              <a:solidFill>
                <a:schemeClr val="tx1"/>
              </a:solid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81043" tIns="40522" rIns="81043" bIns="40522" anchor="ctr"/>
            <a:lstStyle/>
            <a:p>
              <a:pPr algn="ctr" eaLnBrk="0" hangingPunct="0"/>
              <a:r>
                <a:rPr lang="id-ID" sz="1400" b="1">
                  <a:latin typeface="Candara" pitchFamily="34" charset="0"/>
                </a:rPr>
                <a:t>RENSTRA-PD</a:t>
              </a:r>
            </a:p>
          </p:txBody>
        </p:sp>
        <p:sp>
          <p:nvSpPr>
            <p:cNvPr id="58" name="Diamond 169">
              <a:extLst>
                <a:ext uri="{FF2B5EF4-FFF2-40B4-BE49-F238E27FC236}">
                  <a16:creationId xmlns:a16="http://schemas.microsoft.com/office/drawing/2014/main" xmlns="" id="{E615D759-ED08-4435-B1C5-9DBAA7BC58B8}"/>
                </a:ext>
              </a:extLst>
            </p:cNvPr>
            <p:cNvSpPr>
              <a:spLocks noChangeArrowheads="1"/>
            </p:cNvSpPr>
            <p:nvPr/>
          </p:nvSpPr>
          <p:spPr bwMode="auto">
            <a:xfrm>
              <a:off x="9977530" y="5141569"/>
              <a:ext cx="1217238" cy="416719"/>
            </a:xfrm>
            <a:prstGeom prst="diamond">
              <a:avLst/>
            </a:prstGeom>
            <a:solidFill>
              <a:schemeClr val="bg1">
                <a:alpha val="10000"/>
              </a:schemeClr>
            </a:solidFill>
            <a:ln w="19050" algn="ctr">
              <a:solidFill>
                <a:schemeClr val="tx1"/>
              </a:solidFill>
              <a:round/>
              <a:headEnd/>
              <a:tailEnd/>
            </a:ln>
          </p:spPr>
          <p:txBody>
            <a:bodyPr lIns="0" tIns="40522" rIns="0" bIns="40522" anchor="ctr"/>
            <a:lstStyle/>
            <a:p>
              <a:pPr algn="ctr" eaLnBrk="0" hangingPunct="0">
                <a:lnSpc>
                  <a:spcPct val="80000"/>
                </a:lnSpc>
              </a:pPr>
              <a:r>
                <a:rPr lang="id-ID" sz="800" b="1">
                  <a:latin typeface="Candara" pitchFamily="34" charset="0"/>
                </a:rPr>
                <a:t>VERIFIKASI</a:t>
              </a:r>
            </a:p>
          </p:txBody>
        </p:sp>
        <p:cxnSp>
          <p:nvCxnSpPr>
            <p:cNvPr id="59" name="Shape 20">
              <a:extLst>
                <a:ext uri="{FF2B5EF4-FFF2-40B4-BE49-F238E27FC236}">
                  <a16:creationId xmlns:a16="http://schemas.microsoft.com/office/drawing/2014/main" xmlns="" id="{90AD03E7-5E12-4C80-9B79-ED62D9C42F02}"/>
                </a:ext>
              </a:extLst>
            </p:cNvPr>
            <p:cNvCxnSpPr>
              <a:stCxn id="58" idx="3"/>
              <a:endCxn id="55" idx="3"/>
            </p:cNvCxnSpPr>
            <p:nvPr/>
          </p:nvCxnSpPr>
          <p:spPr bwMode="auto">
            <a:xfrm flipV="1">
              <a:off x="11194768" y="4186816"/>
              <a:ext cx="5410" cy="1163113"/>
            </a:xfrm>
            <a:prstGeom prst="bentConnector3">
              <a:avLst>
                <a:gd name="adj1" fmla="val 4325508"/>
              </a:avLst>
            </a:prstGeom>
            <a:solidFill>
              <a:schemeClr val="accent1"/>
            </a:solidFill>
            <a:ln w="19050" cap="flat" cmpd="sng" algn="ctr">
              <a:solidFill>
                <a:schemeClr val="tx1"/>
              </a:solidFill>
              <a:prstDash val="solid"/>
              <a:round/>
              <a:headEnd type="none" w="med" len="med"/>
              <a:tailEnd type="arrow"/>
            </a:ln>
            <a:effectLst/>
          </p:spPr>
        </p:cxnSp>
        <p:sp>
          <p:nvSpPr>
            <p:cNvPr id="60" name="TextBox 59">
              <a:extLst>
                <a:ext uri="{FF2B5EF4-FFF2-40B4-BE49-F238E27FC236}">
                  <a16:creationId xmlns:a16="http://schemas.microsoft.com/office/drawing/2014/main" xmlns="" id="{B910A5D3-F9BC-41F2-B5BC-19C7A2B61D46}"/>
                </a:ext>
              </a:extLst>
            </p:cNvPr>
            <p:cNvSpPr txBox="1"/>
            <p:nvPr/>
          </p:nvSpPr>
          <p:spPr>
            <a:xfrm>
              <a:off x="10920665" y="4968660"/>
              <a:ext cx="744768" cy="193420"/>
            </a:xfrm>
            <a:prstGeom prst="rect">
              <a:avLst/>
            </a:prstGeom>
            <a:solidFill>
              <a:schemeClr val="bg1">
                <a:alpha val="10000"/>
              </a:schemeClr>
            </a:solidFill>
            <a:ln>
              <a:noFill/>
            </a:ln>
          </p:spPr>
          <p:txBody>
            <a:bodyPr wrap="square" lIns="81043" tIns="40522" rIns="81043" bIns="40522">
              <a:spAutoFit/>
            </a:bodyPr>
            <a:lstStyle/>
            <a:p>
              <a:pPr algn="ctr" eaLnBrk="0" hangingPunct="0">
                <a:defRPr/>
              </a:pPr>
              <a:r>
                <a:rPr lang="id-ID" sz="900">
                  <a:effectLst>
                    <a:outerShdw blurRad="38100" dist="38100" dir="2700000" algn="tl">
                      <a:srgbClr val="000000">
                        <a:alpha val="43137"/>
                      </a:srgbClr>
                    </a:outerShdw>
                  </a:effectLst>
                  <a:latin typeface="Candara" pitchFamily="34" charset="0"/>
                  <a:cs typeface="Arial" pitchFamily="34" charset="0"/>
                </a:rPr>
                <a:t>Tdk sesuai</a:t>
              </a:r>
            </a:p>
          </p:txBody>
        </p:sp>
        <p:sp>
          <p:nvSpPr>
            <p:cNvPr id="61" name="Rectangle 60">
              <a:extLst>
                <a:ext uri="{FF2B5EF4-FFF2-40B4-BE49-F238E27FC236}">
                  <a16:creationId xmlns:a16="http://schemas.microsoft.com/office/drawing/2014/main" xmlns="" id="{DC1571D2-0152-45D5-93A0-610A1BAF63AA}"/>
                </a:ext>
              </a:extLst>
            </p:cNvPr>
            <p:cNvSpPr/>
            <p:nvPr/>
          </p:nvSpPr>
          <p:spPr bwMode="auto">
            <a:xfrm>
              <a:off x="5746823" y="3341244"/>
              <a:ext cx="1562885" cy="586280"/>
            </a:xfrm>
            <a:prstGeom prst="rect">
              <a:avLst/>
            </a:prstGeom>
            <a:solidFill>
              <a:schemeClr val="bg1">
                <a:alpha val="10000"/>
              </a:schemeClr>
            </a:solidFill>
            <a:ln w="19050" cap="flat" cmpd="sng" algn="ctr">
              <a:solidFill>
                <a:schemeClr val="tx1"/>
              </a:solid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eaLnBrk="0" hangingPunct="0">
                <a:lnSpc>
                  <a:spcPct val="80000"/>
                </a:lnSpc>
                <a:defRPr/>
              </a:pPr>
              <a:r>
                <a:rPr lang="id-ID" sz="1000" b="1">
                  <a:latin typeface="Candara" pitchFamily="34" charset="0"/>
                  <a:cs typeface="Arial" pitchFamily="34" charset="0"/>
                </a:rPr>
                <a:t>Perumusan Strategi </a:t>
              </a:r>
            </a:p>
            <a:p>
              <a:pPr algn="ctr" eaLnBrk="0" hangingPunct="0">
                <a:lnSpc>
                  <a:spcPct val="80000"/>
                </a:lnSpc>
                <a:defRPr/>
              </a:pPr>
              <a:r>
                <a:rPr lang="id-ID" sz="1000" b="1">
                  <a:latin typeface="Candara" pitchFamily="34" charset="0"/>
                  <a:cs typeface="Arial" pitchFamily="34" charset="0"/>
                </a:rPr>
                <a:t>dan Kebijakan</a:t>
              </a:r>
            </a:p>
          </p:txBody>
        </p:sp>
        <p:sp>
          <p:nvSpPr>
            <p:cNvPr id="62" name="Oval 61">
              <a:extLst>
                <a:ext uri="{FF2B5EF4-FFF2-40B4-BE49-F238E27FC236}">
                  <a16:creationId xmlns:a16="http://schemas.microsoft.com/office/drawing/2014/main" xmlns="" id="{6B0AD02C-FC5A-47B0-BD70-5A07762B3A1C}"/>
                </a:ext>
              </a:extLst>
            </p:cNvPr>
            <p:cNvSpPr/>
            <p:nvPr/>
          </p:nvSpPr>
          <p:spPr bwMode="auto">
            <a:xfrm>
              <a:off x="1835981" y="1897880"/>
              <a:ext cx="408941" cy="300000"/>
            </a:xfrm>
            <a:prstGeom prst="ellipse">
              <a:avLst/>
            </a:prstGeom>
            <a:solidFill>
              <a:srgbClr val="92D050"/>
            </a:solidFill>
            <a:ln>
              <a:solidFill>
                <a:srgbClr val="92D05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31907" tIns="40522" rIns="31907" bIns="40522" anchor="ctr"/>
            <a:lstStyle/>
            <a:p>
              <a:pPr algn="ctr" eaLnBrk="0" hangingPunct="0">
                <a:defRPr/>
              </a:pPr>
              <a:r>
                <a:rPr lang="id-ID" sz="1600" b="1">
                  <a:solidFill>
                    <a:schemeClr val="tx1"/>
                  </a:solidFill>
                  <a:effectLst>
                    <a:outerShdw blurRad="38100" dist="38100" dir="2700000" algn="tl">
                      <a:srgbClr val="000000">
                        <a:alpha val="43137"/>
                      </a:srgbClr>
                    </a:outerShdw>
                  </a:effectLst>
                </a:rPr>
                <a:t>1</a:t>
              </a:r>
              <a:endParaRPr lang="id-ID" sz="1600" b="1" dirty="0">
                <a:solidFill>
                  <a:schemeClr val="tx1"/>
                </a:solidFill>
                <a:effectLst>
                  <a:outerShdw blurRad="38100" dist="38100" dir="2700000" algn="tl">
                    <a:srgbClr val="000000">
                      <a:alpha val="43137"/>
                    </a:srgbClr>
                  </a:outerShdw>
                </a:effectLst>
              </a:endParaRPr>
            </a:p>
          </p:txBody>
        </p:sp>
        <p:sp>
          <p:nvSpPr>
            <p:cNvPr id="63" name="Oval 62">
              <a:extLst>
                <a:ext uri="{FF2B5EF4-FFF2-40B4-BE49-F238E27FC236}">
                  <a16:creationId xmlns:a16="http://schemas.microsoft.com/office/drawing/2014/main" xmlns="" id="{698BB804-CFBB-4554-8895-98D2AA2F7C3D}"/>
                </a:ext>
              </a:extLst>
            </p:cNvPr>
            <p:cNvSpPr/>
            <p:nvPr/>
          </p:nvSpPr>
          <p:spPr bwMode="auto">
            <a:xfrm>
              <a:off x="7695651" y="5159704"/>
              <a:ext cx="408941" cy="300000"/>
            </a:xfrm>
            <a:prstGeom prst="ellipse">
              <a:avLst/>
            </a:prstGeom>
            <a:solidFill>
              <a:srgbClr val="92D050"/>
            </a:solidFill>
            <a:ln>
              <a:solidFill>
                <a:srgbClr val="92D05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31907" tIns="40522" rIns="31907" bIns="40522" anchor="ctr"/>
            <a:lstStyle/>
            <a:p>
              <a:pPr algn="ctr" eaLnBrk="0" hangingPunct="0">
                <a:defRPr/>
              </a:pPr>
              <a:r>
                <a:rPr lang="en-AU" sz="1600" b="1" dirty="0">
                  <a:solidFill>
                    <a:schemeClr val="tx1"/>
                  </a:solidFill>
                  <a:effectLst>
                    <a:outerShdw blurRad="38100" dist="38100" dir="2700000" algn="tl">
                      <a:srgbClr val="000000">
                        <a:alpha val="43137"/>
                      </a:srgbClr>
                    </a:outerShdw>
                  </a:effectLst>
                </a:rPr>
                <a:t>3</a:t>
              </a:r>
              <a:endParaRPr lang="id-ID" sz="1600" b="1" dirty="0">
                <a:solidFill>
                  <a:schemeClr val="tx1"/>
                </a:solidFill>
                <a:effectLst>
                  <a:outerShdw blurRad="38100" dist="38100" dir="2700000" algn="tl">
                    <a:srgbClr val="000000">
                      <a:alpha val="43137"/>
                    </a:srgbClr>
                  </a:outerShdw>
                </a:effectLst>
              </a:endParaRPr>
            </a:p>
          </p:txBody>
        </p:sp>
        <p:sp>
          <p:nvSpPr>
            <p:cNvPr id="64" name="Oval 63">
              <a:extLst>
                <a:ext uri="{FF2B5EF4-FFF2-40B4-BE49-F238E27FC236}">
                  <a16:creationId xmlns:a16="http://schemas.microsoft.com/office/drawing/2014/main" xmlns="" id="{8EF4921C-74F0-4FEB-ADC0-E5FAC8ED1D0D}"/>
                </a:ext>
              </a:extLst>
            </p:cNvPr>
            <p:cNvSpPr/>
            <p:nvPr/>
          </p:nvSpPr>
          <p:spPr bwMode="auto">
            <a:xfrm>
              <a:off x="9618230" y="4281752"/>
              <a:ext cx="408941" cy="300000"/>
            </a:xfrm>
            <a:prstGeom prst="ellipse">
              <a:avLst/>
            </a:prstGeom>
            <a:solidFill>
              <a:srgbClr val="92D050"/>
            </a:solidFill>
            <a:ln>
              <a:solidFill>
                <a:srgbClr val="92D05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31907" tIns="40522" rIns="31907" bIns="40522" anchor="ctr"/>
            <a:lstStyle/>
            <a:p>
              <a:pPr algn="ctr" eaLnBrk="0" hangingPunct="0">
                <a:defRPr/>
              </a:pPr>
              <a:r>
                <a:rPr lang="en-AU" sz="1600" b="1" dirty="0">
                  <a:solidFill>
                    <a:schemeClr val="tx1"/>
                  </a:solidFill>
                  <a:effectLst>
                    <a:outerShdw blurRad="38100" dist="38100" dir="2700000" algn="tl">
                      <a:srgbClr val="000000">
                        <a:alpha val="43137"/>
                      </a:srgbClr>
                    </a:outerShdw>
                  </a:effectLst>
                </a:rPr>
                <a:t>5</a:t>
              </a:r>
              <a:endParaRPr lang="id-ID" sz="1600" b="1" dirty="0">
                <a:solidFill>
                  <a:schemeClr val="tx1"/>
                </a:solidFill>
                <a:effectLst>
                  <a:outerShdw blurRad="38100" dist="38100" dir="2700000" algn="tl">
                    <a:srgbClr val="000000">
                      <a:alpha val="43137"/>
                    </a:srgbClr>
                  </a:outerShdw>
                </a:effectLst>
              </a:endParaRPr>
            </a:p>
          </p:txBody>
        </p:sp>
        <p:sp>
          <p:nvSpPr>
            <p:cNvPr id="65" name="Oval 64">
              <a:extLst>
                <a:ext uri="{FF2B5EF4-FFF2-40B4-BE49-F238E27FC236}">
                  <a16:creationId xmlns:a16="http://schemas.microsoft.com/office/drawing/2014/main" xmlns="" id="{1434B8D2-CCC7-465C-AE7B-26265951F883}"/>
                </a:ext>
              </a:extLst>
            </p:cNvPr>
            <p:cNvSpPr/>
            <p:nvPr/>
          </p:nvSpPr>
          <p:spPr bwMode="auto">
            <a:xfrm>
              <a:off x="9606768" y="5550383"/>
              <a:ext cx="408941" cy="300000"/>
            </a:xfrm>
            <a:prstGeom prst="ellipse">
              <a:avLst/>
            </a:prstGeom>
            <a:solidFill>
              <a:srgbClr val="92D050"/>
            </a:solidFill>
            <a:ln>
              <a:solidFill>
                <a:srgbClr val="92D05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31907" tIns="40522" rIns="31907" bIns="40522" anchor="ctr"/>
            <a:lstStyle/>
            <a:p>
              <a:pPr algn="ctr" eaLnBrk="0" hangingPunct="0">
                <a:defRPr/>
              </a:pPr>
              <a:r>
                <a:rPr lang="en-AU" sz="1600" b="1" dirty="0">
                  <a:solidFill>
                    <a:schemeClr val="tx1"/>
                  </a:solidFill>
                  <a:effectLst>
                    <a:outerShdw blurRad="38100" dist="38100" dir="2700000" algn="tl">
                      <a:srgbClr val="000000">
                        <a:alpha val="43137"/>
                      </a:srgbClr>
                    </a:outerShdw>
                  </a:effectLst>
                </a:rPr>
                <a:t>6</a:t>
              </a:r>
              <a:endParaRPr lang="id-ID" sz="1600" b="1" dirty="0">
                <a:solidFill>
                  <a:schemeClr val="tx1"/>
                </a:solidFill>
                <a:effectLst>
                  <a:outerShdw blurRad="38100" dist="38100" dir="2700000" algn="tl">
                    <a:srgbClr val="000000">
                      <a:alpha val="43137"/>
                    </a:srgbClr>
                  </a:outerShdw>
                </a:effectLst>
              </a:endParaRPr>
            </a:p>
          </p:txBody>
        </p:sp>
        <p:cxnSp>
          <p:nvCxnSpPr>
            <p:cNvPr id="66" name="Shape 20">
              <a:extLst>
                <a:ext uri="{FF2B5EF4-FFF2-40B4-BE49-F238E27FC236}">
                  <a16:creationId xmlns:a16="http://schemas.microsoft.com/office/drawing/2014/main" xmlns="" id="{68BE640F-8B59-41AD-93D2-B379FD96C2D6}"/>
                </a:ext>
              </a:extLst>
            </p:cNvPr>
            <p:cNvCxnSpPr>
              <a:stCxn id="42" idx="0"/>
              <a:endCxn id="61" idx="2"/>
            </p:cNvCxnSpPr>
            <p:nvPr/>
          </p:nvCxnSpPr>
          <p:spPr bwMode="auto">
            <a:xfrm rot="5400000" flipH="1" flipV="1">
              <a:off x="6391438" y="4062989"/>
              <a:ext cx="272292" cy="1363"/>
            </a:xfrm>
            <a:prstGeom prst="bentConnector3">
              <a:avLst>
                <a:gd name="adj1" fmla="val 50000"/>
              </a:avLst>
            </a:prstGeom>
            <a:solidFill>
              <a:schemeClr val="accent1"/>
            </a:solidFill>
            <a:ln w="19050" cap="flat" cmpd="sng" algn="ctr">
              <a:solidFill>
                <a:schemeClr val="tx1"/>
              </a:solidFill>
              <a:prstDash val="solid"/>
              <a:round/>
              <a:headEnd type="arrow" w="med" len="med"/>
              <a:tailEnd type="none" w="med" len="med"/>
            </a:ln>
            <a:effectLst/>
          </p:spPr>
        </p:cxnSp>
        <p:cxnSp>
          <p:nvCxnSpPr>
            <p:cNvPr id="67" name="Shape 20">
              <a:extLst>
                <a:ext uri="{FF2B5EF4-FFF2-40B4-BE49-F238E27FC236}">
                  <a16:creationId xmlns:a16="http://schemas.microsoft.com/office/drawing/2014/main" xmlns="" id="{CB5D0932-D3A0-41DB-BAFB-1ADF2EF55E47}"/>
                </a:ext>
              </a:extLst>
            </p:cNvPr>
            <p:cNvCxnSpPr>
              <a:stCxn id="69" idx="3"/>
              <a:endCxn id="68" idx="0"/>
            </p:cNvCxnSpPr>
            <p:nvPr/>
          </p:nvCxnSpPr>
          <p:spPr bwMode="auto">
            <a:xfrm>
              <a:off x="5587572" y="2980303"/>
              <a:ext cx="485552" cy="389110"/>
            </a:xfrm>
            <a:prstGeom prst="bentConnector2">
              <a:avLst/>
            </a:prstGeom>
            <a:solidFill>
              <a:schemeClr val="accent1"/>
            </a:solidFill>
            <a:ln w="19050" cap="flat" cmpd="sng" algn="ctr">
              <a:solidFill>
                <a:srgbClr val="0099CC"/>
              </a:solidFill>
              <a:prstDash val="solid"/>
              <a:round/>
              <a:headEnd type="none" w="med" len="med"/>
              <a:tailEnd type="arrow"/>
            </a:ln>
            <a:effectLst/>
          </p:spPr>
        </p:cxnSp>
        <p:sp>
          <p:nvSpPr>
            <p:cNvPr id="68" name="Rectangle 67">
              <a:extLst>
                <a:ext uri="{FF2B5EF4-FFF2-40B4-BE49-F238E27FC236}">
                  <a16:creationId xmlns:a16="http://schemas.microsoft.com/office/drawing/2014/main" xmlns="" id="{5066E8D6-16D2-4F71-B1FF-6D1266BC30C5}"/>
                </a:ext>
              </a:extLst>
            </p:cNvPr>
            <p:cNvSpPr/>
            <p:nvPr/>
          </p:nvSpPr>
          <p:spPr bwMode="auto">
            <a:xfrm>
              <a:off x="5925428" y="3369413"/>
              <a:ext cx="295392" cy="132041"/>
            </a:xfrm>
            <a:prstGeom prst="rect">
              <a:avLst/>
            </a:prstGeom>
            <a:solidFill>
              <a:schemeClr val="bg1">
                <a:alpha val="10000"/>
              </a:schemeClr>
            </a:solidFill>
            <a:ln w="19050" cap="flat"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eaLnBrk="0" hangingPunct="0">
                <a:lnSpc>
                  <a:spcPct val="80000"/>
                </a:lnSpc>
                <a:defRPr/>
              </a:pPr>
              <a:endParaRPr lang="id-ID" sz="1000" b="1">
                <a:latin typeface="Candara" pitchFamily="34" charset="0"/>
                <a:cs typeface="Arial" pitchFamily="34" charset="0"/>
              </a:endParaRPr>
            </a:p>
          </p:txBody>
        </p:sp>
        <p:sp>
          <p:nvSpPr>
            <p:cNvPr id="69" name="Rectangle 68">
              <a:extLst>
                <a:ext uri="{FF2B5EF4-FFF2-40B4-BE49-F238E27FC236}">
                  <a16:creationId xmlns:a16="http://schemas.microsoft.com/office/drawing/2014/main" xmlns="" id="{DFC814BE-7E72-46C4-9AA5-E0DEC6A07EE6}"/>
                </a:ext>
              </a:extLst>
            </p:cNvPr>
            <p:cNvSpPr/>
            <p:nvPr/>
          </p:nvSpPr>
          <p:spPr bwMode="auto">
            <a:xfrm>
              <a:off x="5292180" y="2914282"/>
              <a:ext cx="295392" cy="132041"/>
            </a:xfrm>
            <a:prstGeom prst="rect">
              <a:avLst/>
            </a:prstGeom>
            <a:solidFill>
              <a:schemeClr val="bg1">
                <a:alpha val="10000"/>
              </a:schemeClr>
            </a:solidFill>
            <a:ln w="19050" cap="flat"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0" tIns="0" rIns="0" bIns="0" anchor="ctr"/>
            <a:lstStyle/>
            <a:p>
              <a:pPr algn="ctr" eaLnBrk="0" hangingPunct="0">
                <a:lnSpc>
                  <a:spcPct val="80000"/>
                </a:lnSpc>
                <a:defRPr/>
              </a:pPr>
              <a:endParaRPr lang="id-ID" sz="1000" b="1">
                <a:latin typeface="Candara" pitchFamily="34" charset="0"/>
                <a:cs typeface="Arial" pitchFamily="34" charset="0"/>
              </a:endParaRPr>
            </a:p>
          </p:txBody>
        </p:sp>
        <p:sp>
          <p:nvSpPr>
            <p:cNvPr id="70" name="Oval 69">
              <a:extLst>
                <a:ext uri="{FF2B5EF4-FFF2-40B4-BE49-F238E27FC236}">
                  <a16:creationId xmlns:a16="http://schemas.microsoft.com/office/drawing/2014/main" xmlns="" id="{EF9E58E4-E6CF-485A-819E-AC0B3F415BB3}"/>
                </a:ext>
              </a:extLst>
            </p:cNvPr>
            <p:cNvSpPr/>
            <p:nvPr/>
          </p:nvSpPr>
          <p:spPr bwMode="auto">
            <a:xfrm>
              <a:off x="2967512" y="1849875"/>
              <a:ext cx="408941" cy="300000"/>
            </a:xfrm>
            <a:prstGeom prst="ellipse">
              <a:avLst/>
            </a:prstGeom>
            <a:solidFill>
              <a:srgbClr val="92D050"/>
            </a:solidFill>
            <a:ln>
              <a:solidFill>
                <a:srgbClr val="92D05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31907" tIns="40522" rIns="31907" bIns="40522" anchor="ctr"/>
            <a:lstStyle/>
            <a:p>
              <a:pPr algn="ctr" eaLnBrk="0" hangingPunct="0">
                <a:defRPr/>
              </a:pPr>
              <a:r>
                <a:rPr lang="id-ID" sz="1600" b="1">
                  <a:solidFill>
                    <a:schemeClr val="tx1"/>
                  </a:solidFill>
                  <a:effectLst>
                    <a:outerShdw blurRad="38100" dist="38100" dir="2700000" algn="tl">
                      <a:srgbClr val="000000">
                        <a:alpha val="43137"/>
                      </a:srgbClr>
                    </a:outerShdw>
                  </a:effectLst>
                </a:rPr>
                <a:t>2</a:t>
              </a:r>
              <a:endParaRPr lang="id-ID" sz="1600" b="1" dirty="0">
                <a:solidFill>
                  <a:schemeClr val="tx1"/>
                </a:solidFill>
                <a:effectLst>
                  <a:outerShdw blurRad="38100" dist="38100" dir="2700000" algn="tl">
                    <a:srgbClr val="000000">
                      <a:alpha val="43137"/>
                    </a:srgbClr>
                  </a:outerShdw>
                </a:effectLst>
              </a:endParaRPr>
            </a:p>
          </p:txBody>
        </p:sp>
        <p:sp>
          <p:nvSpPr>
            <p:cNvPr id="71" name="Flowchart: Document 128">
              <a:extLst>
                <a:ext uri="{FF2B5EF4-FFF2-40B4-BE49-F238E27FC236}">
                  <a16:creationId xmlns:a16="http://schemas.microsoft.com/office/drawing/2014/main" xmlns="" id="{C13352B1-0545-4F2A-A848-967EF28077ED}"/>
                </a:ext>
              </a:extLst>
            </p:cNvPr>
            <p:cNvSpPr>
              <a:spLocks noChangeArrowheads="1"/>
            </p:cNvSpPr>
            <p:nvPr/>
          </p:nvSpPr>
          <p:spPr bwMode="auto">
            <a:xfrm>
              <a:off x="7897211" y="4533976"/>
              <a:ext cx="1622984" cy="459053"/>
            </a:xfrm>
            <a:prstGeom prst="flowChartDocument">
              <a:avLst/>
            </a:prstGeom>
            <a:solidFill>
              <a:schemeClr val="bg1">
                <a:alpha val="10000"/>
              </a:schemeClr>
            </a:solidFill>
            <a:ln w="19050" algn="ctr">
              <a:solidFill>
                <a:schemeClr val="tx1"/>
              </a:solid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lIns="81043" tIns="40522" rIns="81043" bIns="40522" anchor="ctr"/>
            <a:lstStyle/>
            <a:p>
              <a:pPr algn="ctr" eaLnBrk="0" hangingPunct="0"/>
              <a:r>
                <a:rPr lang="en-AU" sz="1400" b="1" dirty="0">
                  <a:latin typeface="Candara" pitchFamily="34" charset="0"/>
                </a:rPr>
                <a:t>FORUM PD/LINTAS PD </a:t>
              </a:r>
              <a:endParaRPr lang="id-ID" sz="1400" b="1" dirty="0">
                <a:latin typeface="Candara" pitchFamily="34" charset="0"/>
              </a:endParaRPr>
            </a:p>
          </p:txBody>
        </p:sp>
        <p:cxnSp>
          <p:nvCxnSpPr>
            <p:cNvPr id="72" name="Elbow Connector 71">
              <a:extLst>
                <a:ext uri="{FF2B5EF4-FFF2-40B4-BE49-F238E27FC236}">
                  <a16:creationId xmlns:a16="http://schemas.microsoft.com/office/drawing/2014/main" xmlns="" id="{63BDBE2E-CC99-40EE-882B-690E2B63898C}"/>
                </a:ext>
              </a:extLst>
            </p:cNvPr>
            <p:cNvCxnSpPr>
              <a:stCxn id="2" idx="3"/>
              <a:endCxn id="46" idx="1"/>
            </p:cNvCxnSpPr>
            <p:nvPr/>
          </p:nvCxnSpPr>
          <p:spPr>
            <a:xfrm>
              <a:off x="7470922" y="4699446"/>
              <a:ext cx="405697" cy="880009"/>
            </a:xfrm>
            <a:prstGeom prst="bentConnector3">
              <a:avLst>
                <a:gd name="adj1" fmla="val 50000"/>
              </a:avLst>
            </a:prstGeom>
            <a:ln w="22225">
              <a:tailEnd type="triangle"/>
            </a:ln>
          </p:spPr>
          <p:style>
            <a:lnRef idx="1">
              <a:schemeClr val="dk1"/>
            </a:lnRef>
            <a:fillRef idx="0">
              <a:schemeClr val="dk1"/>
            </a:fillRef>
            <a:effectRef idx="0">
              <a:schemeClr val="dk1"/>
            </a:effectRef>
            <a:fontRef idx="minor">
              <a:schemeClr val="tx1"/>
            </a:fontRef>
          </p:style>
        </p:cxnSp>
        <p:sp>
          <p:nvSpPr>
            <p:cNvPr id="73" name="Oval 72">
              <a:extLst>
                <a:ext uri="{FF2B5EF4-FFF2-40B4-BE49-F238E27FC236}">
                  <a16:creationId xmlns:a16="http://schemas.microsoft.com/office/drawing/2014/main" xmlns="" id="{77F6DA61-0186-4545-8D84-CE0D8F6937B0}"/>
                </a:ext>
              </a:extLst>
            </p:cNvPr>
            <p:cNvSpPr/>
            <p:nvPr/>
          </p:nvSpPr>
          <p:spPr bwMode="auto">
            <a:xfrm>
              <a:off x="7614768" y="4272593"/>
              <a:ext cx="408941" cy="300000"/>
            </a:xfrm>
            <a:prstGeom prst="ellipse">
              <a:avLst/>
            </a:prstGeom>
            <a:solidFill>
              <a:srgbClr val="92D050"/>
            </a:solidFill>
            <a:ln>
              <a:solidFill>
                <a:srgbClr val="92D05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31907" tIns="40522" rIns="31907" bIns="40522" anchor="ctr"/>
            <a:lstStyle/>
            <a:p>
              <a:pPr algn="ctr" eaLnBrk="0" hangingPunct="0">
                <a:defRPr/>
              </a:pPr>
              <a:r>
                <a:rPr lang="en-AU" sz="1600" b="1" dirty="0">
                  <a:solidFill>
                    <a:schemeClr val="tx1"/>
                  </a:solidFill>
                  <a:effectLst>
                    <a:outerShdw blurRad="38100" dist="38100" dir="2700000" algn="tl">
                      <a:srgbClr val="000000">
                        <a:alpha val="43137"/>
                      </a:srgbClr>
                    </a:outerShdw>
                  </a:effectLst>
                </a:rPr>
                <a:t>4</a:t>
              </a:r>
              <a:endParaRPr lang="id-ID" sz="1600" b="1" dirty="0">
                <a:solidFill>
                  <a:schemeClr val="tx1"/>
                </a:solidFill>
                <a:effectLst>
                  <a:outerShdw blurRad="38100" dist="38100" dir="2700000" algn="tl">
                    <a:srgbClr val="000000">
                      <a:alpha val="43137"/>
                    </a:srgbClr>
                  </a:outerShdw>
                </a:effectLst>
              </a:endParaRPr>
            </a:p>
          </p:txBody>
        </p:sp>
        <p:cxnSp>
          <p:nvCxnSpPr>
            <p:cNvPr id="74" name="Elbow Connector 73">
              <a:extLst>
                <a:ext uri="{FF2B5EF4-FFF2-40B4-BE49-F238E27FC236}">
                  <a16:creationId xmlns:a16="http://schemas.microsoft.com/office/drawing/2014/main" xmlns="" id="{1E9DAC22-5E9D-4061-95B8-DB582D90BD42}"/>
                </a:ext>
              </a:extLst>
            </p:cNvPr>
            <p:cNvCxnSpPr>
              <a:endCxn id="71" idx="2"/>
            </p:cNvCxnSpPr>
            <p:nvPr/>
          </p:nvCxnSpPr>
          <p:spPr>
            <a:xfrm rot="16200000" flipV="1">
              <a:off x="8467420" y="5203964"/>
              <a:ext cx="492802" cy="10235"/>
            </a:xfrm>
            <a:prstGeom prst="bentConnector3">
              <a:avLst>
                <a:gd name="adj1" fmla="val 50000"/>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xmlns="" id="{9BAAC81B-1678-42E5-AE6F-DA230021506C}"/>
                </a:ext>
              </a:extLst>
            </p:cNvPr>
            <p:cNvCxnSpPr>
              <a:stCxn id="71" idx="3"/>
              <a:endCxn id="54" idx="1"/>
            </p:cNvCxnSpPr>
            <p:nvPr/>
          </p:nvCxnSpPr>
          <p:spPr>
            <a:xfrm>
              <a:off x="9520195" y="4763503"/>
              <a:ext cx="262576" cy="2929"/>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76" name="Title 1"/>
          <p:cNvSpPr txBox="1">
            <a:spLocks/>
          </p:cNvSpPr>
          <p:nvPr/>
        </p:nvSpPr>
        <p:spPr>
          <a:xfrm>
            <a:off x="0" y="-26987"/>
            <a:ext cx="12190413" cy="669906"/>
          </a:xfrm>
          <a:prstGeom prst="rect">
            <a:avLst/>
          </a:prstGeom>
          <a:solidFill>
            <a:srgbClr val="002060"/>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id-ID" sz="4000" dirty="0" smtClean="0">
                <a:solidFill>
                  <a:schemeClr val="bg1"/>
                </a:solidFill>
                <a:latin typeface="Rockwell Condensed" pitchFamily="18" charset="0"/>
                <a:ea typeface="Tahoma" pitchFamily="34" charset="0"/>
                <a:cs typeface="Tahoma" pitchFamily="34" charset="0"/>
              </a:rPr>
              <a:t>TAHAPAN PENYUSUNAN RENSTRA PD</a:t>
            </a:r>
            <a:endParaRPr kumimoji="0" lang="id-ID" sz="3600" i="0" u="none" strike="noStrike" kern="1200" cap="none" spc="0" normalizeH="0" baseline="0" noProof="0" dirty="0" smtClean="0">
              <a:ln>
                <a:noFill/>
              </a:ln>
              <a:solidFill>
                <a:schemeClr val="bg1"/>
              </a:solidFill>
              <a:effectLst/>
              <a:uLnTx/>
              <a:uFillTx/>
              <a:latin typeface="Rockwell Condensed" pitchFamily="18" charset="0"/>
              <a:ea typeface="Tahoma" pitchFamily="34" charset="0"/>
              <a:cs typeface="Tahoma" pitchFamily="34" charset="0"/>
            </a:endParaRPr>
          </a:p>
        </p:txBody>
      </p:sp>
      <p:sp>
        <p:nvSpPr>
          <p:cNvPr id="77"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67</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p14="http://schemas.microsoft.com/office/powerpoint/2010/main" xmlns="" val="28478851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12190413" cy="648000"/>
          </a:xfrm>
          <a:solidFill>
            <a:schemeClr val="accent2">
              <a:lumMod val="50000"/>
            </a:schemeClr>
          </a:solidFill>
        </p:spPr>
        <p:txBody>
          <a:bodyPr>
            <a:normAutofit/>
          </a:bodyPr>
          <a:lstStyle/>
          <a:p>
            <a:r>
              <a:rPr lang="id-ID" sz="3600" dirty="0" smtClean="0">
                <a:solidFill>
                  <a:schemeClr val="bg1"/>
                </a:solidFill>
                <a:latin typeface="Arial Black" pitchFamily="34" charset="0"/>
                <a:ea typeface="Arial Unicode MS" pitchFamily="34" charset="-128"/>
                <a:cs typeface="Arial Unicode MS" pitchFamily="34" charset="-128"/>
              </a:rPr>
              <a:t>Sistematika</a:t>
            </a:r>
            <a:r>
              <a:rPr lang="id-ID" sz="3200" dirty="0" smtClean="0">
                <a:solidFill>
                  <a:schemeClr val="bg1"/>
                </a:solidFill>
                <a:latin typeface="Arial Unicode MS" pitchFamily="34" charset="-128"/>
                <a:ea typeface="Arial Unicode MS" pitchFamily="34" charset="-128"/>
                <a:cs typeface="Arial Unicode MS" pitchFamily="34" charset="-128"/>
              </a:rPr>
              <a:t> </a:t>
            </a:r>
            <a:r>
              <a:rPr lang="id-ID" sz="3200" b="1" dirty="0" smtClean="0">
                <a:solidFill>
                  <a:schemeClr val="bg1"/>
                </a:solidFill>
                <a:latin typeface="Arial Unicode MS" pitchFamily="34" charset="-128"/>
                <a:ea typeface="Arial Unicode MS" pitchFamily="34" charset="-128"/>
                <a:cs typeface="Arial Unicode MS" pitchFamily="34" charset="-128"/>
              </a:rPr>
              <a:t>Renstra PD</a:t>
            </a:r>
            <a:endParaRPr lang="id-ID" sz="3200" b="1" dirty="0">
              <a:solidFill>
                <a:schemeClr val="bg1"/>
              </a:solidFill>
              <a:latin typeface="Arial Unicode MS" pitchFamily="34" charset="-128"/>
              <a:ea typeface="Arial Unicode MS" pitchFamily="34" charset="-128"/>
              <a:cs typeface="Arial Unicode MS" pitchFamily="34" charset="-128"/>
            </a:endParaRPr>
          </a:p>
        </p:txBody>
      </p:sp>
      <p:sp>
        <p:nvSpPr>
          <p:cNvPr id="13" name="Content Placeholder 2"/>
          <p:cNvSpPr txBox="1">
            <a:spLocks/>
          </p:cNvSpPr>
          <p:nvPr/>
        </p:nvSpPr>
        <p:spPr>
          <a:xfrm>
            <a:off x="2831269" y="872768"/>
            <a:ext cx="6561386" cy="468000"/>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800" b="1" dirty="0" smtClean="0">
                <a:solidFill>
                  <a:schemeClr val="bg1"/>
                </a:solidFill>
                <a:latin typeface="Arial Unicode MS" pitchFamily="34" charset="-128"/>
                <a:ea typeface="Arial Unicode MS" pitchFamily="34" charset="-128"/>
                <a:cs typeface="Arial Unicode MS" pitchFamily="34" charset="-128"/>
              </a:rPr>
              <a:t>BAB I - PENDAHULUAN</a:t>
            </a:r>
            <a:endParaRPr lang="id-ID" sz="28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56473" y="1736936"/>
            <a:ext cx="3071941"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Latar Belakang</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311261" y="1736936"/>
            <a:ext cx="8686869" cy="154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Apa Renstra PD ?</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Fungsi Renstra dlm bangda ?</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Proses penyusunan Renstra ?</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Keterkaitan Renstra dg RPJMD, Renstra K/L dan Renstra PD prov</a:t>
            </a:r>
            <a:endParaRPr lang="id-ID" sz="1800" dirty="0">
              <a:solidFill>
                <a:schemeClr val="bg1"/>
              </a:solidFill>
              <a:latin typeface="Arial Unicode MS" pitchFamily="34" charset="-128"/>
              <a:ea typeface="Arial Unicode MS" pitchFamily="34" charset="-128"/>
              <a:cs typeface="Arial Unicode MS" pitchFamily="34" charset="-128"/>
            </a:endParaRPr>
          </a:p>
        </p:txBody>
      </p:sp>
      <p:sp>
        <p:nvSpPr>
          <p:cNvPr id="47" name="Content Placeholder 2"/>
          <p:cNvSpPr txBox="1">
            <a:spLocks/>
          </p:cNvSpPr>
          <p:nvPr/>
        </p:nvSpPr>
        <p:spPr>
          <a:xfrm>
            <a:off x="64100" y="3504368"/>
            <a:ext cx="3071941" cy="468000"/>
          </a:xfrm>
          <a:prstGeom prst="rect">
            <a:avLst/>
          </a:prstGeom>
          <a:solidFill>
            <a:srgbClr val="006600"/>
          </a:solidFill>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Landasan Hukum</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277749" y="3501053"/>
            <a:ext cx="8686869" cy="972000"/>
          </a:xfrm>
          <a:prstGeom prst="rect">
            <a:avLst/>
          </a:prstGeom>
          <a:solidFill>
            <a:srgbClr val="006600"/>
          </a:solidFill>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Regulasi ttg tupoksi &amp; kewenangan PD</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Regulasi terkait renbang, baik pusat maupun daerah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tuliskan yg terkait langsung dg renstra</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51" name="Content Placeholder 2"/>
          <p:cNvSpPr txBox="1">
            <a:spLocks/>
          </p:cNvSpPr>
          <p:nvPr/>
        </p:nvSpPr>
        <p:spPr>
          <a:xfrm>
            <a:off x="64100" y="4683374"/>
            <a:ext cx="3071941"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Maksud &amp; Tuj</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3311782" y="4689170"/>
            <a:ext cx="8686869"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Maksud &amp; tuj susun renstra</a:t>
            </a:r>
          </a:p>
        </p:txBody>
      </p:sp>
      <p:sp>
        <p:nvSpPr>
          <p:cNvPr id="55" name="Content Placeholder 2"/>
          <p:cNvSpPr txBox="1">
            <a:spLocks/>
          </p:cNvSpPr>
          <p:nvPr/>
        </p:nvSpPr>
        <p:spPr>
          <a:xfrm>
            <a:off x="64100" y="5373288"/>
            <a:ext cx="3071941" cy="648000"/>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Sistematika Penulisan</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7" name="Content Placeholder 2"/>
          <p:cNvSpPr txBox="1">
            <a:spLocks/>
          </p:cNvSpPr>
          <p:nvPr/>
        </p:nvSpPr>
        <p:spPr>
          <a:xfrm>
            <a:off x="3318885" y="5373288"/>
            <a:ext cx="8686869" cy="648000"/>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Deskripsi substansi pokok tiap bab</a:t>
            </a:r>
          </a:p>
        </p:txBody>
      </p:sp>
      <p:sp>
        <p:nvSpPr>
          <p:cNvPr id="12"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68</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p14="http://schemas.microsoft.com/office/powerpoint/2010/main" xmlns="" val="294877206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64099" y="116632"/>
            <a:ext cx="11934030"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800" b="1" dirty="0" smtClean="0">
                <a:solidFill>
                  <a:schemeClr val="bg1"/>
                </a:solidFill>
                <a:latin typeface="Arial Unicode MS" pitchFamily="34" charset="-128"/>
                <a:ea typeface="Arial Unicode MS" pitchFamily="34" charset="-128"/>
                <a:cs typeface="Arial Unicode MS" pitchFamily="34" charset="-128"/>
              </a:rPr>
              <a:t>BAB II – GAMBARAN PELAYANAN PD</a:t>
            </a:r>
            <a:endParaRPr lang="id-ID" sz="28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64100" y="857232"/>
            <a:ext cx="3071941" cy="612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Tugas, Fs, &amp; Struktur Organisasi</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311261" y="857232"/>
            <a:ext cx="8686869" cy="1044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Dasar hukum pembentukan PD</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Struktur organisasi PD</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Tugas &amp; fs s/d satu eselon di bwh ka OPD</a:t>
            </a:r>
          </a:p>
        </p:txBody>
      </p:sp>
      <p:sp>
        <p:nvSpPr>
          <p:cNvPr id="47" name="Content Placeholder 2"/>
          <p:cNvSpPr txBox="1">
            <a:spLocks/>
          </p:cNvSpPr>
          <p:nvPr/>
        </p:nvSpPr>
        <p:spPr>
          <a:xfrm>
            <a:off x="56675" y="2000240"/>
            <a:ext cx="3071941" cy="46800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latin typeface="Arial Unicode MS" pitchFamily="34" charset="-128"/>
                <a:ea typeface="Arial Unicode MS" pitchFamily="34" charset="-128"/>
                <a:cs typeface="Arial Unicode MS" pitchFamily="34" charset="-128"/>
              </a:rPr>
              <a:t>Sb Daya PD</a:t>
            </a:r>
            <a:endParaRPr lang="id-ID" sz="2000" b="1" dirty="0">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311462" y="2006245"/>
            <a:ext cx="8686869" cy="97200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Sb daya manusia</a:t>
            </a:r>
            <a:endParaRPr lang="id-ID" sz="1800" dirty="0">
              <a:latin typeface="Arial Unicode MS" pitchFamily="34" charset="-128"/>
              <a:ea typeface="Arial Unicode MS" pitchFamily="34" charset="-128"/>
              <a:cs typeface="Arial Unicode MS" pitchFamily="34" charset="-128"/>
            </a:endParaRP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Aset/modal</a:t>
            </a: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Unit usaha yang msh operasional</a:t>
            </a:r>
          </a:p>
        </p:txBody>
      </p:sp>
      <p:sp>
        <p:nvSpPr>
          <p:cNvPr id="51" name="Content Placeholder 2"/>
          <p:cNvSpPr txBox="1">
            <a:spLocks/>
          </p:cNvSpPr>
          <p:nvPr/>
        </p:nvSpPr>
        <p:spPr>
          <a:xfrm>
            <a:off x="56995" y="3071810"/>
            <a:ext cx="3071941" cy="648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Kinerja Pelayanan PD</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3311782" y="3083258"/>
            <a:ext cx="8686869" cy="2412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Sasaran / target renstra sebelumnya</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Indikator &amp; target kinerja berupa indikator &amp; target tujuan, sasaran program + SPM urusan wajib yandas</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Dapat berdasarkan LAKIP dan lap kinerja bbrp tahun yg lalu</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Tabel </a:t>
            </a:r>
            <a:r>
              <a:rPr lang="en-CA"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“C</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apaian kinerja pelay PD</a:t>
            </a:r>
            <a:r>
              <a:rPr lang="en-CA"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a:t>
            </a:r>
            <a:r>
              <a:rPr lang="en-CA"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anggaran &amp; realisasi pendanaan pelay PD</a:t>
            </a:r>
            <a:r>
              <a:rPr lang="en-CA"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55" name="Content Placeholder 2"/>
          <p:cNvSpPr txBox="1">
            <a:spLocks/>
          </p:cNvSpPr>
          <p:nvPr/>
        </p:nvSpPr>
        <p:spPr>
          <a:xfrm>
            <a:off x="64100" y="5600272"/>
            <a:ext cx="3071941" cy="97200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latin typeface="Arial Unicode MS" pitchFamily="34" charset="-128"/>
                <a:ea typeface="Arial Unicode MS" pitchFamily="34" charset="-128"/>
                <a:cs typeface="Arial Unicode MS" pitchFamily="34" charset="-128"/>
              </a:rPr>
              <a:t>Tantangan &amp; Peluang Pengemb Pelay PD</a:t>
            </a:r>
            <a:endParaRPr lang="id-ID" sz="2000" b="1" dirty="0">
              <a:latin typeface="Arial Unicode MS" pitchFamily="34" charset="-128"/>
              <a:ea typeface="Arial Unicode MS" pitchFamily="34" charset="-128"/>
              <a:cs typeface="Arial Unicode MS" pitchFamily="34" charset="-128"/>
            </a:endParaRPr>
          </a:p>
        </p:txBody>
      </p:sp>
      <p:sp>
        <p:nvSpPr>
          <p:cNvPr id="57" name="Content Placeholder 2"/>
          <p:cNvSpPr txBox="1">
            <a:spLocks/>
          </p:cNvSpPr>
          <p:nvPr/>
        </p:nvSpPr>
        <p:spPr>
          <a:xfrm>
            <a:off x="3318885" y="5600272"/>
            <a:ext cx="8686869" cy="97200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Jenis pelayanan </a:t>
            </a:r>
            <a:r>
              <a:rPr lang="id-ID" sz="1800" dirty="0" smtClean="0">
                <a:latin typeface="Arial Unicode MS" pitchFamily="34" charset="-128"/>
                <a:ea typeface="Arial Unicode MS" pitchFamily="34" charset="-128"/>
                <a:cs typeface="Arial Unicode MS" pitchFamily="34" charset="-128"/>
                <a:sym typeface="Wingdings" pitchFamily="2" charset="2"/>
              </a:rPr>
              <a:t> prog unggulan 5 tahun ke depan</a:t>
            </a: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sym typeface="Wingdings" pitchFamily="2" charset="2"/>
              </a:rPr>
              <a:t>Perkiraan besaran kebutuhan pelay</a:t>
            </a: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sym typeface="Wingdings" pitchFamily="2" charset="2"/>
              </a:rPr>
              <a:t>Arahan lokasi pengemb pelay yg dibutuhkan</a:t>
            </a:r>
            <a:endParaRPr lang="id-ID" sz="1800" dirty="0" smtClean="0">
              <a:latin typeface="Arial Unicode MS" pitchFamily="34" charset="-128"/>
              <a:ea typeface="Arial Unicode MS" pitchFamily="34" charset="-128"/>
              <a:cs typeface="Arial Unicode MS" pitchFamily="34" charset="-128"/>
            </a:endParaRPr>
          </a:p>
        </p:txBody>
      </p:sp>
      <p:sp>
        <p:nvSpPr>
          <p:cNvPr id="12"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69</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p14="http://schemas.microsoft.com/office/powerpoint/2010/main" xmlns="" val="36241380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4"/>
            <a:ext cx="12190413"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3600" dirty="0" smtClean="0">
                <a:solidFill>
                  <a:schemeClr val="bg1"/>
                </a:solidFill>
                <a:latin typeface="Bernard MT Condensed" pitchFamily="18" charset="0"/>
                <a:ea typeface="Arial Unicode MS" pitchFamily="34" charset="-128"/>
                <a:cs typeface="Arial Unicode MS" pitchFamily="34" charset="-128"/>
              </a:rPr>
              <a:t>BAB II – GAMBARAN UMUM KONDISI DAERAH</a:t>
            </a:r>
            <a:endParaRPr lang="id-ID" sz="3600" dirty="0">
              <a:solidFill>
                <a:schemeClr val="bg1"/>
              </a:solidFill>
              <a:latin typeface="Bernard MT Condensed" pitchFamily="18" charset="0"/>
              <a:ea typeface="Arial Unicode MS" pitchFamily="34" charset="-128"/>
              <a:cs typeface="Arial Unicode MS" pitchFamily="34" charset="-128"/>
            </a:endParaRPr>
          </a:p>
        </p:txBody>
      </p:sp>
      <p:sp>
        <p:nvSpPr>
          <p:cNvPr id="43" name="Content Placeholder 2"/>
          <p:cNvSpPr txBox="1">
            <a:spLocks/>
          </p:cNvSpPr>
          <p:nvPr/>
        </p:nvSpPr>
        <p:spPr>
          <a:xfrm>
            <a:off x="153563" y="714356"/>
            <a:ext cx="3071941" cy="612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Aspek Geografi dan Demografi</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400724" y="714356"/>
            <a:ext cx="8686869" cy="1044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Aspek Geografi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luas wilayah, iklim, topografi, geologi, hidrologi, penggunaan lahan, dll</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Aspek Demografi  jumlah pddk, struktur, distribusi, dll</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47" name="Content Placeholder 2"/>
          <p:cNvSpPr txBox="1">
            <a:spLocks/>
          </p:cNvSpPr>
          <p:nvPr/>
        </p:nvSpPr>
        <p:spPr>
          <a:xfrm>
            <a:off x="146140" y="1857364"/>
            <a:ext cx="3071941" cy="642942"/>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latin typeface="Arial Unicode MS" pitchFamily="34" charset="-128"/>
                <a:ea typeface="Arial Unicode MS" pitchFamily="34" charset="-128"/>
                <a:cs typeface="Arial Unicode MS" pitchFamily="34" charset="-128"/>
              </a:rPr>
              <a:t>Aspek Kesejahteraan Masy</a:t>
            </a:r>
            <a:endParaRPr lang="id-ID" sz="1800" b="1" dirty="0">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400925" y="1863369"/>
            <a:ext cx="8686869" cy="97200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Ekonomi</a:t>
            </a:r>
            <a:endParaRPr lang="id-ID" sz="1800" dirty="0">
              <a:latin typeface="Arial Unicode MS" pitchFamily="34" charset="-128"/>
              <a:ea typeface="Arial Unicode MS" pitchFamily="34" charset="-128"/>
              <a:cs typeface="Arial Unicode MS" pitchFamily="34" charset="-128"/>
            </a:endParaRP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Sosial</a:t>
            </a: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Budaya dll</a:t>
            </a:r>
          </a:p>
        </p:txBody>
      </p:sp>
      <p:sp>
        <p:nvSpPr>
          <p:cNvPr id="51" name="Content Placeholder 2"/>
          <p:cNvSpPr txBox="1">
            <a:spLocks/>
          </p:cNvSpPr>
          <p:nvPr/>
        </p:nvSpPr>
        <p:spPr>
          <a:xfrm>
            <a:off x="146458" y="2928934"/>
            <a:ext cx="3071941" cy="64800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Aspek Pelayanan Umum</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3401245" y="2940382"/>
            <a:ext cx="8686869" cy="1917378"/>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Urusan wajib yandas</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Urusan wajib non yandas</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Urusan pilihan</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Fungsi Penunjang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perencanaan, pengawasan, keuangan, kepegawaian dan diklat, litbang</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Fungsi lainnya</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55" name="Content Placeholder 2"/>
          <p:cNvSpPr txBox="1">
            <a:spLocks/>
          </p:cNvSpPr>
          <p:nvPr/>
        </p:nvSpPr>
        <p:spPr>
          <a:xfrm>
            <a:off x="153563" y="4929198"/>
            <a:ext cx="3071941" cy="61481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latin typeface="Arial Unicode MS" pitchFamily="34" charset="-128"/>
                <a:ea typeface="Arial Unicode MS" pitchFamily="34" charset="-128"/>
                <a:cs typeface="Arial Unicode MS" pitchFamily="34" charset="-128"/>
              </a:rPr>
              <a:t>Aspek Daya Saing</a:t>
            </a:r>
            <a:endParaRPr lang="id-ID" sz="2000" b="1" dirty="0">
              <a:latin typeface="Arial Unicode MS" pitchFamily="34" charset="-128"/>
              <a:ea typeface="Arial Unicode MS" pitchFamily="34" charset="-128"/>
              <a:cs typeface="Arial Unicode MS" pitchFamily="34" charset="-128"/>
            </a:endParaRPr>
          </a:p>
        </p:txBody>
      </p:sp>
      <p:sp>
        <p:nvSpPr>
          <p:cNvPr id="57" name="Content Placeholder 2"/>
          <p:cNvSpPr txBox="1">
            <a:spLocks/>
          </p:cNvSpPr>
          <p:nvPr/>
        </p:nvSpPr>
        <p:spPr>
          <a:xfrm>
            <a:off x="3408348" y="4929198"/>
            <a:ext cx="8686869" cy="714380"/>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Ekonomi</a:t>
            </a: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Infrastruktur</a:t>
            </a:r>
          </a:p>
        </p:txBody>
      </p:sp>
      <p:sp>
        <p:nvSpPr>
          <p:cNvPr id="12" name="Content Placeholder 2"/>
          <p:cNvSpPr txBox="1">
            <a:spLocks/>
          </p:cNvSpPr>
          <p:nvPr/>
        </p:nvSpPr>
        <p:spPr>
          <a:xfrm>
            <a:off x="0" y="5742586"/>
            <a:ext cx="12190413" cy="1044000"/>
          </a:xfrm>
          <a:prstGeom prst="rect">
            <a:avLst/>
          </a:prstGeom>
          <a:solidFill>
            <a:srgbClr val="3C0BC5"/>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Data indikator sesuaikan dengan Permendagri dan/atau sesuai dengan data yang tersedia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dianalisis kondisinya</a:t>
            </a:r>
            <a:endParaRPr lang="id-ID" sz="1800" dirty="0" smtClean="0">
              <a:solidFill>
                <a:schemeClr val="bg1"/>
              </a:solidFill>
              <a:latin typeface="Arial Unicode MS" pitchFamily="34" charset="-128"/>
              <a:ea typeface="Arial Unicode MS" pitchFamily="34" charset="-128"/>
              <a:cs typeface="Arial Unicode MS" pitchFamily="34" charset="-128"/>
            </a:endParaRP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Data nanti akan digunakan sebagai dasar merumuskan masalah dan isu strategis</a:t>
            </a:r>
          </a:p>
        </p:txBody>
      </p:sp>
      <p:sp>
        <p:nvSpPr>
          <p:cNvPr id="14" name="Slide Number Placeholder 36"/>
          <p:cNvSpPr>
            <a:spLocks noGrp="1"/>
          </p:cNvSpPr>
          <p:nvPr>
            <p:ph type="sldNum" sz="quarter" idx="12"/>
          </p:nvPr>
        </p:nvSpPr>
        <p:spPr bwMode="auto">
          <a:xfrm>
            <a:off x="11440238" y="6429396"/>
            <a:ext cx="709154" cy="360362"/>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a:lstStyle/>
          <a:p>
            <a:pPr algn="ctr">
              <a:defRPr/>
            </a:pPr>
            <a:fld id="{901E565B-D918-4530-A74A-12C530DE55B7}" type="slidenum">
              <a:rPr lang="id-ID" sz="1600" b="1" smtClean="0">
                <a:solidFill>
                  <a:schemeClr val="bg1"/>
                </a:solidFill>
                <a:latin typeface="Tahoma" pitchFamily="34" charset="0"/>
                <a:cs typeface="Tahoma" pitchFamily="34" charset="0"/>
              </a:rPr>
              <a:pPr algn="ctr">
                <a:defRPr/>
              </a:pPr>
              <a:t>7</a:t>
            </a:fld>
            <a:endParaRPr lang="id-ID" sz="1600" b="1" dirty="0" smtClean="0">
              <a:solidFill>
                <a:schemeClr val="bg1"/>
              </a:solidFill>
              <a:latin typeface="Tahoma" pitchFamily="34" charset="0"/>
              <a:cs typeface="Tahoma" pitchFamily="34" charset="0"/>
            </a:endParaRPr>
          </a:p>
        </p:txBody>
      </p:sp>
    </p:spTree>
    <p:extLst>
      <p:ext uri="{BB962C8B-B14F-4D97-AF65-F5344CB8AC3E}">
        <p14:creationId xmlns="" xmlns:p14="http://schemas.microsoft.com/office/powerpoint/2010/main" val="362413801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64098" y="0"/>
            <a:ext cx="12126315" cy="1071570"/>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en-CA" sz="2400" b="1" dirty="0" err="1" smtClean="0">
                <a:solidFill>
                  <a:schemeClr val="bg1"/>
                </a:solidFill>
                <a:latin typeface="Arial Unicode MS" pitchFamily="34" charset="-128"/>
                <a:ea typeface="Arial Unicode MS" pitchFamily="34" charset="-128"/>
                <a:cs typeface="Arial Unicode MS" pitchFamily="34" charset="-128"/>
              </a:rPr>
              <a:t>Tabel</a:t>
            </a:r>
            <a:r>
              <a:rPr lang="id-ID" sz="2400" b="1" dirty="0" smtClean="0">
                <a:solidFill>
                  <a:schemeClr val="bg1"/>
                </a:solidFill>
                <a:latin typeface="Arial Unicode MS" pitchFamily="34" charset="-128"/>
                <a:ea typeface="Arial Unicode MS" pitchFamily="34" charset="-128"/>
                <a:cs typeface="Arial Unicode MS" pitchFamily="34" charset="-128"/>
              </a:rPr>
              <a:t>  2.1</a:t>
            </a:r>
            <a:endParaRPr lang="en-CA" sz="2400" b="1" dirty="0" smtClean="0">
              <a:solidFill>
                <a:schemeClr val="bg1"/>
              </a:solidFill>
              <a:latin typeface="Arial Unicode MS" pitchFamily="34" charset="-128"/>
              <a:ea typeface="Arial Unicode MS" pitchFamily="34" charset="-128"/>
              <a:cs typeface="Arial Unicode MS" pitchFamily="34" charset="-128"/>
            </a:endParaRPr>
          </a:p>
          <a:p>
            <a:pPr marL="0" indent="0" algn="ctr">
              <a:spcBef>
                <a:spcPts val="0"/>
              </a:spcBef>
              <a:buNone/>
            </a:pPr>
            <a:r>
              <a:rPr lang="en-CA" sz="2400" b="1" dirty="0" err="1" smtClean="0">
                <a:solidFill>
                  <a:schemeClr val="bg1"/>
                </a:solidFill>
                <a:latin typeface="Arial Unicode MS" pitchFamily="34" charset="-128"/>
                <a:ea typeface="Arial Unicode MS" pitchFamily="34" charset="-128"/>
                <a:cs typeface="Arial Unicode MS" pitchFamily="34" charset="-128"/>
              </a:rPr>
              <a:t>Pencapaian</a:t>
            </a:r>
            <a:r>
              <a:rPr lang="en-CA" sz="2400" b="1" dirty="0" smtClean="0">
                <a:solidFill>
                  <a:schemeClr val="bg1"/>
                </a:solidFill>
                <a:latin typeface="Arial Unicode MS" pitchFamily="34" charset="-128"/>
                <a:ea typeface="Arial Unicode MS" pitchFamily="34" charset="-128"/>
                <a:cs typeface="Arial Unicode MS" pitchFamily="34" charset="-128"/>
              </a:rPr>
              <a:t> </a:t>
            </a:r>
            <a:r>
              <a:rPr lang="en-CA" sz="2400" b="1" dirty="0" err="1" smtClean="0">
                <a:solidFill>
                  <a:schemeClr val="bg1"/>
                </a:solidFill>
                <a:latin typeface="Arial Unicode MS" pitchFamily="34" charset="-128"/>
                <a:ea typeface="Arial Unicode MS" pitchFamily="34" charset="-128"/>
                <a:cs typeface="Arial Unicode MS" pitchFamily="34" charset="-128"/>
              </a:rPr>
              <a:t>Kinerja</a:t>
            </a:r>
            <a:r>
              <a:rPr lang="en-CA" sz="2400" b="1" dirty="0" smtClean="0">
                <a:solidFill>
                  <a:schemeClr val="bg1"/>
                </a:solidFill>
                <a:latin typeface="Arial Unicode MS" pitchFamily="34" charset="-128"/>
                <a:ea typeface="Arial Unicode MS" pitchFamily="34" charset="-128"/>
                <a:cs typeface="Arial Unicode MS" pitchFamily="34" charset="-128"/>
              </a:rPr>
              <a:t> </a:t>
            </a:r>
            <a:r>
              <a:rPr lang="en-CA" sz="2400" b="1" dirty="0" err="1" smtClean="0">
                <a:solidFill>
                  <a:schemeClr val="bg1"/>
                </a:solidFill>
                <a:latin typeface="Arial Unicode MS" pitchFamily="34" charset="-128"/>
                <a:ea typeface="Arial Unicode MS" pitchFamily="34" charset="-128"/>
                <a:cs typeface="Arial Unicode MS" pitchFamily="34" charset="-128"/>
              </a:rPr>
              <a:t>Pelayanan</a:t>
            </a:r>
            <a:r>
              <a:rPr lang="en-CA" sz="2400" b="1" dirty="0" smtClean="0">
                <a:solidFill>
                  <a:schemeClr val="bg1"/>
                </a:solidFill>
                <a:latin typeface="Arial Unicode MS" pitchFamily="34" charset="-128"/>
                <a:ea typeface="Arial Unicode MS" pitchFamily="34" charset="-128"/>
                <a:cs typeface="Arial Unicode MS" pitchFamily="34" charset="-128"/>
              </a:rPr>
              <a:t> PD …..</a:t>
            </a:r>
            <a:r>
              <a:rPr lang="id-ID" sz="2400" b="1" dirty="0" smtClean="0">
                <a:solidFill>
                  <a:schemeClr val="bg1"/>
                </a:solidFill>
                <a:latin typeface="Arial Unicode MS" pitchFamily="34" charset="-128"/>
                <a:ea typeface="Arial Unicode MS" pitchFamily="34" charset="-128"/>
                <a:cs typeface="Arial Unicode MS" pitchFamily="34" charset="-128"/>
              </a:rPr>
              <a:t> (5 Tahun)</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7" name="TextBox 6"/>
          <p:cNvSpPr txBox="1"/>
          <p:nvPr/>
        </p:nvSpPr>
        <p:spPr>
          <a:xfrm>
            <a:off x="285672" y="4857764"/>
            <a:ext cx="3047625" cy="923330"/>
          </a:xfrm>
          <a:prstGeom prst="rect">
            <a:avLst/>
          </a:prstGeom>
          <a:solidFill>
            <a:srgbClr val="FFC000"/>
          </a:solidFill>
        </p:spPr>
        <p:txBody>
          <a:bodyPr wrap="square" rtlCol="0">
            <a:spAutoFit/>
          </a:bodyPr>
          <a:lstStyle/>
          <a:p>
            <a:pPr marL="342900" indent="-342900">
              <a:buFont typeface="Wingdings" pitchFamily="2" charset="2"/>
              <a:buChar char="ü"/>
            </a:pPr>
            <a:r>
              <a:rPr lang="en-CA" dirty="0" err="1" smtClean="0">
                <a:latin typeface="Tahoma" pitchFamily="34" charset="0"/>
                <a:cs typeface="Tahoma" pitchFamily="34" charset="0"/>
              </a:rPr>
              <a:t>Indikator</a:t>
            </a:r>
            <a:r>
              <a:rPr lang="en-CA" dirty="0" smtClean="0">
                <a:latin typeface="Tahoma" pitchFamily="34" charset="0"/>
                <a:cs typeface="Tahoma" pitchFamily="34" charset="0"/>
              </a:rPr>
              <a:t> </a:t>
            </a:r>
            <a:r>
              <a:rPr lang="id-ID" dirty="0" smtClean="0">
                <a:latin typeface="Tahoma" pitchFamily="34" charset="0"/>
                <a:cs typeface="Tahoma" pitchFamily="34" charset="0"/>
              </a:rPr>
              <a:t>dipilih sesuai dengan renstra SKPD sebelumnya</a:t>
            </a:r>
            <a:endParaRPr lang="en-US" dirty="0">
              <a:latin typeface="Tahoma" pitchFamily="34" charset="0"/>
              <a:cs typeface="Tahoma" pitchFamily="34" charset="0"/>
            </a:endParaRPr>
          </a:p>
        </p:txBody>
      </p:sp>
      <p:cxnSp>
        <p:nvCxnSpPr>
          <p:cNvPr id="9" name="Straight Arrow Connector 8"/>
          <p:cNvCxnSpPr/>
          <p:nvPr/>
        </p:nvCxnSpPr>
        <p:spPr>
          <a:xfrm rot="5400000">
            <a:off x="1380856" y="4428871"/>
            <a:ext cx="857256" cy="2117"/>
          </a:xfrm>
          <a:prstGeom prst="straightConnector1">
            <a:avLst/>
          </a:prstGeom>
          <a:ln w="762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428542" y="4857763"/>
            <a:ext cx="4476199" cy="646331"/>
          </a:xfrm>
          <a:prstGeom prst="rect">
            <a:avLst/>
          </a:prstGeom>
          <a:solidFill>
            <a:srgbClr val="FFC000"/>
          </a:solidFill>
        </p:spPr>
        <p:txBody>
          <a:bodyPr wrap="square" rtlCol="0">
            <a:spAutoFit/>
          </a:bodyPr>
          <a:lstStyle/>
          <a:p>
            <a:pPr marL="342900" indent="-342900">
              <a:buFont typeface="Wingdings" pitchFamily="2" charset="2"/>
              <a:buChar char="ü"/>
            </a:pPr>
            <a:r>
              <a:rPr lang="en-CA" dirty="0" err="1" smtClean="0">
                <a:latin typeface="Tahoma" pitchFamily="34" charset="0"/>
                <a:cs typeface="Tahoma" pitchFamily="34" charset="0"/>
              </a:rPr>
              <a:t>Rasio</a:t>
            </a:r>
            <a:r>
              <a:rPr lang="en-CA" dirty="0" smtClean="0">
                <a:latin typeface="Tahoma" pitchFamily="34" charset="0"/>
                <a:cs typeface="Tahoma" pitchFamily="34" charset="0"/>
              </a:rPr>
              <a:t> </a:t>
            </a:r>
            <a:r>
              <a:rPr lang="en-CA" dirty="0" err="1" smtClean="0">
                <a:latin typeface="Tahoma" pitchFamily="34" charset="0"/>
                <a:cs typeface="Tahoma" pitchFamily="34" charset="0"/>
              </a:rPr>
              <a:t>capaian</a:t>
            </a:r>
            <a:r>
              <a:rPr lang="en-CA" dirty="0" smtClean="0">
                <a:latin typeface="Tahoma" pitchFamily="34" charset="0"/>
                <a:cs typeface="Tahoma" pitchFamily="34" charset="0"/>
              </a:rPr>
              <a:t> </a:t>
            </a:r>
            <a:r>
              <a:rPr lang="en-CA" dirty="0" err="1" smtClean="0">
                <a:latin typeface="Tahoma" pitchFamily="34" charset="0"/>
                <a:cs typeface="Tahoma" pitchFamily="34" charset="0"/>
              </a:rPr>
              <a:t>dengan</a:t>
            </a:r>
            <a:r>
              <a:rPr lang="en-CA" dirty="0" smtClean="0">
                <a:latin typeface="Tahoma" pitchFamily="34" charset="0"/>
                <a:cs typeface="Tahoma" pitchFamily="34" charset="0"/>
              </a:rPr>
              <a:t> target </a:t>
            </a:r>
            <a:r>
              <a:rPr lang="en-CA" dirty="0" smtClean="0">
                <a:latin typeface="Tahoma" pitchFamily="34" charset="0"/>
                <a:cs typeface="Tahoma" pitchFamily="34" charset="0"/>
                <a:sym typeface="Wingdings" pitchFamily="2" charset="2"/>
              </a:rPr>
              <a:t> %</a:t>
            </a:r>
            <a:endParaRPr lang="id-ID" dirty="0" smtClean="0">
              <a:latin typeface="Tahoma" pitchFamily="34" charset="0"/>
              <a:cs typeface="Tahoma" pitchFamily="34" charset="0"/>
              <a:sym typeface="Wingdings" pitchFamily="2" charset="2"/>
            </a:endParaRPr>
          </a:p>
          <a:p>
            <a:pPr marL="342900" indent="-342900">
              <a:buFont typeface="Wingdings" pitchFamily="2" charset="2"/>
              <a:buChar char="ü"/>
            </a:pPr>
            <a:r>
              <a:rPr lang="id-ID" dirty="0" smtClean="0">
                <a:latin typeface="Tahoma" pitchFamily="34" charset="0"/>
                <a:cs typeface="Tahoma" pitchFamily="34" charset="0"/>
                <a:sym typeface="Wingdings" pitchFamily="2" charset="2"/>
              </a:rPr>
              <a:t>Capaian / target x 100%</a:t>
            </a:r>
            <a:endParaRPr lang="en-CA" dirty="0" smtClean="0">
              <a:latin typeface="Tahoma" pitchFamily="34" charset="0"/>
              <a:cs typeface="Tahoma" pitchFamily="34" charset="0"/>
              <a:sym typeface="Wingdings" pitchFamily="2" charset="2"/>
            </a:endParaRPr>
          </a:p>
        </p:txBody>
      </p:sp>
      <p:cxnSp>
        <p:nvCxnSpPr>
          <p:cNvPr id="11" name="Straight Arrow Connector 10"/>
          <p:cNvCxnSpPr/>
          <p:nvPr/>
        </p:nvCxnSpPr>
        <p:spPr>
          <a:xfrm rot="5400000">
            <a:off x="10143836" y="4428077"/>
            <a:ext cx="857256" cy="2117"/>
          </a:xfrm>
          <a:prstGeom prst="straightConnector1">
            <a:avLst/>
          </a:prstGeom>
          <a:ln w="762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70</a:t>
            </a:fld>
            <a:endParaRPr lang="id-ID" sz="1600" b="1" dirty="0" smtClean="0">
              <a:solidFill>
                <a:prstClr val="white"/>
              </a:solidFill>
              <a:latin typeface="Tahoma" pitchFamily="34" charset="0"/>
              <a:cs typeface="Tahoma" pitchFamily="34" charset="0"/>
            </a:endParaRPr>
          </a:p>
        </p:txBody>
      </p:sp>
      <p:sp>
        <p:nvSpPr>
          <p:cNvPr id="13" name="TextBox 12"/>
          <p:cNvSpPr txBox="1"/>
          <p:nvPr/>
        </p:nvSpPr>
        <p:spPr>
          <a:xfrm>
            <a:off x="3523773" y="4956908"/>
            <a:ext cx="2190480" cy="369332"/>
          </a:xfrm>
          <a:prstGeom prst="rect">
            <a:avLst/>
          </a:prstGeom>
          <a:solidFill>
            <a:srgbClr val="FFC000"/>
          </a:solidFill>
        </p:spPr>
        <p:txBody>
          <a:bodyPr wrap="square" rtlCol="0">
            <a:spAutoFit/>
          </a:bodyPr>
          <a:lstStyle/>
          <a:p>
            <a:pPr marL="342900" indent="-342900">
              <a:buFont typeface="Wingdings" pitchFamily="2" charset="2"/>
              <a:buChar char="ü"/>
            </a:pPr>
            <a:r>
              <a:rPr lang="en-CA" dirty="0" smtClean="0">
                <a:latin typeface="Tahoma" pitchFamily="34" charset="0"/>
                <a:cs typeface="Tahoma" pitchFamily="34" charset="0"/>
              </a:rPr>
              <a:t>J</a:t>
            </a:r>
            <a:r>
              <a:rPr lang="id-ID" dirty="0" smtClean="0">
                <a:latin typeface="Tahoma" pitchFamily="34" charset="0"/>
                <a:cs typeface="Tahoma" pitchFamily="34" charset="0"/>
              </a:rPr>
              <a:t>ika ada</a:t>
            </a:r>
            <a:endParaRPr lang="en-US" dirty="0">
              <a:latin typeface="Tahoma" pitchFamily="34" charset="0"/>
              <a:cs typeface="Tahoma" pitchFamily="34" charset="0"/>
            </a:endParaRPr>
          </a:p>
        </p:txBody>
      </p:sp>
      <p:pic>
        <p:nvPicPr>
          <p:cNvPr id="15" name="Picture 14" descr="Tabel Renstra Bab II-1.png"/>
          <p:cNvPicPr>
            <a:picLocks noChangeAspect="1"/>
          </p:cNvPicPr>
          <p:nvPr/>
        </p:nvPicPr>
        <p:blipFill>
          <a:blip r:embed="rId2"/>
          <a:stretch>
            <a:fillRect/>
          </a:stretch>
        </p:blipFill>
        <p:spPr>
          <a:xfrm>
            <a:off x="451605" y="1285860"/>
            <a:ext cx="11158505" cy="3122898"/>
          </a:xfrm>
          <a:prstGeom prst="rect">
            <a:avLst/>
          </a:prstGeom>
        </p:spPr>
      </p:pic>
      <p:sp>
        <p:nvSpPr>
          <p:cNvPr id="16" name="Left Brace 15"/>
          <p:cNvSpPr/>
          <p:nvPr/>
        </p:nvSpPr>
        <p:spPr>
          <a:xfrm rot="16200000">
            <a:off x="3559157" y="3750471"/>
            <a:ext cx="714380" cy="164307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0413" cy="1143000"/>
          </a:xfrm>
          <a:solidFill>
            <a:schemeClr val="accent2">
              <a:lumMod val="75000"/>
            </a:schemeClr>
          </a:solidFill>
        </p:spPr>
        <p:txBody>
          <a:bodyPr>
            <a:noAutofit/>
          </a:bodyPr>
          <a:lstStyle/>
          <a:p>
            <a:r>
              <a:rPr lang="en-CA" sz="2400" b="1" dirty="0" err="1" smtClean="0">
                <a:solidFill>
                  <a:schemeClr val="bg1"/>
                </a:solidFill>
                <a:latin typeface="Tahoma" pitchFamily="34" charset="0"/>
                <a:cs typeface="Tahoma" pitchFamily="34" charset="0"/>
              </a:rPr>
              <a:t>Tabel</a:t>
            </a:r>
            <a:r>
              <a:rPr lang="en-CA" sz="2400" b="1" dirty="0" smtClean="0">
                <a:solidFill>
                  <a:schemeClr val="bg1"/>
                </a:solidFill>
                <a:latin typeface="Tahoma" pitchFamily="34" charset="0"/>
                <a:cs typeface="Tahoma" pitchFamily="34" charset="0"/>
              </a:rPr>
              <a:t> </a:t>
            </a:r>
            <a:r>
              <a:rPr lang="id-ID" sz="2400" b="1" dirty="0" smtClean="0">
                <a:solidFill>
                  <a:schemeClr val="bg1"/>
                </a:solidFill>
                <a:latin typeface="Tahoma" pitchFamily="34" charset="0"/>
                <a:cs typeface="Tahoma" pitchFamily="34" charset="0"/>
              </a:rPr>
              <a:t>2.2 </a:t>
            </a:r>
            <a:r>
              <a:rPr lang="en-CA" sz="2400" b="1" dirty="0" err="1" smtClean="0">
                <a:solidFill>
                  <a:schemeClr val="bg1"/>
                </a:solidFill>
                <a:latin typeface="Tahoma" pitchFamily="34" charset="0"/>
                <a:cs typeface="Tahoma" pitchFamily="34" charset="0"/>
              </a:rPr>
              <a:t>Anggaran</a:t>
            </a:r>
            <a:r>
              <a:rPr lang="en-CA" sz="2400" b="1" dirty="0" smtClean="0">
                <a:solidFill>
                  <a:schemeClr val="bg1"/>
                </a:solidFill>
                <a:latin typeface="Tahoma" pitchFamily="34" charset="0"/>
                <a:cs typeface="Tahoma" pitchFamily="34" charset="0"/>
              </a:rPr>
              <a:t> &amp; </a:t>
            </a:r>
            <a:r>
              <a:rPr lang="en-CA" sz="2400" b="1" dirty="0" err="1" smtClean="0">
                <a:solidFill>
                  <a:schemeClr val="bg1"/>
                </a:solidFill>
                <a:latin typeface="Tahoma" pitchFamily="34" charset="0"/>
                <a:cs typeface="Tahoma" pitchFamily="34" charset="0"/>
              </a:rPr>
              <a:t>Realisasi</a:t>
            </a:r>
            <a:r>
              <a:rPr lang="en-CA" sz="2400" b="1" dirty="0" smtClean="0">
                <a:solidFill>
                  <a:schemeClr val="bg1"/>
                </a:solidFill>
                <a:latin typeface="Tahoma" pitchFamily="34" charset="0"/>
                <a:cs typeface="Tahoma" pitchFamily="34" charset="0"/>
              </a:rPr>
              <a:t> </a:t>
            </a:r>
            <a:r>
              <a:rPr lang="en-CA" sz="2400" b="1" dirty="0" err="1" smtClean="0">
                <a:solidFill>
                  <a:schemeClr val="bg1"/>
                </a:solidFill>
                <a:latin typeface="Tahoma" pitchFamily="34" charset="0"/>
                <a:cs typeface="Tahoma" pitchFamily="34" charset="0"/>
              </a:rPr>
              <a:t>Pendanaan</a:t>
            </a:r>
            <a:r>
              <a:rPr lang="en-CA" sz="2400" b="1" dirty="0" smtClean="0">
                <a:solidFill>
                  <a:schemeClr val="bg1"/>
                </a:solidFill>
                <a:latin typeface="Tahoma" pitchFamily="34" charset="0"/>
                <a:cs typeface="Tahoma" pitchFamily="34" charset="0"/>
              </a:rPr>
              <a:t> </a:t>
            </a:r>
            <a:r>
              <a:rPr lang="en-CA" sz="2400" b="1" dirty="0" err="1" smtClean="0">
                <a:solidFill>
                  <a:schemeClr val="bg1"/>
                </a:solidFill>
                <a:latin typeface="Tahoma" pitchFamily="34" charset="0"/>
                <a:cs typeface="Tahoma" pitchFamily="34" charset="0"/>
              </a:rPr>
              <a:t>Pelayanan</a:t>
            </a:r>
            <a:r>
              <a:rPr lang="en-CA" sz="2400" b="1" dirty="0" smtClean="0">
                <a:solidFill>
                  <a:schemeClr val="bg1"/>
                </a:solidFill>
                <a:latin typeface="Tahoma" pitchFamily="34" charset="0"/>
                <a:cs typeface="Tahoma" pitchFamily="34" charset="0"/>
              </a:rPr>
              <a:t> PD….</a:t>
            </a:r>
            <a:r>
              <a:rPr lang="id-ID" sz="2400" b="1" dirty="0" smtClean="0">
                <a:solidFill>
                  <a:schemeClr val="bg1"/>
                </a:solidFill>
                <a:latin typeface="Tahoma" pitchFamily="34" charset="0"/>
                <a:cs typeface="Tahoma" pitchFamily="34" charset="0"/>
              </a:rPr>
              <a:t> (5 Tahun)</a:t>
            </a:r>
            <a:endParaRPr lang="en-US" sz="2400" b="1" dirty="0">
              <a:solidFill>
                <a:schemeClr val="bg1"/>
              </a:solidFill>
              <a:latin typeface="Tahoma" pitchFamily="34" charset="0"/>
              <a:cs typeface="Tahoma" pitchFamily="34" charset="0"/>
            </a:endParaRPr>
          </a:p>
        </p:txBody>
      </p:sp>
      <p:sp>
        <p:nvSpPr>
          <p:cNvPr id="5" name="TextBox 4"/>
          <p:cNvSpPr txBox="1"/>
          <p:nvPr/>
        </p:nvSpPr>
        <p:spPr>
          <a:xfrm>
            <a:off x="380910" y="4801544"/>
            <a:ext cx="2476195" cy="1200329"/>
          </a:xfrm>
          <a:prstGeom prst="rect">
            <a:avLst/>
          </a:prstGeom>
          <a:solidFill>
            <a:schemeClr val="accent3">
              <a:lumMod val="50000"/>
            </a:schemeClr>
          </a:solidFill>
        </p:spPr>
        <p:txBody>
          <a:bodyPr wrap="square" rtlCol="0">
            <a:spAutoFit/>
          </a:bodyPr>
          <a:lstStyle/>
          <a:p>
            <a:r>
              <a:rPr lang="en-CA" b="1" dirty="0" err="1" smtClean="0">
                <a:solidFill>
                  <a:schemeClr val="bg1"/>
                </a:solidFill>
              </a:rPr>
              <a:t>Rincian</a:t>
            </a:r>
            <a:r>
              <a:rPr lang="en-CA" b="1" dirty="0" smtClean="0">
                <a:solidFill>
                  <a:schemeClr val="bg1"/>
                </a:solidFill>
              </a:rPr>
              <a:t> :</a:t>
            </a:r>
          </a:p>
          <a:p>
            <a:pPr>
              <a:buFont typeface="Wingdings" pitchFamily="2" charset="2"/>
              <a:buChar char="ü"/>
            </a:pPr>
            <a:r>
              <a:rPr lang="en-CA" b="1" dirty="0" err="1" smtClean="0">
                <a:solidFill>
                  <a:schemeClr val="bg1"/>
                </a:solidFill>
              </a:rPr>
              <a:t>Pendapatan</a:t>
            </a:r>
            <a:endParaRPr lang="en-CA" b="1" dirty="0" smtClean="0">
              <a:solidFill>
                <a:schemeClr val="bg1"/>
              </a:solidFill>
            </a:endParaRPr>
          </a:p>
          <a:p>
            <a:pPr>
              <a:buFont typeface="Wingdings" pitchFamily="2" charset="2"/>
              <a:buChar char="ü"/>
            </a:pPr>
            <a:r>
              <a:rPr lang="en-CA" b="1" dirty="0" err="1" smtClean="0">
                <a:solidFill>
                  <a:schemeClr val="bg1"/>
                </a:solidFill>
              </a:rPr>
              <a:t>Belanja</a:t>
            </a:r>
            <a:endParaRPr lang="en-CA" b="1" dirty="0" smtClean="0">
              <a:solidFill>
                <a:schemeClr val="bg1"/>
              </a:solidFill>
            </a:endParaRPr>
          </a:p>
          <a:p>
            <a:pPr>
              <a:buFont typeface="Wingdings" pitchFamily="2" charset="2"/>
              <a:buChar char="ü"/>
            </a:pPr>
            <a:r>
              <a:rPr lang="en-CA" b="1" dirty="0" err="1" smtClean="0">
                <a:solidFill>
                  <a:schemeClr val="bg1"/>
                </a:solidFill>
              </a:rPr>
              <a:t>Pembiayaan</a:t>
            </a:r>
            <a:endParaRPr lang="en-US" b="1" dirty="0">
              <a:solidFill>
                <a:schemeClr val="bg1"/>
              </a:solidFill>
            </a:endParaRPr>
          </a:p>
        </p:txBody>
      </p:sp>
      <p:sp>
        <p:nvSpPr>
          <p:cNvPr id="6" name="TextBox 5"/>
          <p:cNvSpPr txBox="1"/>
          <p:nvPr/>
        </p:nvSpPr>
        <p:spPr>
          <a:xfrm>
            <a:off x="5523777" y="4829627"/>
            <a:ext cx="3333339" cy="646331"/>
          </a:xfrm>
          <a:prstGeom prst="rect">
            <a:avLst/>
          </a:prstGeom>
          <a:solidFill>
            <a:schemeClr val="accent3">
              <a:lumMod val="50000"/>
            </a:schemeClr>
          </a:solidFill>
        </p:spPr>
        <p:txBody>
          <a:bodyPr wrap="square" rtlCol="0">
            <a:spAutoFit/>
          </a:bodyPr>
          <a:lstStyle/>
          <a:p>
            <a:r>
              <a:rPr lang="en-CA" b="1" dirty="0" err="1" smtClean="0">
                <a:solidFill>
                  <a:schemeClr val="bg1"/>
                </a:solidFill>
              </a:rPr>
              <a:t>Realisasi</a:t>
            </a:r>
            <a:r>
              <a:rPr lang="en-CA" b="1" dirty="0" smtClean="0">
                <a:solidFill>
                  <a:schemeClr val="bg1"/>
                </a:solidFill>
              </a:rPr>
              <a:t> </a:t>
            </a:r>
            <a:r>
              <a:rPr lang="en-CA" b="1" dirty="0" err="1" smtClean="0">
                <a:solidFill>
                  <a:schemeClr val="bg1"/>
                </a:solidFill>
              </a:rPr>
              <a:t>dibandingan</a:t>
            </a:r>
            <a:r>
              <a:rPr lang="en-CA" b="1" dirty="0" smtClean="0">
                <a:solidFill>
                  <a:schemeClr val="bg1"/>
                </a:solidFill>
              </a:rPr>
              <a:t> </a:t>
            </a:r>
            <a:r>
              <a:rPr lang="en-CA" b="1" dirty="0" err="1" smtClean="0">
                <a:solidFill>
                  <a:schemeClr val="bg1"/>
                </a:solidFill>
              </a:rPr>
              <a:t>dengan</a:t>
            </a:r>
            <a:r>
              <a:rPr lang="en-CA" b="1" dirty="0" smtClean="0">
                <a:solidFill>
                  <a:schemeClr val="bg1"/>
                </a:solidFill>
              </a:rPr>
              <a:t> </a:t>
            </a:r>
            <a:r>
              <a:rPr lang="en-CA" b="1" dirty="0" err="1" smtClean="0">
                <a:solidFill>
                  <a:schemeClr val="bg1"/>
                </a:solidFill>
              </a:rPr>
              <a:t>alokasi</a:t>
            </a:r>
            <a:r>
              <a:rPr lang="en-CA" b="1" dirty="0" smtClean="0">
                <a:solidFill>
                  <a:schemeClr val="bg1"/>
                </a:solidFill>
              </a:rPr>
              <a:t> </a:t>
            </a:r>
            <a:r>
              <a:rPr lang="en-CA" b="1" dirty="0" err="1" smtClean="0">
                <a:solidFill>
                  <a:schemeClr val="bg1"/>
                </a:solidFill>
              </a:rPr>
              <a:t>anggaran</a:t>
            </a:r>
            <a:r>
              <a:rPr lang="en-CA" b="1" dirty="0" smtClean="0">
                <a:solidFill>
                  <a:schemeClr val="bg1"/>
                </a:solidFill>
              </a:rPr>
              <a:t> </a:t>
            </a:r>
            <a:r>
              <a:rPr lang="en-CA" b="1" dirty="0" smtClean="0">
                <a:solidFill>
                  <a:schemeClr val="bg1"/>
                </a:solidFill>
                <a:sym typeface="Wingdings" pitchFamily="2" charset="2"/>
              </a:rPr>
              <a:t> %</a:t>
            </a:r>
            <a:endParaRPr lang="en-US" b="1" dirty="0">
              <a:solidFill>
                <a:schemeClr val="bg1"/>
              </a:solidFill>
            </a:endParaRPr>
          </a:p>
        </p:txBody>
      </p:sp>
      <p:sp>
        <p:nvSpPr>
          <p:cNvPr id="7" name="TextBox 6"/>
          <p:cNvSpPr txBox="1"/>
          <p:nvPr/>
        </p:nvSpPr>
        <p:spPr>
          <a:xfrm>
            <a:off x="8952355" y="4829624"/>
            <a:ext cx="2857148" cy="923330"/>
          </a:xfrm>
          <a:prstGeom prst="rect">
            <a:avLst/>
          </a:prstGeom>
          <a:solidFill>
            <a:schemeClr val="accent3">
              <a:lumMod val="50000"/>
            </a:schemeClr>
          </a:solidFill>
        </p:spPr>
        <p:txBody>
          <a:bodyPr wrap="square" rtlCol="0">
            <a:spAutoFit/>
          </a:bodyPr>
          <a:lstStyle/>
          <a:p>
            <a:r>
              <a:rPr lang="en-CA" b="1" dirty="0" err="1" smtClean="0">
                <a:solidFill>
                  <a:schemeClr val="bg1"/>
                </a:solidFill>
              </a:rPr>
              <a:t>Anggaran</a:t>
            </a:r>
            <a:r>
              <a:rPr lang="en-CA" b="1" dirty="0" smtClean="0">
                <a:solidFill>
                  <a:schemeClr val="bg1"/>
                </a:solidFill>
              </a:rPr>
              <a:t>/</a:t>
            </a:r>
            <a:r>
              <a:rPr lang="en-CA" b="1" dirty="0" err="1" smtClean="0">
                <a:solidFill>
                  <a:schemeClr val="bg1"/>
                </a:solidFill>
              </a:rPr>
              <a:t>Realisasi</a:t>
            </a:r>
            <a:r>
              <a:rPr lang="en-CA" b="1" dirty="0" smtClean="0">
                <a:solidFill>
                  <a:schemeClr val="bg1"/>
                </a:solidFill>
              </a:rPr>
              <a:t> </a:t>
            </a:r>
            <a:r>
              <a:rPr lang="en-CA" b="1" dirty="0" err="1" smtClean="0">
                <a:solidFill>
                  <a:schemeClr val="bg1"/>
                </a:solidFill>
              </a:rPr>
              <a:t>tahun</a:t>
            </a:r>
            <a:r>
              <a:rPr lang="en-CA" b="1" dirty="0" smtClean="0">
                <a:solidFill>
                  <a:schemeClr val="bg1"/>
                </a:solidFill>
              </a:rPr>
              <a:t> </a:t>
            </a:r>
            <a:r>
              <a:rPr lang="en-CA" b="1" dirty="0" err="1" smtClean="0">
                <a:solidFill>
                  <a:schemeClr val="bg1"/>
                </a:solidFill>
              </a:rPr>
              <a:t>ke</a:t>
            </a:r>
            <a:r>
              <a:rPr lang="en-CA" b="1" dirty="0" smtClean="0">
                <a:solidFill>
                  <a:schemeClr val="bg1"/>
                </a:solidFill>
              </a:rPr>
              <a:t> </a:t>
            </a:r>
            <a:r>
              <a:rPr lang="id-ID" b="1" dirty="0" smtClean="0">
                <a:solidFill>
                  <a:schemeClr val="bg1"/>
                </a:solidFill>
              </a:rPr>
              <a:t>5</a:t>
            </a:r>
            <a:r>
              <a:rPr lang="en-CA" b="1" dirty="0" smtClean="0">
                <a:solidFill>
                  <a:schemeClr val="bg1"/>
                </a:solidFill>
              </a:rPr>
              <a:t> </a:t>
            </a:r>
            <a:r>
              <a:rPr lang="en-CA" b="1" dirty="0" err="1" smtClean="0">
                <a:solidFill>
                  <a:schemeClr val="bg1"/>
                </a:solidFill>
              </a:rPr>
              <a:t>dikurangi</a:t>
            </a:r>
            <a:r>
              <a:rPr lang="en-CA" b="1" dirty="0" smtClean="0">
                <a:solidFill>
                  <a:schemeClr val="bg1"/>
                </a:solidFill>
              </a:rPr>
              <a:t> </a:t>
            </a:r>
            <a:r>
              <a:rPr lang="en-CA" b="1" dirty="0" err="1" smtClean="0">
                <a:solidFill>
                  <a:schemeClr val="bg1"/>
                </a:solidFill>
              </a:rPr>
              <a:t>tahun</a:t>
            </a:r>
            <a:r>
              <a:rPr lang="en-CA" b="1" dirty="0" smtClean="0">
                <a:solidFill>
                  <a:schemeClr val="bg1"/>
                </a:solidFill>
              </a:rPr>
              <a:t> </a:t>
            </a:r>
            <a:r>
              <a:rPr lang="id-ID" b="1" dirty="0" smtClean="0">
                <a:solidFill>
                  <a:schemeClr val="bg1"/>
                </a:solidFill>
              </a:rPr>
              <a:t>ke 1</a:t>
            </a:r>
            <a:r>
              <a:rPr lang="en-CA" b="1" dirty="0" smtClean="0">
                <a:solidFill>
                  <a:schemeClr val="bg1"/>
                </a:solidFill>
              </a:rPr>
              <a:t> </a:t>
            </a:r>
            <a:r>
              <a:rPr lang="en-CA" b="1" dirty="0" err="1" smtClean="0">
                <a:solidFill>
                  <a:schemeClr val="bg1"/>
                </a:solidFill>
              </a:rPr>
              <a:t>dibagi</a:t>
            </a:r>
            <a:r>
              <a:rPr lang="en-CA" b="1" dirty="0" smtClean="0">
                <a:solidFill>
                  <a:schemeClr val="bg1"/>
                </a:solidFill>
              </a:rPr>
              <a:t> 5</a:t>
            </a:r>
            <a:endParaRPr lang="en-US" b="1" dirty="0">
              <a:solidFill>
                <a:schemeClr val="bg1"/>
              </a:solidFill>
            </a:endParaRPr>
          </a:p>
        </p:txBody>
      </p:sp>
      <p:cxnSp>
        <p:nvCxnSpPr>
          <p:cNvPr id="9" name="Straight Arrow Connector 8"/>
          <p:cNvCxnSpPr/>
          <p:nvPr/>
        </p:nvCxnSpPr>
        <p:spPr>
          <a:xfrm rot="5400000">
            <a:off x="734584" y="4289664"/>
            <a:ext cx="1008000" cy="1059"/>
          </a:xfrm>
          <a:prstGeom prst="straightConnector1">
            <a:avLst/>
          </a:prstGeom>
          <a:ln w="76200">
            <a:solidFill>
              <a:srgbClr val="0066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a:off x="7115548" y="4290458"/>
            <a:ext cx="1008000" cy="1059"/>
          </a:xfrm>
          <a:prstGeom prst="straightConnector1">
            <a:avLst/>
          </a:prstGeom>
          <a:ln w="76200">
            <a:solidFill>
              <a:srgbClr val="0066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6200000" flipH="1">
            <a:off x="9867348" y="4272742"/>
            <a:ext cx="1008000" cy="19160"/>
          </a:xfrm>
          <a:prstGeom prst="straightConnector1">
            <a:avLst/>
          </a:prstGeom>
          <a:ln w="76200">
            <a:solidFill>
              <a:srgbClr val="006600"/>
            </a:solidFill>
            <a:tailEnd type="arrow"/>
          </a:ln>
        </p:spPr>
        <p:style>
          <a:lnRef idx="1">
            <a:schemeClr val="accent1"/>
          </a:lnRef>
          <a:fillRef idx="0">
            <a:schemeClr val="accent1"/>
          </a:fillRef>
          <a:effectRef idx="0">
            <a:schemeClr val="accent1"/>
          </a:effectRef>
          <a:fontRef idx="minor">
            <a:schemeClr val="tx1"/>
          </a:fontRef>
        </p:style>
      </p:cxnSp>
      <p:sp>
        <p:nvSpPr>
          <p:cNvPr id="10"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71</a:t>
            </a:fld>
            <a:endParaRPr lang="id-ID" sz="1600" b="1" dirty="0" smtClean="0">
              <a:solidFill>
                <a:prstClr val="white"/>
              </a:solidFill>
              <a:latin typeface="Tahoma" pitchFamily="34" charset="0"/>
              <a:cs typeface="Tahoma" pitchFamily="34" charset="0"/>
            </a:endParaRPr>
          </a:p>
        </p:txBody>
      </p:sp>
      <p:pic>
        <p:nvPicPr>
          <p:cNvPr id="14" name="Picture 13" descr="Tabel Renstra Bab II-2.png"/>
          <p:cNvPicPr>
            <a:picLocks noChangeAspect="1"/>
          </p:cNvPicPr>
          <p:nvPr/>
        </p:nvPicPr>
        <p:blipFill>
          <a:blip r:embed="rId2"/>
          <a:stretch>
            <a:fillRect/>
          </a:stretch>
        </p:blipFill>
        <p:spPr>
          <a:xfrm>
            <a:off x="451604" y="1571612"/>
            <a:ext cx="11165194" cy="2357454"/>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5919" y="1285863"/>
            <a:ext cx="8001056" cy="2031325"/>
          </a:xfrm>
          <a:prstGeom prst="rect">
            <a:avLst/>
          </a:prstGeom>
          <a:solidFill>
            <a:schemeClr val="accent4">
              <a:lumMod val="40000"/>
              <a:lumOff val="60000"/>
            </a:schemeClr>
          </a:solidFill>
          <a:ln>
            <a:solidFill>
              <a:schemeClr val="tx1"/>
            </a:solidFill>
          </a:ln>
        </p:spPr>
        <p:txBody>
          <a:bodyPr wrap="square">
            <a:spAutoFit/>
          </a:bodyPr>
          <a:lstStyle/>
          <a:p>
            <a:pPr marL="360363" indent="-360363">
              <a:buFont typeface="Wingdings" pitchFamily="2" charset="2"/>
              <a:buChar char="Ø"/>
            </a:pPr>
            <a:r>
              <a:rPr lang="id-ID" dirty="0" smtClean="0">
                <a:latin typeface="Cambria" pitchFamily="18" charset="0"/>
              </a:rPr>
              <a:t>ada/tidaknya kesenjangan/gap pelayanan, </a:t>
            </a:r>
          </a:p>
          <a:p>
            <a:pPr marL="360363" indent="-360363">
              <a:buFont typeface="Wingdings" pitchFamily="2" charset="2"/>
              <a:buChar char="Ø"/>
            </a:pPr>
            <a:r>
              <a:rPr lang="id-ID" dirty="0" smtClean="0">
                <a:latin typeface="Cambria" pitchFamily="18" charset="0"/>
              </a:rPr>
              <a:t>pada pelayanan mana saja target telah tercapai, faktor apa saja yang mempengaruhi keberhasilan pelayanan ini, </a:t>
            </a:r>
          </a:p>
          <a:p>
            <a:pPr marL="360363" indent="-360363">
              <a:buFont typeface="Wingdings" pitchFamily="2" charset="2"/>
              <a:buChar char="Ø"/>
            </a:pPr>
            <a:r>
              <a:rPr lang="id-ID" dirty="0" smtClean="0">
                <a:latin typeface="Cambria" pitchFamily="18" charset="0"/>
              </a:rPr>
              <a:t>pelayanan mana saja target belum tercapai serta faktor yang mempengaruhi belum berhasilnya pelayanan tersebut </a:t>
            </a:r>
          </a:p>
          <a:p>
            <a:pPr marL="360363" indent="-360363">
              <a:buFont typeface="Wingdings" pitchFamily="2" charset="2"/>
              <a:buChar char="Ø"/>
            </a:pPr>
            <a:r>
              <a:rPr lang="id-ID" dirty="0" smtClean="0">
                <a:latin typeface="Cambria" pitchFamily="18" charset="0"/>
              </a:rPr>
              <a:t>Untuk menggambarkan potensi dan permasalahan pelayanan Perangkat Daerah ditinjau dari kinerja pelayanan periode sebelumnya </a:t>
            </a:r>
            <a:endParaRPr lang="id-ID" dirty="0">
              <a:latin typeface="Cambria" pitchFamily="18" charset="0"/>
            </a:endParaRPr>
          </a:p>
        </p:txBody>
      </p:sp>
      <p:sp>
        <p:nvSpPr>
          <p:cNvPr id="5" name="Title 1"/>
          <p:cNvSpPr txBox="1">
            <a:spLocks/>
          </p:cNvSpPr>
          <p:nvPr/>
        </p:nvSpPr>
        <p:spPr>
          <a:xfrm>
            <a:off x="0" y="0"/>
            <a:ext cx="12190413" cy="714356"/>
          </a:xfrm>
          <a:prstGeom prst="rect">
            <a:avLst/>
          </a:prstGeom>
          <a:solidFill>
            <a:schemeClr val="accent2">
              <a:lumMod val="50000"/>
            </a:schemeClr>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CA" sz="2400" b="1" i="0" u="none" strike="noStrike" kern="1200" cap="none" spc="0" normalizeH="0" baseline="0" noProof="0" dirty="0" smtClean="0">
                <a:ln>
                  <a:noFill/>
                </a:ln>
                <a:solidFill>
                  <a:schemeClr val="bg1"/>
                </a:solidFill>
                <a:effectLst/>
                <a:uLnTx/>
                <a:uFillTx/>
                <a:latin typeface="Tahoma" pitchFamily="34" charset="0"/>
                <a:ea typeface="+mj-ea"/>
                <a:cs typeface="Tahoma" pitchFamily="34" charset="0"/>
              </a:rPr>
              <a:t>I</a:t>
            </a:r>
            <a:r>
              <a:rPr kumimoji="0" lang="id-ID" sz="2400" b="1" i="0" u="none" strike="noStrike" kern="1200" cap="none" spc="0" normalizeH="0" baseline="0" noProof="0" dirty="0" smtClean="0">
                <a:ln>
                  <a:noFill/>
                </a:ln>
                <a:solidFill>
                  <a:schemeClr val="bg1"/>
                </a:solidFill>
                <a:effectLst/>
                <a:uLnTx/>
                <a:uFillTx/>
                <a:latin typeface="Tahoma" pitchFamily="34" charset="0"/>
                <a:ea typeface="+mj-ea"/>
                <a:cs typeface="Tahoma" pitchFamily="34" charset="0"/>
              </a:rPr>
              <a:t>ntepretasi Tabel</a:t>
            </a:r>
            <a:endParaRPr kumimoji="0" lang="en-US" sz="2400" b="1" i="0" u="none" strike="noStrike" kern="1200" cap="none" spc="0" normalizeH="0" baseline="0" noProof="0" dirty="0">
              <a:ln>
                <a:noFill/>
              </a:ln>
              <a:solidFill>
                <a:schemeClr val="bg1"/>
              </a:solidFill>
              <a:effectLst/>
              <a:uLnTx/>
              <a:uFillTx/>
              <a:latin typeface="Tahoma" pitchFamily="34" charset="0"/>
              <a:ea typeface="+mj-ea"/>
              <a:cs typeface="Tahoma" pitchFamily="34" charset="0"/>
            </a:endParaRPr>
          </a:p>
        </p:txBody>
      </p:sp>
      <p:sp>
        <p:nvSpPr>
          <p:cNvPr id="6" name="Rectangle 5"/>
          <p:cNvSpPr/>
          <p:nvPr/>
        </p:nvSpPr>
        <p:spPr>
          <a:xfrm>
            <a:off x="3309125" y="3986955"/>
            <a:ext cx="8164526" cy="2585323"/>
          </a:xfrm>
          <a:prstGeom prst="rect">
            <a:avLst/>
          </a:prstGeom>
          <a:solidFill>
            <a:srgbClr val="00FFFF"/>
          </a:solidFill>
          <a:ln>
            <a:solidFill>
              <a:schemeClr val="tx1"/>
            </a:solidFill>
          </a:ln>
        </p:spPr>
        <p:txBody>
          <a:bodyPr wrap="square">
            <a:spAutoFit/>
          </a:bodyPr>
          <a:lstStyle/>
          <a:p>
            <a:pPr marL="360363" indent="-360363">
              <a:buFont typeface="Wingdings" pitchFamily="2" charset="2"/>
              <a:buChar char="Ø"/>
            </a:pPr>
            <a:r>
              <a:rPr lang="id-ID" dirty="0" smtClean="0">
                <a:latin typeface="Cambria" pitchFamily="18" charset="0"/>
              </a:rPr>
              <a:t>pada tahun mana saja rasio antara realisasi dan anggaran dapat dikatakan baik atau kurang baik, </a:t>
            </a:r>
          </a:p>
          <a:p>
            <a:pPr marL="360363" indent="-360363">
              <a:buFont typeface="Wingdings" pitchFamily="2" charset="2"/>
              <a:buChar char="Ø"/>
            </a:pPr>
            <a:r>
              <a:rPr lang="id-ID" dirty="0" smtClean="0">
                <a:latin typeface="Cambria" pitchFamily="18" charset="0"/>
              </a:rPr>
              <a:t>perihal mana yang baik atau kurang baik, dan selanjutnya mengemukakan apa saja faktor-faktor yang mempengaruhi kinerja pengelolaan pendanaan pelayanan Perangkat Daerah, misalnya prosedur/mekanisme, jumlah dan kualitas personil (sumber daya manusia), progres pelaksanaan program, dan sebagainya. </a:t>
            </a:r>
          </a:p>
          <a:p>
            <a:pPr marL="360363" indent="-360363">
              <a:buFont typeface="Wingdings" pitchFamily="2" charset="2"/>
              <a:buChar char="Ø"/>
            </a:pPr>
            <a:r>
              <a:rPr lang="id-ID" dirty="0" smtClean="0">
                <a:latin typeface="Cambria" pitchFamily="18" charset="0"/>
              </a:rPr>
              <a:t>Untuk menggambarkan potensi dan permasalahan pendanaan pelayanan Perangkat Daerah </a:t>
            </a:r>
            <a:endParaRPr lang="id-ID" dirty="0">
              <a:latin typeface="Cambria" pitchFamily="18" charset="0"/>
            </a:endParaRPr>
          </a:p>
        </p:txBody>
      </p:sp>
      <p:sp>
        <p:nvSpPr>
          <p:cNvPr id="7" name="TextBox 6"/>
          <p:cNvSpPr txBox="1"/>
          <p:nvPr/>
        </p:nvSpPr>
        <p:spPr>
          <a:xfrm>
            <a:off x="665918" y="857232"/>
            <a:ext cx="2071702" cy="369332"/>
          </a:xfrm>
          <a:prstGeom prst="rect">
            <a:avLst/>
          </a:prstGeom>
          <a:solidFill>
            <a:schemeClr val="accent6">
              <a:lumMod val="60000"/>
              <a:lumOff val="40000"/>
            </a:schemeClr>
          </a:solidFill>
          <a:ln>
            <a:solidFill>
              <a:schemeClr val="tx1"/>
            </a:solidFill>
          </a:ln>
        </p:spPr>
        <p:txBody>
          <a:bodyPr wrap="square" rtlCol="0">
            <a:spAutoFit/>
          </a:bodyPr>
          <a:lstStyle/>
          <a:p>
            <a:pPr algn="ctr"/>
            <a:r>
              <a:rPr lang="id-ID" b="1" dirty="0" smtClean="0">
                <a:latin typeface="Cambria" pitchFamily="18" charset="0"/>
              </a:rPr>
              <a:t>TABEL 2.1</a:t>
            </a:r>
            <a:endParaRPr lang="id-ID" b="1" dirty="0">
              <a:latin typeface="Cambria" pitchFamily="18" charset="0"/>
            </a:endParaRPr>
          </a:p>
        </p:txBody>
      </p:sp>
      <p:sp>
        <p:nvSpPr>
          <p:cNvPr id="8" name="TextBox 7"/>
          <p:cNvSpPr txBox="1"/>
          <p:nvPr/>
        </p:nvSpPr>
        <p:spPr>
          <a:xfrm>
            <a:off x="3309126" y="3571876"/>
            <a:ext cx="2071702" cy="369332"/>
          </a:xfrm>
          <a:prstGeom prst="rect">
            <a:avLst/>
          </a:prstGeom>
          <a:solidFill>
            <a:schemeClr val="accent6">
              <a:lumMod val="60000"/>
              <a:lumOff val="40000"/>
            </a:schemeClr>
          </a:solidFill>
          <a:ln>
            <a:solidFill>
              <a:schemeClr val="tx1"/>
            </a:solidFill>
          </a:ln>
        </p:spPr>
        <p:txBody>
          <a:bodyPr wrap="square" rtlCol="0">
            <a:spAutoFit/>
          </a:bodyPr>
          <a:lstStyle/>
          <a:p>
            <a:pPr algn="ctr"/>
            <a:r>
              <a:rPr lang="id-ID" b="1" dirty="0" smtClean="0">
                <a:latin typeface="Cambria" pitchFamily="18" charset="0"/>
              </a:rPr>
              <a:t>TABEL 2.2</a:t>
            </a:r>
            <a:endParaRPr lang="id-ID" b="1" dirty="0">
              <a:latin typeface="Cambria" pitchFamily="18" charset="0"/>
            </a:endParaRPr>
          </a:p>
        </p:txBody>
      </p:sp>
      <p:sp>
        <p:nvSpPr>
          <p:cNvPr id="9"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72</a:t>
            </a:fld>
            <a:endParaRPr lang="id-ID" sz="1600" b="1" dirty="0" smtClean="0">
              <a:solidFill>
                <a:prstClr val="white"/>
              </a:solidFill>
              <a:latin typeface="Tahoma" pitchFamily="34" charset="0"/>
              <a:cs typeface="Tahoma" pitchFamily="34"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129115" y="80680"/>
            <a:ext cx="11951287" cy="468000"/>
          </a:xfrm>
          <a:prstGeom prst="rect">
            <a:avLst/>
          </a:prstGeom>
          <a:solidFill>
            <a:srgbClr val="00206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III – PERMASALAHAN DAN ISU-ISU STRATEGIS PD</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64100" y="642918"/>
            <a:ext cx="3071941" cy="1260000"/>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Identifikasi Permasalahan Berdasarkan Tugas &amp; Fs Pelay PD</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328516" y="642918"/>
            <a:ext cx="8686869" cy="1440000"/>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Permasalahan PD dlm penyelenggaraan pelay</a:t>
            </a:r>
          </a:p>
          <a:p>
            <a:pPr>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Permasalahan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hasil analisis gambaran pelay PD, telaah RTRW, renstra K/L &amp; prov, KLHS</a:t>
            </a:r>
            <a:endParaRPr lang="id-ID" sz="1800" dirty="0" smtClean="0">
              <a:solidFill>
                <a:schemeClr val="bg1"/>
              </a:solidFill>
              <a:latin typeface="Arial Unicode MS" pitchFamily="34" charset="-128"/>
              <a:ea typeface="Arial Unicode MS" pitchFamily="34" charset="-128"/>
              <a:cs typeface="Arial Unicode MS" pitchFamily="34" charset="-128"/>
            </a:endParaRPr>
          </a:p>
          <a:p>
            <a:pPr>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Permasalahan  yg dihadapi pelanggan PD</a:t>
            </a:r>
          </a:p>
          <a:p>
            <a:pPr>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Faktor2 yg mempengaruhi</a:t>
            </a:r>
          </a:p>
        </p:txBody>
      </p:sp>
      <p:sp>
        <p:nvSpPr>
          <p:cNvPr id="47" name="Content Placeholder 2"/>
          <p:cNvSpPr txBox="1">
            <a:spLocks/>
          </p:cNvSpPr>
          <p:nvPr/>
        </p:nvSpPr>
        <p:spPr>
          <a:xfrm>
            <a:off x="56675" y="2185320"/>
            <a:ext cx="3071941" cy="1080000"/>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Telaahan Visi, Misi, &amp; Prog KDH &amp; WaKDH Terpilih</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315575" y="2188116"/>
            <a:ext cx="8686869" cy="1260000"/>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Visi, misi, program KDH &amp; wa KDH</a:t>
            </a:r>
            <a:endParaRPr lang="id-ID" sz="1800" dirty="0">
              <a:solidFill>
                <a:schemeClr val="bg1"/>
              </a:solidFill>
              <a:latin typeface="Arial Unicode MS" pitchFamily="34" charset="-128"/>
              <a:ea typeface="Arial Unicode MS" pitchFamily="34" charset="-128"/>
              <a:cs typeface="Arial Unicode MS" pitchFamily="34" charset="-128"/>
            </a:endParaRP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Tugas dan fungsi PD yg terkait visi, misi, &amp; program</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Faktor2 penghambat &amp; pendorong pelay PD yg berpengaruh pd pencapaian visi &amp; misi RPJMD</a:t>
            </a:r>
          </a:p>
        </p:txBody>
      </p:sp>
      <p:sp>
        <p:nvSpPr>
          <p:cNvPr id="51" name="Content Placeholder 2"/>
          <p:cNvSpPr txBox="1">
            <a:spLocks/>
          </p:cNvSpPr>
          <p:nvPr/>
        </p:nvSpPr>
        <p:spPr>
          <a:xfrm>
            <a:off x="42309" y="3543976"/>
            <a:ext cx="3071941" cy="648000"/>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Telaahan Renstra K/L &amp; prov</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3319888" y="3553314"/>
            <a:ext cx="8686869" cy="1152000"/>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600" dirty="0" smtClean="0">
                <a:solidFill>
                  <a:schemeClr val="bg1"/>
                </a:solidFill>
                <a:latin typeface="Arial Unicode MS" pitchFamily="34" charset="-128"/>
                <a:ea typeface="Arial Unicode MS" pitchFamily="34" charset="-128"/>
                <a:cs typeface="Arial Unicode MS" pitchFamily="34" charset="-128"/>
              </a:rPr>
              <a:t>Tujuan &amp; sasaran renstra K/L &amp; prov</a:t>
            </a:r>
          </a:p>
          <a:p>
            <a:pPr>
              <a:lnSpc>
                <a:spcPct val="110000"/>
              </a:lnSpc>
              <a:spcBef>
                <a:spcPts val="0"/>
              </a:spcBef>
              <a:buFont typeface="Wingdings" pitchFamily="2" charset="2"/>
              <a:buChar char="q"/>
            </a:pPr>
            <a:r>
              <a:rPr lang="id-ID" sz="1600" dirty="0" smtClean="0">
                <a:solidFill>
                  <a:schemeClr val="bg1"/>
                </a:solidFill>
                <a:latin typeface="Arial Unicode MS" pitchFamily="34" charset="-128"/>
                <a:ea typeface="Arial Unicode MS" pitchFamily="34" charset="-128"/>
                <a:cs typeface="Arial Unicode MS" pitchFamily="34" charset="-128"/>
              </a:rPr>
              <a:t>Tugas &amp; fs PD yg terkait dg ujuan &amp; sas dlm renstra K/L &amp; prov</a:t>
            </a:r>
            <a:endParaRPr lang="id-ID" sz="1600" dirty="0" smtClean="0">
              <a:solidFill>
                <a:schemeClr val="bg1"/>
              </a:solidFill>
              <a:latin typeface="Arial Unicode MS" pitchFamily="34" charset="-128"/>
              <a:ea typeface="Arial Unicode MS" pitchFamily="34" charset="-128"/>
              <a:cs typeface="Arial Unicode MS" pitchFamily="34" charset="-128"/>
              <a:sym typeface="Wingdings" pitchFamily="2" charset="2"/>
            </a:endParaRPr>
          </a:p>
          <a:p>
            <a:pPr>
              <a:lnSpc>
                <a:spcPct val="110000"/>
              </a:lnSpc>
              <a:spcBef>
                <a:spcPts val="0"/>
              </a:spcBef>
              <a:buFont typeface="Wingdings" pitchFamily="2" charset="2"/>
              <a:buChar char="q"/>
            </a:pPr>
            <a:r>
              <a:rPr lang="id-ID" sz="1600" dirty="0" smtClean="0">
                <a:solidFill>
                  <a:schemeClr val="bg1"/>
                </a:solidFill>
                <a:latin typeface="Arial Unicode MS" pitchFamily="34" charset="-128"/>
                <a:ea typeface="Arial Unicode MS" pitchFamily="34" charset="-128"/>
                <a:cs typeface="Arial Unicode MS" pitchFamily="34" charset="-128"/>
              </a:rPr>
              <a:t>Faktor2 penghambat &amp; pendorong pelay PD yg berpengaruh pd sinergitas tuj, sas &amp; prog renstra K/L &amp; prov</a:t>
            </a:r>
          </a:p>
        </p:txBody>
      </p:sp>
      <p:sp>
        <p:nvSpPr>
          <p:cNvPr id="55" name="Content Placeholder 2"/>
          <p:cNvSpPr txBox="1">
            <a:spLocks/>
          </p:cNvSpPr>
          <p:nvPr/>
        </p:nvSpPr>
        <p:spPr>
          <a:xfrm>
            <a:off x="64100" y="5808442"/>
            <a:ext cx="3071941" cy="828000"/>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Penentuan Isu2 Strategis</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57" name="Content Placeholder 2"/>
          <p:cNvSpPr txBox="1">
            <a:spLocks/>
          </p:cNvSpPr>
          <p:nvPr/>
        </p:nvSpPr>
        <p:spPr>
          <a:xfrm>
            <a:off x="3324202" y="5815710"/>
            <a:ext cx="8686869" cy="828000"/>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Review permasalahan pelay PD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pd subbab sblmnya</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Isu strategis pelay PD  hrs ditangani dlm 5 thn</a:t>
            </a:r>
          </a:p>
        </p:txBody>
      </p:sp>
      <p:sp>
        <p:nvSpPr>
          <p:cNvPr id="14" name="Content Placeholder 2"/>
          <p:cNvSpPr txBox="1">
            <a:spLocks/>
          </p:cNvSpPr>
          <p:nvPr/>
        </p:nvSpPr>
        <p:spPr>
          <a:xfrm>
            <a:off x="56675" y="4786322"/>
            <a:ext cx="3071941" cy="648000"/>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Telaahan RTRW &amp; KLHS</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15" name="Content Placeholder 2"/>
          <p:cNvSpPr txBox="1">
            <a:spLocks/>
          </p:cNvSpPr>
          <p:nvPr/>
        </p:nvSpPr>
        <p:spPr>
          <a:xfrm>
            <a:off x="3311261" y="4810512"/>
            <a:ext cx="8686869" cy="900000"/>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Faktor2 penghambat &amp; pendorong pelay PD yg berpengaruh pd permasalahan pelay PD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implikasi RTRW &amp; KLHS</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73</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p14="http://schemas.microsoft.com/office/powerpoint/2010/main" xmlns="" val="289077154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8048"/>
            <a:ext cx="12190413" cy="849184"/>
          </a:xfrm>
          <a:prstGeom prst="rect">
            <a:avLst/>
          </a:prstGeom>
          <a:solidFill>
            <a:srgbClr val="990033"/>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800" b="1" dirty="0" smtClean="0">
                <a:solidFill>
                  <a:schemeClr val="bg1"/>
                </a:solidFill>
                <a:latin typeface="Arial Unicode MS" pitchFamily="34" charset="-128"/>
                <a:ea typeface="Arial Unicode MS" pitchFamily="34" charset="-128"/>
                <a:cs typeface="Arial Unicode MS" pitchFamily="34" charset="-128"/>
              </a:rPr>
              <a:t>BAB IV  </a:t>
            </a:r>
          </a:p>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TUJUAN DAN SASARAN</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47" name="Content Placeholder 2"/>
          <p:cNvSpPr txBox="1">
            <a:spLocks/>
          </p:cNvSpPr>
          <p:nvPr/>
        </p:nvSpPr>
        <p:spPr>
          <a:xfrm>
            <a:off x="95197" y="1107546"/>
            <a:ext cx="3071941" cy="1080000"/>
          </a:xfrm>
          <a:prstGeom prst="rect">
            <a:avLst/>
          </a:prstGeom>
          <a:solidFill>
            <a:srgbClr val="3ECA06"/>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latin typeface="Arial Unicode MS" pitchFamily="34" charset="-128"/>
                <a:ea typeface="Arial Unicode MS" pitchFamily="34" charset="-128"/>
                <a:cs typeface="Arial Unicode MS" pitchFamily="34" charset="-128"/>
              </a:rPr>
              <a:t>Tujuan &amp; Sasaran Jangka Menengah PD</a:t>
            </a:r>
            <a:endParaRPr lang="id-ID" sz="1800" b="1" dirty="0">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346671" y="1071546"/>
            <a:ext cx="8686869" cy="1428760"/>
          </a:xfrm>
          <a:prstGeom prst="rect">
            <a:avLst/>
          </a:prstGeom>
          <a:solidFill>
            <a:srgbClr val="3ECA06"/>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Deskripsi tujuan &amp; sasaran PD</a:t>
            </a:r>
            <a:endParaRPr lang="id-ID" sz="1800" dirty="0">
              <a:latin typeface="Arial Unicode MS" pitchFamily="34" charset="-128"/>
              <a:ea typeface="Arial Unicode MS" pitchFamily="34" charset="-128"/>
              <a:cs typeface="Arial Unicode MS" pitchFamily="34" charset="-128"/>
            </a:endParaRP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Tujuan dan sasaran PD sesuai dengan tupoksi</a:t>
            </a: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Tertuang dalam tabel “Tujuan dan Sasaran jangka menengah Pelayanan PD”</a:t>
            </a:r>
          </a:p>
        </p:txBody>
      </p:sp>
      <p:sp>
        <p:nvSpPr>
          <p:cNvPr id="9" name="TextBox 8"/>
          <p:cNvSpPr txBox="1"/>
          <p:nvPr/>
        </p:nvSpPr>
        <p:spPr>
          <a:xfrm>
            <a:off x="228008" y="2657299"/>
            <a:ext cx="1391002" cy="369332"/>
          </a:xfrm>
          <a:prstGeom prst="rect">
            <a:avLst/>
          </a:prstGeom>
          <a:solidFill>
            <a:schemeClr val="accent4">
              <a:lumMod val="50000"/>
            </a:schemeClr>
          </a:solidFill>
        </p:spPr>
        <p:txBody>
          <a:bodyPr wrap="square" rtlCol="0">
            <a:spAutoFit/>
          </a:bodyPr>
          <a:lstStyle/>
          <a:p>
            <a:r>
              <a:rPr lang="en-CA" b="1" dirty="0" err="1" smtClean="0">
                <a:solidFill>
                  <a:schemeClr val="bg1"/>
                </a:solidFill>
              </a:rPr>
              <a:t>Tujuan</a:t>
            </a:r>
            <a:endParaRPr lang="en-US" b="1" dirty="0">
              <a:solidFill>
                <a:schemeClr val="bg1"/>
              </a:solidFill>
            </a:endParaRPr>
          </a:p>
        </p:txBody>
      </p:sp>
      <p:sp>
        <p:nvSpPr>
          <p:cNvPr id="10" name="TextBox 9"/>
          <p:cNvSpPr txBox="1"/>
          <p:nvPr/>
        </p:nvSpPr>
        <p:spPr>
          <a:xfrm>
            <a:off x="1714246" y="2657303"/>
            <a:ext cx="10222669" cy="1200329"/>
          </a:xfrm>
          <a:prstGeom prst="rect">
            <a:avLst/>
          </a:prstGeom>
          <a:solidFill>
            <a:srgbClr val="002060"/>
          </a:solidFill>
        </p:spPr>
        <p:txBody>
          <a:bodyPr wrap="square" rtlCol="0">
            <a:spAutoFit/>
          </a:bodyPr>
          <a:lstStyle/>
          <a:p>
            <a:pPr marL="285750" indent="-285750">
              <a:buFont typeface="Wingdings" panose="05000000000000000000" pitchFamily="2" charset="2"/>
              <a:buChar char="ü"/>
            </a:pPr>
            <a:r>
              <a:rPr lang="id-ID" b="1" dirty="0" smtClean="0">
                <a:solidFill>
                  <a:schemeClr val="bg1"/>
                </a:solidFill>
              </a:rPr>
              <a:t>Suatu kondisi yang akan dicapai atau dihasilkan dalam jangka waktu 5 (lima) Tahunan</a:t>
            </a:r>
          </a:p>
          <a:p>
            <a:pPr marL="285750" indent="-285750">
              <a:buFont typeface="Wingdings" panose="05000000000000000000" pitchFamily="2" charset="2"/>
              <a:buChar char="ü"/>
            </a:pPr>
            <a:r>
              <a:rPr lang="id-ID" b="1" dirty="0" smtClean="0">
                <a:solidFill>
                  <a:schemeClr val="bg1"/>
                </a:solidFill>
              </a:rPr>
              <a:t>Pernyataan ttg hal yg perlu dilakukan utk mjwb isu dan masalah</a:t>
            </a:r>
          </a:p>
          <a:p>
            <a:pPr marL="285750" indent="-285750">
              <a:buFont typeface="Wingdings" panose="05000000000000000000" pitchFamily="2" charset="2"/>
              <a:buChar char="ü"/>
            </a:pPr>
            <a:r>
              <a:rPr lang="id-ID" b="1" dirty="0" smtClean="0">
                <a:solidFill>
                  <a:schemeClr val="bg1"/>
                </a:solidFill>
              </a:rPr>
              <a:t>Disusun dg membalikkan pernyataan isu, masalah ke kalimat positif</a:t>
            </a:r>
          </a:p>
          <a:p>
            <a:pPr marL="285750" indent="-285750">
              <a:buFont typeface="Wingdings" panose="05000000000000000000" pitchFamily="2" charset="2"/>
              <a:buChar char="ü"/>
            </a:pPr>
            <a:r>
              <a:rPr lang="id-ID" b="1" dirty="0" smtClean="0">
                <a:solidFill>
                  <a:schemeClr val="bg1"/>
                </a:solidFill>
              </a:rPr>
              <a:t>Ditulis dg “kata kerja + kata benda” </a:t>
            </a:r>
            <a:r>
              <a:rPr lang="id-ID" b="1" dirty="0" smtClean="0">
                <a:solidFill>
                  <a:schemeClr val="bg1"/>
                </a:solidFill>
                <a:sym typeface="Wingdings" panose="05000000000000000000" pitchFamily="2" charset="2"/>
              </a:rPr>
              <a:t> menurunkan angka pengangguran</a:t>
            </a:r>
            <a:endParaRPr lang="en-US" b="1" dirty="0">
              <a:solidFill>
                <a:schemeClr val="bg1"/>
              </a:solidFill>
            </a:endParaRPr>
          </a:p>
        </p:txBody>
      </p:sp>
      <p:sp>
        <p:nvSpPr>
          <p:cNvPr id="11" name="TextBox 10"/>
          <p:cNvSpPr txBox="1"/>
          <p:nvPr/>
        </p:nvSpPr>
        <p:spPr>
          <a:xfrm>
            <a:off x="190432" y="3943183"/>
            <a:ext cx="1391819" cy="369332"/>
          </a:xfrm>
          <a:prstGeom prst="rect">
            <a:avLst/>
          </a:prstGeom>
          <a:solidFill>
            <a:srgbClr val="CC3300"/>
          </a:solidFill>
        </p:spPr>
        <p:txBody>
          <a:bodyPr wrap="square" rtlCol="0">
            <a:spAutoFit/>
          </a:bodyPr>
          <a:lstStyle/>
          <a:p>
            <a:r>
              <a:rPr lang="id-ID" b="1" dirty="0" smtClean="0">
                <a:solidFill>
                  <a:schemeClr val="bg1"/>
                </a:solidFill>
              </a:rPr>
              <a:t>Sasaran</a:t>
            </a:r>
            <a:endParaRPr lang="en-US" b="1" dirty="0">
              <a:solidFill>
                <a:schemeClr val="bg1"/>
              </a:solidFill>
            </a:endParaRPr>
          </a:p>
        </p:txBody>
      </p:sp>
      <p:sp>
        <p:nvSpPr>
          <p:cNvPr id="12" name="TextBox 11"/>
          <p:cNvSpPr txBox="1"/>
          <p:nvPr/>
        </p:nvSpPr>
        <p:spPr>
          <a:xfrm>
            <a:off x="1714246" y="3943186"/>
            <a:ext cx="10222669" cy="1200329"/>
          </a:xfrm>
          <a:prstGeom prst="rect">
            <a:avLst/>
          </a:prstGeom>
          <a:solidFill>
            <a:srgbClr val="009900"/>
          </a:solidFill>
        </p:spPr>
        <p:txBody>
          <a:bodyPr wrap="square" rtlCol="0">
            <a:spAutoFit/>
          </a:bodyPr>
          <a:lstStyle/>
          <a:p>
            <a:pPr marL="285750" indent="-285750">
              <a:buFont typeface="Wingdings" panose="05000000000000000000" pitchFamily="2" charset="2"/>
              <a:buChar char="ü"/>
            </a:pPr>
            <a:r>
              <a:rPr lang="id-ID" b="1" dirty="0" smtClean="0">
                <a:solidFill>
                  <a:schemeClr val="bg1"/>
                </a:solidFill>
              </a:rPr>
              <a:t>Rumusan kondisi yang menggambarkan tercapainya tujuan, berupa hasil Perangkat Daerah</a:t>
            </a:r>
          </a:p>
          <a:p>
            <a:pPr marL="285750" indent="-285750">
              <a:buFont typeface="Wingdings" panose="05000000000000000000" pitchFamily="2" charset="2"/>
              <a:buChar char="ü"/>
            </a:pPr>
            <a:r>
              <a:rPr lang="id-ID" b="1" dirty="0" smtClean="0">
                <a:solidFill>
                  <a:schemeClr val="bg1"/>
                </a:solidFill>
              </a:rPr>
              <a:t>Hasil yg diharapkan dari suatu tujuan yg diformulasikan terukur, spesifik, mudah dicapai, rasional, utk dilaksanakan dalam jangka waktu 5 tahun</a:t>
            </a:r>
          </a:p>
          <a:p>
            <a:pPr marL="285750" indent="-285750">
              <a:buFont typeface="Wingdings" panose="05000000000000000000" pitchFamily="2" charset="2"/>
              <a:buChar char="ü"/>
            </a:pPr>
            <a:r>
              <a:rPr lang="id-ID" b="1" dirty="0" smtClean="0">
                <a:solidFill>
                  <a:schemeClr val="bg1"/>
                </a:solidFill>
              </a:rPr>
              <a:t>Disusun dg pola </a:t>
            </a:r>
            <a:r>
              <a:rPr lang="id-ID" b="1" dirty="0" smtClean="0">
                <a:solidFill>
                  <a:schemeClr val="bg1"/>
                </a:solidFill>
                <a:sym typeface="Wingdings" panose="05000000000000000000" pitchFamily="2" charset="2"/>
              </a:rPr>
              <a:t> meningkatnya/menurunnya...</a:t>
            </a:r>
            <a:endParaRPr lang="en-US" b="1" dirty="0">
              <a:solidFill>
                <a:schemeClr val="bg1"/>
              </a:solidFill>
            </a:endParaRPr>
          </a:p>
        </p:txBody>
      </p:sp>
      <p:sp>
        <p:nvSpPr>
          <p:cNvPr id="14" name="TextBox 13"/>
          <p:cNvSpPr txBox="1"/>
          <p:nvPr/>
        </p:nvSpPr>
        <p:spPr>
          <a:xfrm>
            <a:off x="2380432" y="5286388"/>
            <a:ext cx="7203450" cy="1261884"/>
          </a:xfrm>
          <a:prstGeom prst="rect">
            <a:avLst/>
          </a:prstGeom>
          <a:solidFill>
            <a:srgbClr val="FF0000"/>
          </a:solidFill>
        </p:spPr>
        <p:txBody>
          <a:bodyPr wrap="square" rtlCol="0">
            <a:spAutoFit/>
          </a:bodyPr>
          <a:lstStyle/>
          <a:p>
            <a:r>
              <a:rPr lang="id-ID" sz="1600" b="1" dirty="0" smtClean="0">
                <a:solidFill>
                  <a:schemeClr val="bg1"/>
                </a:solidFill>
                <a:latin typeface="Candara" panose="020E0502030303020204" pitchFamily="34" charset="0"/>
              </a:rPr>
              <a:t>Perhatikan:</a:t>
            </a:r>
          </a:p>
          <a:p>
            <a:pPr marL="285750" indent="-285750">
              <a:buFont typeface="Wingdings" panose="05000000000000000000" pitchFamily="2" charset="2"/>
              <a:buChar char="ü"/>
            </a:pPr>
            <a:r>
              <a:rPr lang="id-ID" sz="2000" b="1" dirty="0" smtClean="0">
                <a:solidFill>
                  <a:schemeClr val="bg1"/>
                </a:solidFill>
                <a:latin typeface="Candara" panose="020E0502030303020204" pitchFamily="34" charset="0"/>
              </a:rPr>
              <a:t>Kesesuaian dg TUPOKSI</a:t>
            </a:r>
          </a:p>
          <a:p>
            <a:pPr marL="285750" indent="-285750">
              <a:buFont typeface="Wingdings" panose="05000000000000000000" pitchFamily="2" charset="2"/>
              <a:buChar char="ü"/>
            </a:pPr>
            <a:r>
              <a:rPr lang="id-ID" sz="2000" b="1" dirty="0" smtClean="0">
                <a:solidFill>
                  <a:schemeClr val="bg1"/>
                </a:solidFill>
                <a:latin typeface="Candara" panose="020E0502030303020204" pitchFamily="34" charset="0"/>
              </a:rPr>
              <a:t>Merupakan profil pelayanan PD</a:t>
            </a:r>
          </a:p>
          <a:p>
            <a:pPr marL="285750" indent="-285750">
              <a:buFont typeface="Wingdings" panose="05000000000000000000" pitchFamily="2" charset="2"/>
              <a:buChar char="ü"/>
            </a:pPr>
            <a:r>
              <a:rPr lang="id-ID" sz="2000" b="1" dirty="0" smtClean="0">
                <a:solidFill>
                  <a:schemeClr val="bg1"/>
                </a:solidFill>
                <a:latin typeface="Candara" panose="020E0502030303020204" pitchFamily="34" charset="0"/>
              </a:rPr>
              <a:t>Klp sasaran yang </a:t>
            </a:r>
            <a:r>
              <a:rPr lang="id-ID" sz="1600" b="1" dirty="0" smtClean="0">
                <a:solidFill>
                  <a:schemeClr val="bg1"/>
                </a:solidFill>
                <a:latin typeface="Candara" panose="020E0502030303020204" pitchFamily="34" charset="0"/>
              </a:rPr>
              <a:t>dilayani jelas</a:t>
            </a:r>
            <a:endParaRPr lang="en-US" sz="1600" b="1" dirty="0">
              <a:solidFill>
                <a:schemeClr val="bg1"/>
              </a:solidFill>
              <a:latin typeface="Candara" panose="020E0502030303020204" pitchFamily="34" charset="0"/>
            </a:endParaRPr>
          </a:p>
        </p:txBody>
      </p:sp>
      <p:sp>
        <p:nvSpPr>
          <p:cNvPr id="15" name="Slide Number Placeholder 36"/>
          <p:cNvSpPr>
            <a:spLocks noGrp="1"/>
          </p:cNvSpPr>
          <p:nvPr>
            <p:ph type="sldNum" sz="quarter" idx="12"/>
          </p:nvPr>
        </p:nvSpPr>
        <p:spPr bwMode="auto">
          <a:xfrm>
            <a:off x="11440238"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74</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p14="http://schemas.microsoft.com/office/powerpoint/2010/main" xmlns="" val="363626892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434" y="71414"/>
            <a:ext cx="11809545" cy="868346"/>
          </a:xfrm>
          <a:solidFill>
            <a:srgbClr val="3C0BC5"/>
          </a:solidFill>
        </p:spPr>
        <p:txBody>
          <a:bodyPr>
            <a:noAutofit/>
          </a:bodyPr>
          <a:lstStyle/>
          <a:p>
            <a:r>
              <a:rPr lang="en-CA" sz="2400" b="1" dirty="0" err="1" smtClean="0">
                <a:solidFill>
                  <a:schemeClr val="bg1"/>
                </a:solidFill>
                <a:latin typeface="Tahoma" pitchFamily="34" charset="0"/>
                <a:cs typeface="Tahoma" pitchFamily="34" charset="0"/>
              </a:rPr>
              <a:t>Tabel</a:t>
            </a:r>
            <a:r>
              <a:rPr lang="en-CA" sz="2400" b="1" dirty="0" smtClean="0">
                <a:solidFill>
                  <a:schemeClr val="bg1"/>
                </a:solidFill>
                <a:latin typeface="Tahoma" pitchFamily="34" charset="0"/>
                <a:cs typeface="Tahoma" pitchFamily="34" charset="0"/>
              </a:rPr>
              <a:t> </a:t>
            </a:r>
            <a:r>
              <a:rPr lang="id-ID" sz="2400" b="1" dirty="0" smtClean="0">
                <a:solidFill>
                  <a:schemeClr val="bg1"/>
                </a:solidFill>
                <a:latin typeface="Tahoma" pitchFamily="34" charset="0"/>
                <a:cs typeface="Tahoma" pitchFamily="34" charset="0"/>
              </a:rPr>
              <a:t>4.1 </a:t>
            </a:r>
            <a:r>
              <a:rPr lang="en-CA" sz="2400" b="1" dirty="0" err="1" smtClean="0">
                <a:solidFill>
                  <a:schemeClr val="bg1"/>
                </a:solidFill>
                <a:latin typeface="Tahoma" pitchFamily="34" charset="0"/>
                <a:cs typeface="Tahoma" pitchFamily="34" charset="0"/>
              </a:rPr>
              <a:t>Tujuan</a:t>
            </a:r>
            <a:r>
              <a:rPr lang="en-CA" sz="2400" b="1" dirty="0" smtClean="0">
                <a:solidFill>
                  <a:schemeClr val="bg1"/>
                </a:solidFill>
                <a:latin typeface="Tahoma" pitchFamily="34" charset="0"/>
                <a:cs typeface="Tahoma" pitchFamily="34" charset="0"/>
              </a:rPr>
              <a:t> </a:t>
            </a:r>
            <a:r>
              <a:rPr lang="en-CA" sz="2400" b="1" dirty="0" err="1" smtClean="0">
                <a:solidFill>
                  <a:schemeClr val="bg1"/>
                </a:solidFill>
                <a:latin typeface="Tahoma" pitchFamily="34" charset="0"/>
                <a:cs typeface="Tahoma" pitchFamily="34" charset="0"/>
              </a:rPr>
              <a:t>dan</a:t>
            </a:r>
            <a:r>
              <a:rPr lang="en-CA" sz="2400" b="1" dirty="0" smtClean="0">
                <a:solidFill>
                  <a:schemeClr val="bg1"/>
                </a:solidFill>
                <a:latin typeface="Tahoma" pitchFamily="34" charset="0"/>
                <a:cs typeface="Tahoma" pitchFamily="34" charset="0"/>
              </a:rPr>
              <a:t> </a:t>
            </a:r>
            <a:r>
              <a:rPr lang="en-CA" sz="2400" b="1" dirty="0" err="1" smtClean="0">
                <a:solidFill>
                  <a:schemeClr val="bg1"/>
                </a:solidFill>
                <a:latin typeface="Tahoma" pitchFamily="34" charset="0"/>
                <a:cs typeface="Tahoma" pitchFamily="34" charset="0"/>
              </a:rPr>
              <a:t>Sasaran</a:t>
            </a:r>
            <a:r>
              <a:rPr lang="en-CA" sz="2400" b="1" dirty="0" smtClean="0">
                <a:solidFill>
                  <a:schemeClr val="bg1"/>
                </a:solidFill>
                <a:latin typeface="Tahoma" pitchFamily="34" charset="0"/>
                <a:cs typeface="Tahoma" pitchFamily="34" charset="0"/>
              </a:rPr>
              <a:t> </a:t>
            </a:r>
            <a:r>
              <a:rPr lang="en-CA" sz="2400" b="1" dirty="0" err="1" smtClean="0">
                <a:solidFill>
                  <a:schemeClr val="bg1"/>
                </a:solidFill>
                <a:latin typeface="Tahoma" pitchFamily="34" charset="0"/>
                <a:cs typeface="Tahoma" pitchFamily="34" charset="0"/>
              </a:rPr>
              <a:t>Jangka</a:t>
            </a:r>
            <a:r>
              <a:rPr lang="en-CA" sz="2400" b="1" dirty="0" smtClean="0">
                <a:solidFill>
                  <a:schemeClr val="bg1"/>
                </a:solidFill>
                <a:latin typeface="Tahoma" pitchFamily="34" charset="0"/>
                <a:cs typeface="Tahoma" pitchFamily="34" charset="0"/>
              </a:rPr>
              <a:t> </a:t>
            </a:r>
            <a:r>
              <a:rPr lang="en-CA" sz="2400" b="1" dirty="0" err="1" smtClean="0">
                <a:solidFill>
                  <a:schemeClr val="bg1"/>
                </a:solidFill>
                <a:latin typeface="Tahoma" pitchFamily="34" charset="0"/>
                <a:cs typeface="Tahoma" pitchFamily="34" charset="0"/>
              </a:rPr>
              <a:t>Menengah</a:t>
            </a:r>
            <a:r>
              <a:rPr lang="en-CA" sz="2400" b="1" dirty="0" smtClean="0">
                <a:solidFill>
                  <a:schemeClr val="bg1"/>
                </a:solidFill>
                <a:latin typeface="Tahoma" pitchFamily="34" charset="0"/>
                <a:cs typeface="Tahoma" pitchFamily="34" charset="0"/>
              </a:rPr>
              <a:t> </a:t>
            </a:r>
            <a:r>
              <a:rPr lang="en-CA" sz="2400" b="1" dirty="0" err="1" smtClean="0">
                <a:solidFill>
                  <a:schemeClr val="bg1"/>
                </a:solidFill>
                <a:latin typeface="Tahoma" pitchFamily="34" charset="0"/>
                <a:cs typeface="Tahoma" pitchFamily="34" charset="0"/>
              </a:rPr>
              <a:t>Pelayanan</a:t>
            </a:r>
            <a:r>
              <a:rPr lang="en-CA" sz="2400" b="1" dirty="0" smtClean="0">
                <a:solidFill>
                  <a:schemeClr val="bg1"/>
                </a:solidFill>
                <a:latin typeface="Tahoma" pitchFamily="34" charset="0"/>
                <a:cs typeface="Tahoma" pitchFamily="34" charset="0"/>
              </a:rPr>
              <a:t> PD</a:t>
            </a:r>
            <a:r>
              <a:rPr lang="id-ID" sz="2400" b="1" dirty="0" smtClean="0">
                <a:solidFill>
                  <a:schemeClr val="bg1"/>
                </a:solidFill>
                <a:latin typeface="Tahoma" pitchFamily="34" charset="0"/>
                <a:cs typeface="Tahoma" pitchFamily="34" charset="0"/>
              </a:rPr>
              <a:t> ....</a:t>
            </a:r>
            <a:endParaRPr lang="en-US" sz="2400" b="1" dirty="0">
              <a:solidFill>
                <a:schemeClr val="bg1"/>
              </a:solidFill>
              <a:latin typeface="Tahoma" pitchFamily="34" charset="0"/>
              <a:cs typeface="Tahoma" pitchFamily="34" charset="0"/>
            </a:endParaRPr>
          </a:p>
        </p:txBody>
      </p:sp>
      <p:sp>
        <p:nvSpPr>
          <p:cNvPr id="5" name="TextBox 4"/>
          <p:cNvSpPr txBox="1"/>
          <p:nvPr/>
        </p:nvSpPr>
        <p:spPr>
          <a:xfrm>
            <a:off x="4380919" y="4782936"/>
            <a:ext cx="3904769" cy="646331"/>
          </a:xfrm>
          <a:prstGeom prst="rect">
            <a:avLst/>
          </a:prstGeom>
          <a:solidFill>
            <a:schemeClr val="accent4">
              <a:lumMod val="50000"/>
            </a:schemeClr>
          </a:solidFill>
        </p:spPr>
        <p:txBody>
          <a:bodyPr wrap="square" rtlCol="0">
            <a:spAutoFit/>
          </a:bodyPr>
          <a:lstStyle/>
          <a:p>
            <a:r>
              <a:rPr lang="en-CA" b="1" dirty="0" err="1" smtClean="0">
                <a:solidFill>
                  <a:schemeClr val="bg1"/>
                </a:solidFill>
              </a:rPr>
              <a:t>Indikator</a:t>
            </a:r>
            <a:r>
              <a:rPr lang="en-CA" b="1" dirty="0" smtClean="0">
                <a:solidFill>
                  <a:schemeClr val="bg1"/>
                </a:solidFill>
              </a:rPr>
              <a:t> </a:t>
            </a:r>
            <a:r>
              <a:rPr lang="id-ID" b="1" dirty="0" smtClean="0">
                <a:solidFill>
                  <a:schemeClr val="bg1"/>
                </a:solidFill>
              </a:rPr>
              <a:t>Tujuan dan </a:t>
            </a:r>
            <a:r>
              <a:rPr lang="en-CA" b="1" dirty="0" err="1" smtClean="0">
                <a:solidFill>
                  <a:schemeClr val="bg1"/>
                </a:solidFill>
              </a:rPr>
              <a:t>Sasaran</a:t>
            </a:r>
            <a:r>
              <a:rPr lang="id-ID" b="1" dirty="0" smtClean="0">
                <a:solidFill>
                  <a:schemeClr val="bg1"/>
                </a:solidFill>
              </a:rPr>
              <a:t> OPD </a:t>
            </a:r>
            <a:r>
              <a:rPr lang="id-ID" b="1" dirty="0" smtClean="0">
                <a:solidFill>
                  <a:schemeClr val="bg1"/>
                </a:solidFill>
                <a:sym typeface="Wingdings" pitchFamily="2" charset="2"/>
              </a:rPr>
              <a:t> intermediate </a:t>
            </a:r>
            <a:r>
              <a:rPr lang="id-ID" b="1" i="1" dirty="0" smtClean="0">
                <a:solidFill>
                  <a:schemeClr val="bg1"/>
                </a:solidFill>
                <a:sym typeface="Wingdings" pitchFamily="2" charset="2"/>
              </a:rPr>
              <a:t>outcome</a:t>
            </a:r>
            <a:endParaRPr lang="en-US" b="1" i="1" dirty="0">
              <a:solidFill>
                <a:schemeClr val="bg1"/>
              </a:solidFill>
            </a:endParaRPr>
          </a:p>
        </p:txBody>
      </p:sp>
      <p:sp>
        <p:nvSpPr>
          <p:cNvPr id="6" name="TextBox 5"/>
          <p:cNvSpPr txBox="1"/>
          <p:nvPr/>
        </p:nvSpPr>
        <p:spPr>
          <a:xfrm>
            <a:off x="285672" y="4782939"/>
            <a:ext cx="3904769" cy="646331"/>
          </a:xfrm>
          <a:prstGeom prst="rect">
            <a:avLst/>
          </a:prstGeom>
          <a:solidFill>
            <a:schemeClr val="accent4">
              <a:lumMod val="50000"/>
            </a:schemeClr>
          </a:solidFill>
        </p:spPr>
        <p:txBody>
          <a:bodyPr wrap="square" rtlCol="0">
            <a:spAutoFit/>
          </a:bodyPr>
          <a:lstStyle/>
          <a:p>
            <a:r>
              <a:rPr lang="en-CA" b="1" dirty="0" err="1" smtClean="0">
                <a:solidFill>
                  <a:schemeClr val="bg1"/>
                </a:solidFill>
              </a:rPr>
              <a:t>Tujuan</a:t>
            </a:r>
            <a:r>
              <a:rPr lang="en-CA" b="1" dirty="0" smtClean="0">
                <a:solidFill>
                  <a:schemeClr val="bg1"/>
                </a:solidFill>
              </a:rPr>
              <a:t> &amp; </a:t>
            </a:r>
            <a:r>
              <a:rPr lang="en-CA" b="1" dirty="0" err="1" smtClean="0">
                <a:solidFill>
                  <a:schemeClr val="bg1"/>
                </a:solidFill>
              </a:rPr>
              <a:t>Sasaran</a:t>
            </a:r>
            <a:r>
              <a:rPr lang="en-CA" b="1" dirty="0" smtClean="0">
                <a:solidFill>
                  <a:schemeClr val="bg1"/>
                </a:solidFill>
              </a:rPr>
              <a:t> </a:t>
            </a:r>
            <a:r>
              <a:rPr lang="en-CA" b="1" dirty="0" err="1" smtClean="0">
                <a:solidFill>
                  <a:schemeClr val="bg1"/>
                </a:solidFill>
              </a:rPr>
              <a:t>dijabarkan</a:t>
            </a:r>
            <a:r>
              <a:rPr lang="id-ID" b="1" dirty="0" smtClean="0">
                <a:solidFill>
                  <a:schemeClr val="bg1"/>
                </a:solidFill>
              </a:rPr>
              <a:t> berdasar tupoksi</a:t>
            </a:r>
            <a:endParaRPr lang="en-US" b="1" dirty="0">
              <a:solidFill>
                <a:schemeClr val="bg1"/>
              </a:solidFill>
            </a:endParaRPr>
          </a:p>
        </p:txBody>
      </p:sp>
      <p:cxnSp>
        <p:nvCxnSpPr>
          <p:cNvPr id="8" name="Straight Arrow Connector 7"/>
          <p:cNvCxnSpPr/>
          <p:nvPr/>
        </p:nvCxnSpPr>
        <p:spPr>
          <a:xfrm rot="5400000">
            <a:off x="1917626" y="4320919"/>
            <a:ext cx="928694" cy="2117"/>
          </a:xfrm>
          <a:prstGeom prst="straightConnector1">
            <a:avLst/>
          </a:prstGeom>
          <a:ln w="762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a:off x="4393821" y="4320919"/>
            <a:ext cx="928694" cy="2117"/>
          </a:xfrm>
          <a:prstGeom prst="straightConnector1">
            <a:avLst/>
          </a:prstGeom>
          <a:ln w="7620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75</a:t>
            </a:fld>
            <a:endParaRPr lang="id-ID" sz="1600" b="1" dirty="0" smtClean="0">
              <a:solidFill>
                <a:prstClr val="white"/>
              </a:solidFill>
              <a:latin typeface="Tahoma" pitchFamily="34" charset="0"/>
              <a:cs typeface="Tahoma" pitchFamily="34" charset="0"/>
            </a:endParaRPr>
          </a:p>
        </p:txBody>
      </p:sp>
      <p:graphicFrame>
        <p:nvGraphicFramePr>
          <p:cNvPr id="10" name="Table 9"/>
          <p:cNvGraphicFramePr>
            <a:graphicFrameLocks noGrp="1"/>
          </p:cNvGraphicFramePr>
          <p:nvPr/>
        </p:nvGraphicFramePr>
        <p:xfrm>
          <a:off x="237290" y="1142984"/>
          <a:ext cx="11572953" cy="3116918"/>
        </p:xfrm>
        <a:graphic>
          <a:graphicData uri="http://schemas.openxmlformats.org/drawingml/2006/table">
            <a:tbl>
              <a:tblPr/>
              <a:tblGrid>
                <a:gridCol w="825411"/>
                <a:gridCol w="1100548"/>
                <a:gridCol w="1203726"/>
                <a:gridCol w="1839980"/>
                <a:gridCol w="825411"/>
                <a:gridCol w="825411"/>
                <a:gridCol w="825411"/>
                <a:gridCol w="825411"/>
                <a:gridCol w="825411"/>
                <a:gridCol w="825411"/>
                <a:gridCol w="825411"/>
                <a:gridCol w="825411"/>
              </a:tblGrid>
              <a:tr h="172558">
                <a:tc rowSpan="2">
                  <a:txBody>
                    <a:bodyPr/>
                    <a:lstStyle/>
                    <a:p>
                      <a:pPr algn="ctr" fontAlgn="ctr"/>
                      <a:r>
                        <a:rPr lang="id-ID" sz="1400" b="0" i="0" u="none" strike="noStrike" dirty="0">
                          <a:solidFill>
                            <a:srgbClr val="000000"/>
                          </a:solidFill>
                          <a:latin typeface="Cambria" pitchFamily="18" charset="0"/>
                        </a:rPr>
                        <a:t>No</a:t>
                      </a:r>
                    </a:p>
                  </a:txBody>
                  <a:tcPr marL="9277" marR="9277" marT="9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400" b="0" i="0" u="none" strike="noStrike">
                          <a:solidFill>
                            <a:srgbClr val="000000"/>
                          </a:solidFill>
                          <a:latin typeface="Cambria" pitchFamily="18" charset="0"/>
                        </a:rPr>
                        <a:t>Tujuan</a:t>
                      </a:r>
                    </a:p>
                  </a:txBody>
                  <a:tcPr marL="9277" marR="9277" marT="9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400" b="0" i="0" u="none" strike="noStrike">
                          <a:solidFill>
                            <a:srgbClr val="000000"/>
                          </a:solidFill>
                          <a:latin typeface="Cambria" pitchFamily="18" charset="0"/>
                        </a:rPr>
                        <a:t>Sasaran</a:t>
                      </a:r>
                    </a:p>
                  </a:txBody>
                  <a:tcPr marL="9277" marR="9277" marT="9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a:txBody>
                    <a:bodyPr/>
                    <a:lstStyle/>
                    <a:p>
                      <a:pPr algn="ctr" fontAlgn="ctr"/>
                      <a:r>
                        <a:rPr lang="id-ID" sz="1400" b="0" i="0" u="none" strike="noStrike">
                          <a:solidFill>
                            <a:srgbClr val="000000"/>
                          </a:solidFill>
                          <a:latin typeface="Cambria" pitchFamily="18" charset="0"/>
                        </a:rPr>
                        <a:t>Indikator Kinerja Tujuan dan Sasaran</a:t>
                      </a:r>
                    </a:p>
                  </a:txBody>
                  <a:tcPr marL="9277" marR="9277" marT="9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ctr" fontAlgn="ctr"/>
                      <a:r>
                        <a:rPr lang="id-ID" sz="1400" b="0" i="0" u="none" strike="noStrike">
                          <a:solidFill>
                            <a:srgbClr val="000000"/>
                          </a:solidFill>
                          <a:latin typeface="Cambria" pitchFamily="18" charset="0"/>
                        </a:rPr>
                        <a:t>Kondisi Awal Kinerja</a:t>
                      </a:r>
                    </a:p>
                  </a:txBody>
                  <a:tcPr marL="9277" marR="9277" marT="9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lang="id-ID"/>
                    </a:p>
                  </a:txBody>
                  <a:tcPr/>
                </a:tc>
                <a:tc gridSpan="5">
                  <a:txBody>
                    <a:bodyPr/>
                    <a:lstStyle/>
                    <a:p>
                      <a:pPr algn="ctr" fontAlgn="ctr"/>
                      <a:r>
                        <a:rPr lang="id-ID" sz="1400" b="0" i="0" u="none" strike="noStrike" dirty="0" smtClean="0">
                          <a:solidFill>
                            <a:srgbClr val="000000"/>
                          </a:solidFill>
                          <a:latin typeface="Cambria" pitchFamily="18" charset="0"/>
                        </a:rPr>
                        <a:t>Target Capaian</a:t>
                      </a:r>
                      <a:endParaRPr lang="id-ID" sz="1400" b="0" i="0" u="none" strike="noStrike" dirty="0">
                        <a:solidFill>
                          <a:srgbClr val="000000"/>
                        </a:solidFill>
                        <a:latin typeface="Cambria" pitchFamily="18" charset="0"/>
                      </a:endParaRPr>
                    </a:p>
                  </a:txBody>
                  <a:tcPr marL="9277" marR="9277" marT="9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lang="id-ID"/>
                    </a:p>
                  </a:txBody>
                  <a:tcPr/>
                </a:tc>
                <a:tc hMerge="1">
                  <a:txBody>
                    <a:bodyPr/>
                    <a:lstStyle/>
                    <a:p>
                      <a:endParaRPr lang="id-ID"/>
                    </a:p>
                  </a:txBody>
                  <a:tcPr/>
                </a:tc>
                <a:tc hMerge="1">
                  <a:txBody>
                    <a:bodyPr/>
                    <a:lstStyle/>
                    <a:p>
                      <a:endParaRPr lang="id-ID"/>
                    </a:p>
                  </a:txBody>
                  <a:tcPr/>
                </a:tc>
                <a:tc hMerge="1">
                  <a:txBody>
                    <a:bodyPr/>
                    <a:lstStyle/>
                    <a:p>
                      <a:endParaRPr lang="id-ID"/>
                    </a:p>
                  </a:txBody>
                  <a:tcPr/>
                </a:tc>
                <a:tc rowSpan="2">
                  <a:txBody>
                    <a:bodyPr/>
                    <a:lstStyle/>
                    <a:p>
                      <a:pPr algn="ctr" fontAlgn="ctr"/>
                      <a:r>
                        <a:rPr lang="id-ID" sz="1400" b="0" i="0" u="none" strike="noStrike">
                          <a:solidFill>
                            <a:srgbClr val="000000"/>
                          </a:solidFill>
                          <a:latin typeface="Cambria" pitchFamily="18" charset="0"/>
                        </a:rPr>
                        <a:t>Kondisi Akhir</a:t>
                      </a:r>
                    </a:p>
                  </a:txBody>
                  <a:tcPr marL="9277" marR="9277" marT="9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85547">
                <a:tc vMerge="1">
                  <a:txBody>
                    <a:bodyPr/>
                    <a:lstStyle/>
                    <a:p>
                      <a:endParaRPr lang="id-ID"/>
                    </a:p>
                  </a:txBody>
                  <a:tcPr/>
                </a:tc>
                <a:tc vMerge="1">
                  <a:txBody>
                    <a:bodyPr/>
                    <a:lstStyle/>
                    <a:p>
                      <a:endParaRPr lang="id-ID"/>
                    </a:p>
                  </a:txBody>
                  <a:tcPr/>
                </a:tc>
                <a:tc vMerge="1">
                  <a:txBody>
                    <a:bodyPr/>
                    <a:lstStyle/>
                    <a:p>
                      <a:endParaRPr lang="id-ID"/>
                    </a:p>
                  </a:txBody>
                  <a:tcPr/>
                </a:tc>
                <a:tc vMerge="1">
                  <a:txBody>
                    <a:bodyPr/>
                    <a:lstStyle/>
                    <a:p>
                      <a:endParaRPr lang="id-ID"/>
                    </a:p>
                  </a:txBody>
                  <a:tcPr/>
                </a:tc>
                <a:tc>
                  <a:txBody>
                    <a:bodyPr/>
                    <a:lstStyle/>
                    <a:p>
                      <a:pPr algn="ctr" fontAlgn="ctr"/>
                      <a:r>
                        <a:rPr lang="id-ID" sz="1400" b="0" i="0" u="none" strike="noStrike" dirty="0" smtClean="0">
                          <a:solidFill>
                            <a:srgbClr val="000000"/>
                          </a:solidFill>
                          <a:latin typeface="Cambria" pitchFamily="18" charset="0"/>
                        </a:rPr>
                        <a:t>(n-2)</a:t>
                      </a:r>
                      <a:endParaRPr lang="id-ID" sz="1400" b="0" i="0" u="none" strike="noStrike" dirty="0">
                        <a:solidFill>
                          <a:srgbClr val="000000"/>
                        </a:solidFill>
                        <a:latin typeface="Cambria" pitchFamily="18" charset="0"/>
                      </a:endParaRPr>
                    </a:p>
                  </a:txBody>
                  <a:tcPr marL="9277" marR="9277" marT="9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id-ID" sz="1400" b="0" i="0" u="none" strike="noStrike" dirty="0" smtClean="0">
                          <a:solidFill>
                            <a:srgbClr val="000000"/>
                          </a:solidFill>
                          <a:latin typeface="Cambria" pitchFamily="18" charset="0"/>
                        </a:rPr>
                        <a:t>(n-1)</a:t>
                      </a:r>
                      <a:endParaRPr lang="id-ID" sz="1400" b="0" i="0" u="none" strike="noStrike" dirty="0">
                        <a:solidFill>
                          <a:srgbClr val="000000"/>
                        </a:solidFill>
                        <a:latin typeface="Cambria" pitchFamily="18" charset="0"/>
                      </a:endParaRPr>
                    </a:p>
                  </a:txBody>
                  <a:tcPr marL="9277" marR="9277" marT="927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dirty="0" smtClean="0">
                          <a:solidFill>
                            <a:srgbClr val="000000"/>
                          </a:solidFill>
                          <a:latin typeface="Cambria" pitchFamily="18" charset="0"/>
                        </a:rPr>
                        <a:t>Th</a:t>
                      </a:r>
                      <a:r>
                        <a:rPr lang="id-ID" sz="1400" b="0" i="0" u="none" strike="noStrike" baseline="0" dirty="0" smtClean="0">
                          <a:solidFill>
                            <a:srgbClr val="000000"/>
                          </a:solidFill>
                          <a:latin typeface="Cambria" pitchFamily="18" charset="0"/>
                        </a:rPr>
                        <a:t> 1</a:t>
                      </a:r>
                      <a:endParaRPr lang="id-ID" sz="1400" b="0" i="0" u="none" strike="noStrike" dirty="0">
                        <a:solidFill>
                          <a:srgbClr val="000000"/>
                        </a:solidFill>
                        <a:latin typeface="Cambria" pitchFamily="18" charset="0"/>
                      </a:endParaRP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dirty="0" smtClean="0">
                          <a:solidFill>
                            <a:srgbClr val="000000"/>
                          </a:solidFill>
                          <a:latin typeface="Cambria" pitchFamily="18" charset="0"/>
                        </a:rPr>
                        <a:t>Th 2</a:t>
                      </a:r>
                      <a:endParaRPr lang="id-ID" sz="1400" b="0" i="0" u="none" strike="noStrike" dirty="0">
                        <a:solidFill>
                          <a:srgbClr val="000000"/>
                        </a:solidFill>
                        <a:latin typeface="Cambria" pitchFamily="18" charset="0"/>
                      </a:endParaRP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dirty="0" smtClean="0">
                          <a:solidFill>
                            <a:srgbClr val="000000"/>
                          </a:solidFill>
                          <a:latin typeface="Cambria" pitchFamily="18" charset="0"/>
                        </a:rPr>
                        <a:t>Th 3</a:t>
                      </a:r>
                      <a:endParaRPr lang="id-ID" sz="1400" b="0" i="0" u="none" strike="noStrike" dirty="0">
                        <a:solidFill>
                          <a:srgbClr val="000000"/>
                        </a:solidFill>
                        <a:latin typeface="Cambria" pitchFamily="18" charset="0"/>
                      </a:endParaRP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dirty="0" smtClean="0">
                          <a:solidFill>
                            <a:srgbClr val="000000"/>
                          </a:solidFill>
                          <a:latin typeface="Cambria" pitchFamily="18" charset="0"/>
                        </a:rPr>
                        <a:t>Th 4</a:t>
                      </a:r>
                      <a:endParaRPr lang="id-ID" sz="1400" b="0" i="0" u="none" strike="noStrike" dirty="0">
                        <a:solidFill>
                          <a:srgbClr val="000000"/>
                        </a:solidFill>
                        <a:latin typeface="Cambria" pitchFamily="18" charset="0"/>
                      </a:endParaRP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id-ID" sz="1400" b="0" i="0" u="none" strike="noStrike" dirty="0" smtClean="0">
                          <a:solidFill>
                            <a:srgbClr val="000000"/>
                          </a:solidFill>
                          <a:latin typeface="Cambria" pitchFamily="18" charset="0"/>
                        </a:rPr>
                        <a:t>Th 5</a:t>
                      </a:r>
                      <a:endParaRPr lang="id-ID" sz="1400" b="0" i="0" u="none" strike="noStrike" dirty="0">
                        <a:solidFill>
                          <a:srgbClr val="000000"/>
                        </a:solidFill>
                        <a:latin typeface="Cambria" pitchFamily="18" charset="0"/>
                      </a:endParaRP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lang="id-ID"/>
                    </a:p>
                  </a:txBody>
                  <a:tcPr/>
                </a:tc>
              </a:tr>
              <a:tr h="185547">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Tujuan 1</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dirty="0">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dirty="0">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85547">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Sasaran 1</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85547">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Sasaran 2</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85547">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dst...</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85547">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Tujuan 2</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85547">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Sasaran 1</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85547">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Sasaran2</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85547">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dst...</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85547">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85547">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85547">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185547">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id-ID" sz="1400" b="0" i="0" u="none" strike="noStrike" dirty="0">
                          <a:solidFill>
                            <a:srgbClr val="000000"/>
                          </a:solidFill>
                          <a:latin typeface="Cambria" pitchFamily="18" charset="0"/>
                        </a:rPr>
                        <a:t> </a:t>
                      </a:r>
                    </a:p>
                  </a:txBody>
                  <a:tcPr marL="9277" marR="9277" marT="927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xmlns="" val="181471160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8048"/>
            <a:ext cx="12190413" cy="756000"/>
          </a:xfrm>
          <a:prstGeom prst="rect">
            <a:avLst/>
          </a:prstGeom>
          <a:solidFill>
            <a:srgbClr val="990033"/>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V  </a:t>
            </a:r>
          </a:p>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STRATEGI DAN ARAH KEBIJAKAN</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51" name="Content Placeholder 2"/>
          <p:cNvSpPr txBox="1">
            <a:spLocks/>
          </p:cNvSpPr>
          <p:nvPr/>
        </p:nvSpPr>
        <p:spPr>
          <a:xfrm>
            <a:off x="130770" y="1211879"/>
            <a:ext cx="3071941" cy="648000"/>
          </a:xfrm>
          <a:prstGeom prst="rect">
            <a:avLst/>
          </a:prstGeom>
          <a:solidFill>
            <a:srgbClr val="00B0F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latin typeface="Arial Unicode MS" pitchFamily="34" charset="-128"/>
                <a:ea typeface="Arial Unicode MS" pitchFamily="34" charset="-128"/>
                <a:cs typeface="Arial Unicode MS" pitchFamily="34" charset="-128"/>
              </a:rPr>
              <a:t>Strategi &amp; Kebijakan PD</a:t>
            </a:r>
            <a:endParaRPr lang="id-ID" sz="1800" b="1" dirty="0">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3408348" y="1211879"/>
            <a:ext cx="8686869" cy="1368000"/>
          </a:xfrm>
          <a:prstGeom prst="rect">
            <a:avLst/>
          </a:prstGeom>
          <a:solidFill>
            <a:srgbClr val="00B0F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Deskripsi strategi &amp; kebijakan PD</a:t>
            </a: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Bagaimana PD mencapai tujuan &amp; sasaran</a:t>
            </a:r>
          </a:p>
          <a:p>
            <a:pPr>
              <a:lnSpc>
                <a:spcPct val="110000"/>
              </a:lnSpc>
              <a:spcBef>
                <a:spcPts val="0"/>
              </a:spcBef>
              <a:buFont typeface="Wingdings" pitchFamily="2" charset="2"/>
              <a:buChar char="q"/>
            </a:pPr>
            <a:r>
              <a:rPr lang="id-ID" sz="1800" dirty="0" smtClean="0">
                <a:latin typeface="Arial Unicode MS" pitchFamily="34" charset="-128"/>
                <a:ea typeface="Arial Unicode MS" pitchFamily="34" charset="-128"/>
                <a:cs typeface="Arial Unicode MS" pitchFamily="34" charset="-128"/>
              </a:rPr>
              <a:t>Tertuang dalam tabel “Tujuan, sasaran, strategi, dan kebijakan” per misi</a:t>
            </a:r>
          </a:p>
        </p:txBody>
      </p:sp>
      <p:sp>
        <p:nvSpPr>
          <p:cNvPr id="7" name="Rectangle 6"/>
          <p:cNvSpPr/>
          <p:nvPr/>
        </p:nvSpPr>
        <p:spPr>
          <a:xfrm>
            <a:off x="380911" y="2783521"/>
            <a:ext cx="11523830" cy="2431435"/>
          </a:xfrm>
          <a:prstGeom prst="rect">
            <a:avLst/>
          </a:prstGeom>
          <a:solidFill>
            <a:srgbClr val="FFFF00"/>
          </a:solidFill>
        </p:spPr>
        <p:txBody>
          <a:bodyPr wrap="square">
            <a:spAutoFit/>
          </a:bodyPr>
          <a:lstStyle/>
          <a:p>
            <a:r>
              <a:rPr lang="id-ID" sz="2800" b="1" dirty="0">
                <a:latin typeface="Arial Unicode MS" pitchFamily="34" charset="-128"/>
                <a:ea typeface="Arial Unicode MS" pitchFamily="34" charset="-128"/>
                <a:cs typeface="Arial Unicode MS" pitchFamily="34" charset="-128"/>
              </a:rPr>
              <a:t>Strategi </a:t>
            </a:r>
            <a:r>
              <a:rPr lang="id-ID" sz="2400" dirty="0">
                <a:latin typeface="Arial Unicode MS" pitchFamily="34" charset="-128"/>
                <a:ea typeface="Arial Unicode MS" pitchFamily="34" charset="-128"/>
                <a:cs typeface="Arial Unicode MS" pitchFamily="34" charset="-128"/>
              </a:rPr>
              <a:t>merupakan rangkaian tahapan atau </a:t>
            </a:r>
            <a:r>
              <a:rPr lang="fi-FI" sz="2400" dirty="0">
                <a:latin typeface="Arial Unicode MS" pitchFamily="34" charset="-128"/>
                <a:ea typeface="Arial Unicode MS" pitchFamily="34" charset="-128"/>
                <a:cs typeface="Arial Unicode MS" pitchFamily="34" charset="-128"/>
              </a:rPr>
              <a:t>langkah-langkah </a:t>
            </a:r>
            <a:r>
              <a:rPr lang="id-ID" sz="2400" dirty="0">
                <a:latin typeface="Arial Unicode MS" pitchFamily="34" charset="-128"/>
                <a:ea typeface="Arial Unicode MS" pitchFamily="34" charset="-128"/>
                <a:cs typeface="Arial Unicode MS" pitchFamily="34" charset="-128"/>
              </a:rPr>
              <a:t>yang menggambarkan bagaimana tujuan dan sasaran OPD akan dicapai</a:t>
            </a:r>
            <a:r>
              <a:rPr lang="id-ID" sz="2400" dirty="0" smtClean="0">
                <a:latin typeface="Arial Unicode MS" pitchFamily="34" charset="-128"/>
                <a:ea typeface="Arial Unicode MS" pitchFamily="34" charset="-128"/>
                <a:cs typeface="Arial Unicode MS" pitchFamily="34" charset="-128"/>
              </a:rPr>
              <a:t>.</a:t>
            </a:r>
          </a:p>
          <a:p>
            <a:r>
              <a:rPr lang="id-ID" sz="2400" b="1" dirty="0" smtClean="0">
                <a:latin typeface="Arial Unicode MS" pitchFamily="34" charset="-128"/>
                <a:ea typeface="Arial Unicode MS" pitchFamily="34" charset="-128"/>
                <a:cs typeface="Arial Unicode MS" pitchFamily="34" charset="-128"/>
              </a:rPr>
              <a:t>Strategi</a:t>
            </a:r>
            <a:r>
              <a:rPr lang="id-ID" sz="2400" dirty="0" smtClean="0">
                <a:latin typeface="Arial Unicode MS" pitchFamily="34" charset="-128"/>
                <a:ea typeface="Arial Unicode MS" pitchFamily="34" charset="-128"/>
                <a:cs typeface="Arial Unicode MS" pitchFamily="34" charset="-128"/>
              </a:rPr>
              <a:t> dekat dengan program dan kegiatan</a:t>
            </a:r>
          </a:p>
          <a:p>
            <a:endParaRPr lang="id-ID" sz="2400" dirty="0" smtClean="0">
              <a:latin typeface="Arial Unicode MS" pitchFamily="34" charset="-128"/>
              <a:ea typeface="Arial Unicode MS" pitchFamily="34" charset="-128"/>
              <a:cs typeface="Arial Unicode MS" pitchFamily="34" charset="-128"/>
            </a:endParaRPr>
          </a:p>
          <a:p>
            <a:r>
              <a:rPr lang="id-ID" sz="2800" b="1" dirty="0" smtClean="0">
                <a:latin typeface="Arial Unicode MS" pitchFamily="34" charset="-128"/>
                <a:ea typeface="Arial Unicode MS" pitchFamily="34" charset="-128"/>
                <a:cs typeface="Arial Unicode MS" pitchFamily="34" charset="-128"/>
              </a:rPr>
              <a:t>Kebijakan</a:t>
            </a:r>
            <a:r>
              <a:rPr lang="id-ID" sz="2400" dirty="0" smtClean="0">
                <a:latin typeface="Arial Unicode MS" pitchFamily="34" charset="-128"/>
                <a:ea typeface="Arial Unicode MS" pitchFamily="34" charset="-128"/>
                <a:cs typeface="Arial Unicode MS" pitchFamily="34" charset="-128"/>
              </a:rPr>
              <a:t> </a:t>
            </a:r>
            <a:r>
              <a:rPr lang="id-ID" sz="2400" dirty="0">
                <a:latin typeface="Arial Unicode MS" pitchFamily="34" charset="-128"/>
                <a:ea typeface="Arial Unicode MS" pitchFamily="34" charset="-128"/>
                <a:cs typeface="Arial Unicode MS" pitchFamily="34" charset="-128"/>
              </a:rPr>
              <a:t>merupakan pedoman untuk mengarahkan rumusan strategi yang dipilih agar lebih terarah dalam mencapai tujuan dan sasaran OPD.</a:t>
            </a:r>
          </a:p>
        </p:txBody>
      </p:sp>
      <p:sp>
        <p:nvSpPr>
          <p:cNvPr id="8"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76</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p14="http://schemas.microsoft.com/office/powerpoint/2010/main" xmlns="" val="363626892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165852" y="357166"/>
            <a:ext cx="11809545" cy="642942"/>
          </a:xfrm>
          <a:prstGeom prst="rect">
            <a:avLst/>
          </a:prstGeom>
          <a:solidFill>
            <a:srgbClr val="990033"/>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CA" sz="2800" b="1" i="0" u="none" strike="noStrike" kern="1200" cap="none" spc="0" normalizeH="0" baseline="0" noProof="0" dirty="0" err="1" smtClean="0">
                <a:ln>
                  <a:noFill/>
                </a:ln>
                <a:solidFill>
                  <a:schemeClr val="bg1"/>
                </a:solidFill>
                <a:effectLst/>
                <a:uLnTx/>
                <a:uFillTx/>
                <a:latin typeface="Tahoma" pitchFamily="34" charset="0"/>
                <a:ea typeface="+mj-ea"/>
                <a:cs typeface="Tahoma" pitchFamily="34" charset="0"/>
              </a:rPr>
              <a:t>Tabel</a:t>
            </a:r>
            <a:r>
              <a:rPr kumimoji="0" lang="en-CA" sz="2800" b="1" i="0" u="none" strike="noStrike" kern="1200" cap="none" spc="0" normalizeH="0" baseline="0" noProof="0" dirty="0" smtClean="0">
                <a:ln>
                  <a:noFill/>
                </a:ln>
                <a:solidFill>
                  <a:schemeClr val="bg1"/>
                </a:solidFill>
                <a:effectLst/>
                <a:uLnTx/>
                <a:uFillTx/>
                <a:latin typeface="Tahoma" pitchFamily="34" charset="0"/>
                <a:ea typeface="+mj-ea"/>
                <a:cs typeface="Tahoma" pitchFamily="34" charset="0"/>
              </a:rPr>
              <a:t> </a:t>
            </a:r>
            <a:r>
              <a:rPr lang="id-ID" sz="2800" b="1" dirty="0" smtClean="0">
                <a:solidFill>
                  <a:schemeClr val="bg1"/>
                </a:solidFill>
                <a:latin typeface="Tahoma" pitchFamily="34" charset="0"/>
                <a:ea typeface="+mj-ea"/>
                <a:cs typeface="Tahoma" pitchFamily="34" charset="0"/>
              </a:rPr>
              <a:t>5</a:t>
            </a:r>
            <a:r>
              <a:rPr kumimoji="0" lang="id-ID" sz="2800" b="1" i="0" u="none" strike="noStrike" kern="1200" cap="none" spc="0" normalizeH="0" baseline="0" noProof="0" dirty="0" smtClean="0">
                <a:ln>
                  <a:noFill/>
                </a:ln>
                <a:solidFill>
                  <a:schemeClr val="bg1"/>
                </a:solidFill>
                <a:effectLst/>
                <a:uLnTx/>
                <a:uFillTx/>
                <a:latin typeface="Tahoma" pitchFamily="34" charset="0"/>
                <a:ea typeface="+mj-ea"/>
                <a:cs typeface="Tahoma" pitchFamily="34" charset="0"/>
              </a:rPr>
              <a:t>.2 </a:t>
            </a:r>
            <a:r>
              <a:rPr kumimoji="0" lang="en-CA" sz="2800" b="1" i="0" u="none" strike="noStrike" kern="1200" cap="none" spc="0" normalizeH="0" baseline="0" noProof="0" dirty="0" err="1" smtClean="0">
                <a:ln>
                  <a:noFill/>
                </a:ln>
                <a:solidFill>
                  <a:schemeClr val="bg1"/>
                </a:solidFill>
                <a:effectLst/>
                <a:uLnTx/>
                <a:uFillTx/>
                <a:latin typeface="Tahoma" pitchFamily="34" charset="0"/>
                <a:ea typeface="+mj-ea"/>
                <a:cs typeface="Tahoma" pitchFamily="34" charset="0"/>
              </a:rPr>
              <a:t>Tujuan</a:t>
            </a:r>
            <a:r>
              <a:rPr kumimoji="0" lang="en-CA" sz="2800" b="1" i="0" u="none" strike="noStrike" kern="1200" cap="none" spc="0" normalizeH="0" baseline="0" noProof="0" dirty="0" smtClean="0">
                <a:ln>
                  <a:noFill/>
                </a:ln>
                <a:solidFill>
                  <a:schemeClr val="bg1"/>
                </a:solidFill>
                <a:effectLst/>
                <a:uLnTx/>
                <a:uFillTx/>
                <a:latin typeface="Tahoma" pitchFamily="34" charset="0"/>
                <a:ea typeface="+mj-ea"/>
                <a:cs typeface="Tahoma" pitchFamily="34" charset="0"/>
              </a:rPr>
              <a:t>, </a:t>
            </a:r>
            <a:r>
              <a:rPr kumimoji="0" lang="en-CA" sz="2800" b="1" i="0" u="none" strike="noStrike" kern="1200" cap="none" spc="0" normalizeH="0" baseline="0" noProof="0" dirty="0" err="1" smtClean="0">
                <a:ln>
                  <a:noFill/>
                </a:ln>
                <a:solidFill>
                  <a:schemeClr val="bg1"/>
                </a:solidFill>
                <a:effectLst/>
                <a:uLnTx/>
                <a:uFillTx/>
                <a:latin typeface="Tahoma" pitchFamily="34" charset="0"/>
                <a:ea typeface="+mj-ea"/>
                <a:cs typeface="Tahoma" pitchFamily="34" charset="0"/>
              </a:rPr>
              <a:t>Sasaran</a:t>
            </a:r>
            <a:r>
              <a:rPr lang="en-CA" sz="2800" b="1" dirty="0" smtClean="0">
                <a:solidFill>
                  <a:schemeClr val="bg1"/>
                </a:solidFill>
                <a:latin typeface="Tahoma" pitchFamily="34" charset="0"/>
                <a:ea typeface="+mj-ea"/>
                <a:cs typeface="Tahoma" pitchFamily="34" charset="0"/>
              </a:rPr>
              <a:t>, </a:t>
            </a:r>
            <a:r>
              <a:rPr lang="en-CA" sz="2800" b="1" dirty="0" err="1" smtClean="0">
                <a:solidFill>
                  <a:schemeClr val="bg1"/>
                </a:solidFill>
                <a:latin typeface="Tahoma" pitchFamily="34" charset="0"/>
                <a:ea typeface="+mj-ea"/>
                <a:cs typeface="Tahoma" pitchFamily="34" charset="0"/>
              </a:rPr>
              <a:t>Strategi</a:t>
            </a:r>
            <a:r>
              <a:rPr lang="en-CA" sz="2800" b="1" dirty="0" smtClean="0">
                <a:solidFill>
                  <a:schemeClr val="bg1"/>
                </a:solidFill>
                <a:latin typeface="Tahoma" pitchFamily="34" charset="0"/>
                <a:ea typeface="+mj-ea"/>
                <a:cs typeface="Tahoma" pitchFamily="34" charset="0"/>
              </a:rPr>
              <a:t>, </a:t>
            </a:r>
            <a:r>
              <a:rPr lang="en-CA" sz="2800" b="1" dirty="0" err="1" smtClean="0">
                <a:solidFill>
                  <a:schemeClr val="bg1"/>
                </a:solidFill>
                <a:latin typeface="Tahoma" pitchFamily="34" charset="0"/>
                <a:ea typeface="+mj-ea"/>
                <a:cs typeface="Tahoma" pitchFamily="34" charset="0"/>
              </a:rPr>
              <a:t>dan</a:t>
            </a:r>
            <a:r>
              <a:rPr lang="en-CA" sz="2800" b="1" dirty="0" smtClean="0">
                <a:solidFill>
                  <a:schemeClr val="bg1"/>
                </a:solidFill>
                <a:latin typeface="Tahoma" pitchFamily="34" charset="0"/>
                <a:ea typeface="+mj-ea"/>
                <a:cs typeface="Tahoma" pitchFamily="34" charset="0"/>
              </a:rPr>
              <a:t> </a:t>
            </a:r>
            <a:r>
              <a:rPr lang="en-CA" sz="2800" b="1" dirty="0" err="1" smtClean="0">
                <a:solidFill>
                  <a:schemeClr val="bg1"/>
                </a:solidFill>
                <a:latin typeface="Tahoma" pitchFamily="34" charset="0"/>
                <a:ea typeface="+mj-ea"/>
                <a:cs typeface="Tahoma" pitchFamily="34" charset="0"/>
              </a:rPr>
              <a:t>Kebijakan</a:t>
            </a:r>
            <a:endParaRPr kumimoji="0" lang="en-US" sz="2800" b="1" i="0" u="none" strike="noStrike" kern="1200" cap="none" spc="0" normalizeH="0" baseline="0" noProof="0" dirty="0">
              <a:ln>
                <a:noFill/>
              </a:ln>
              <a:solidFill>
                <a:schemeClr val="bg1"/>
              </a:solidFill>
              <a:effectLst/>
              <a:uLnTx/>
              <a:uFillTx/>
              <a:latin typeface="Tahoma" pitchFamily="34" charset="0"/>
              <a:ea typeface="+mj-ea"/>
              <a:cs typeface="Tahoma" pitchFamily="34" charset="0"/>
            </a:endParaRPr>
          </a:p>
        </p:txBody>
      </p:sp>
      <p:sp>
        <p:nvSpPr>
          <p:cNvPr id="8"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77</a:t>
            </a:fld>
            <a:endParaRPr lang="id-ID" sz="1600" b="1" dirty="0" smtClean="0">
              <a:solidFill>
                <a:prstClr val="white"/>
              </a:solidFill>
              <a:latin typeface="Tahoma" pitchFamily="34" charset="0"/>
              <a:cs typeface="Tahoma" pitchFamily="34" charset="0"/>
            </a:endParaRPr>
          </a:p>
        </p:txBody>
      </p:sp>
      <p:pic>
        <p:nvPicPr>
          <p:cNvPr id="11" name="Picture 10" descr="Tabel Renstra Strategi kebijakan.png"/>
          <p:cNvPicPr>
            <a:picLocks noChangeAspect="1"/>
          </p:cNvPicPr>
          <p:nvPr/>
        </p:nvPicPr>
        <p:blipFill>
          <a:blip r:embed="rId3"/>
          <a:stretch>
            <a:fillRect/>
          </a:stretch>
        </p:blipFill>
        <p:spPr>
          <a:xfrm>
            <a:off x="1038518" y="1285862"/>
            <a:ext cx="10281933" cy="4357717"/>
          </a:xfrm>
          <a:prstGeom prst="rect">
            <a:avLst/>
          </a:prstGeom>
        </p:spPr>
      </p:pic>
    </p:spTree>
    <p:extLst>
      <p:ext uri="{BB962C8B-B14F-4D97-AF65-F5344CB8AC3E}">
        <p14:creationId xmlns:p14="http://schemas.microsoft.com/office/powerpoint/2010/main" xmlns="" val="363626892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7384"/>
            <a:ext cx="12190413" cy="1008000"/>
          </a:xfrm>
          <a:prstGeom prst="rect">
            <a:avLst/>
          </a:prstGeom>
          <a:solidFill>
            <a:schemeClr val="tx1"/>
          </a:solidFill>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VI  </a:t>
            </a:r>
          </a:p>
          <a:p>
            <a:pPr marL="0" indent="0" algn="ctr">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RENCANA PROGRAM DAN KEGIATAN SERTA PENDANAAN</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143932" y="1268888"/>
            <a:ext cx="3071941" cy="630000"/>
          </a:xfrm>
          <a:prstGeom prst="rect">
            <a:avLst/>
          </a:prstGeom>
          <a:solidFill>
            <a:srgbClr val="9D336B"/>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Pengantar</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408348" y="1268888"/>
            <a:ext cx="8686869" cy="630000"/>
          </a:xfrm>
          <a:prstGeom prst="rect">
            <a:avLst/>
          </a:prstGeom>
          <a:solidFill>
            <a:srgbClr val="9D336B"/>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Deskripsi singkat ttg tabel inti bab ini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program dan fokusnya</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47" name="Content Placeholder 2"/>
          <p:cNvSpPr txBox="1">
            <a:spLocks/>
          </p:cNvSpPr>
          <p:nvPr/>
        </p:nvSpPr>
        <p:spPr>
          <a:xfrm>
            <a:off x="143932" y="1988840"/>
            <a:ext cx="3071941" cy="1080000"/>
          </a:xfrm>
          <a:prstGeom prst="rect">
            <a:avLst/>
          </a:prstGeom>
          <a:solidFill>
            <a:srgbClr val="FFFF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latin typeface="Arial Unicode MS" pitchFamily="34" charset="-128"/>
                <a:ea typeface="Arial Unicode MS" pitchFamily="34" charset="-128"/>
                <a:cs typeface="Arial Unicode MS" pitchFamily="34" charset="-128"/>
              </a:rPr>
              <a:t>Rencana Program &amp; Kegiatan PD</a:t>
            </a:r>
            <a:endParaRPr lang="id-ID" sz="1800" b="1" dirty="0">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395406" y="1988840"/>
            <a:ext cx="8686869" cy="1080000"/>
          </a:xfrm>
          <a:prstGeom prst="rect">
            <a:avLst/>
          </a:prstGeom>
          <a:solidFill>
            <a:srgbClr val="FFFF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2000" dirty="0" smtClean="0">
                <a:latin typeface="Arial Unicode MS" pitchFamily="34" charset="-128"/>
                <a:ea typeface="Arial Unicode MS" pitchFamily="34" charset="-128"/>
                <a:cs typeface="Arial Unicode MS" pitchFamily="34" charset="-128"/>
              </a:rPr>
              <a:t>Tabel “Rencana Program, dan Kegiatan, serta Pendanaan” </a:t>
            </a:r>
            <a:r>
              <a:rPr lang="id-ID" sz="2000" dirty="0" smtClean="0">
                <a:latin typeface="Arial Unicode MS" pitchFamily="34" charset="-128"/>
                <a:ea typeface="Arial Unicode MS" pitchFamily="34" charset="-128"/>
                <a:cs typeface="Arial Unicode MS" pitchFamily="34" charset="-128"/>
                <a:sym typeface="Wingdings" pitchFamily="2" charset="2"/>
              </a:rPr>
              <a:t> merujuk pd tia</a:t>
            </a:r>
            <a:r>
              <a:rPr lang="en-CA" sz="2000" dirty="0" smtClean="0">
                <a:latin typeface="Arial Unicode MS" pitchFamily="34" charset="-128"/>
                <a:ea typeface="Arial Unicode MS" pitchFamily="34" charset="-128"/>
                <a:cs typeface="Arial Unicode MS" pitchFamily="34" charset="-128"/>
                <a:sym typeface="Wingdings" pitchFamily="2" charset="2"/>
              </a:rPr>
              <a:t>p</a:t>
            </a:r>
            <a:r>
              <a:rPr lang="id-ID" sz="2000" dirty="0" smtClean="0">
                <a:latin typeface="Arial Unicode MS" pitchFamily="34" charset="-128"/>
                <a:ea typeface="Arial Unicode MS" pitchFamily="34" charset="-128"/>
                <a:cs typeface="Arial Unicode MS" pitchFamily="34" charset="-128"/>
                <a:sym typeface="Wingdings" pitchFamily="2" charset="2"/>
              </a:rPr>
              <a:t> tujuan &amp; sasaran</a:t>
            </a:r>
            <a:endParaRPr lang="id-ID" sz="2000" dirty="0" smtClean="0">
              <a:latin typeface="Arial Unicode MS" pitchFamily="34" charset="-128"/>
              <a:ea typeface="Arial Unicode MS" pitchFamily="34" charset="-128"/>
              <a:cs typeface="Arial Unicode MS" pitchFamily="34" charset="-128"/>
            </a:endParaRPr>
          </a:p>
        </p:txBody>
      </p:sp>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78</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p14="http://schemas.microsoft.com/office/powerpoint/2010/main" xmlns="" val="219089828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
            <a:ext cx="12190413" cy="571504"/>
          </a:xfrm>
          <a:solidFill>
            <a:schemeClr val="accent3">
              <a:lumMod val="60000"/>
              <a:lumOff val="40000"/>
            </a:schemeClr>
          </a:solidFill>
        </p:spPr>
        <p:txBody>
          <a:bodyPr>
            <a:noAutofit/>
          </a:bodyPr>
          <a:lstStyle/>
          <a:p>
            <a:r>
              <a:rPr lang="en-CA" sz="2400" b="1" dirty="0" err="1" smtClean="0">
                <a:latin typeface="Tahoma" pitchFamily="34" charset="0"/>
                <a:cs typeface="Tahoma" pitchFamily="34" charset="0"/>
              </a:rPr>
              <a:t>Tabel</a:t>
            </a:r>
            <a:r>
              <a:rPr lang="en-CA" sz="2400" b="1" dirty="0" smtClean="0">
                <a:latin typeface="Tahoma" pitchFamily="34" charset="0"/>
                <a:cs typeface="Tahoma" pitchFamily="34" charset="0"/>
              </a:rPr>
              <a:t> </a:t>
            </a:r>
            <a:r>
              <a:rPr lang="id-ID" sz="2400" b="1" dirty="0" smtClean="0">
                <a:latin typeface="Tahoma" pitchFamily="34" charset="0"/>
                <a:cs typeface="Tahoma" pitchFamily="34" charset="0"/>
              </a:rPr>
              <a:t>6.1 </a:t>
            </a:r>
            <a:r>
              <a:rPr lang="en-CA" sz="2400" b="1" dirty="0" err="1" smtClean="0">
                <a:latin typeface="Tahoma" pitchFamily="34" charset="0"/>
                <a:cs typeface="Tahoma" pitchFamily="34" charset="0"/>
              </a:rPr>
              <a:t>Rencana</a:t>
            </a:r>
            <a:r>
              <a:rPr lang="en-CA" sz="2400" b="1" dirty="0" smtClean="0">
                <a:latin typeface="Tahoma" pitchFamily="34" charset="0"/>
                <a:cs typeface="Tahoma" pitchFamily="34" charset="0"/>
              </a:rPr>
              <a:t> Program</a:t>
            </a:r>
            <a:r>
              <a:rPr lang="id-ID" sz="2400" b="1" dirty="0" smtClean="0">
                <a:latin typeface="Tahoma" pitchFamily="34" charset="0"/>
                <a:cs typeface="Tahoma" pitchFamily="34" charset="0"/>
              </a:rPr>
              <a:t> dan Kegiatan serta Pendanaan</a:t>
            </a:r>
            <a:endParaRPr lang="en-US" sz="2400" b="1" dirty="0">
              <a:latin typeface="Tahoma" pitchFamily="34" charset="0"/>
              <a:cs typeface="Tahoma" pitchFamily="34" charset="0"/>
            </a:endParaRPr>
          </a:p>
        </p:txBody>
      </p:sp>
      <p:sp>
        <p:nvSpPr>
          <p:cNvPr id="5" name="TextBox 4"/>
          <p:cNvSpPr txBox="1"/>
          <p:nvPr/>
        </p:nvSpPr>
        <p:spPr>
          <a:xfrm>
            <a:off x="6095208" y="5098338"/>
            <a:ext cx="5333343" cy="646331"/>
          </a:xfrm>
          <a:prstGeom prst="rect">
            <a:avLst/>
          </a:prstGeom>
          <a:solidFill>
            <a:srgbClr val="9D336B"/>
          </a:solidFill>
        </p:spPr>
        <p:txBody>
          <a:bodyPr wrap="square" rtlCol="0">
            <a:spAutoFit/>
          </a:bodyPr>
          <a:lstStyle/>
          <a:p>
            <a:r>
              <a:rPr lang="en-CA" b="1" dirty="0" smtClean="0">
                <a:solidFill>
                  <a:prstClr val="white"/>
                </a:solidFill>
                <a:latin typeface="Cambria" pitchFamily="18" charset="0"/>
              </a:rPr>
              <a:t>Target </a:t>
            </a:r>
            <a:r>
              <a:rPr lang="en-CA" b="1" dirty="0" err="1" smtClean="0">
                <a:solidFill>
                  <a:prstClr val="white"/>
                </a:solidFill>
                <a:latin typeface="Cambria" pitchFamily="18" charset="0"/>
              </a:rPr>
              <a:t>dan</a:t>
            </a:r>
            <a:r>
              <a:rPr lang="en-CA" b="1" dirty="0" smtClean="0">
                <a:solidFill>
                  <a:prstClr val="white"/>
                </a:solidFill>
                <a:latin typeface="Cambria" pitchFamily="18" charset="0"/>
              </a:rPr>
              <a:t> </a:t>
            </a:r>
            <a:r>
              <a:rPr lang="en-CA" b="1" dirty="0" err="1" smtClean="0">
                <a:solidFill>
                  <a:prstClr val="white"/>
                </a:solidFill>
                <a:latin typeface="Cambria" pitchFamily="18" charset="0"/>
              </a:rPr>
              <a:t>Pendanaan</a:t>
            </a:r>
            <a:r>
              <a:rPr lang="en-CA" b="1" dirty="0" smtClean="0">
                <a:solidFill>
                  <a:prstClr val="white"/>
                </a:solidFill>
                <a:latin typeface="Cambria" pitchFamily="18" charset="0"/>
              </a:rPr>
              <a:t> </a:t>
            </a:r>
            <a:r>
              <a:rPr lang="en-CA" b="1" dirty="0" err="1" smtClean="0">
                <a:solidFill>
                  <a:prstClr val="white"/>
                </a:solidFill>
                <a:latin typeface="Cambria" pitchFamily="18" charset="0"/>
              </a:rPr>
              <a:t>Indikatif</a:t>
            </a:r>
            <a:r>
              <a:rPr lang="en-CA" b="1" dirty="0" smtClean="0">
                <a:solidFill>
                  <a:prstClr val="white"/>
                </a:solidFill>
                <a:latin typeface="Cambria" pitchFamily="18" charset="0"/>
              </a:rPr>
              <a:t> </a:t>
            </a:r>
            <a:r>
              <a:rPr lang="en-CA" b="1" dirty="0" err="1" smtClean="0">
                <a:solidFill>
                  <a:prstClr val="white"/>
                </a:solidFill>
                <a:latin typeface="Cambria" pitchFamily="18" charset="0"/>
              </a:rPr>
              <a:t>dijabarkan</a:t>
            </a:r>
            <a:r>
              <a:rPr lang="en-CA" b="1" dirty="0" smtClean="0">
                <a:solidFill>
                  <a:prstClr val="white"/>
                </a:solidFill>
                <a:latin typeface="Cambria" pitchFamily="18" charset="0"/>
              </a:rPr>
              <a:t> per </a:t>
            </a:r>
            <a:r>
              <a:rPr lang="en-CA" b="1" dirty="0" err="1" smtClean="0">
                <a:solidFill>
                  <a:prstClr val="white"/>
                </a:solidFill>
                <a:latin typeface="Cambria" pitchFamily="18" charset="0"/>
              </a:rPr>
              <a:t>tahun</a:t>
            </a:r>
            <a:r>
              <a:rPr lang="id-ID" b="1" dirty="0" smtClean="0">
                <a:solidFill>
                  <a:prstClr val="white"/>
                </a:solidFill>
                <a:latin typeface="Cambria" pitchFamily="18" charset="0"/>
              </a:rPr>
              <a:t> </a:t>
            </a:r>
            <a:r>
              <a:rPr lang="id-ID" b="1" dirty="0" smtClean="0">
                <a:solidFill>
                  <a:prstClr val="white"/>
                </a:solidFill>
                <a:latin typeface="Cambria" pitchFamily="18" charset="0"/>
                <a:sym typeface="Wingdings" pitchFamily="2" charset="2"/>
              </a:rPr>
              <a:t> 5 tahun</a:t>
            </a:r>
            <a:endParaRPr lang="en-US" b="1" dirty="0">
              <a:solidFill>
                <a:prstClr val="white"/>
              </a:solidFill>
              <a:latin typeface="Cambria" pitchFamily="18" charset="0"/>
            </a:endParaRPr>
          </a:p>
        </p:txBody>
      </p:sp>
      <p:cxnSp>
        <p:nvCxnSpPr>
          <p:cNvPr id="7" name="Straight Arrow Connector 6"/>
          <p:cNvCxnSpPr/>
          <p:nvPr/>
        </p:nvCxnSpPr>
        <p:spPr>
          <a:xfrm rot="5400000">
            <a:off x="7762879" y="4450101"/>
            <a:ext cx="857256" cy="2117"/>
          </a:xfrm>
          <a:prstGeom prst="straightConnector1">
            <a:avLst/>
          </a:prstGeom>
          <a:ln w="57150">
            <a:solidFill>
              <a:srgbClr val="CC3300"/>
            </a:solidFill>
            <a:tailEnd type="arrow"/>
          </a:ln>
        </p:spPr>
        <p:style>
          <a:lnRef idx="1">
            <a:schemeClr val="accent1"/>
          </a:lnRef>
          <a:fillRef idx="0">
            <a:schemeClr val="accent1"/>
          </a:fillRef>
          <a:effectRef idx="0">
            <a:schemeClr val="accent1"/>
          </a:effectRef>
          <a:fontRef idx="minor">
            <a:schemeClr val="tx1"/>
          </a:fontRef>
        </p:style>
      </p:cxnSp>
      <p:sp>
        <p:nvSpPr>
          <p:cNvPr id="8"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79</a:t>
            </a:fld>
            <a:endParaRPr lang="id-ID" sz="1600" b="1" dirty="0" smtClean="0">
              <a:solidFill>
                <a:prstClr val="white"/>
              </a:solidFill>
              <a:latin typeface="Tahoma" pitchFamily="34" charset="0"/>
              <a:cs typeface="Tahoma" pitchFamily="34" charset="0"/>
            </a:endParaRPr>
          </a:p>
        </p:txBody>
      </p:sp>
      <p:sp>
        <p:nvSpPr>
          <p:cNvPr id="9" name="TextBox 8"/>
          <p:cNvSpPr txBox="1"/>
          <p:nvPr/>
        </p:nvSpPr>
        <p:spPr>
          <a:xfrm>
            <a:off x="285672" y="6078703"/>
            <a:ext cx="5333343" cy="707886"/>
          </a:xfrm>
          <a:prstGeom prst="rect">
            <a:avLst/>
          </a:prstGeom>
          <a:solidFill>
            <a:srgbClr val="9D336B"/>
          </a:solidFill>
        </p:spPr>
        <p:txBody>
          <a:bodyPr wrap="square" rtlCol="0">
            <a:spAutoFit/>
          </a:bodyPr>
          <a:lstStyle/>
          <a:p>
            <a:r>
              <a:rPr lang="en-CA" sz="2000" b="1" dirty="0" smtClean="0">
                <a:solidFill>
                  <a:prstClr val="white"/>
                </a:solidFill>
                <a:latin typeface="Cambria" pitchFamily="18" charset="0"/>
              </a:rPr>
              <a:t>P</a:t>
            </a:r>
            <a:r>
              <a:rPr lang="id-ID" sz="2000" b="1" dirty="0" smtClean="0">
                <a:solidFill>
                  <a:prstClr val="white"/>
                </a:solidFill>
                <a:latin typeface="Cambria" pitchFamily="18" charset="0"/>
              </a:rPr>
              <a:t>rogram, indikator, dan targetnya harus sama dengan RPJMD bab VII</a:t>
            </a:r>
            <a:endParaRPr lang="en-US" sz="2000" b="1" dirty="0">
              <a:solidFill>
                <a:prstClr val="white"/>
              </a:solidFill>
              <a:latin typeface="Cambria" pitchFamily="18" charset="0"/>
            </a:endParaRPr>
          </a:p>
        </p:txBody>
      </p:sp>
      <p:sp>
        <p:nvSpPr>
          <p:cNvPr id="11" name="TextBox 10"/>
          <p:cNvSpPr txBox="1"/>
          <p:nvPr/>
        </p:nvSpPr>
        <p:spPr>
          <a:xfrm>
            <a:off x="6095208" y="5884157"/>
            <a:ext cx="5333343" cy="830997"/>
          </a:xfrm>
          <a:prstGeom prst="rect">
            <a:avLst/>
          </a:prstGeom>
          <a:solidFill>
            <a:srgbClr val="9D336B"/>
          </a:solidFill>
        </p:spPr>
        <p:txBody>
          <a:bodyPr wrap="square" rtlCol="0">
            <a:spAutoFit/>
          </a:bodyPr>
          <a:lstStyle/>
          <a:p>
            <a:r>
              <a:rPr lang="en-CA" sz="1600" b="1" dirty="0" smtClean="0">
                <a:solidFill>
                  <a:prstClr val="white"/>
                </a:solidFill>
                <a:latin typeface="Cambria" pitchFamily="18" charset="0"/>
              </a:rPr>
              <a:t>P</a:t>
            </a:r>
            <a:r>
              <a:rPr lang="id-ID" sz="1600" b="1" dirty="0" smtClean="0">
                <a:solidFill>
                  <a:prstClr val="white"/>
                </a:solidFill>
                <a:latin typeface="Cambria" pitchFamily="18" charset="0"/>
              </a:rPr>
              <a:t>rogram dan kegiatan rutin (Eks BAU) dituangkan di Tabel 5.1, tetapi tidak terkait dengan tujuan dan sasaran OPD</a:t>
            </a:r>
            <a:endParaRPr lang="en-US" sz="1600" b="1" dirty="0">
              <a:solidFill>
                <a:prstClr val="white"/>
              </a:solidFill>
              <a:latin typeface="Cambria" pitchFamily="18" charset="0"/>
            </a:endParaRPr>
          </a:p>
        </p:txBody>
      </p:sp>
      <p:sp>
        <p:nvSpPr>
          <p:cNvPr id="14" name="TextBox 13"/>
          <p:cNvSpPr txBox="1"/>
          <p:nvPr/>
        </p:nvSpPr>
        <p:spPr>
          <a:xfrm>
            <a:off x="285672" y="5283005"/>
            <a:ext cx="4285722" cy="646331"/>
          </a:xfrm>
          <a:prstGeom prst="rect">
            <a:avLst/>
          </a:prstGeom>
          <a:solidFill>
            <a:srgbClr val="9D336B"/>
          </a:solidFill>
        </p:spPr>
        <p:txBody>
          <a:bodyPr wrap="square" rtlCol="0">
            <a:spAutoFit/>
          </a:bodyPr>
          <a:lstStyle/>
          <a:p>
            <a:r>
              <a:rPr lang="en-CA" b="1" dirty="0" smtClean="0">
                <a:solidFill>
                  <a:prstClr val="white"/>
                </a:solidFill>
                <a:latin typeface="Cambria" pitchFamily="18" charset="0"/>
              </a:rPr>
              <a:t>T</a:t>
            </a:r>
            <a:r>
              <a:rPr lang="id-ID" b="1" dirty="0" smtClean="0">
                <a:solidFill>
                  <a:prstClr val="white"/>
                </a:solidFill>
                <a:latin typeface="Cambria" pitchFamily="18" charset="0"/>
              </a:rPr>
              <a:t>ujuan, sasaran, indikator sasaran = Tabel 4.1</a:t>
            </a:r>
            <a:endParaRPr lang="en-US" b="1" dirty="0">
              <a:solidFill>
                <a:prstClr val="white"/>
              </a:solidFill>
              <a:latin typeface="Cambria" pitchFamily="18" charset="0"/>
            </a:endParaRPr>
          </a:p>
        </p:txBody>
      </p:sp>
      <p:pic>
        <p:nvPicPr>
          <p:cNvPr id="15" name="Picture 14" descr="Tabel Renstra Bab V.png"/>
          <p:cNvPicPr>
            <a:picLocks noChangeAspect="1"/>
          </p:cNvPicPr>
          <p:nvPr/>
        </p:nvPicPr>
        <p:blipFill>
          <a:blip r:embed="rId2"/>
          <a:stretch>
            <a:fillRect/>
          </a:stretch>
        </p:blipFill>
        <p:spPr>
          <a:xfrm>
            <a:off x="237292" y="642918"/>
            <a:ext cx="11545912" cy="4372586"/>
          </a:xfrm>
          <a:prstGeom prst="rect">
            <a:avLst/>
          </a:prstGeom>
        </p:spPr>
      </p:pic>
      <p:sp>
        <p:nvSpPr>
          <p:cNvPr id="16" name="Left Brace 15"/>
          <p:cNvSpPr/>
          <p:nvPr/>
        </p:nvSpPr>
        <p:spPr>
          <a:xfrm rot="16200000">
            <a:off x="594480" y="4500573"/>
            <a:ext cx="500066" cy="928694"/>
          </a:xfrm>
          <a:prstGeom prst="leftBrace">
            <a:avLst>
              <a:gd name="adj1" fmla="val 8333"/>
              <a:gd name="adj2" fmla="val 57459"/>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cxnSp>
        <p:nvCxnSpPr>
          <p:cNvPr id="18" name="Elbow Connector 17"/>
          <p:cNvCxnSpPr>
            <a:endCxn id="9" idx="3"/>
          </p:cNvCxnSpPr>
          <p:nvPr/>
        </p:nvCxnSpPr>
        <p:spPr>
          <a:xfrm>
            <a:off x="3023376" y="4214819"/>
            <a:ext cx="2595639" cy="2217827"/>
          </a:xfrm>
          <a:prstGeom prst="bentConnector3">
            <a:avLst>
              <a:gd name="adj1" fmla="val 108807"/>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5991036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4"/>
            <a:ext cx="12190413" cy="642942"/>
          </a:xfrm>
          <a:prstGeom prst="rect">
            <a:avLst/>
          </a:prstGeom>
          <a:solidFill>
            <a:srgbClr val="00206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dirty="0" smtClean="0">
                <a:solidFill>
                  <a:schemeClr val="bg1"/>
                </a:solidFill>
                <a:latin typeface="Bernard MT Condensed" pitchFamily="18" charset="0"/>
                <a:ea typeface="Arial Unicode MS" pitchFamily="34" charset="-128"/>
                <a:cs typeface="Arial Unicode MS" pitchFamily="34" charset="-128"/>
              </a:rPr>
              <a:t>BAB III – PERMASALAHAN DAN ISU-ISU STRATEGIS</a:t>
            </a:r>
            <a:endParaRPr lang="id-ID" dirty="0">
              <a:solidFill>
                <a:schemeClr val="bg1"/>
              </a:solidFill>
              <a:latin typeface="Bernard MT Condensed" pitchFamily="18" charset="0"/>
              <a:ea typeface="Arial Unicode MS" pitchFamily="34" charset="-128"/>
              <a:cs typeface="Arial Unicode MS" pitchFamily="34" charset="-128"/>
            </a:endParaRPr>
          </a:p>
        </p:txBody>
      </p:sp>
      <p:sp>
        <p:nvSpPr>
          <p:cNvPr id="43" name="Content Placeholder 2"/>
          <p:cNvSpPr txBox="1">
            <a:spLocks/>
          </p:cNvSpPr>
          <p:nvPr/>
        </p:nvSpPr>
        <p:spPr>
          <a:xfrm>
            <a:off x="64098" y="785794"/>
            <a:ext cx="3096000" cy="1071570"/>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Permasalahan Pembangunan Daerah</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328516" y="785794"/>
            <a:ext cx="8686869" cy="2071702"/>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buFont typeface="Wingdings" pitchFamily="2" charset="2"/>
              <a:buChar char="q"/>
            </a:pPr>
            <a:r>
              <a:rPr lang="id-ID" sz="1800" dirty="0" smtClean="0">
                <a:solidFill>
                  <a:schemeClr val="bg1"/>
                </a:solidFill>
                <a:latin typeface="Cambria" pitchFamily="18" charset="0"/>
                <a:ea typeface="Arial Unicode MS" pitchFamily="34" charset="-128"/>
                <a:cs typeface="Arial Unicode MS" pitchFamily="34" charset="-128"/>
              </a:rPr>
              <a:t>Permasalahan penyelenggaraan urusan pemerintahan yang relevan atau pada akhirnya dijadikan dasar dalam perumusan visi dan misi pembangunan jangka panjang</a:t>
            </a:r>
          </a:p>
          <a:p>
            <a:pPr>
              <a:spcBef>
                <a:spcPts val="0"/>
              </a:spcBef>
              <a:buFont typeface="Wingdings" pitchFamily="2" charset="2"/>
              <a:buChar char="q"/>
            </a:pPr>
            <a:r>
              <a:rPr lang="id-ID" sz="1800" dirty="0" smtClean="0">
                <a:solidFill>
                  <a:schemeClr val="bg1"/>
                </a:solidFill>
                <a:latin typeface="Cambria" pitchFamily="18" charset="0"/>
                <a:ea typeface="Arial Unicode MS" pitchFamily="34" charset="-128"/>
                <a:cs typeface="Arial Unicode MS" pitchFamily="34" charset="-128"/>
              </a:rPr>
              <a:t>Perumusan permasalahan dapat dijabarkan secara deskriptif dalam bentuk uraian kalimat, dapat susuai urusan atau jenis permasalahannya</a:t>
            </a:r>
          </a:p>
          <a:p>
            <a:pPr>
              <a:spcBef>
                <a:spcPts val="0"/>
              </a:spcBef>
              <a:buFont typeface="Wingdings" pitchFamily="2" charset="2"/>
              <a:buChar char="q"/>
            </a:pPr>
            <a:r>
              <a:rPr lang="id-ID" sz="1800" dirty="0" smtClean="0">
                <a:solidFill>
                  <a:schemeClr val="bg1"/>
                </a:solidFill>
                <a:latin typeface="Cambria" pitchFamily="18" charset="0"/>
                <a:ea typeface="Arial Unicode MS" pitchFamily="34" charset="-128"/>
                <a:cs typeface="Arial Unicode MS" pitchFamily="34" charset="-128"/>
              </a:rPr>
              <a:t>Jika permasalahan tidak menjadi prioritas dalam 20 tahun kedepan, tidak perlu disajikan namun tetap ada dalam kertas kerja perumusan</a:t>
            </a:r>
          </a:p>
        </p:txBody>
      </p:sp>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8</a:t>
            </a:fld>
            <a:endParaRPr lang="id-ID" sz="1600" b="1" dirty="0" smtClean="0">
              <a:solidFill>
                <a:prstClr val="white"/>
              </a:solidFill>
              <a:latin typeface="Tahoma" pitchFamily="34" charset="0"/>
              <a:cs typeface="Tahoma" pitchFamily="34" charset="0"/>
            </a:endParaRPr>
          </a:p>
        </p:txBody>
      </p:sp>
      <p:sp>
        <p:nvSpPr>
          <p:cNvPr id="8" name="Content Placeholder 2"/>
          <p:cNvSpPr txBox="1">
            <a:spLocks/>
          </p:cNvSpPr>
          <p:nvPr/>
        </p:nvSpPr>
        <p:spPr>
          <a:xfrm>
            <a:off x="71442" y="3071810"/>
            <a:ext cx="3094809" cy="642942"/>
          </a:xfrm>
          <a:prstGeom prst="rect">
            <a:avLst/>
          </a:prstGeom>
          <a:solidFill>
            <a:srgbClr val="660066"/>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Isu Strategis</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9" name="Content Placeholder 2"/>
          <p:cNvSpPr txBox="1">
            <a:spLocks/>
          </p:cNvSpPr>
          <p:nvPr/>
        </p:nvSpPr>
        <p:spPr>
          <a:xfrm>
            <a:off x="3309124" y="3071810"/>
            <a:ext cx="8786094" cy="3357586"/>
          </a:xfrm>
          <a:prstGeom prst="rect">
            <a:avLst/>
          </a:prstGeom>
          <a:solidFill>
            <a:srgbClr val="660066"/>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id-ID" sz="1800" dirty="0" smtClean="0">
                <a:solidFill>
                  <a:schemeClr val="bg1"/>
                </a:solidFill>
                <a:latin typeface="Cambria" pitchFamily="18" charset="0"/>
              </a:rPr>
              <a:t>kondisi atau hal yang harus diperhatikan atau dikedepankan dalam perencanaan pembangunan karena dampaknya yang signifikan bagi entitas pemerintahan </a:t>
            </a:r>
            <a:r>
              <a:rPr lang="sv-SE" sz="1800" dirty="0" smtClean="0">
                <a:solidFill>
                  <a:schemeClr val="bg1"/>
                </a:solidFill>
                <a:latin typeface="Cambria" pitchFamily="18" charset="0"/>
              </a:rPr>
              <a:t>daerah dan masyarakat dimasa datang</a:t>
            </a:r>
            <a:endParaRPr lang="id-ID" sz="1800" dirty="0" smtClean="0">
              <a:solidFill>
                <a:schemeClr val="bg1"/>
              </a:solidFill>
              <a:latin typeface="Cambria" pitchFamily="18" charset="0"/>
            </a:endParaRPr>
          </a:p>
          <a:p>
            <a:r>
              <a:rPr lang="id-ID" sz="1800" dirty="0" smtClean="0">
                <a:solidFill>
                  <a:schemeClr val="bg1"/>
                </a:solidFill>
                <a:latin typeface="Cambria" pitchFamily="18" charset="0"/>
              </a:rPr>
              <a:t>Suatu kondisi/kejadian penting adalah keadaan yang apabila tidak diantisipasi akan menimbulkan kerugian yang lebih besar atau sebaliknya, dalam hal tidak dimanfaatkan maka menghilangkan peluang untuk meningkatkan kesejahteraan masyarakat dalam jangka panjang</a:t>
            </a:r>
          </a:p>
          <a:p>
            <a:r>
              <a:rPr lang="id-ID" sz="1800" dirty="0" smtClean="0">
                <a:solidFill>
                  <a:schemeClr val="bg1"/>
                </a:solidFill>
                <a:latin typeface="Cambria" pitchFamily="18" charset="0"/>
              </a:rPr>
              <a:t>Karakteristik suatu isu strategis adalah kondisi atau hal yang bersifat penting, mendasar, berjangka panjang, mendesak, bersifat kelembagaan/keorganisasian dan menentukan tujuan </a:t>
            </a:r>
            <a:r>
              <a:rPr lang="nn-NO" sz="1800" dirty="0" smtClean="0">
                <a:solidFill>
                  <a:schemeClr val="bg1"/>
                </a:solidFill>
                <a:latin typeface="Cambria" pitchFamily="18" charset="0"/>
              </a:rPr>
              <a:t>organisasi/institusi dimasa yang akan datang</a:t>
            </a:r>
            <a:endParaRPr lang="id-ID" sz="1800" dirty="0" smtClean="0">
              <a:solidFill>
                <a:schemeClr val="bg1"/>
              </a:solidFill>
              <a:latin typeface="Cambria" pitchFamily="18" charset="0"/>
            </a:endParaRPr>
          </a:p>
          <a:p>
            <a:r>
              <a:rPr lang="id-ID" sz="1800" dirty="0" smtClean="0">
                <a:solidFill>
                  <a:schemeClr val="bg1"/>
                </a:solidFill>
                <a:latin typeface="Cambria" pitchFamily="18" charset="0"/>
                <a:ea typeface="Arial Unicode MS" pitchFamily="34" charset="-128"/>
                <a:cs typeface="Arial Unicode MS" pitchFamily="34" charset="-128"/>
              </a:rPr>
              <a:t>Isu yang tidak dijadikan dasar perumusan visi dan misi tidak perlu disajikan</a:t>
            </a:r>
          </a:p>
        </p:txBody>
      </p:sp>
    </p:spTree>
    <p:extLst>
      <p:ext uri="{BB962C8B-B14F-4D97-AF65-F5344CB8AC3E}">
        <p14:creationId xmlns="" xmlns:p14="http://schemas.microsoft.com/office/powerpoint/2010/main" val="289077154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0" y="-24"/>
            <a:ext cx="12190413" cy="857256"/>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VII </a:t>
            </a:r>
          </a:p>
          <a:p>
            <a:pPr marL="0" indent="0" algn="ctr">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KINERJA PENYELENGGARAAN BIDANG URUSAN</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11" name="Content Placeholder 2"/>
          <p:cNvSpPr txBox="1">
            <a:spLocks/>
          </p:cNvSpPr>
          <p:nvPr/>
        </p:nvSpPr>
        <p:spPr>
          <a:xfrm>
            <a:off x="74797" y="1000108"/>
            <a:ext cx="3071941" cy="630000"/>
          </a:xfrm>
          <a:prstGeom prst="rect">
            <a:avLst/>
          </a:prstGeom>
          <a:solidFill>
            <a:srgbClr val="6600CC"/>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Pengantar</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12" name="Content Placeholder 2"/>
          <p:cNvSpPr txBox="1">
            <a:spLocks/>
          </p:cNvSpPr>
          <p:nvPr/>
        </p:nvSpPr>
        <p:spPr>
          <a:xfrm>
            <a:off x="3339213" y="1000108"/>
            <a:ext cx="8686869" cy="630000"/>
          </a:xfrm>
          <a:prstGeom prst="rect">
            <a:avLst/>
          </a:prstGeom>
          <a:solidFill>
            <a:srgbClr val="6600CC"/>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buFont typeface="Wingdings" pitchFamily="2" charset="2"/>
              <a:buChar char="q"/>
            </a:pPr>
            <a:r>
              <a:rPr lang="id-ID" sz="2000" dirty="0" smtClean="0">
                <a:solidFill>
                  <a:schemeClr val="bg1"/>
                </a:solidFill>
                <a:latin typeface="Arial Unicode MS" pitchFamily="34" charset="-128"/>
                <a:ea typeface="Arial Unicode MS" pitchFamily="34" charset="-128"/>
                <a:cs typeface="Arial Unicode MS" pitchFamily="34" charset="-128"/>
              </a:rPr>
              <a:t>Indikator yang secara langsung menunjukkan kinerja yang akan dicapai PD sbg komitmen mendukung pencapaian tujuan &amp; sasaran RPJMD</a:t>
            </a:r>
          </a:p>
        </p:txBody>
      </p:sp>
      <p:sp>
        <p:nvSpPr>
          <p:cNvPr id="14" name="Content Placeholder 2"/>
          <p:cNvSpPr txBox="1">
            <a:spLocks/>
          </p:cNvSpPr>
          <p:nvPr/>
        </p:nvSpPr>
        <p:spPr>
          <a:xfrm>
            <a:off x="74797" y="1720060"/>
            <a:ext cx="3071941" cy="994560"/>
          </a:xfrm>
          <a:prstGeom prst="rect">
            <a:avLst/>
          </a:prstGeom>
          <a:solidFill>
            <a:schemeClr val="accent1">
              <a:lumMod val="60000"/>
              <a:lumOff val="4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latin typeface="Arial Unicode MS" pitchFamily="34" charset="-128"/>
                <a:ea typeface="Arial Unicode MS" pitchFamily="34" charset="-128"/>
                <a:cs typeface="Arial Unicode MS" pitchFamily="34" charset="-128"/>
              </a:rPr>
              <a:t>Indikator Kinerja PD</a:t>
            </a:r>
            <a:endParaRPr lang="id-ID" sz="1800" b="1" dirty="0">
              <a:latin typeface="Arial Unicode MS" pitchFamily="34" charset="-128"/>
              <a:ea typeface="Arial Unicode MS" pitchFamily="34" charset="-128"/>
              <a:cs typeface="Arial Unicode MS" pitchFamily="34" charset="-128"/>
            </a:endParaRPr>
          </a:p>
        </p:txBody>
      </p:sp>
      <p:sp>
        <p:nvSpPr>
          <p:cNvPr id="15" name="Content Placeholder 2"/>
          <p:cNvSpPr txBox="1">
            <a:spLocks/>
          </p:cNvSpPr>
          <p:nvPr/>
        </p:nvSpPr>
        <p:spPr>
          <a:xfrm>
            <a:off x="3326271" y="1720060"/>
            <a:ext cx="8686869" cy="994560"/>
          </a:xfrm>
          <a:prstGeom prst="rect">
            <a:avLst/>
          </a:prstGeom>
          <a:solidFill>
            <a:schemeClr val="accent1">
              <a:lumMod val="60000"/>
              <a:lumOff val="40000"/>
            </a:schemeClr>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600" dirty="0" smtClean="0">
                <a:latin typeface="Arial Unicode MS" pitchFamily="34" charset="-128"/>
                <a:ea typeface="Arial Unicode MS" pitchFamily="34" charset="-128"/>
                <a:cs typeface="Arial Unicode MS" pitchFamily="34" charset="-128"/>
              </a:rPr>
              <a:t>Tabel “Indikator Kinerja PD yang mengacu pada Tujuan dan Sasaran RPJMD” </a:t>
            </a:r>
            <a:r>
              <a:rPr lang="id-ID" sz="1600" dirty="0" smtClean="0">
                <a:latin typeface="Arial Unicode MS" pitchFamily="34" charset="-128"/>
                <a:ea typeface="Arial Unicode MS" pitchFamily="34" charset="-128"/>
                <a:cs typeface="Arial Unicode MS" pitchFamily="34" charset="-128"/>
                <a:sym typeface="Wingdings" pitchFamily="2" charset="2"/>
              </a:rPr>
              <a:t> merujuk bab VII dan/atau bab VIII RPJMD (sistematika baru di Bab VI dan/atau Bab VII RPJMD)</a:t>
            </a:r>
          </a:p>
          <a:p>
            <a:pPr>
              <a:lnSpc>
                <a:spcPct val="110000"/>
              </a:lnSpc>
              <a:spcBef>
                <a:spcPts val="0"/>
              </a:spcBef>
              <a:buFont typeface="Wingdings" pitchFamily="2" charset="2"/>
              <a:buChar char="q"/>
            </a:pPr>
            <a:r>
              <a:rPr lang="id-ID" sz="1600" dirty="0" smtClean="0">
                <a:latin typeface="Arial Unicode MS" pitchFamily="34" charset="-128"/>
                <a:ea typeface="Arial Unicode MS" pitchFamily="34" charset="-128"/>
                <a:cs typeface="Arial Unicode MS" pitchFamily="34" charset="-128"/>
                <a:sym typeface="Wingdings" pitchFamily="2" charset="2"/>
              </a:rPr>
              <a:t>Bisa ditambahkan tabel yang menunjukkan IKU di setiap jenjang</a:t>
            </a:r>
            <a:endParaRPr lang="id-ID" sz="1600" dirty="0" smtClean="0">
              <a:latin typeface="Arial Unicode MS" pitchFamily="34" charset="-128"/>
              <a:ea typeface="Arial Unicode MS" pitchFamily="34" charset="-128"/>
              <a:cs typeface="Arial Unicode MS" pitchFamily="34" charset="-128"/>
            </a:endParaRPr>
          </a:p>
        </p:txBody>
      </p:sp>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80</a:t>
            </a:fld>
            <a:endParaRPr lang="id-ID" sz="1600" b="1" dirty="0" smtClean="0">
              <a:solidFill>
                <a:prstClr val="white"/>
              </a:solidFill>
              <a:latin typeface="Tahoma" pitchFamily="34" charset="0"/>
              <a:cs typeface="Tahoma" pitchFamily="34" charset="0"/>
            </a:endParaRPr>
          </a:p>
        </p:txBody>
      </p:sp>
      <p:sp>
        <p:nvSpPr>
          <p:cNvPr id="20" name="Title 1"/>
          <p:cNvSpPr>
            <a:spLocks noGrp="1"/>
          </p:cNvSpPr>
          <p:nvPr>
            <p:ph type="title"/>
          </p:nvPr>
        </p:nvSpPr>
        <p:spPr>
          <a:xfrm>
            <a:off x="285672" y="3000372"/>
            <a:ext cx="11523830" cy="541686"/>
          </a:xfrm>
          <a:solidFill>
            <a:schemeClr val="accent3">
              <a:lumMod val="60000"/>
              <a:lumOff val="40000"/>
            </a:schemeClr>
          </a:solidFill>
        </p:spPr>
        <p:txBody>
          <a:bodyPr>
            <a:noAutofit/>
          </a:bodyPr>
          <a:lstStyle/>
          <a:p>
            <a:r>
              <a:rPr lang="en-CA" sz="2000" b="1" dirty="0" err="1" smtClean="0">
                <a:latin typeface="Tahoma" pitchFamily="34" charset="0"/>
                <a:cs typeface="Tahoma" pitchFamily="34" charset="0"/>
              </a:rPr>
              <a:t>Tabel</a:t>
            </a:r>
            <a:r>
              <a:rPr lang="en-CA" sz="2000" b="1" dirty="0" smtClean="0">
                <a:latin typeface="Tahoma" pitchFamily="34" charset="0"/>
                <a:cs typeface="Tahoma" pitchFamily="34" charset="0"/>
              </a:rPr>
              <a:t> </a:t>
            </a:r>
            <a:r>
              <a:rPr lang="id-ID" sz="2000" b="1" dirty="0" smtClean="0">
                <a:latin typeface="Tahoma" pitchFamily="34" charset="0"/>
                <a:cs typeface="Tahoma" pitchFamily="34" charset="0"/>
              </a:rPr>
              <a:t>7.1 Indikator Kinerja PD yang Mengacu pada Tujuan dan Sasaran RPJMD</a:t>
            </a:r>
            <a:endParaRPr lang="en-US" sz="2000" b="1" dirty="0">
              <a:latin typeface="Tahoma" pitchFamily="34" charset="0"/>
              <a:cs typeface="Tahoma" pitchFamily="34" charset="0"/>
            </a:endParaRPr>
          </a:p>
        </p:txBody>
      </p:sp>
      <p:pic>
        <p:nvPicPr>
          <p:cNvPr id="19" name="Picture 18" descr="Tabel Renstra Bab VI.png"/>
          <p:cNvPicPr>
            <a:picLocks noChangeAspect="1"/>
          </p:cNvPicPr>
          <p:nvPr/>
        </p:nvPicPr>
        <p:blipFill>
          <a:blip r:embed="rId3"/>
          <a:stretch>
            <a:fillRect/>
          </a:stretch>
        </p:blipFill>
        <p:spPr>
          <a:xfrm>
            <a:off x="594481" y="3643320"/>
            <a:ext cx="8501123" cy="2960001"/>
          </a:xfrm>
          <a:prstGeom prst="rect">
            <a:avLst/>
          </a:prstGeom>
          <a:ln>
            <a:solidFill>
              <a:schemeClr val="tx1"/>
            </a:solidFill>
          </a:ln>
        </p:spPr>
      </p:pic>
      <p:sp>
        <p:nvSpPr>
          <p:cNvPr id="21" name="TextBox 20"/>
          <p:cNvSpPr txBox="1"/>
          <p:nvPr/>
        </p:nvSpPr>
        <p:spPr>
          <a:xfrm>
            <a:off x="9595668" y="4857766"/>
            <a:ext cx="1928826" cy="830997"/>
          </a:xfrm>
          <a:prstGeom prst="rect">
            <a:avLst/>
          </a:prstGeom>
          <a:solidFill>
            <a:srgbClr val="FF6600"/>
          </a:solidFill>
          <a:ln>
            <a:solidFill>
              <a:schemeClr val="tx1"/>
            </a:solidFill>
          </a:ln>
        </p:spPr>
        <p:txBody>
          <a:bodyPr wrap="square" rtlCol="0">
            <a:spAutoFit/>
          </a:bodyPr>
          <a:lstStyle/>
          <a:p>
            <a:r>
              <a:rPr lang="id-ID" sz="2400" b="1" dirty="0" smtClean="0">
                <a:solidFill>
                  <a:schemeClr val="bg1"/>
                </a:solidFill>
                <a:latin typeface="Arial" pitchFamily="34" charset="0"/>
                <a:cs typeface="Arial" pitchFamily="34" charset="0"/>
              </a:rPr>
              <a:t>BAB VIII</a:t>
            </a:r>
          </a:p>
          <a:p>
            <a:r>
              <a:rPr lang="id-ID" sz="2400" b="1" dirty="0" smtClean="0">
                <a:solidFill>
                  <a:schemeClr val="bg1"/>
                </a:solidFill>
                <a:latin typeface="Arial" pitchFamily="34" charset="0"/>
                <a:cs typeface="Arial" pitchFamily="34" charset="0"/>
              </a:rPr>
              <a:t>PENUTUP</a:t>
            </a:r>
            <a:endParaRPr lang="id-ID" sz="2400" b="1" dirty="0">
              <a:solidFill>
                <a:schemeClr val="bg1"/>
              </a:solidFill>
              <a:latin typeface="Arial" pitchFamily="34" charset="0"/>
              <a:cs typeface="Arial" pitchFamily="34" charset="0"/>
            </a:endParaRPr>
          </a:p>
        </p:txBody>
      </p:sp>
      <p:cxnSp>
        <p:nvCxnSpPr>
          <p:cNvPr id="23" name="Shape 22"/>
          <p:cNvCxnSpPr>
            <a:endCxn id="19" idx="3"/>
          </p:cNvCxnSpPr>
          <p:nvPr/>
        </p:nvCxnSpPr>
        <p:spPr>
          <a:xfrm rot="5400000">
            <a:off x="9145105" y="3522374"/>
            <a:ext cx="1044000" cy="1143009"/>
          </a:xfrm>
          <a:prstGeom prst="bentConnector2">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9089828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2428868"/>
            <a:ext cx="12190413" cy="1143008"/>
          </a:xfrm>
          <a:solidFill>
            <a:srgbClr val="002A13"/>
          </a:solidFill>
        </p:spPr>
        <p:txBody>
          <a:bodyPr>
            <a:noAutofit/>
          </a:bodyPr>
          <a:lstStyle/>
          <a:p>
            <a:pPr algn="r" eaLnBrk="1" hangingPunct="1"/>
            <a:r>
              <a:rPr lang="id-ID" sz="4000" b="1" dirty="0" smtClean="0">
                <a:solidFill>
                  <a:schemeClr val="bg1"/>
                </a:solidFill>
                <a:latin typeface="Berlin Sans FB Demi" pitchFamily="34" charset="0"/>
              </a:rPr>
              <a:t>RENJA PD</a:t>
            </a:r>
            <a:endParaRPr lang="fr-CA" sz="4000" b="1" dirty="0" smtClean="0">
              <a:solidFill>
                <a:schemeClr val="bg1"/>
              </a:solidFill>
              <a:latin typeface="Berlin Sans FB Demi" pitchFamily="34" charset="0"/>
            </a:endParaRPr>
          </a:p>
        </p:txBody>
      </p:sp>
      <p:sp>
        <p:nvSpPr>
          <p:cNvPr id="3" name="TextBox 2"/>
          <p:cNvSpPr txBox="1"/>
          <p:nvPr/>
        </p:nvSpPr>
        <p:spPr>
          <a:xfrm>
            <a:off x="7095338" y="3643314"/>
            <a:ext cx="5000660" cy="400110"/>
          </a:xfrm>
          <a:prstGeom prst="rect">
            <a:avLst/>
          </a:prstGeom>
          <a:solidFill>
            <a:schemeClr val="tx2">
              <a:lumMod val="20000"/>
              <a:lumOff val="80000"/>
            </a:schemeClr>
          </a:solidFill>
        </p:spPr>
        <p:txBody>
          <a:bodyPr wrap="square" rtlCol="0">
            <a:spAutoFit/>
          </a:bodyPr>
          <a:lstStyle/>
          <a:p>
            <a:pPr algn="r"/>
            <a:r>
              <a:rPr lang="id-ID" sz="2000" dirty="0" smtClean="0">
                <a:latin typeface="Cambria" pitchFamily="18" charset="0"/>
              </a:rPr>
              <a:t>Permendagri No. 86/2017 Ps. 125-143</a:t>
            </a:r>
            <a:endParaRPr lang="id-ID" sz="2000" dirty="0">
              <a:latin typeface="Cambria" pitchFamily="18" charset="0"/>
            </a:endParaRPr>
          </a:p>
        </p:txBody>
      </p:sp>
    </p:spTree>
    <p:extLst>
      <p:ext uri="{BB962C8B-B14F-4D97-AF65-F5344CB8AC3E}">
        <p14:creationId xmlns="" xmlns:p14="http://schemas.microsoft.com/office/powerpoint/2010/main" val="3323536408"/>
      </p:ext>
    </p:extLst>
  </p:cSld>
  <p:clrMapOvr>
    <a:masterClrMapping/>
  </p:clrMapOvr>
  <p:transition>
    <p:cover dir="u"/>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12190413" cy="778098"/>
          </a:xfrm>
          <a:solidFill>
            <a:schemeClr val="tx2">
              <a:lumMod val="50000"/>
            </a:schemeClr>
          </a:solidFill>
        </p:spPr>
        <p:txBody>
          <a:bodyPr>
            <a:normAutofit/>
          </a:bodyPr>
          <a:lstStyle/>
          <a:p>
            <a:r>
              <a:rPr lang="id-ID" sz="4000" dirty="0" smtClean="0">
                <a:solidFill>
                  <a:schemeClr val="bg1"/>
                </a:solidFill>
                <a:latin typeface="Arial Black" pitchFamily="34" charset="0"/>
                <a:ea typeface="Arial Unicode MS" pitchFamily="34" charset="-128"/>
                <a:cs typeface="Arial Unicode MS" pitchFamily="34" charset="-128"/>
              </a:rPr>
              <a:t>Apa</a:t>
            </a:r>
            <a:r>
              <a:rPr lang="id-ID" sz="3200" dirty="0" smtClean="0">
                <a:solidFill>
                  <a:schemeClr val="bg1"/>
                </a:solidFill>
                <a:latin typeface="Arial Unicode MS" pitchFamily="34" charset="-128"/>
                <a:ea typeface="Arial Unicode MS" pitchFamily="34" charset="-128"/>
                <a:cs typeface="Arial Unicode MS" pitchFamily="34" charset="-128"/>
              </a:rPr>
              <a:t> </a:t>
            </a:r>
            <a:r>
              <a:rPr lang="id-ID" sz="3200" b="1" dirty="0" smtClean="0">
                <a:solidFill>
                  <a:schemeClr val="bg1"/>
                </a:solidFill>
                <a:latin typeface="Arial Unicode MS" pitchFamily="34" charset="-128"/>
                <a:ea typeface="Arial Unicode MS" pitchFamily="34" charset="-128"/>
                <a:cs typeface="Arial Unicode MS" pitchFamily="34" charset="-128"/>
              </a:rPr>
              <a:t>Renja PD ?</a:t>
            </a:r>
            <a:endParaRPr lang="id-ID" sz="3200" b="1" dirty="0">
              <a:solidFill>
                <a:schemeClr val="bg1"/>
              </a:solidFill>
              <a:latin typeface="Arial Unicode MS" pitchFamily="34" charset="-128"/>
              <a:ea typeface="Arial Unicode MS" pitchFamily="34" charset="-128"/>
              <a:cs typeface="Arial Unicode MS" pitchFamily="34" charset="-128"/>
            </a:endParaRPr>
          </a:p>
        </p:txBody>
      </p:sp>
      <p:sp>
        <p:nvSpPr>
          <p:cNvPr id="5" name="Content Placeholder 2"/>
          <p:cNvSpPr txBox="1">
            <a:spLocks/>
          </p:cNvSpPr>
          <p:nvPr/>
        </p:nvSpPr>
        <p:spPr>
          <a:xfrm>
            <a:off x="476149" y="1643055"/>
            <a:ext cx="11134550" cy="1584303"/>
          </a:xfrm>
          <a:prstGeom prst="rect">
            <a:avLst/>
          </a:prstGeom>
          <a:solidFill>
            <a:srgbClr val="00B0F0"/>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2400" dirty="0" smtClean="0">
                <a:latin typeface="Cambria" pitchFamily="18" charset="0"/>
              </a:rPr>
              <a:t>Rencana kerja Perangkat Daerah  </a:t>
            </a:r>
            <a:r>
              <a:rPr lang="es-ES" sz="2400" b="1" dirty="0" err="1" smtClean="0">
                <a:latin typeface="Cambria" pitchFamily="18" charset="0"/>
              </a:rPr>
              <a:t>memuat</a:t>
            </a:r>
            <a:r>
              <a:rPr lang="es-ES" sz="2400" dirty="0" smtClean="0">
                <a:latin typeface="Cambria" pitchFamily="18" charset="0"/>
              </a:rPr>
              <a:t> </a:t>
            </a:r>
            <a:r>
              <a:rPr lang="es-ES" sz="2400" b="1" dirty="0" err="1" smtClean="0">
                <a:latin typeface="Cambria" pitchFamily="18" charset="0"/>
              </a:rPr>
              <a:t>program</a:t>
            </a:r>
            <a:r>
              <a:rPr lang="es-ES" sz="2400" b="1" dirty="0" smtClean="0">
                <a:latin typeface="Cambria" pitchFamily="18" charset="0"/>
              </a:rPr>
              <a:t>, </a:t>
            </a:r>
            <a:r>
              <a:rPr lang="es-ES" sz="2400" b="1" dirty="0" err="1" smtClean="0">
                <a:latin typeface="Cambria" pitchFamily="18" charset="0"/>
              </a:rPr>
              <a:t>kegiatan</a:t>
            </a:r>
            <a:r>
              <a:rPr lang="es-ES" sz="2400" b="1" dirty="0" smtClean="0">
                <a:latin typeface="Cambria" pitchFamily="18" charset="0"/>
              </a:rPr>
              <a:t>, </a:t>
            </a:r>
            <a:r>
              <a:rPr lang="es-ES" sz="2400" b="1" dirty="0" err="1" smtClean="0">
                <a:latin typeface="Cambria" pitchFamily="18" charset="0"/>
              </a:rPr>
              <a:t>lokasi</a:t>
            </a:r>
            <a:r>
              <a:rPr lang="es-ES" sz="2400" b="1" dirty="0" smtClean="0">
                <a:latin typeface="Cambria" pitchFamily="18" charset="0"/>
              </a:rPr>
              <a:t>, dan</a:t>
            </a:r>
            <a:r>
              <a:rPr lang="id-ID" sz="2400" b="1" dirty="0" smtClean="0">
                <a:latin typeface="Cambria" pitchFamily="18" charset="0"/>
              </a:rPr>
              <a:t> kelompok sasaran yang disertai indikator kinerja dan pendanaan</a:t>
            </a:r>
            <a:r>
              <a:rPr lang="id-ID" sz="2400" dirty="0" smtClean="0">
                <a:latin typeface="Cambria" pitchFamily="18" charset="0"/>
              </a:rPr>
              <a:t> sesuai dengan tugas dan fungsi setiap Perangkat Daerah</a:t>
            </a:r>
            <a:endParaRPr lang="id-ID" sz="2400" dirty="0">
              <a:latin typeface="Cambria" pitchFamily="18" charset="0"/>
              <a:ea typeface="Arial Unicode MS" pitchFamily="34" charset="-128"/>
              <a:cs typeface="Arial Unicode MS" pitchFamily="34" charset="-128"/>
            </a:endParaRPr>
          </a:p>
        </p:txBody>
      </p:sp>
      <p:sp>
        <p:nvSpPr>
          <p:cNvPr id="11" name="Content Placeholder 2"/>
          <p:cNvSpPr txBox="1">
            <a:spLocks/>
          </p:cNvSpPr>
          <p:nvPr/>
        </p:nvSpPr>
        <p:spPr>
          <a:xfrm>
            <a:off x="6761874" y="4286256"/>
            <a:ext cx="5238105" cy="1857388"/>
          </a:xfrm>
          <a:prstGeom prst="ellipse">
            <a:avLst/>
          </a:prstGeom>
          <a:solidFill>
            <a:srgbClr val="FF0000"/>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Font typeface="Arial" pitchFamily="34" charset="0"/>
              <a:buNone/>
            </a:pPr>
            <a:r>
              <a:rPr lang="en-US" sz="2000" b="1" dirty="0" err="1" smtClean="0">
                <a:solidFill>
                  <a:prstClr val="white"/>
                </a:solidFill>
                <a:latin typeface="Arial Unicode MS" pitchFamily="34" charset="-128"/>
                <a:ea typeface="Arial Unicode MS" pitchFamily="34" charset="-128"/>
                <a:cs typeface="Arial Unicode MS" pitchFamily="34" charset="-128"/>
              </a:rPr>
              <a:t>Ditetapkan</a:t>
            </a:r>
            <a:r>
              <a:rPr lang="en-US" sz="2000" b="1" dirty="0" smtClean="0">
                <a:solidFill>
                  <a:prstClr val="white"/>
                </a:solidFill>
                <a:latin typeface="Arial Unicode MS" pitchFamily="34" charset="-128"/>
                <a:ea typeface="Arial Unicode MS" pitchFamily="34" charset="-128"/>
                <a:cs typeface="Arial Unicode MS" pitchFamily="34" charset="-128"/>
              </a:rPr>
              <a:t> </a:t>
            </a:r>
            <a:r>
              <a:rPr lang="id-ID" sz="2000" b="1" dirty="0" smtClean="0">
                <a:solidFill>
                  <a:prstClr val="white"/>
                </a:solidFill>
                <a:latin typeface="Arial Unicode MS" pitchFamily="34" charset="-128"/>
                <a:ea typeface="Arial Unicode MS" pitchFamily="34" charset="-128"/>
                <a:cs typeface="Arial Unicode MS" pitchFamily="34" charset="-128"/>
              </a:rPr>
              <a:t>oleh </a:t>
            </a:r>
            <a:r>
              <a:rPr lang="id-ID" sz="2800" b="1" dirty="0" smtClean="0">
                <a:solidFill>
                  <a:prstClr val="white"/>
                </a:solidFill>
                <a:latin typeface="Arial Unicode MS" pitchFamily="34" charset="-128"/>
                <a:ea typeface="Arial Unicode MS" pitchFamily="34" charset="-128"/>
                <a:cs typeface="Arial Unicode MS" pitchFamily="34" charset="-128"/>
              </a:rPr>
              <a:t>KDH setelah RKPD ditetapkan</a:t>
            </a:r>
            <a:endParaRPr lang="id-ID" sz="2800" dirty="0">
              <a:solidFill>
                <a:prstClr val="white"/>
              </a:solidFill>
              <a:latin typeface="Arial Unicode MS" pitchFamily="34" charset="-128"/>
              <a:ea typeface="Arial Unicode MS" pitchFamily="34" charset="-128"/>
              <a:cs typeface="Arial Unicode MS" pitchFamily="34" charset="-128"/>
            </a:endParaRPr>
          </a:p>
        </p:txBody>
      </p:sp>
      <p:sp>
        <p:nvSpPr>
          <p:cNvPr id="25" name="Down Arrow 24"/>
          <p:cNvSpPr/>
          <p:nvPr/>
        </p:nvSpPr>
        <p:spPr>
          <a:xfrm>
            <a:off x="1999961" y="836712"/>
            <a:ext cx="8190491" cy="734900"/>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FF0000"/>
                </a:solidFill>
                <a:latin typeface="Cambria" pitchFamily="18" charset="0"/>
              </a:rPr>
              <a:t>UU No 23/2014 </a:t>
            </a:r>
          </a:p>
          <a:p>
            <a:pPr algn="ctr"/>
            <a:r>
              <a:rPr lang="en-US" sz="2000" b="1" dirty="0" smtClean="0">
                <a:solidFill>
                  <a:srgbClr val="FF0000"/>
                </a:solidFill>
                <a:latin typeface="Cambria" pitchFamily="18" charset="0"/>
              </a:rPr>
              <a:t>Ps. 273</a:t>
            </a:r>
            <a:endParaRPr lang="id-ID" sz="2000" b="1" dirty="0">
              <a:solidFill>
                <a:srgbClr val="FF0000"/>
              </a:solidFill>
              <a:latin typeface="Cambria" pitchFamily="18" charset="0"/>
            </a:endParaRPr>
          </a:p>
        </p:txBody>
      </p:sp>
      <p:sp>
        <p:nvSpPr>
          <p:cNvPr id="27" name="Down Arrow 26"/>
          <p:cNvSpPr/>
          <p:nvPr/>
        </p:nvSpPr>
        <p:spPr>
          <a:xfrm>
            <a:off x="7238067" y="3429000"/>
            <a:ext cx="3657809" cy="714380"/>
          </a:xfrm>
          <a:prstGeom prst="downArrow">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8"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82</a:t>
            </a:fld>
            <a:endParaRPr lang="id-ID" sz="1600" b="1" dirty="0" smtClean="0">
              <a:solidFill>
                <a:prstClr val="white"/>
              </a:solidFill>
              <a:latin typeface="Tahoma" pitchFamily="34" charset="0"/>
              <a:cs typeface="Tahoma" pitchFamily="34" charset="0"/>
            </a:endParaRPr>
          </a:p>
        </p:txBody>
      </p:sp>
      <p:sp>
        <p:nvSpPr>
          <p:cNvPr id="8" name="Rectangle 7"/>
          <p:cNvSpPr/>
          <p:nvPr/>
        </p:nvSpPr>
        <p:spPr>
          <a:xfrm>
            <a:off x="476148" y="3571879"/>
            <a:ext cx="6095207" cy="2308324"/>
          </a:xfrm>
          <a:prstGeom prst="rect">
            <a:avLst/>
          </a:prstGeom>
          <a:solidFill>
            <a:srgbClr val="92D050"/>
          </a:solidFill>
        </p:spPr>
        <p:txBody>
          <a:bodyPr>
            <a:spAutoFit/>
          </a:bodyPr>
          <a:lstStyle/>
          <a:p>
            <a:r>
              <a:rPr lang="id-ID" sz="2400" b="1" dirty="0" smtClean="0">
                <a:latin typeface="Cambria" pitchFamily="18" charset="0"/>
              </a:rPr>
              <a:t>UU No 32/2004 Ps. 151</a:t>
            </a:r>
          </a:p>
          <a:p>
            <a:r>
              <a:rPr lang="id-ID" sz="2000" dirty="0" smtClean="0">
                <a:latin typeface="Cambria" pitchFamily="18" charset="0"/>
              </a:rPr>
              <a:t>Renstra-SKPD dirumuskan dalam bentuk rencana kerja satuan kerja perangkat daerah yang </a:t>
            </a:r>
            <a:r>
              <a:rPr lang="id-ID" sz="2000" b="1" dirty="0" smtClean="0">
                <a:latin typeface="Cambria" pitchFamily="18" charset="0"/>
              </a:rPr>
              <a:t>memuat kebijakan, program, dan kegiatan </a:t>
            </a:r>
            <a:r>
              <a:rPr lang="id-ID" sz="2000" dirty="0" smtClean="0">
                <a:latin typeface="Cambria" pitchFamily="18" charset="0"/>
              </a:rPr>
              <a:t>pembangunan baik yang dilaksanakan langsung oleh pemerintah daerah maupun yang ditempuh dengan</a:t>
            </a:r>
          </a:p>
          <a:p>
            <a:r>
              <a:rPr lang="id-ID" sz="2000" dirty="0" smtClean="0">
                <a:latin typeface="Cambria" pitchFamily="18" charset="0"/>
              </a:rPr>
              <a:t>mendorong partisipasi masyarakat.</a:t>
            </a:r>
            <a:endParaRPr lang="id-ID" sz="2000" dirty="0">
              <a:latin typeface="Cambria" pitchFamily="18" charset="0"/>
            </a:endParaRPr>
          </a:p>
        </p:txBody>
      </p:sp>
      <p:sp>
        <p:nvSpPr>
          <p:cNvPr id="10" name="Oval 9"/>
          <p:cNvSpPr/>
          <p:nvPr/>
        </p:nvSpPr>
        <p:spPr>
          <a:xfrm>
            <a:off x="237292" y="4286256"/>
            <a:ext cx="6380921" cy="78581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Oval 11"/>
          <p:cNvSpPr/>
          <p:nvPr/>
        </p:nvSpPr>
        <p:spPr>
          <a:xfrm>
            <a:off x="571387" y="1785926"/>
            <a:ext cx="9999975" cy="128588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 xmlns:p14="http://schemas.microsoft.com/office/powerpoint/2010/main" val="166234710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a:xfrm>
            <a:off x="0" y="0"/>
            <a:ext cx="12190413" cy="863963"/>
          </a:xfrm>
          <a:solidFill>
            <a:srgbClr val="002060"/>
          </a:solidFill>
        </p:spPr>
        <p:txBody>
          <a:bodyPr>
            <a:noAutofit/>
          </a:bodyPr>
          <a:lstStyle/>
          <a:p>
            <a:pPr lvl="0" algn="ctr"/>
            <a:r>
              <a:rPr lang="en-US" sz="2800" b="1" dirty="0" smtClean="0">
                <a:solidFill>
                  <a:schemeClr val="bg1"/>
                </a:solidFill>
                <a:latin typeface="Candara" panose="020E0502030303020204" pitchFamily="34" charset="0"/>
              </a:rPr>
              <a:t>SISTEMATIKA DOKUMEN </a:t>
            </a:r>
            <a:r>
              <a:rPr lang="id-ID" sz="2800" b="1" dirty="0" smtClean="0">
                <a:solidFill>
                  <a:schemeClr val="bg1"/>
                </a:solidFill>
                <a:latin typeface="Candara" panose="020E0502030303020204" pitchFamily="34" charset="0"/>
              </a:rPr>
              <a:t/>
            </a:r>
            <a:br>
              <a:rPr lang="id-ID" sz="2800" b="1" dirty="0" smtClean="0">
                <a:solidFill>
                  <a:schemeClr val="bg1"/>
                </a:solidFill>
                <a:latin typeface="Candara" panose="020E0502030303020204" pitchFamily="34" charset="0"/>
              </a:rPr>
            </a:br>
            <a:r>
              <a:rPr lang="en-US" sz="2800" b="1" dirty="0" smtClean="0">
                <a:solidFill>
                  <a:schemeClr val="bg1"/>
                </a:solidFill>
                <a:latin typeface="Candara" panose="020E0502030303020204" pitchFamily="34" charset="0"/>
              </a:rPr>
              <a:t>RENJA</a:t>
            </a:r>
            <a:r>
              <a:rPr lang="id-ID" sz="2800" b="1" dirty="0" smtClean="0">
                <a:solidFill>
                  <a:schemeClr val="bg1"/>
                </a:solidFill>
                <a:latin typeface="Candara" panose="020E0502030303020204" pitchFamily="34" charset="0"/>
              </a:rPr>
              <a:t> SKPD / </a:t>
            </a:r>
            <a:r>
              <a:rPr lang="en-US" sz="2800" b="1" dirty="0" smtClean="0">
                <a:solidFill>
                  <a:schemeClr val="bg1"/>
                </a:solidFill>
                <a:latin typeface="Candara" panose="020E0502030303020204" pitchFamily="34" charset="0"/>
              </a:rPr>
              <a:t>RENJA</a:t>
            </a:r>
            <a:r>
              <a:rPr lang="id-ID" sz="2800" b="1" dirty="0" smtClean="0">
                <a:solidFill>
                  <a:schemeClr val="bg1"/>
                </a:solidFill>
                <a:latin typeface="Candara" panose="020E0502030303020204" pitchFamily="34" charset="0"/>
              </a:rPr>
              <a:t> PD</a:t>
            </a:r>
            <a:endParaRPr lang="id-ID" sz="2800" b="1" dirty="0">
              <a:solidFill>
                <a:schemeClr val="bg1"/>
              </a:solidFill>
              <a:latin typeface="Candara" panose="020E0502030303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xmlns="" val="2674474493"/>
              </p:ext>
            </p:extLst>
          </p:nvPr>
        </p:nvGraphicFramePr>
        <p:xfrm>
          <a:off x="609521" y="1295400"/>
          <a:ext cx="5485686" cy="3444240"/>
        </p:xfrm>
        <a:graphic>
          <a:graphicData uri="http://schemas.openxmlformats.org/drawingml/2006/table">
            <a:tbl>
              <a:tblPr firstRow="1" bandRow="1">
                <a:tableStyleId>{5C22544A-7EE6-4342-B048-85BDC9FD1C3A}</a:tableStyleId>
              </a:tblPr>
              <a:tblGrid>
                <a:gridCol w="5485686"/>
              </a:tblGrid>
              <a:tr h="167640">
                <a:tc>
                  <a:txBody>
                    <a:bodyPr/>
                    <a:lstStyle/>
                    <a:p>
                      <a:r>
                        <a:rPr lang="id-ID" sz="2800" dirty="0" smtClean="0">
                          <a:latin typeface="Cambria" pitchFamily="18" charset="0"/>
                        </a:rPr>
                        <a:t>PP 8/2008,</a:t>
                      </a:r>
                      <a:r>
                        <a:rPr lang="id-ID" sz="2800" baseline="0" dirty="0" smtClean="0">
                          <a:latin typeface="Cambria" pitchFamily="18" charset="0"/>
                        </a:rPr>
                        <a:t> Permendagri 54/2010</a:t>
                      </a:r>
                      <a:endParaRPr lang="id-ID" sz="2800" dirty="0">
                        <a:latin typeface="Cambria" pitchFamily="18" charset="0"/>
                      </a:endParaRPr>
                    </a:p>
                  </a:txBody>
                  <a:tcPr marL="121904" marR="121904"/>
                </a:tc>
              </a:tr>
              <a:tr h="370840">
                <a:tc>
                  <a:txBody>
                    <a:bodyPr/>
                    <a:lstStyle/>
                    <a:p>
                      <a:pPr marL="342900" indent="-342900">
                        <a:buAutoNum type="arabicPeriod"/>
                      </a:pPr>
                      <a:r>
                        <a:rPr lang="id-ID" sz="2800" dirty="0" smtClean="0">
                          <a:latin typeface="Cambria" pitchFamily="18" charset="0"/>
                        </a:rPr>
                        <a:t>Pendahuluan</a:t>
                      </a:r>
                      <a:endParaRPr lang="id-ID" sz="2800" dirty="0">
                        <a:latin typeface="Cambria" pitchFamily="18" charset="0"/>
                      </a:endParaRPr>
                    </a:p>
                  </a:txBody>
                  <a:tcPr marL="121904" marR="121904"/>
                </a:tc>
              </a:tr>
              <a:tr h="370840">
                <a:tc>
                  <a:txBody>
                    <a:bodyPr/>
                    <a:lstStyle/>
                    <a:p>
                      <a:pPr marL="342900" indent="-342900">
                        <a:buFont typeface="+mj-lt"/>
                        <a:buAutoNum type="arabicPeriod" startAt="2"/>
                      </a:pPr>
                      <a:r>
                        <a:rPr lang="en-US" sz="2800" kern="1200" dirty="0" err="1" smtClean="0">
                          <a:solidFill>
                            <a:schemeClr val="dk1"/>
                          </a:solidFill>
                          <a:latin typeface="Cambria" pitchFamily="18" charset="0"/>
                          <a:ea typeface="+mn-ea"/>
                          <a:cs typeface="+mn-cs"/>
                        </a:rPr>
                        <a:t>Evaluasi</a:t>
                      </a:r>
                      <a:r>
                        <a:rPr lang="en-US" sz="2800" kern="1200" dirty="0" smtClean="0">
                          <a:solidFill>
                            <a:schemeClr val="dk1"/>
                          </a:solidFill>
                          <a:latin typeface="Cambria" pitchFamily="18" charset="0"/>
                          <a:ea typeface="+mn-ea"/>
                          <a:cs typeface="+mn-cs"/>
                        </a:rPr>
                        <a:t> </a:t>
                      </a:r>
                      <a:r>
                        <a:rPr lang="en-US" sz="2800" kern="1200" dirty="0" err="1" smtClean="0">
                          <a:solidFill>
                            <a:schemeClr val="dk1"/>
                          </a:solidFill>
                          <a:latin typeface="Cambria" pitchFamily="18" charset="0"/>
                          <a:ea typeface="+mn-ea"/>
                          <a:cs typeface="+mn-cs"/>
                        </a:rPr>
                        <a:t>Renja</a:t>
                      </a:r>
                      <a:r>
                        <a:rPr lang="en-US" sz="2800" kern="1200" dirty="0" smtClean="0">
                          <a:solidFill>
                            <a:schemeClr val="dk1"/>
                          </a:solidFill>
                          <a:latin typeface="Cambria" pitchFamily="18" charset="0"/>
                          <a:ea typeface="+mn-ea"/>
                          <a:cs typeface="+mn-cs"/>
                        </a:rPr>
                        <a:t> SKPD </a:t>
                      </a:r>
                      <a:r>
                        <a:rPr lang="en-US" sz="2800" kern="1200" dirty="0" err="1" smtClean="0">
                          <a:solidFill>
                            <a:schemeClr val="dk1"/>
                          </a:solidFill>
                          <a:latin typeface="Cambria" pitchFamily="18" charset="0"/>
                          <a:ea typeface="+mn-ea"/>
                          <a:cs typeface="+mn-cs"/>
                        </a:rPr>
                        <a:t>tahun</a:t>
                      </a:r>
                      <a:r>
                        <a:rPr lang="en-US" sz="2800" kern="1200" dirty="0" smtClean="0">
                          <a:solidFill>
                            <a:schemeClr val="dk1"/>
                          </a:solidFill>
                          <a:latin typeface="Cambria" pitchFamily="18" charset="0"/>
                          <a:ea typeface="+mn-ea"/>
                          <a:cs typeface="+mn-cs"/>
                        </a:rPr>
                        <a:t> </a:t>
                      </a:r>
                      <a:r>
                        <a:rPr lang="en-US" sz="2800" kern="1200" dirty="0" err="1" smtClean="0">
                          <a:solidFill>
                            <a:schemeClr val="dk1"/>
                          </a:solidFill>
                          <a:latin typeface="Cambria" pitchFamily="18" charset="0"/>
                          <a:ea typeface="+mn-ea"/>
                          <a:cs typeface="+mn-cs"/>
                        </a:rPr>
                        <a:t>lalu</a:t>
                      </a:r>
                      <a:endParaRPr lang="id-ID" sz="2800" dirty="0">
                        <a:latin typeface="Cambria" pitchFamily="18" charset="0"/>
                      </a:endParaRPr>
                    </a:p>
                  </a:txBody>
                  <a:tcPr marL="121904" marR="121904"/>
                </a:tc>
              </a:tr>
              <a:tr h="370840">
                <a:tc>
                  <a:txBody>
                    <a:bodyPr/>
                    <a:lstStyle/>
                    <a:p>
                      <a:pPr marL="342900" indent="-342900">
                        <a:buFont typeface="+mj-lt"/>
                        <a:buAutoNum type="arabicPeriod" startAt="3"/>
                      </a:pPr>
                      <a:r>
                        <a:rPr lang="en-US" sz="2800" dirty="0" err="1" smtClean="0">
                          <a:solidFill>
                            <a:srgbClr val="FF0000"/>
                          </a:solidFill>
                          <a:latin typeface="Cambria" pitchFamily="18" charset="0"/>
                        </a:rPr>
                        <a:t>Tujuan</a:t>
                      </a:r>
                      <a:r>
                        <a:rPr lang="en-US" sz="2800" dirty="0" smtClean="0">
                          <a:solidFill>
                            <a:srgbClr val="FF0000"/>
                          </a:solidFill>
                          <a:latin typeface="Cambria" pitchFamily="18" charset="0"/>
                        </a:rPr>
                        <a:t>, </a:t>
                      </a:r>
                      <a:r>
                        <a:rPr lang="en-US" sz="2800" dirty="0" err="1" smtClean="0">
                          <a:solidFill>
                            <a:srgbClr val="FF0000"/>
                          </a:solidFill>
                          <a:latin typeface="Cambria" pitchFamily="18" charset="0"/>
                        </a:rPr>
                        <a:t>Sasaran</a:t>
                      </a:r>
                      <a:r>
                        <a:rPr lang="en-US" sz="2800" dirty="0" smtClean="0">
                          <a:solidFill>
                            <a:srgbClr val="FF0000"/>
                          </a:solidFill>
                          <a:latin typeface="Cambria" pitchFamily="18" charset="0"/>
                        </a:rPr>
                        <a:t>, Program, </a:t>
                      </a:r>
                      <a:r>
                        <a:rPr lang="en-US" sz="2800" dirty="0" err="1" smtClean="0">
                          <a:solidFill>
                            <a:srgbClr val="FF0000"/>
                          </a:solidFill>
                          <a:latin typeface="Cambria" pitchFamily="18" charset="0"/>
                        </a:rPr>
                        <a:t>Kegiatan</a:t>
                      </a:r>
                      <a:endParaRPr lang="id-ID" sz="2800" dirty="0">
                        <a:solidFill>
                          <a:srgbClr val="FF0000"/>
                        </a:solidFill>
                        <a:latin typeface="Cambria" pitchFamily="18" charset="0"/>
                      </a:endParaRPr>
                    </a:p>
                  </a:txBody>
                  <a:tcPr marL="121904" marR="121904"/>
                </a:tc>
              </a:tr>
              <a:tr h="370840">
                <a:tc>
                  <a:txBody>
                    <a:bodyPr/>
                    <a:lstStyle/>
                    <a:p>
                      <a:pPr marL="342900" indent="-342900">
                        <a:buFont typeface="+mj-lt"/>
                        <a:buAutoNum type="arabicPeriod" startAt="4"/>
                      </a:pPr>
                      <a:r>
                        <a:rPr lang="en-US" sz="2800" dirty="0" err="1" smtClean="0">
                          <a:latin typeface="Cambria" pitchFamily="18" charset="0"/>
                        </a:rPr>
                        <a:t>Penutup</a:t>
                      </a:r>
                      <a:endParaRPr lang="id-ID" sz="2800" dirty="0">
                        <a:latin typeface="Cambria" pitchFamily="18" charset="0"/>
                      </a:endParaRPr>
                    </a:p>
                  </a:txBody>
                  <a:tcPr marL="121904" marR="121904"/>
                </a:tc>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xmlns="" val="469753457"/>
              </p:ext>
            </p:extLst>
          </p:nvPr>
        </p:nvGraphicFramePr>
        <p:xfrm>
          <a:off x="6704727" y="1295400"/>
          <a:ext cx="5079339" cy="3840480"/>
        </p:xfrm>
        <a:graphic>
          <a:graphicData uri="http://schemas.openxmlformats.org/drawingml/2006/table">
            <a:tbl>
              <a:tblPr firstRow="1" bandRow="1">
                <a:tableStyleId>{5C22544A-7EE6-4342-B048-85BDC9FD1C3A}</a:tableStyleId>
              </a:tblPr>
              <a:tblGrid>
                <a:gridCol w="5079339"/>
              </a:tblGrid>
              <a:tr h="167640">
                <a:tc>
                  <a:txBody>
                    <a:bodyPr/>
                    <a:lstStyle/>
                    <a:p>
                      <a:r>
                        <a:rPr lang="id-ID" sz="2400" b="1" dirty="0" smtClean="0">
                          <a:latin typeface="Cambria" pitchFamily="18" charset="0"/>
                        </a:rPr>
                        <a:t>Permendagri 86/2017</a:t>
                      </a:r>
                      <a:endParaRPr lang="id-ID" sz="2400" b="1" dirty="0">
                        <a:latin typeface="Cambria" pitchFamily="18" charset="0"/>
                      </a:endParaRPr>
                    </a:p>
                  </a:txBody>
                  <a:tcPr marL="121904" marR="121904"/>
                </a:tc>
              </a:tr>
              <a:tr h="370840">
                <a:tc>
                  <a:txBody>
                    <a:bodyPr/>
                    <a:lstStyle/>
                    <a:p>
                      <a:pPr marL="539750" indent="-539750">
                        <a:buAutoNum type="arabicPeriod"/>
                      </a:pPr>
                      <a:r>
                        <a:rPr lang="id-ID" sz="2400" dirty="0" smtClean="0">
                          <a:latin typeface="Cambria" pitchFamily="18" charset="0"/>
                        </a:rPr>
                        <a:t>Pendahuluan</a:t>
                      </a:r>
                      <a:endParaRPr lang="id-ID" sz="2400" dirty="0">
                        <a:latin typeface="Cambria" pitchFamily="18" charset="0"/>
                      </a:endParaRPr>
                    </a:p>
                  </a:txBody>
                  <a:tcPr marL="121904" marR="121904"/>
                </a:tc>
              </a:tr>
              <a:tr h="370840">
                <a:tc>
                  <a:txBody>
                    <a:bodyPr/>
                    <a:lstStyle/>
                    <a:p>
                      <a:pPr marL="539750" indent="-539750">
                        <a:buFont typeface="+mj-lt"/>
                        <a:buAutoNum type="arabicPeriod" startAt="2"/>
                      </a:pPr>
                      <a:r>
                        <a:rPr lang="id-ID" sz="2400" kern="1200" dirty="0" smtClean="0">
                          <a:solidFill>
                            <a:schemeClr val="dk1"/>
                          </a:solidFill>
                          <a:latin typeface="Cambria" pitchFamily="18" charset="0"/>
                          <a:ea typeface="+mn-ea"/>
                          <a:cs typeface="+mn-cs"/>
                        </a:rPr>
                        <a:t>Hasil Evaluasi </a:t>
                      </a:r>
                      <a:r>
                        <a:rPr lang="en-US" sz="2400" kern="1200" baseline="0" dirty="0" err="1" smtClean="0">
                          <a:solidFill>
                            <a:schemeClr val="dk1"/>
                          </a:solidFill>
                          <a:latin typeface="Cambria" pitchFamily="18" charset="0"/>
                          <a:ea typeface="+mn-ea"/>
                          <a:cs typeface="+mn-cs"/>
                        </a:rPr>
                        <a:t>Renja</a:t>
                      </a:r>
                      <a:r>
                        <a:rPr lang="en-US" sz="2400" kern="1200" baseline="0" dirty="0" smtClean="0">
                          <a:solidFill>
                            <a:schemeClr val="dk1"/>
                          </a:solidFill>
                          <a:latin typeface="Cambria" pitchFamily="18" charset="0"/>
                          <a:ea typeface="+mn-ea"/>
                          <a:cs typeface="+mn-cs"/>
                        </a:rPr>
                        <a:t> PD </a:t>
                      </a:r>
                      <a:r>
                        <a:rPr lang="en-US" sz="2400" kern="1200" baseline="0" dirty="0" err="1" smtClean="0">
                          <a:solidFill>
                            <a:schemeClr val="dk1"/>
                          </a:solidFill>
                          <a:latin typeface="Cambria" pitchFamily="18" charset="0"/>
                          <a:ea typeface="+mn-ea"/>
                          <a:cs typeface="+mn-cs"/>
                        </a:rPr>
                        <a:t>tahun</a:t>
                      </a:r>
                      <a:r>
                        <a:rPr lang="en-US" sz="2400" kern="1200" baseline="0" dirty="0" smtClean="0">
                          <a:solidFill>
                            <a:schemeClr val="dk1"/>
                          </a:solidFill>
                          <a:latin typeface="Cambria" pitchFamily="18" charset="0"/>
                          <a:ea typeface="+mn-ea"/>
                          <a:cs typeface="+mn-cs"/>
                        </a:rPr>
                        <a:t> </a:t>
                      </a:r>
                      <a:r>
                        <a:rPr lang="en-US" sz="2400" kern="1200" baseline="0" dirty="0" err="1" smtClean="0">
                          <a:solidFill>
                            <a:schemeClr val="dk1"/>
                          </a:solidFill>
                          <a:latin typeface="Cambria" pitchFamily="18" charset="0"/>
                          <a:ea typeface="+mn-ea"/>
                          <a:cs typeface="+mn-cs"/>
                        </a:rPr>
                        <a:t>lalu</a:t>
                      </a:r>
                      <a:endParaRPr lang="id-ID" sz="2400" dirty="0">
                        <a:latin typeface="Cambria" pitchFamily="18" charset="0"/>
                      </a:endParaRPr>
                    </a:p>
                  </a:txBody>
                  <a:tcPr marL="121904" marR="121904"/>
                </a:tc>
              </a:tr>
              <a:tr h="370840">
                <a:tc>
                  <a:txBody>
                    <a:bodyPr/>
                    <a:lstStyle/>
                    <a:p>
                      <a:pPr marL="539750" indent="-539750">
                        <a:buFont typeface="+mj-lt"/>
                        <a:buAutoNum type="arabicPeriod" startAt="3"/>
                      </a:pPr>
                      <a:r>
                        <a:rPr lang="en-US" sz="2400" dirty="0" smtClean="0">
                          <a:solidFill>
                            <a:srgbClr val="FF0000"/>
                          </a:solidFill>
                          <a:latin typeface="Cambria" pitchFamily="18" charset="0"/>
                        </a:rPr>
                        <a:t>T</a:t>
                      </a:r>
                      <a:r>
                        <a:rPr lang="id-ID" sz="2400" dirty="0" smtClean="0">
                          <a:solidFill>
                            <a:srgbClr val="FF0000"/>
                          </a:solidFill>
                          <a:latin typeface="Cambria" pitchFamily="18" charset="0"/>
                        </a:rPr>
                        <a:t>ujuan dan Sasaran Perangkat Daerah</a:t>
                      </a:r>
                      <a:endParaRPr lang="id-ID" sz="2400" dirty="0">
                        <a:solidFill>
                          <a:srgbClr val="FF0000"/>
                        </a:solidFill>
                        <a:latin typeface="Cambria" pitchFamily="18" charset="0"/>
                      </a:endParaRPr>
                    </a:p>
                  </a:txBody>
                  <a:tcPr marL="121904" marR="121904"/>
                </a:tc>
              </a:tr>
              <a:tr h="370840">
                <a:tc>
                  <a:txBody>
                    <a:bodyPr/>
                    <a:lstStyle/>
                    <a:p>
                      <a:pPr marL="539750" indent="-539750">
                        <a:buFont typeface="+mj-lt"/>
                        <a:buAutoNum type="arabicPeriod" startAt="4"/>
                      </a:pPr>
                      <a:r>
                        <a:rPr lang="id-ID" sz="2400" dirty="0" smtClean="0">
                          <a:solidFill>
                            <a:srgbClr val="FF0000"/>
                          </a:solidFill>
                          <a:latin typeface="Cambria" pitchFamily="18" charset="0"/>
                        </a:rPr>
                        <a:t>Rencana Kerja dan Pendanaan Perangkat</a:t>
                      </a:r>
                      <a:r>
                        <a:rPr lang="id-ID" sz="2400" baseline="0" dirty="0" smtClean="0">
                          <a:solidFill>
                            <a:srgbClr val="FF0000"/>
                          </a:solidFill>
                          <a:latin typeface="Cambria" pitchFamily="18" charset="0"/>
                        </a:rPr>
                        <a:t> Daerah</a:t>
                      </a:r>
                      <a:endParaRPr lang="id-ID" sz="2400" dirty="0">
                        <a:solidFill>
                          <a:srgbClr val="FF0000"/>
                        </a:solidFill>
                        <a:latin typeface="Cambria" pitchFamily="18" charset="0"/>
                      </a:endParaRPr>
                    </a:p>
                  </a:txBody>
                  <a:tcPr marL="121904" marR="121904"/>
                </a:tc>
              </a:tr>
              <a:tr h="370840">
                <a:tc>
                  <a:txBody>
                    <a:bodyPr/>
                    <a:lstStyle/>
                    <a:p>
                      <a:pPr marL="514350" indent="-514350">
                        <a:buFont typeface="+mj-lt"/>
                        <a:buAutoNum type="arabicPeriod" startAt="5"/>
                      </a:pPr>
                      <a:r>
                        <a:rPr lang="id-ID" sz="2400" dirty="0" smtClean="0">
                          <a:latin typeface="Cambria" pitchFamily="18" charset="0"/>
                        </a:rPr>
                        <a:t>Penutup</a:t>
                      </a:r>
                      <a:endParaRPr lang="id-ID" sz="2400" dirty="0">
                        <a:latin typeface="Cambria" pitchFamily="18" charset="0"/>
                      </a:endParaRPr>
                    </a:p>
                  </a:txBody>
                  <a:tcPr marL="121904" marR="121904"/>
                </a:tc>
              </a:tr>
            </a:tbl>
          </a:graphicData>
        </a:graphic>
      </p:graphicFrame>
      <p:sp>
        <p:nvSpPr>
          <p:cNvPr id="9" name="Oval 8"/>
          <p:cNvSpPr/>
          <p:nvPr/>
        </p:nvSpPr>
        <p:spPr>
          <a:xfrm>
            <a:off x="523045" y="3214686"/>
            <a:ext cx="4873663" cy="1071570"/>
          </a:xfrm>
          <a:prstGeom prst="ellipse">
            <a:avLst/>
          </a:prstGeom>
          <a:no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p>
        </p:txBody>
      </p:sp>
      <p:sp>
        <p:nvSpPr>
          <p:cNvPr id="12" name="Slide Number Placeholder 36"/>
          <p:cNvSpPr>
            <a:spLocks noGrp="1"/>
          </p:cNvSpPr>
          <p:nvPr>
            <p:ph type="sldNum" sz="quarter" idx="12"/>
          </p:nvPr>
        </p:nvSpPr>
        <p:spPr bwMode="auto">
          <a:xfrm>
            <a:off x="11457854" y="6429396"/>
            <a:ext cx="65460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schemeClr val="bg1"/>
                </a:solidFill>
                <a:latin typeface="Tahoma" pitchFamily="34" charset="0"/>
                <a:cs typeface="Tahoma" pitchFamily="34" charset="0"/>
              </a:rPr>
              <a:pPr algn="ctr"/>
              <a:t>83</a:t>
            </a:fld>
            <a:endParaRPr lang="id-ID" sz="1600" b="1" dirty="0" smtClean="0">
              <a:solidFill>
                <a:schemeClr val="bg1"/>
              </a:solidFill>
              <a:latin typeface="Tahoma" pitchFamily="34" charset="0"/>
              <a:cs typeface="Tahoma" pitchFamily="34" charset="0"/>
            </a:endParaRPr>
          </a:p>
        </p:txBody>
      </p:sp>
      <p:sp>
        <p:nvSpPr>
          <p:cNvPr id="10" name="Oval 9"/>
          <p:cNvSpPr/>
          <p:nvPr/>
        </p:nvSpPr>
        <p:spPr>
          <a:xfrm>
            <a:off x="6738150" y="2928934"/>
            <a:ext cx="4873663" cy="1857388"/>
          </a:xfrm>
          <a:prstGeom prst="ellipse">
            <a:avLst/>
          </a:prstGeom>
          <a:no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p>
        </p:txBody>
      </p:sp>
    </p:spTree>
    <p:extLst>
      <p:ext uri="{BB962C8B-B14F-4D97-AF65-F5344CB8AC3E}">
        <p14:creationId xmlns:p14="http://schemas.microsoft.com/office/powerpoint/2010/main" xmlns="" val="3320657752"/>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12190413" cy="756000"/>
          </a:xfrm>
          <a:solidFill>
            <a:srgbClr val="002060"/>
          </a:solidFill>
        </p:spPr>
        <p:txBody>
          <a:bodyPr>
            <a:normAutofit/>
          </a:bodyPr>
          <a:lstStyle/>
          <a:p>
            <a:r>
              <a:rPr lang="id-ID" sz="3600" dirty="0" smtClean="0">
                <a:solidFill>
                  <a:schemeClr val="bg1"/>
                </a:solidFill>
                <a:latin typeface="Arial Black" pitchFamily="34" charset="0"/>
                <a:ea typeface="Arial Unicode MS" pitchFamily="34" charset="-128"/>
                <a:cs typeface="Arial Unicode MS" pitchFamily="34" charset="-128"/>
              </a:rPr>
              <a:t>Tahapan</a:t>
            </a:r>
            <a:r>
              <a:rPr lang="id-ID" sz="3200" dirty="0" smtClean="0">
                <a:solidFill>
                  <a:schemeClr val="bg1"/>
                </a:solidFill>
                <a:latin typeface="Arial Unicode MS" pitchFamily="34" charset="-128"/>
                <a:ea typeface="Arial Unicode MS" pitchFamily="34" charset="-128"/>
                <a:cs typeface="Arial Unicode MS" pitchFamily="34" charset="-128"/>
              </a:rPr>
              <a:t> </a:t>
            </a:r>
            <a:r>
              <a:rPr lang="id-ID" sz="3200" b="1" dirty="0" smtClean="0">
                <a:solidFill>
                  <a:schemeClr val="bg1"/>
                </a:solidFill>
                <a:latin typeface="Arial Unicode MS" pitchFamily="34" charset="-128"/>
                <a:ea typeface="Arial Unicode MS" pitchFamily="34" charset="-128"/>
                <a:cs typeface="Arial Unicode MS" pitchFamily="34" charset="-128"/>
              </a:rPr>
              <a:t>Renja PD</a:t>
            </a:r>
            <a:endParaRPr lang="id-ID" sz="3200" b="1" dirty="0">
              <a:solidFill>
                <a:schemeClr val="bg1"/>
              </a:solidFill>
              <a:latin typeface="Arial Unicode MS" pitchFamily="34" charset="-128"/>
              <a:ea typeface="Arial Unicode MS" pitchFamily="34" charset="-128"/>
              <a:cs typeface="Arial Unicode MS" pitchFamily="34" charset="-128"/>
            </a:endParaRPr>
          </a:p>
        </p:txBody>
      </p:sp>
      <p:grpSp>
        <p:nvGrpSpPr>
          <p:cNvPr id="3" name="Group 76"/>
          <p:cNvGrpSpPr/>
          <p:nvPr/>
        </p:nvGrpSpPr>
        <p:grpSpPr>
          <a:xfrm>
            <a:off x="149089" y="918724"/>
            <a:ext cx="11898004" cy="5606620"/>
            <a:chOff x="111831" y="918724"/>
            <a:chExt cx="8924665" cy="5606620"/>
          </a:xfrm>
        </p:grpSpPr>
        <p:sp>
          <p:nvSpPr>
            <p:cNvPr id="5" name="Content Placeholder 2"/>
            <p:cNvSpPr txBox="1">
              <a:spLocks/>
            </p:cNvSpPr>
            <p:nvPr/>
          </p:nvSpPr>
          <p:spPr>
            <a:xfrm>
              <a:off x="773958" y="5769344"/>
              <a:ext cx="1656184" cy="756000"/>
            </a:xfrm>
            <a:prstGeom prst="rect">
              <a:avLst/>
            </a:prstGeom>
            <a:solidFill>
              <a:schemeClr val="accent3">
                <a:lumMod val="75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600" dirty="0" smtClean="0">
                  <a:solidFill>
                    <a:schemeClr val="bg1"/>
                  </a:solidFill>
                  <a:latin typeface="Arial Unicode MS" pitchFamily="34" charset="-128"/>
                  <a:ea typeface="Arial Unicode MS" pitchFamily="34" charset="-128"/>
                  <a:cs typeface="Arial Unicode MS" pitchFamily="34" charset="-128"/>
                </a:rPr>
                <a:t>Persiapan Renja PD</a:t>
              </a:r>
              <a:endParaRPr lang="id-ID" sz="1600" dirty="0">
                <a:solidFill>
                  <a:schemeClr val="bg1"/>
                </a:solidFill>
                <a:latin typeface="Arial Unicode MS" pitchFamily="34" charset="-128"/>
                <a:ea typeface="Arial Unicode MS" pitchFamily="34" charset="-128"/>
                <a:cs typeface="Arial Unicode MS" pitchFamily="34" charset="-128"/>
              </a:endParaRPr>
            </a:p>
          </p:txBody>
        </p:sp>
        <p:sp>
          <p:nvSpPr>
            <p:cNvPr id="13" name="Content Placeholder 2"/>
            <p:cNvSpPr txBox="1">
              <a:spLocks/>
            </p:cNvSpPr>
            <p:nvPr/>
          </p:nvSpPr>
          <p:spPr>
            <a:xfrm>
              <a:off x="773958" y="1160832"/>
              <a:ext cx="1332000" cy="756000"/>
            </a:xfrm>
            <a:prstGeom prst="rect">
              <a:avLst/>
            </a:prstGeom>
            <a:solidFill>
              <a:schemeClr val="tx2">
                <a:lumMod val="75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600" dirty="0" smtClean="0">
                  <a:solidFill>
                    <a:schemeClr val="bg1"/>
                  </a:solidFill>
                  <a:latin typeface="Arial Unicode MS" pitchFamily="34" charset="-128"/>
                  <a:ea typeface="Arial Unicode MS" pitchFamily="34" charset="-128"/>
                  <a:cs typeface="Arial Unicode MS" pitchFamily="34" charset="-128"/>
                </a:rPr>
                <a:t>Ranc. Awal RKPD</a:t>
              </a:r>
              <a:endParaRPr lang="id-ID" sz="1600" dirty="0">
                <a:solidFill>
                  <a:schemeClr val="bg1"/>
                </a:solidFill>
                <a:latin typeface="Arial Unicode MS" pitchFamily="34" charset="-128"/>
                <a:ea typeface="Arial Unicode MS" pitchFamily="34" charset="-128"/>
                <a:cs typeface="Arial Unicode MS" pitchFamily="34" charset="-128"/>
              </a:endParaRPr>
            </a:p>
          </p:txBody>
        </p:sp>
        <p:sp>
          <p:nvSpPr>
            <p:cNvPr id="16" name="Content Placeholder 2"/>
            <p:cNvSpPr txBox="1">
              <a:spLocks/>
            </p:cNvSpPr>
            <p:nvPr/>
          </p:nvSpPr>
          <p:spPr>
            <a:xfrm>
              <a:off x="773958" y="4598800"/>
              <a:ext cx="1692000" cy="756000"/>
            </a:xfrm>
            <a:prstGeom prst="flowChartAlternateProcess">
              <a:avLst/>
            </a:prstGeom>
            <a:solidFill>
              <a:srgbClr val="7030A0"/>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600" b="1" dirty="0" smtClean="0">
                  <a:solidFill>
                    <a:schemeClr val="bg1"/>
                  </a:solidFill>
                  <a:latin typeface="Arial Unicode MS" pitchFamily="34" charset="-128"/>
                  <a:ea typeface="Arial Unicode MS" pitchFamily="34" charset="-128"/>
                  <a:cs typeface="Arial Unicode MS" pitchFamily="34" charset="-128"/>
                </a:rPr>
                <a:t>Rancangan Renja PD</a:t>
              </a:r>
              <a:endParaRPr lang="id-ID" sz="1600" b="1" dirty="0">
                <a:solidFill>
                  <a:schemeClr val="bg1"/>
                </a:solidFill>
                <a:latin typeface="Arial Unicode MS" pitchFamily="34" charset="-128"/>
                <a:ea typeface="Arial Unicode MS" pitchFamily="34" charset="-128"/>
                <a:cs typeface="Arial Unicode MS" pitchFamily="34" charset="-128"/>
              </a:endParaRPr>
            </a:p>
          </p:txBody>
        </p:sp>
        <p:sp>
          <p:nvSpPr>
            <p:cNvPr id="17" name="Content Placeholder 2"/>
            <p:cNvSpPr txBox="1">
              <a:spLocks/>
            </p:cNvSpPr>
            <p:nvPr/>
          </p:nvSpPr>
          <p:spPr>
            <a:xfrm>
              <a:off x="2506592" y="1160832"/>
              <a:ext cx="1332000" cy="756000"/>
            </a:xfrm>
            <a:prstGeom prst="rect">
              <a:avLst/>
            </a:prstGeom>
            <a:solidFill>
              <a:schemeClr val="tx2">
                <a:lumMod val="75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600" b="1" dirty="0" smtClean="0">
                  <a:solidFill>
                    <a:schemeClr val="bg1"/>
                  </a:solidFill>
                  <a:latin typeface="Arial Unicode MS" pitchFamily="34" charset="-128"/>
                  <a:ea typeface="Arial Unicode MS" pitchFamily="34" charset="-128"/>
                  <a:cs typeface="Arial Unicode MS" pitchFamily="34" charset="-128"/>
                </a:rPr>
                <a:t>Ranc RKPD</a:t>
              </a:r>
              <a:endParaRPr lang="id-ID" sz="1600" b="1" dirty="0">
                <a:solidFill>
                  <a:schemeClr val="bg1"/>
                </a:solidFill>
                <a:latin typeface="Arial Unicode MS" pitchFamily="34" charset="-128"/>
                <a:ea typeface="Arial Unicode MS" pitchFamily="34" charset="-128"/>
                <a:cs typeface="Arial Unicode MS" pitchFamily="34" charset="-128"/>
              </a:endParaRPr>
            </a:p>
          </p:txBody>
        </p:sp>
        <p:sp>
          <p:nvSpPr>
            <p:cNvPr id="18" name="Content Placeholder 2"/>
            <p:cNvSpPr txBox="1">
              <a:spLocks/>
            </p:cNvSpPr>
            <p:nvPr/>
          </p:nvSpPr>
          <p:spPr>
            <a:xfrm>
              <a:off x="4239226" y="1160832"/>
              <a:ext cx="1332000" cy="756000"/>
            </a:xfrm>
            <a:prstGeom prst="rect">
              <a:avLst/>
            </a:prstGeom>
            <a:solidFill>
              <a:schemeClr val="tx2">
                <a:lumMod val="75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600" dirty="0" smtClean="0">
                  <a:solidFill>
                    <a:schemeClr val="bg1"/>
                  </a:solidFill>
                  <a:latin typeface="Arial Unicode MS" pitchFamily="34" charset="-128"/>
                  <a:ea typeface="Arial Unicode MS" pitchFamily="34" charset="-128"/>
                  <a:cs typeface="Arial Unicode MS" pitchFamily="34" charset="-128"/>
                </a:rPr>
                <a:t>Musrenbang RKPD</a:t>
              </a:r>
              <a:endParaRPr lang="id-ID" sz="1600" dirty="0">
                <a:solidFill>
                  <a:schemeClr val="bg1"/>
                </a:solidFill>
                <a:latin typeface="Arial Unicode MS" pitchFamily="34" charset="-128"/>
                <a:ea typeface="Arial Unicode MS" pitchFamily="34" charset="-128"/>
                <a:cs typeface="Arial Unicode MS" pitchFamily="34" charset="-128"/>
              </a:endParaRPr>
            </a:p>
          </p:txBody>
        </p:sp>
        <p:sp>
          <p:nvSpPr>
            <p:cNvPr id="19" name="Content Placeholder 2"/>
            <p:cNvSpPr txBox="1">
              <a:spLocks/>
            </p:cNvSpPr>
            <p:nvPr/>
          </p:nvSpPr>
          <p:spPr>
            <a:xfrm>
              <a:off x="5971860" y="1160832"/>
              <a:ext cx="1332000" cy="756000"/>
            </a:xfrm>
            <a:prstGeom prst="rect">
              <a:avLst/>
            </a:prstGeom>
            <a:solidFill>
              <a:schemeClr val="tx2">
                <a:lumMod val="75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600" b="1" dirty="0" smtClean="0">
                  <a:solidFill>
                    <a:schemeClr val="bg1"/>
                  </a:solidFill>
                  <a:latin typeface="Arial Unicode MS" pitchFamily="34" charset="-128"/>
                  <a:ea typeface="Arial Unicode MS" pitchFamily="34" charset="-128"/>
                  <a:cs typeface="Arial Unicode MS" pitchFamily="34" charset="-128"/>
                </a:rPr>
                <a:t>Ranc Akhir RKPD</a:t>
              </a:r>
              <a:endParaRPr lang="id-ID" sz="1600" b="1" dirty="0">
                <a:solidFill>
                  <a:schemeClr val="bg1"/>
                </a:solidFill>
                <a:latin typeface="Arial Unicode MS" pitchFamily="34" charset="-128"/>
                <a:ea typeface="Arial Unicode MS" pitchFamily="34" charset="-128"/>
                <a:cs typeface="Arial Unicode MS" pitchFamily="34" charset="-128"/>
              </a:endParaRPr>
            </a:p>
          </p:txBody>
        </p:sp>
        <p:sp>
          <p:nvSpPr>
            <p:cNvPr id="20" name="Content Placeholder 2"/>
            <p:cNvSpPr txBox="1">
              <a:spLocks/>
            </p:cNvSpPr>
            <p:nvPr/>
          </p:nvSpPr>
          <p:spPr>
            <a:xfrm>
              <a:off x="7704496" y="1160832"/>
              <a:ext cx="1332000" cy="756000"/>
            </a:xfrm>
            <a:prstGeom prst="rect">
              <a:avLst/>
            </a:prstGeom>
            <a:solidFill>
              <a:schemeClr val="tx2">
                <a:lumMod val="75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600" b="1" dirty="0" smtClean="0">
                  <a:solidFill>
                    <a:schemeClr val="bg1"/>
                  </a:solidFill>
                  <a:latin typeface="Arial Unicode MS" pitchFamily="34" charset="-128"/>
                  <a:ea typeface="Arial Unicode MS" pitchFamily="34" charset="-128"/>
                  <a:cs typeface="Arial Unicode MS" pitchFamily="34" charset="-128"/>
                </a:rPr>
                <a:t>PerKDH RKPD</a:t>
              </a:r>
              <a:endParaRPr lang="id-ID" sz="1600" b="1" dirty="0">
                <a:solidFill>
                  <a:schemeClr val="bg1"/>
                </a:solidFill>
                <a:latin typeface="Arial Unicode MS" pitchFamily="34" charset="-128"/>
                <a:ea typeface="Arial Unicode MS" pitchFamily="34" charset="-128"/>
                <a:cs typeface="Arial Unicode MS" pitchFamily="34" charset="-128"/>
              </a:endParaRPr>
            </a:p>
          </p:txBody>
        </p:sp>
        <p:sp>
          <p:nvSpPr>
            <p:cNvPr id="23" name="Content Placeholder 2"/>
            <p:cNvSpPr txBox="1">
              <a:spLocks/>
            </p:cNvSpPr>
            <p:nvPr/>
          </p:nvSpPr>
          <p:spPr>
            <a:xfrm>
              <a:off x="7020884" y="4598800"/>
              <a:ext cx="1745962" cy="756000"/>
            </a:xfrm>
            <a:prstGeom prst="roundRect">
              <a:avLst/>
            </a:prstGeom>
            <a:solidFill>
              <a:srgbClr val="009900"/>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600" b="1" dirty="0" smtClean="0">
                  <a:solidFill>
                    <a:schemeClr val="bg1"/>
                  </a:solidFill>
                  <a:latin typeface="Arial Unicode MS" pitchFamily="34" charset="-128"/>
                  <a:ea typeface="Arial Unicode MS" pitchFamily="34" charset="-128"/>
                  <a:cs typeface="Arial Unicode MS" pitchFamily="34" charset="-128"/>
                </a:rPr>
                <a:t>Penetapan Renja PD</a:t>
              </a:r>
              <a:endParaRPr lang="id-ID" sz="1600" b="1" dirty="0">
                <a:solidFill>
                  <a:schemeClr val="bg1"/>
                </a:solidFill>
                <a:latin typeface="Arial Unicode MS" pitchFamily="34" charset="-128"/>
                <a:ea typeface="Arial Unicode MS" pitchFamily="34" charset="-128"/>
                <a:cs typeface="Arial Unicode MS" pitchFamily="34" charset="-128"/>
              </a:endParaRPr>
            </a:p>
          </p:txBody>
        </p:sp>
        <p:sp>
          <p:nvSpPr>
            <p:cNvPr id="24" name="Content Placeholder 2"/>
            <p:cNvSpPr txBox="1">
              <a:spLocks/>
            </p:cNvSpPr>
            <p:nvPr/>
          </p:nvSpPr>
          <p:spPr>
            <a:xfrm>
              <a:off x="7020884" y="5697824"/>
              <a:ext cx="1745962" cy="756000"/>
            </a:xfrm>
            <a:prstGeom prst="flowChartPunchedTape">
              <a:avLst/>
            </a:prstGeom>
            <a:solidFill>
              <a:schemeClr val="accent2">
                <a:lumMod val="50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600" b="1" dirty="0" smtClean="0">
                  <a:solidFill>
                    <a:schemeClr val="bg1"/>
                  </a:solidFill>
                  <a:latin typeface="Arial Unicode MS" pitchFamily="34" charset="-128"/>
                  <a:ea typeface="Arial Unicode MS" pitchFamily="34" charset="-128"/>
                  <a:cs typeface="Arial Unicode MS" pitchFamily="34" charset="-128"/>
                </a:rPr>
                <a:t>Keputusan KDH</a:t>
              </a:r>
              <a:endParaRPr lang="id-ID" sz="1600" b="1" dirty="0">
                <a:solidFill>
                  <a:schemeClr val="bg1"/>
                </a:solidFill>
                <a:latin typeface="Arial Unicode MS" pitchFamily="34" charset="-128"/>
                <a:ea typeface="Arial Unicode MS" pitchFamily="34" charset="-128"/>
                <a:cs typeface="Arial Unicode MS" pitchFamily="34" charset="-128"/>
              </a:endParaRPr>
            </a:p>
          </p:txBody>
        </p:sp>
        <p:sp>
          <p:nvSpPr>
            <p:cNvPr id="26" name="Content Placeholder 2"/>
            <p:cNvSpPr txBox="1">
              <a:spLocks/>
            </p:cNvSpPr>
            <p:nvPr/>
          </p:nvSpPr>
          <p:spPr>
            <a:xfrm>
              <a:off x="2502150" y="2601562"/>
              <a:ext cx="1318504" cy="756000"/>
            </a:xfrm>
            <a:prstGeom prst="flowChartDecision">
              <a:avLst/>
            </a:prstGeom>
            <a:solidFill>
              <a:schemeClr val="accent3">
                <a:lumMod val="60000"/>
                <a:lumOff val="40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400" dirty="0" smtClean="0">
                  <a:latin typeface="Arial Unicode MS" pitchFamily="34" charset="-128"/>
                  <a:ea typeface="Arial Unicode MS" pitchFamily="34" charset="-128"/>
                  <a:cs typeface="Arial Unicode MS" pitchFamily="34" charset="-128"/>
                </a:rPr>
                <a:t>Verifikasi</a:t>
              </a:r>
              <a:endParaRPr lang="id-ID" sz="1400" dirty="0">
                <a:latin typeface="Arial Unicode MS" pitchFamily="34" charset="-128"/>
                <a:ea typeface="Arial Unicode MS" pitchFamily="34" charset="-128"/>
                <a:cs typeface="Arial Unicode MS" pitchFamily="34" charset="-128"/>
              </a:endParaRPr>
            </a:p>
          </p:txBody>
        </p:sp>
        <p:sp>
          <p:nvSpPr>
            <p:cNvPr id="27" name="Content Placeholder 2"/>
            <p:cNvSpPr txBox="1">
              <a:spLocks/>
            </p:cNvSpPr>
            <p:nvPr/>
          </p:nvSpPr>
          <p:spPr>
            <a:xfrm>
              <a:off x="5310462" y="3143248"/>
              <a:ext cx="1318504" cy="756000"/>
            </a:xfrm>
            <a:prstGeom prst="flowChartDecision">
              <a:avLst/>
            </a:prstGeom>
            <a:solidFill>
              <a:schemeClr val="accent3">
                <a:lumMod val="60000"/>
                <a:lumOff val="40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400" dirty="0" smtClean="0">
                  <a:latin typeface="Arial Unicode MS" pitchFamily="34" charset="-128"/>
                  <a:ea typeface="Arial Unicode MS" pitchFamily="34" charset="-128"/>
                  <a:cs typeface="Arial Unicode MS" pitchFamily="34" charset="-128"/>
                </a:rPr>
                <a:t>Verifikasi</a:t>
              </a:r>
              <a:endParaRPr lang="id-ID" sz="1400" dirty="0">
                <a:latin typeface="Arial Unicode MS" pitchFamily="34" charset="-128"/>
                <a:ea typeface="Arial Unicode MS" pitchFamily="34" charset="-128"/>
                <a:cs typeface="Arial Unicode MS" pitchFamily="34" charset="-128"/>
              </a:endParaRPr>
            </a:p>
          </p:txBody>
        </p:sp>
        <p:cxnSp>
          <p:nvCxnSpPr>
            <p:cNvPr id="8" name="Straight Arrow Connector 7"/>
            <p:cNvCxnSpPr>
              <a:stCxn id="13" idx="3"/>
              <a:endCxn id="17" idx="1"/>
            </p:cNvCxnSpPr>
            <p:nvPr/>
          </p:nvCxnSpPr>
          <p:spPr>
            <a:xfrm>
              <a:off x="2105958" y="1538832"/>
              <a:ext cx="400634" cy="0"/>
            </a:xfrm>
            <a:prstGeom prst="straightConnector1">
              <a:avLst/>
            </a:prstGeom>
            <a:ln w="38100">
              <a:solidFill>
                <a:srgbClr val="CC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834870" y="1535376"/>
              <a:ext cx="400634" cy="0"/>
            </a:xfrm>
            <a:prstGeom prst="straightConnector1">
              <a:avLst/>
            </a:prstGeom>
            <a:ln w="38100">
              <a:solidFill>
                <a:srgbClr val="CC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569080" y="1538832"/>
              <a:ext cx="400634" cy="0"/>
            </a:xfrm>
            <a:prstGeom prst="straightConnector1">
              <a:avLst/>
            </a:prstGeom>
            <a:ln w="38100">
              <a:solidFill>
                <a:srgbClr val="CC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7303860" y="1538832"/>
              <a:ext cx="400634" cy="0"/>
            </a:xfrm>
            <a:prstGeom prst="straightConnector1">
              <a:avLst/>
            </a:prstGeom>
            <a:ln w="38100">
              <a:solidFill>
                <a:srgbClr val="CC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1457958" y="1928802"/>
              <a:ext cx="0" cy="2664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Elbow Connector 43"/>
            <p:cNvCxnSpPr/>
            <p:nvPr/>
          </p:nvCxnSpPr>
          <p:spPr>
            <a:xfrm rot="5400000" flipH="1" flipV="1">
              <a:off x="1601958" y="3670884"/>
              <a:ext cx="1620000" cy="252000"/>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26" idx="0"/>
              <a:endCxn id="17" idx="2"/>
            </p:cNvCxnSpPr>
            <p:nvPr/>
          </p:nvCxnSpPr>
          <p:spPr>
            <a:xfrm rot="5400000" flipH="1" flipV="1">
              <a:off x="2824632" y="2253602"/>
              <a:ext cx="684730" cy="1119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23" idx="2"/>
            </p:cNvCxnSpPr>
            <p:nvPr/>
          </p:nvCxnSpPr>
          <p:spPr>
            <a:xfrm>
              <a:off x="7893865" y="5354800"/>
              <a:ext cx="0" cy="414544"/>
            </a:xfrm>
            <a:prstGeom prst="straightConnector1">
              <a:avLst/>
            </a:prstGeom>
            <a:ln w="381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V="1">
              <a:off x="1457958" y="5348832"/>
              <a:ext cx="0" cy="432000"/>
            </a:xfrm>
            <a:prstGeom prst="straightConnector1">
              <a:avLst/>
            </a:prstGeom>
            <a:ln w="28575">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Elbow Connector 63"/>
            <p:cNvCxnSpPr>
              <a:stCxn id="16" idx="1"/>
              <a:endCxn id="13" idx="1"/>
            </p:cNvCxnSpPr>
            <p:nvPr/>
          </p:nvCxnSpPr>
          <p:spPr>
            <a:xfrm rot="10800000">
              <a:off x="773958" y="1538832"/>
              <a:ext cx="12700" cy="3437968"/>
            </a:xfrm>
            <a:prstGeom prst="bentConnector3">
              <a:avLst>
                <a:gd name="adj1" fmla="val 180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9" name="Content Placeholder 2"/>
            <p:cNvSpPr txBox="1">
              <a:spLocks/>
            </p:cNvSpPr>
            <p:nvPr/>
          </p:nvSpPr>
          <p:spPr>
            <a:xfrm>
              <a:off x="8001024" y="3857628"/>
              <a:ext cx="900000" cy="207952"/>
            </a:xfrm>
            <a:prstGeom prst="rect">
              <a:avLst/>
            </a:prstGeom>
            <a:solidFill>
              <a:schemeClr val="bg2">
                <a:lumMod val="25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200" dirty="0" smtClean="0">
                  <a:solidFill>
                    <a:schemeClr val="bg1"/>
                  </a:solidFill>
                  <a:latin typeface="Arial Unicode MS" pitchFamily="34" charset="-128"/>
                  <a:ea typeface="Arial Unicode MS" pitchFamily="34" charset="-128"/>
                  <a:cs typeface="Arial Unicode MS" pitchFamily="34" charset="-128"/>
                </a:rPr>
                <a:t>Sesuai</a:t>
              </a:r>
              <a:endParaRPr lang="id-ID" sz="1200" dirty="0">
                <a:solidFill>
                  <a:schemeClr val="bg1"/>
                </a:solidFill>
                <a:latin typeface="Arial Unicode MS" pitchFamily="34" charset="-128"/>
                <a:ea typeface="Arial Unicode MS" pitchFamily="34" charset="-128"/>
                <a:cs typeface="Arial Unicode MS" pitchFamily="34" charset="-128"/>
              </a:endParaRPr>
            </a:p>
          </p:txBody>
        </p:sp>
        <p:sp>
          <p:nvSpPr>
            <p:cNvPr id="70" name="Content Placeholder 2"/>
            <p:cNvSpPr txBox="1">
              <a:spLocks/>
            </p:cNvSpPr>
            <p:nvPr/>
          </p:nvSpPr>
          <p:spPr>
            <a:xfrm>
              <a:off x="6036909" y="4105694"/>
              <a:ext cx="1106859" cy="252000"/>
            </a:xfrm>
            <a:prstGeom prst="rect">
              <a:avLst/>
            </a:prstGeom>
            <a:solidFill>
              <a:schemeClr val="bg2">
                <a:lumMod val="25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200" dirty="0" smtClean="0">
                  <a:solidFill>
                    <a:schemeClr val="bg1"/>
                  </a:solidFill>
                  <a:latin typeface="Arial Unicode MS" pitchFamily="34" charset="-128"/>
                  <a:ea typeface="Arial Unicode MS" pitchFamily="34" charset="-128"/>
                  <a:cs typeface="Arial Unicode MS" pitchFamily="34" charset="-128"/>
                </a:rPr>
                <a:t>Tidak sesuai</a:t>
              </a:r>
              <a:endParaRPr lang="id-ID" sz="1200" dirty="0">
                <a:solidFill>
                  <a:schemeClr val="bg1"/>
                </a:solidFill>
                <a:latin typeface="Arial Unicode MS" pitchFamily="34" charset="-128"/>
                <a:ea typeface="Arial Unicode MS" pitchFamily="34" charset="-128"/>
                <a:cs typeface="Arial Unicode MS" pitchFamily="34" charset="-128"/>
              </a:endParaRPr>
            </a:p>
          </p:txBody>
        </p:sp>
        <p:sp>
          <p:nvSpPr>
            <p:cNvPr id="71" name="Content Placeholder 2"/>
            <p:cNvSpPr txBox="1">
              <a:spLocks/>
            </p:cNvSpPr>
            <p:nvPr/>
          </p:nvSpPr>
          <p:spPr>
            <a:xfrm rot="16200000">
              <a:off x="-299782" y="1330338"/>
              <a:ext cx="1250948" cy="427720"/>
            </a:xfrm>
            <a:prstGeom prst="rect">
              <a:avLst/>
            </a:prstGeom>
            <a:no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tx2">
                      <a:lumMod val="50000"/>
                    </a:schemeClr>
                  </a:solidFill>
                  <a:effectLst>
                    <a:outerShdw blurRad="50800" dist="38100" dir="2700000" algn="tl" rotWithShape="0">
                      <a:prstClr val="black">
                        <a:alpha val="40000"/>
                      </a:prstClr>
                    </a:outerShdw>
                  </a:effectLst>
                  <a:latin typeface="Arial Unicode MS" pitchFamily="34" charset="-128"/>
                  <a:ea typeface="Arial Unicode MS" pitchFamily="34" charset="-128"/>
                  <a:cs typeface="Arial Unicode MS" pitchFamily="34" charset="-128"/>
                </a:rPr>
                <a:t>RKPD</a:t>
              </a:r>
              <a:endParaRPr lang="id-ID" sz="2400" b="1" dirty="0">
                <a:solidFill>
                  <a:schemeClr val="tx2">
                    <a:lumMod val="50000"/>
                  </a:schemeClr>
                </a:solidFill>
                <a:effectLst>
                  <a:outerShdw blurRad="50800" dist="38100" dir="2700000" algn="tl" rotWithShape="0">
                    <a:prstClr val="black">
                      <a:alpha val="40000"/>
                    </a:prstClr>
                  </a:outerShdw>
                </a:effectLst>
                <a:latin typeface="Arial Unicode MS" pitchFamily="34" charset="-128"/>
                <a:ea typeface="Arial Unicode MS" pitchFamily="34" charset="-128"/>
                <a:cs typeface="Arial Unicode MS" pitchFamily="34" charset="-128"/>
              </a:endParaRPr>
            </a:p>
          </p:txBody>
        </p:sp>
        <p:sp>
          <p:nvSpPr>
            <p:cNvPr id="72" name="Content Placeholder 2"/>
            <p:cNvSpPr txBox="1">
              <a:spLocks/>
            </p:cNvSpPr>
            <p:nvPr/>
          </p:nvSpPr>
          <p:spPr>
            <a:xfrm rot="16200000">
              <a:off x="-1096425" y="4673344"/>
              <a:ext cx="2844232" cy="427720"/>
            </a:xfrm>
            <a:prstGeom prst="rect">
              <a:avLst/>
            </a:prstGeom>
            <a:no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tx2">
                      <a:lumMod val="50000"/>
                    </a:schemeClr>
                  </a:solidFill>
                  <a:effectLst>
                    <a:outerShdw blurRad="50800" dist="38100" dir="2700000" algn="tl" rotWithShape="0">
                      <a:prstClr val="black">
                        <a:alpha val="40000"/>
                      </a:prstClr>
                    </a:outerShdw>
                  </a:effectLst>
                  <a:latin typeface="Arial Unicode MS" pitchFamily="34" charset="-128"/>
                  <a:ea typeface="Arial Unicode MS" pitchFamily="34" charset="-128"/>
                  <a:cs typeface="Arial Unicode MS" pitchFamily="34" charset="-128"/>
                </a:rPr>
                <a:t>RENJA PD</a:t>
              </a:r>
              <a:endParaRPr lang="id-ID" sz="2000" b="1" dirty="0">
                <a:solidFill>
                  <a:schemeClr val="tx2">
                    <a:lumMod val="50000"/>
                  </a:schemeClr>
                </a:solidFill>
                <a:effectLst>
                  <a:outerShdw blurRad="50800" dist="38100" dir="2700000" algn="tl" rotWithShape="0">
                    <a:prstClr val="black">
                      <a:alpha val="40000"/>
                    </a:prstClr>
                  </a:outerShdw>
                </a:effectLst>
                <a:latin typeface="Arial Unicode MS" pitchFamily="34" charset="-128"/>
                <a:ea typeface="Arial Unicode MS" pitchFamily="34" charset="-128"/>
                <a:cs typeface="Arial Unicode MS" pitchFamily="34" charset="-128"/>
              </a:endParaRPr>
            </a:p>
          </p:txBody>
        </p:sp>
      </p:grpSp>
      <p:sp>
        <p:nvSpPr>
          <p:cNvPr id="45" name="Slide Number Placeholder 36"/>
          <p:cNvSpPr>
            <a:spLocks noGrp="1"/>
          </p:cNvSpPr>
          <p:nvPr>
            <p:ph type="sldNum" sz="quarter" idx="12"/>
          </p:nvPr>
        </p:nvSpPr>
        <p:spPr bwMode="auto">
          <a:xfrm>
            <a:off x="11440236"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84</a:t>
            </a:fld>
            <a:endParaRPr lang="id-ID" sz="1600" b="1" dirty="0" smtClean="0">
              <a:solidFill>
                <a:prstClr val="white"/>
              </a:solidFill>
              <a:latin typeface="Tahoma" pitchFamily="34" charset="0"/>
              <a:cs typeface="Tahoma" pitchFamily="34" charset="0"/>
            </a:endParaRPr>
          </a:p>
        </p:txBody>
      </p:sp>
      <p:sp>
        <p:nvSpPr>
          <p:cNvPr id="47" name="Content Placeholder 2"/>
          <p:cNvSpPr txBox="1">
            <a:spLocks/>
          </p:cNvSpPr>
          <p:nvPr/>
        </p:nvSpPr>
        <p:spPr>
          <a:xfrm>
            <a:off x="4857109" y="4572008"/>
            <a:ext cx="2476195" cy="756000"/>
          </a:xfrm>
          <a:prstGeom prst="flowChartAlternateProcess">
            <a:avLst/>
          </a:prstGeom>
          <a:solidFill>
            <a:srgbClr val="7030A0"/>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600" b="1" dirty="0" smtClean="0">
                <a:solidFill>
                  <a:schemeClr val="bg1"/>
                </a:solidFill>
                <a:latin typeface="Arial Unicode MS" pitchFamily="34" charset="-128"/>
                <a:ea typeface="Arial Unicode MS" pitchFamily="34" charset="-128"/>
                <a:cs typeface="Arial Unicode MS" pitchFamily="34" charset="-128"/>
              </a:rPr>
              <a:t>Rancangan Akhir Renja PD</a:t>
            </a:r>
            <a:endParaRPr lang="id-ID" sz="1600" b="1" dirty="0">
              <a:solidFill>
                <a:schemeClr val="bg1"/>
              </a:solidFill>
              <a:latin typeface="Arial Unicode MS" pitchFamily="34" charset="-128"/>
              <a:ea typeface="Arial Unicode MS" pitchFamily="34" charset="-128"/>
              <a:cs typeface="Arial Unicode MS" pitchFamily="34" charset="-128"/>
            </a:endParaRPr>
          </a:p>
        </p:txBody>
      </p:sp>
      <p:cxnSp>
        <p:nvCxnSpPr>
          <p:cNvPr id="51" name="Elbow Connector 50"/>
          <p:cNvCxnSpPr>
            <a:stCxn id="20" idx="2"/>
          </p:cNvCxnSpPr>
          <p:nvPr/>
        </p:nvCxnSpPr>
        <p:spPr>
          <a:xfrm rot="5400000">
            <a:off x="7235546" y="657170"/>
            <a:ext cx="2664000" cy="5183325"/>
          </a:xfrm>
          <a:prstGeom prst="bentConnector3">
            <a:avLst>
              <a:gd name="adj1" fmla="val 30036"/>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hape 56"/>
          <p:cNvCxnSpPr>
            <a:endCxn id="27" idx="1"/>
          </p:cNvCxnSpPr>
          <p:nvPr/>
        </p:nvCxnSpPr>
        <p:spPr>
          <a:xfrm rot="5400000" flipH="1" flipV="1">
            <a:off x="6303546" y="3789100"/>
            <a:ext cx="1044000" cy="508296"/>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Shape 60"/>
          <p:cNvCxnSpPr>
            <a:stCxn id="27" idx="3"/>
          </p:cNvCxnSpPr>
          <p:nvPr/>
        </p:nvCxnSpPr>
        <p:spPr>
          <a:xfrm>
            <a:off x="8837471" y="3521248"/>
            <a:ext cx="1775769" cy="1080000"/>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Shape 64"/>
          <p:cNvCxnSpPr>
            <a:stCxn id="27" idx="2"/>
            <a:endCxn id="47" idx="3"/>
          </p:cNvCxnSpPr>
          <p:nvPr/>
        </p:nvCxnSpPr>
        <p:spPr>
          <a:xfrm rot="5400000">
            <a:off x="7214623" y="4019289"/>
            <a:ext cx="864000" cy="623919"/>
          </a:xfrm>
          <a:prstGeom prst="bentConnector2">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59221245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142852"/>
            <a:ext cx="12190413" cy="785818"/>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3600" b="1" dirty="0" smtClean="0">
                <a:solidFill>
                  <a:schemeClr val="bg1"/>
                </a:solidFill>
                <a:latin typeface="Cambria" pitchFamily="18" charset="0"/>
                <a:ea typeface="Arial Unicode MS" pitchFamily="34" charset="-128"/>
                <a:cs typeface="Arial Unicode MS" pitchFamily="34" charset="-128"/>
              </a:rPr>
              <a:t>BAB I - PENDAHULUAN</a:t>
            </a:r>
            <a:endParaRPr lang="id-ID" sz="3600" b="1" dirty="0">
              <a:solidFill>
                <a:schemeClr val="bg1"/>
              </a:solidFill>
              <a:latin typeface="Cambria" pitchFamily="18" charset="0"/>
              <a:ea typeface="Arial Unicode MS" pitchFamily="34" charset="-128"/>
              <a:cs typeface="Arial Unicode MS" pitchFamily="34" charset="-128"/>
            </a:endParaRPr>
          </a:p>
        </p:txBody>
      </p:sp>
      <p:sp>
        <p:nvSpPr>
          <p:cNvPr id="43" name="Content Placeholder 2"/>
          <p:cNvSpPr txBox="1">
            <a:spLocks/>
          </p:cNvSpPr>
          <p:nvPr/>
        </p:nvSpPr>
        <p:spPr>
          <a:xfrm>
            <a:off x="145936" y="1428736"/>
            <a:ext cx="3071941"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Latar Belakang</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400724" y="1428736"/>
            <a:ext cx="8686869" cy="154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Apa Renja PD ?</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Proses penyusunan Renja PD ?</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Keterkaitan Renja PD dg dokumen renbang lainnya seperti RKPD, Renstra PD, Renja K/L dan lainnya</a:t>
            </a:r>
            <a:endParaRPr lang="id-ID" sz="1800" dirty="0">
              <a:solidFill>
                <a:schemeClr val="bg1"/>
              </a:solidFill>
              <a:latin typeface="Arial Unicode MS" pitchFamily="34" charset="-128"/>
              <a:ea typeface="Arial Unicode MS" pitchFamily="34" charset="-128"/>
              <a:cs typeface="Arial Unicode MS" pitchFamily="34" charset="-128"/>
            </a:endParaRPr>
          </a:p>
        </p:txBody>
      </p:sp>
      <p:sp>
        <p:nvSpPr>
          <p:cNvPr id="47" name="Content Placeholder 2"/>
          <p:cNvSpPr txBox="1">
            <a:spLocks/>
          </p:cNvSpPr>
          <p:nvPr/>
        </p:nvSpPr>
        <p:spPr>
          <a:xfrm>
            <a:off x="153563" y="3196168"/>
            <a:ext cx="3071941" cy="468000"/>
          </a:xfrm>
          <a:prstGeom prst="rect">
            <a:avLst/>
          </a:prstGeom>
          <a:solidFill>
            <a:srgbClr val="006600"/>
          </a:solidFill>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Landasan Hukum</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367212" y="3192853"/>
            <a:ext cx="8686869" cy="972000"/>
          </a:xfrm>
          <a:prstGeom prst="rect">
            <a:avLst/>
          </a:prstGeom>
          <a:solidFill>
            <a:srgbClr val="006600"/>
          </a:solidFill>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Regulasi ttg penyusunan Renja PD</a:t>
            </a:r>
          </a:p>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Regulasi terkait renbang, baik pusat maupun daerah </a:t>
            </a:r>
            <a:r>
              <a:rPr lang="id-ID" sz="1800" dirty="0" smtClean="0">
                <a:solidFill>
                  <a:schemeClr val="bg1"/>
                </a:solidFill>
                <a:latin typeface="Arial Unicode MS" pitchFamily="34" charset="-128"/>
                <a:ea typeface="Arial Unicode MS" pitchFamily="34" charset="-128"/>
                <a:cs typeface="Arial Unicode MS" pitchFamily="34" charset="-128"/>
                <a:sym typeface="Wingdings" pitchFamily="2" charset="2"/>
              </a:rPr>
              <a:t> tuliskan yg terkait langsung dg renja PD</a:t>
            </a:r>
            <a:endParaRPr lang="id-ID" sz="1800" dirty="0" smtClean="0">
              <a:solidFill>
                <a:schemeClr val="bg1"/>
              </a:solidFill>
              <a:latin typeface="Arial Unicode MS" pitchFamily="34" charset="-128"/>
              <a:ea typeface="Arial Unicode MS" pitchFamily="34" charset="-128"/>
              <a:cs typeface="Arial Unicode MS" pitchFamily="34" charset="-128"/>
            </a:endParaRPr>
          </a:p>
        </p:txBody>
      </p:sp>
      <p:sp>
        <p:nvSpPr>
          <p:cNvPr id="51" name="Content Placeholder 2"/>
          <p:cNvSpPr txBox="1">
            <a:spLocks/>
          </p:cNvSpPr>
          <p:nvPr/>
        </p:nvSpPr>
        <p:spPr>
          <a:xfrm>
            <a:off x="153563" y="4375174"/>
            <a:ext cx="3071941"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Maksud &amp; Tuj</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3401245" y="4380970"/>
            <a:ext cx="8686869" cy="468000"/>
          </a:xfrm>
          <a:prstGeom prst="rect">
            <a:avLst/>
          </a:prstGeom>
          <a:solidFill>
            <a:srgbClr val="7030A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Maksud &amp; tuj susun Renja PD</a:t>
            </a:r>
          </a:p>
        </p:txBody>
      </p:sp>
      <p:sp>
        <p:nvSpPr>
          <p:cNvPr id="55" name="Content Placeholder 2"/>
          <p:cNvSpPr txBox="1">
            <a:spLocks/>
          </p:cNvSpPr>
          <p:nvPr/>
        </p:nvSpPr>
        <p:spPr>
          <a:xfrm>
            <a:off x="153563" y="5065088"/>
            <a:ext cx="3071941" cy="648000"/>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000" b="1" dirty="0" smtClean="0">
                <a:solidFill>
                  <a:schemeClr val="bg1"/>
                </a:solidFill>
                <a:latin typeface="Arial Unicode MS" pitchFamily="34" charset="-128"/>
                <a:ea typeface="Arial Unicode MS" pitchFamily="34" charset="-128"/>
                <a:cs typeface="Arial Unicode MS" pitchFamily="34" charset="-128"/>
              </a:rPr>
              <a:t>Sistematika Penulisan</a:t>
            </a:r>
            <a:endParaRPr lang="id-ID" sz="2000" b="1" dirty="0">
              <a:solidFill>
                <a:schemeClr val="bg1"/>
              </a:solidFill>
              <a:latin typeface="Arial Unicode MS" pitchFamily="34" charset="-128"/>
              <a:ea typeface="Arial Unicode MS" pitchFamily="34" charset="-128"/>
              <a:cs typeface="Arial Unicode MS" pitchFamily="34" charset="-128"/>
            </a:endParaRPr>
          </a:p>
        </p:txBody>
      </p:sp>
      <p:sp>
        <p:nvSpPr>
          <p:cNvPr id="57" name="Content Placeholder 2"/>
          <p:cNvSpPr txBox="1">
            <a:spLocks/>
          </p:cNvSpPr>
          <p:nvPr/>
        </p:nvSpPr>
        <p:spPr>
          <a:xfrm>
            <a:off x="3408348" y="5065088"/>
            <a:ext cx="8686869" cy="648000"/>
          </a:xfrm>
          <a:prstGeom prst="rect">
            <a:avLst/>
          </a:prstGeom>
          <a:solidFill>
            <a:srgbClr val="0066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Arial Unicode MS" pitchFamily="34" charset="-128"/>
                <a:ea typeface="Arial Unicode MS" pitchFamily="34" charset="-128"/>
                <a:cs typeface="Arial Unicode MS" pitchFamily="34" charset="-128"/>
              </a:rPr>
              <a:t>Deskripsi substansi pokok tiap bab</a:t>
            </a:r>
          </a:p>
        </p:txBody>
      </p:sp>
      <p:sp>
        <p:nvSpPr>
          <p:cNvPr id="12"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85</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 xmlns:p14="http://schemas.microsoft.com/office/powerpoint/2010/main" val="294877206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64098" y="-24"/>
            <a:ext cx="12126315"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II – HASIL EVALUASI RENJA PD TAHUN LALU</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64100" y="714356"/>
            <a:ext cx="3071941" cy="1143008"/>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Evaluasi  Pelaksanaan Renja PD  Tahun Lalu dan Capaian Renstra</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311261" y="714356"/>
            <a:ext cx="8686869" cy="571504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39750" indent="-539750">
              <a:spcBef>
                <a:spcPts val="0"/>
              </a:spcBef>
              <a:buFont typeface="Wingdings" pitchFamily="2" charset="2"/>
              <a:buChar char="q"/>
            </a:pPr>
            <a:r>
              <a:rPr lang="id-ID" sz="2600" dirty="0" smtClean="0">
                <a:solidFill>
                  <a:schemeClr val="bg1"/>
                </a:solidFill>
                <a:latin typeface="Cambria" pitchFamily="18" charset="0"/>
              </a:rPr>
              <a:t>Review terhadap hasil evaluasi pelaksanaan Renja PD tahun lalu </a:t>
            </a:r>
            <a:r>
              <a:rPr lang="fi-FI" sz="2600" dirty="0" smtClean="0">
                <a:solidFill>
                  <a:schemeClr val="bg1"/>
                </a:solidFill>
                <a:latin typeface="Cambria" pitchFamily="18" charset="0"/>
              </a:rPr>
              <a:t>(tahun n-2) dan perkiraan capaian tahun berjalan (tahun n-1)</a:t>
            </a:r>
            <a:endParaRPr lang="id-ID" sz="2600" dirty="0" smtClean="0">
              <a:solidFill>
                <a:schemeClr val="bg1"/>
              </a:solidFill>
              <a:latin typeface="Cambria" pitchFamily="18" charset="0"/>
            </a:endParaRPr>
          </a:p>
          <a:p>
            <a:pPr marL="539750" indent="-539750">
              <a:buFont typeface="Wingdings" pitchFamily="2" charset="2"/>
              <a:buChar char="q"/>
            </a:pPr>
            <a:r>
              <a:rPr lang="id-ID" sz="2800" dirty="0" smtClean="0">
                <a:solidFill>
                  <a:schemeClr val="bg1"/>
                </a:solidFill>
                <a:latin typeface="Cambria" pitchFamily="18" charset="0"/>
              </a:rPr>
              <a:t>Mengacu pada hasil laporan kinerja tahunan PD dan/atau realisasi APBD untuk PD yang bersangkutan</a:t>
            </a:r>
            <a:endParaRPr lang="id-ID" sz="2600" dirty="0" smtClean="0">
              <a:solidFill>
                <a:schemeClr val="bg1"/>
              </a:solidFill>
              <a:latin typeface="Cambria" pitchFamily="18" charset="0"/>
            </a:endParaRPr>
          </a:p>
          <a:p>
            <a:pPr marL="539750" indent="-539750">
              <a:spcBef>
                <a:spcPts val="0"/>
              </a:spcBef>
              <a:buFont typeface="Wingdings" pitchFamily="2" charset="2"/>
              <a:buChar char="q"/>
            </a:pPr>
            <a:r>
              <a:rPr lang="id-ID" sz="2800" dirty="0" smtClean="0">
                <a:solidFill>
                  <a:schemeClr val="bg1"/>
                </a:solidFill>
                <a:latin typeface="Cambria" pitchFamily="18" charset="0"/>
              </a:rPr>
              <a:t>Dikaitkan dengan pencapaian target Renstra Perangkat Daerah berdasarkan realisasi program dan kegiatan pelaksanaan Renja Perangkat Daerah tahun-tahun sebelumnya</a:t>
            </a:r>
            <a:endParaRPr lang="id-ID" sz="2600" dirty="0" smtClean="0">
              <a:solidFill>
                <a:schemeClr val="bg1"/>
              </a:solidFill>
              <a:latin typeface="Cambria" pitchFamily="18" charset="0"/>
            </a:endParaRPr>
          </a:p>
          <a:p>
            <a:pPr marL="539750" indent="-539750">
              <a:spcBef>
                <a:spcPts val="0"/>
              </a:spcBef>
              <a:buFont typeface="Wingdings" pitchFamily="2" charset="2"/>
              <a:buChar char="q"/>
            </a:pPr>
            <a:r>
              <a:rPr lang="id-ID" sz="2600" dirty="0" smtClean="0">
                <a:solidFill>
                  <a:schemeClr val="bg1"/>
                </a:solidFill>
                <a:latin typeface="Cambria" pitchFamily="18" charset="0"/>
              </a:rPr>
              <a:t>Dituangkan dalam tabel </a:t>
            </a:r>
            <a:r>
              <a:rPr lang="id-ID" sz="2600" b="1" dirty="0" smtClean="0">
                <a:solidFill>
                  <a:schemeClr val="bg1"/>
                </a:solidFill>
                <a:latin typeface="Cambria" pitchFamily="18" charset="0"/>
              </a:rPr>
              <a:t>“Rekapitulasi </a:t>
            </a:r>
            <a:r>
              <a:rPr lang="fi-FI" sz="2600" b="1" dirty="0" smtClean="0">
                <a:solidFill>
                  <a:schemeClr val="bg1"/>
                </a:solidFill>
                <a:latin typeface="Cambria" pitchFamily="18" charset="0"/>
              </a:rPr>
              <a:t>Evaluasi Hasil Pelaksanaan Renja PD dan</a:t>
            </a:r>
            <a:r>
              <a:rPr lang="id-ID" sz="2600" b="1" dirty="0" smtClean="0">
                <a:solidFill>
                  <a:schemeClr val="bg1"/>
                </a:solidFill>
                <a:latin typeface="Cambria" pitchFamily="18" charset="0"/>
              </a:rPr>
              <a:t> Pencapaian Renstra PD s/d Tahun …. (tahun berjalan)”</a:t>
            </a:r>
          </a:p>
        </p:txBody>
      </p:sp>
      <p:sp>
        <p:nvSpPr>
          <p:cNvPr id="11"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86</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 xmlns:p14="http://schemas.microsoft.com/office/powerpoint/2010/main" val="362413801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609527" y="2095471"/>
            <a:ext cx="163733" cy="358834"/>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1043" tIns="40522" rIns="81043" bIns="40522" anchor="ctr">
            <a:spAutoFit/>
          </a:bodyPr>
          <a:lstStyle/>
          <a:p>
            <a:pPr eaLnBrk="0" hangingPunct="0">
              <a:defRPr/>
            </a:pPr>
            <a:endParaRPr lang="en-US"/>
          </a:p>
        </p:txBody>
      </p:sp>
      <p:sp>
        <p:nvSpPr>
          <p:cNvPr id="8" name="Rectangle 2"/>
          <p:cNvSpPr>
            <a:spLocks noChangeArrowheads="1"/>
          </p:cNvSpPr>
          <p:nvPr/>
        </p:nvSpPr>
        <p:spPr bwMode="auto">
          <a:xfrm>
            <a:off x="609527" y="1876396"/>
            <a:ext cx="163733" cy="358834"/>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1043" tIns="40522" rIns="81043" bIns="40522" anchor="ctr">
            <a:spAutoFit/>
          </a:bodyPr>
          <a:lstStyle/>
          <a:p>
            <a:pPr eaLnBrk="0" hangingPunct="0">
              <a:tabLst>
                <a:tab pos="142108" algn="l"/>
              </a:tabLst>
              <a:defRPr/>
            </a:pPr>
            <a:endParaRPr lang="en-US"/>
          </a:p>
        </p:txBody>
      </p:sp>
      <p:sp>
        <p:nvSpPr>
          <p:cNvPr id="11" name="Content Placeholder 2"/>
          <p:cNvSpPr txBox="1">
            <a:spLocks/>
          </p:cNvSpPr>
          <p:nvPr/>
        </p:nvSpPr>
        <p:spPr>
          <a:xfrm>
            <a:off x="0" y="-24"/>
            <a:ext cx="12190413" cy="785818"/>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400" b="1" dirty="0" smtClean="0">
                <a:solidFill>
                  <a:schemeClr val="bg1"/>
                </a:solidFill>
                <a:latin typeface="Cambria" pitchFamily="18" charset="0"/>
                <a:ea typeface="Arial Unicode MS" pitchFamily="34" charset="-128"/>
                <a:cs typeface="Arial Unicode MS" pitchFamily="34" charset="-128"/>
              </a:rPr>
              <a:t>TABEL 2.1 REKAPITULASI </a:t>
            </a:r>
            <a:r>
              <a:rPr lang="fi-FI" sz="2400" b="1" dirty="0" smtClean="0">
                <a:solidFill>
                  <a:schemeClr val="bg1"/>
                </a:solidFill>
                <a:latin typeface="Cambria" pitchFamily="18" charset="0"/>
              </a:rPr>
              <a:t>EVALUASI HASIL PELAKSANAAN RENJA PD DAN</a:t>
            </a:r>
            <a:r>
              <a:rPr lang="id-ID" sz="2400" b="1" dirty="0" smtClean="0">
                <a:solidFill>
                  <a:schemeClr val="bg1"/>
                </a:solidFill>
                <a:latin typeface="Cambria" pitchFamily="18" charset="0"/>
              </a:rPr>
              <a:t> PENCAPAIAN RENSTRA PD S/D TAHUN …. (TAHUN BERJALAN) PROVINSI ....</a:t>
            </a:r>
            <a:r>
              <a:rPr lang="id-ID" sz="2400" b="1" dirty="0" smtClean="0">
                <a:solidFill>
                  <a:schemeClr val="bg1"/>
                </a:solidFill>
                <a:latin typeface="Cambria" pitchFamily="18" charset="0"/>
                <a:ea typeface="Arial Unicode MS" pitchFamily="34" charset="-128"/>
                <a:cs typeface="Arial Unicode MS" pitchFamily="34" charset="-128"/>
              </a:rPr>
              <a:t> </a:t>
            </a:r>
            <a:endParaRPr lang="id-ID" sz="2400" b="1" dirty="0">
              <a:solidFill>
                <a:schemeClr val="bg1"/>
              </a:solidFill>
              <a:latin typeface="Cambria" pitchFamily="18" charset="0"/>
              <a:ea typeface="Arial Unicode MS" pitchFamily="34" charset="-128"/>
              <a:cs typeface="Arial Unicode MS" pitchFamily="34" charset="-128"/>
            </a:endParaRPr>
          </a:p>
        </p:txBody>
      </p:sp>
      <p:sp>
        <p:nvSpPr>
          <p:cNvPr id="12"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87</a:t>
            </a:fld>
            <a:endParaRPr lang="id-ID" sz="1600" b="1" dirty="0" smtClean="0">
              <a:solidFill>
                <a:prstClr val="white"/>
              </a:solidFill>
              <a:latin typeface="Tahoma" pitchFamily="34" charset="0"/>
              <a:cs typeface="Tahoma" pitchFamily="34" charset="0"/>
            </a:endParaRPr>
          </a:p>
        </p:txBody>
      </p:sp>
      <p:pic>
        <p:nvPicPr>
          <p:cNvPr id="7" name="Picture 6" descr="Tabel Renja Bab II.png"/>
          <p:cNvPicPr>
            <a:picLocks noChangeAspect="1"/>
          </p:cNvPicPr>
          <p:nvPr/>
        </p:nvPicPr>
        <p:blipFill>
          <a:blip r:embed="rId3"/>
          <a:stretch>
            <a:fillRect/>
          </a:stretch>
        </p:blipFill>
        <p:spPr>
          <a:xfrm>
            <a:off x="0" y="928670"/>
            <a:ext cx="12190413" cy="5429288"/>
          </a:xfrm>
          <a:prstGeom prst="rect">
            <a:avLst/>
          </a:prstGeom>
        </p:spPr>
      </p:pic>
    </p:spTree>
    <p:extLst>
      <p:ext uri="{BB962C8B-B14F-4D97-AF65-F5344CB8AC3E}">
        <p14:creationId xmlns:p14="http://schemas.microsoft.com/office/powerpoint/2010/main" xmlns="" val="77780560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Content Placeholder 2"/>
          <p:cNvSpPr txBox="1">
            <a:spLocks/>
          </p:cNvSpPr>
          <p:nvPr/>
        </p:nvSpPr>
        <p:spPr>
          <a:xfrm>
            <a:off x="64100" y="714356"/>
            <a:ext cx="3071941" cy="1143008"/>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Analisis Kinerja Pelayanan PD</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311261" y="714356"/>
            <a:ext cx="8686869" cy="500066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id-ID" sz="2600" dirty="0" smtClean="0">
                <a:solidFill>
                  <a:schemeClr val="bg1"/>
                </a:solidFill>
                <a:latin typeface="Cambria" pitchFamily="18" charset="0"/>
              </a:rPr>
              <a:t>Berisikan kajian terhadap capaian kinerja pelayanan Perangkat Daerah berdasarkan indikator kinerja yang sudah ditentukan dalam NSPK dan SPM, maupun terhadap IKK sesuai dengan Peraturan Pemerintah Nomor 6 Tahun 2008. </a:t>
            </a:r>
          </a:p>
          <a:p>
            <a:r>
              <a:rPr lang="id-ID" sz="2600" dirty="0" smtClean="0">
                <a:solidFill>
                  <a:schemeClr val="bg1"/>
                </a:solidFill>
                <a:latin typeface="Cambria" pitchFamily="18" charset="0"/>
              </a:rPr>
              <a:t>Jenis indikator yang dikaji, disesuaikan dengan tugas dan fungsi masing-masing Perangkat Daerah, serta ketentuan peraturan perundang-undangan yang terkait dengan kinerja pelayanan </a:t>
            </a:r>
          </a:p>
          <a:p>
            <a:r>
              <a:rPr lang="id-ID" sz="2600" dirty="0" smtClean="0">
                <a:solidFill>
                  <a:schemeClr val="bg1"/>
                </a:solidFill>
                <a:latin typeface="Cambria" pitchFamily="18" charset="0"/>
              </a:rPr>
              <a:t>Dituangkan dalam tabel </a:t>
            </a:r>
            <a:r>
              <a:rPr lang="id-ID" sz="2600" b="1" dirty="0" smtClean="0">
                <a:solidFill>
                  <a:schemeClr val="bg1"/>
                </a:solidFill>
                <a:latin typeface="Cambria" pitchFamily="18" charset="0"/>
              </a:rPr>
              <a:t>“</a:t>
            </a:r>
            <a:r>
              <a:rPr lang="fi-FI" sz="2600" b="1" dirty="0" smtClean="0">
                <a:solidFill>
                  <a:schemeClr val="bg1"/>
                </a:solidFill>
                <a:latin typeface="Cambria" pitchFamily="18" charset="0"/>
              </a:rPr>
              <a:t>P</a:t>
            </a:r>
            <a:r>
              <a:rPr lang="id-ID" sz="2600" b="1" dirty="0" smtClean="0">
                <a:solidFill>
                  <a:schemeClr val="bg1"/>
                </a:solidFill>
                <a:latin typeface="Cambria" pitchFamily="18" charset="0"/>
              </a:rPr>
              <a:t>encapaian Kinerja Pelayanan PD ...”</a:t>
            </a:r>
          </a:p>
        </p:txBody>
      </p:sp>
      <p:sp>
        <p:nvSpPr>
          <p:cNvPr id="5"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88</a:t>
            </a:fld>
            <a:endParaRPr lang="id-ID" sz="1600" b="1" dirty="0" smtClean="0">
              <a:solidFill>
                <a:prstClr val="white"/>
              </a:solidFill>
              <a:latin typeface="Tahoma" pitchFamily="34" charset="0"/>
              <a:cs typeface="Tahoma" pitchFamily="34" charset="0"/>
            </a:endParaRPr>
          </a:p>
        </p:txBody>
      </p:sp>
      <p:sp>
        <p:nvSpPr>
          <p:cNvPr id="6" name="Content Placeholder 2"/>
          <p:cNvSpPr txBox="1">
            <a:spLocks/>
          </p:cNvSpPr>
          <p:nvPr/>
        </p:nvSpPr>
        <p:spPr>
          <a:xfrm>
            <a:off x="41121" y="-24"/>
            <a:ext cx="12126315"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II – HASIL EVALUASI RENJA PD TAHUN LALU</a:t>
            </a:r>
            <a:endParaRPr lang="id-ID" sz="2400" b="1" dirty="0">
              <a:solidFill>
                <a:schemeClr val="bg1"/>
              </a:solidFill>
              <a:latin typeface="Arial Unicode MS" pitchFamily="34" charset="-128"/>
              <a:ea typeface="Arial Unicode MS" pitchFamily="34" charset="-128"/>
              <a:cs typeface="Arial Unicode MS" pitchFamily="34" charset="-128"/>
            </a:endParaRPr>
          </a:p>
        </p:txBody>
      </p:sp>
    </p:spTree>
    <p:extLst>
      <p:ext uri="{BB962C8B-B14F-4D97-AF65-F5344CB8AC3E}">
        <p14:creationId xmlns="" xmlns:p14="http://schemas.microsoft.com/office/powerpoint/2010/main" val="362413801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Content Placeholder 2"/>
          <p:cNvSpPr txBox="1">
            <a:spLocks/>
          </p:cNvSpPr>
          <p:nvPr/>
        </p:nvSpPr>
        <p:spPr>
          <a:xfrm>
            <a:off x="0" y="-24"/>
            <a:ext cx="12190413" cy="785818"/>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400" b="1" dirty="0" smtClean="0">
                <a:solidFill>
                  <a:schemeClr val="bg1"/>
                </a:solidFill>
                <a:latin typeface="Cambria" pitchFamily="18" charset="0"/>
                <a:ea typeface="Arial Unicode MS" pitchFamily="34" charset="-128"/>
                <a:cs typeface="Arial Unicode MS" pitchFamily="34" charset="-128"/>
              </a:rPr>
              <a:t>TABEL 2.2 </a:t>
            </a:r>
            <a:r>
              <a:rPr lang="fi-FI" sz="2400" b="1" dirty="0" smtClean="0">
                <a:solidFill>
                  <a:schemeClr val="bg1"/>
                </a:solidFill>
                <a:latin typeface="Cambria" pitchFamily="18" charset="0"/>
              </a:rPr>
              <a:t>P</a:t>
            </a:r>
            <a:r>
              <a:rPr lang="id-ID" sz="2400" b="1" dirty="0" smtClean="0">
                <a:solidFill>
                  <a:schemeClr val="bg1"/>
                </a:solidFill>
                <a:latin typeface="Cambria" pitchFamily="18" charset="0"/>
              </a:rPr>
              <a:t>ENCAPAIAN KINERJA PELAYANAN PERANGKAT DAERAH ..... PROVINSI .....</a:t>
            </a:r>
            <a:endParaRPr lang="id-ID" sz="2400" b="1" dirty="0">
              <a:solidFill>
                <a:schemeClr val="bg1"/>
              </a:solidFill>
              <a:latin typeface="Cambria" pitchFamily="18" charset="0"/>
              <a:ea typeface="Arial Unicode MS" pitchFamily="34" charset="-128"/>
              <a:cs typeface="Arial Unicode MS" pitchFamily="34" charset="-128"/>
            </a:endParaRPr>
          </a:p>
        </p:txBody>
      </p:sp>
      <p:sp>
        <p:nvSpPr>
          <p:cNvPr id="9" name="TextBox 8"/>
          <p:cNvSpPr txBox="1"/>
          <p:nvPr/>
        </p:nvSpPr>
        <p:spPr>
          <a:xfrm>
            <a:off x="285672" y="5371946"/>
            <a:ext cx="6761917" cy="1200329"/>
          </a:xfrm>
          <a:prstGeom prst="rect">
            <a:avLst/>
          </a:prstGeom>
          <a:solidFill>
            <a:srgbClr val="FFFF00"/>
          </a:solidFill>
        </p:spPr>
        <p:txBody>
          <a:bodyPr wrap="square" rtlCol="0">
            <a:spAutoFit/>
          </a:bodyPr>
          <a:lstStyle/>
          <a:p>
            <a:r>
              <a:rPr lang="id-ID" dirty="0" smtClean="0">
                <a:latin typeface="Cambria" pitchFamily="18" charset="0"/>
              </a:rPr>
              <a:t>Indikator berupa:</a:t>
            </a:r>
          </a:p>
          <a:p>
            <a:pPr marL="269875" indent="-269875">
              <a:buFont typeface="Wingdings" pitchFamily="2" charset="2"/>
              <a:buChar char="Ø"/>
            </a:pPr>
            <a:r>
              <a:rPr lang="id-ID" dirty="0" smtClean="0">
                <a:latin typeface="Cambria" pitchFamily="18" charset="0"/>
              </a:rPr>
              <a:t>Indikator tujuan/sasaran pada Renstra PD</a:t>
            </a:r>
          </a:p>
          <a:p>
            <a:pPr marL="269875" indent="-269875">
              <a:buFont typeface="Wingdings" pitchFamily="2" charset="2"/>
              <a:buChar char="Ø"/>
            </a:pPr>
            <a:r>
              <a:rPr lang="id-ID" dirty="0" smtClean="0">
                <a:latin typeface="Cambria" pitchFamily="18" charset="0"/>
              </a:rPr>
              <a:t>Indikator program pada Renstra PD, dan atau</a:t>
            </a:r>
          </a:p>
          <a:p>
            <a:pPr marL="269875" indent="-269875">
              <a:buFont typeface="Wingdings" pitchFamily="2" charset="2"/>
              <a:buChar char="Ø"/>
            </a:pPr>
            <a:r>
              <a:rPr lang="id-ID" dirty="0" smtClean="0">
                <a:latin typeface="Cambria" pitchFamily="18" charset="0"/>
              </a:rPr>
              <a:t>Indikator SPM dan IKK (jika ada)</a:t>
            </a:r>
            <a:endParaRPr lang="id-ID" dirty="0">
              <a:latin typeface="Cambria" pitchFamily="18" charset="0"/>
            </a:endParaRPr>
          </a:p>
        </p:txBody>
      </p:sp>
      <p:sp>
        <p:nvSpPr>
          <p:cNvPr id="11"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89</a:t>
            </a:fld>
            <a:endParaRPr lang="id-ID" sz="1600" b="1" dirty="0" smtClean="0">
              <a:solidFill>
                <a:prstClr val="white"/>
              </a:solidFill>
              <a:latin typeface="Tahoma" pitchFamily="34" charset="0"/>
              <a:cs typeface="Tahoma" pitchFamily="34" charset="0"/>
            </a:endParaRPr>
          </a:p>
        </p:txBody>
      </p:sp>
      <p:pic>
        <p:nvPicPr>
          <p:cNvPr id="12" name="Picture 11" descr="Tabel Renja Bab II-2.png"/>
          <p:cNvPicPr>
            <a:picLocks noChangeAspect="1"/>
          </p:cNvPicPr>
          <p:nvPr/>
        </p:nvPicPr>
        <p:blipFill>
          <a:blip r:embed="rId3"/>
          <a:stretch>
            <a:fillRect/>
          </a:stretch>
        </p:blipFill>
        <p:spPr>
          <a:xfrm>
            <a:off x="284916" y="857232"/>
            <a:ext cx="11525329" cy="3857652"/>
          </a:xfrm>
          <a:prstGeom prst="rect">
            <a:avLst/>
          </a:prstGeom>
        </p:spPr>
      </p:pic>
      <p:sp>
        <p:nvSpPr>
          <p:cNvPr id="10" name="Down Arrow 9"/>
          <p:cNvSpPr/>
          <p:nvPr/>
        </p:nvSpPr>
        <p:spPr>
          <a:xfrm>
            <a:off x="808794" y="4500570"/>
            <a:ext cx="2357454" cy="7143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xmlns="" val="35539642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Content Placeholder 2"/>
          <p:cNvSpPr txBox="1">
            <a:spLocks/>
          </p:cNvSpPr>
          <p:nvPr/>
        </p:nvSpPr>
        <p:spPr>
          <a:xfrm>
            <a:off x="64098" y="795393"/>
            <a:ext cx="2793007" cy="642942"/>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VISI</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032176" y="795393"/>
            <a:ext cx="9063041" cy="1071570"/>
          </a:xfrm>
          <a:prstGeom prst="rect">
            <a:avLst/>
          </a:prstGeom>
          <a:solidFill>
            <a:srgbClr val="00206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9388" indent="0">
              <a:buNone/>
            </a:pPr>
            <a:r>
              <a:rPr lang="en-US" sz="2000" dirty="0" err="1" smtClean="0">
                <a:solidFill>
                  <a:schemeClr val="bg1"/>
                </a:solidFill>
                <a:latin typeface="Cambria" pitchFamily="18" charset="0"/>
              </a:rPr>
              <a:t>suatu</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pernyataan</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tentang</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tujuan</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impian</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cita-cita</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rencana</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harapan</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sebuah</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organisasi</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atau</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daerah</a:t>
            </a:r>
            <a:r>
              <a:rPr lang="en-US" sz="2000" dirty="0" smtClean="0">
                <a:solidFill>
                  <a:schemeClr val="bg1"/>
                </a:solidFill>
                <a:latin typeface="Cambria" pitchFamily="18" charset="0"/>
              </a:rPr>
              <a:t> yang </a:t>
            </a:r>
            <a:r>
              <a:rPr lang="en-US" sz="2000" dirty="0" err="1" smtClean="0">
                <a:solidFill>
                  <a:schemeClr val="bg1"/>
                </a:solidFill>
                <a:latin typeface="Cambria" pitchFamily="18" charset="0"/>
              </a:rPr>
              <a:t>ingin</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dicapai</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di</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masa</a:t>
            </a:r>
            <a:r>
              <a:rPr lang="en-US" sz="2000" dirty="0" smtClean="0">
                <a:solidFill>
                  <a:schemeClr val="bg1"/>
                </a:solidFill>
                <a:latin typeface="Cambria" pitchFamily="18" charset="0"/>
              </a:rPr>
              <a:t> </a:t>
            </a:r>
            <a:r>
              <a:rPr lang="en-US" sz="2000" dirty="0" err="1" smtClean="0">
                <a:solidFill>
                  <a:schemeClr val="bg1"/>
                </a:solidFill>
                <a:latin typeface="Cambria" pitchFamily="18" charset="0"/>
              </a:rPr>
              <a:t>mendatang</a:t>
            </a:r>
            <a:endParaRPr lang="id-ID" sz="2000" dirty="0" smtClean="0">
              <a:solidFill>
                <a:schemeClr val="bg1"/>
              </a:solidFill>
              <a:latin typeface="Cambria" pitchFamily="18" charset="0"/>
            </a:endParaRPr>
          </a:p>
        </p:txBody>
      </p:sp>
      <p:sp>
        <p:nvSpPr>
          <p:cNvPr id="2049" name="Rectangle 1"/>
          <p:cNvSpPr>
            <a:spLocks noChangeArrowheads="1"/>
          </p:cNvSpPr>
          <p:nvPr/>
        </p:nvSpPr>
        <p:spPr bwMode="auto">
          <a:xfrm>
            <a:off x="380910" y="2009842"/>
            <a:ext cx="11619069" cy="2308324"/>
          </a:xfrm>
          <a:prstGeom prst="rect">
            <a:avLst/>
          </a:prstGeom>
          <a:solidFill>
            <a:srgbClr val="0033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K</a:t>
            </a:r>
            <a:r>
              <a:rPr kumimoji="0" lang="id-ID"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riteria rumusan</a:t>
            </a:r>
            <a:r>
              <a:rPr kumimoji="0" lang="id-ID" b="0" i="0" u="none" strike="noStrike" cap="none" normalizeH="0" dirty="0" smtClean="0">
                <a:ln>
                  <a:noFill/>
                </a:ln>
                <a:solidFill>
                  <a:schemeClr val="bg1"/>
                </a:solidFill>
                <a:effectLst/>
                <a:latin typeface="Cambria" pitchFamily="18" charset="0"/>
                <a:ea typeface="Times New Roman" pitchFamily="18" charset="0"/>
                <a:cs typeface="Tahoma" pitchFamily="34" charset="0"/>
              </a:rPr>
              <a:t> VISI:</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lvl="0" indent="-360363">
              <a:buFont typeface="Wingdings" pitchFamily="2" charset="2"/>
              <a:buChar char="Ø"/>
            </a:pPr>
            <a:r>
              <a:rPr lang="en-US" dirty="0" err="1" smtClean="0">
                <a:solidFill>
                  <a:schemeClr val="bg1"/>
                </a:solidFill>
                <a:latin typeface="Cambria" pitchFamily="18" charset="0"/>
              </a:rPr>
              <a:t>Menggambarkan</a:t>
            </a:r>
            <a:r>
              <a:rPr lang="en-US" dirty="0" smtClean="0">
                <a:solidFill>
                  <a:schemeClr val="bg1"/>
                </a:solidFill>
                <a:latin typeface="Cambria" pitchFamily="18" charset="0"/>
              </a:rPr>
              <a:t> </a:t>
            </a:r>
            <a:r>
              <a:rPr lang="en-US" dirty="0" err="1" smtClean="0">
                <a:solidFill>
                  <a:schemeClr val="bg1"/>
                </a:solidFill>
                <a:latin typeface="Cambria" pitchFamily="18" charset="0"/>
              </a:rPr>
              <a:t>arah</a:t>
            </a:r>
            <a:r>
              <a:rPr lang="en-US" dirty="0" smtClean="0">
                <a:solidFill>
                  <a:schemeClr val="bg1"/>
                </a:solidFill>
                <a:latin typeface="Cambria" pitchFamily="18" charset="0"/>
              </a:rPr>
              <a:t> yang </a:t>
            </a:r>
            <a:r>
              <a:rPr lang="en-US" dirty="0" err="1" smtClean="0">
                <a:solidFill>
                  <a:schemeClr val="bg1"/>
                </a:solidFill>
                <a:latin typeface="Cambria" pitchFamily="18" charset="0"/>
              </a:rPr>
              <a:t>jelas</a:t>
            </a:r>
            <a:r>
              <a:rPr lang="en-US" dirty="0" smtClean="0">
                <a:solidFill>
                  <a:schemeClr val="bg1"/>
                </a:solidFill>
                <a:latin typeface="Cambria" pitchFamily="18" charset="0"/>
              </a:rPr>
              <a:t> </a:t>
            </a:r>
            <a:r>
              <a:rPr lang="en-US" dirty="0" err="1" smtClean="0">
                <a:solidFill>
                  <a:schemeClr val="bg1"/>
                </a:solidFill>
                <a:latin typeface="Cambria" pitchFamily="18" charset="0"/>
              </a:rPr>
              <a:t>tentang</a:t>
            </a:r>
            <a:r>
              <a:rPr lang="en-US" dirty="0" smtClean="0">
                <a:solidFill>
                  <a:schemeClr val="bg1"/>
                </a:solidFill>
                <a:latin typeface="Cambria" pitchFamily="18" charset="0"/>
              </a:rPr>
              <a:t> </a:t>
            </a:r>
            <a:r>
              <a:rPr lang="en-US" dirty="0" err="1" smtClean="0">
                <a:solidFill>
                  <a:schemeClr val="bg1"/>
                </a:solidFill>
                <a:latin typeface="Cambria" pitchFamily="18" charset="0"/>
              </a:rPr>
              <a:t>kondisi</a:t>
            </a:r>
            <a:r>
              <a:rPr lang="en-US" dirty="0" smtClean="0">
                <a:solidFill>
                  <a:schemeClr val="bg1"/>
                </a:solidFill>
                <a:latin typeface="Cambria" pitchFamily="18" charset="0"/>
              </a:rPr>
              <a:t> </a:t>
            </a:r>
            <a:r>
              <a:rPr lang="en-US" dirty="0" err="1" smtClean="0">
                <a:solidFill>
                  <a:schemeClr val="bg1"/>
                </a:solidFill>
                <a:latin typeface="Cambria" pitchFamily="18" charset="0"/>
              </a:rPr>
              <a:t>masa</a:t>
            </a:r>
            <a:r>
              <a:rPr lang="en-US" dirty="0" smtClean="0">
                <a:solidFill>
                  <a:schemeClr val="bg1"/>
                </a:solidFill>
                <a:latin typeface="Cambria" pitchFamily="18" charset="0"/>
              </a:rPr>
              <a:t> </a:t>
            </a:r>
            <a:r>
              <a:rPr lang="en-US" dirty="0" err="1" smtClean="0">
                <a:solidFill>
                  <a:schemeClr val="bg1"/>
                </a:solidFill>
                <a:latin typeface="Cambria" pitchFamily="18" charset="0"/>
              </a:rPr>
              <a:t>depan</a:t>
            </a:r>
            <a:r>
              <a:rPr lang="en-US" dirty="0" smtClean="0">
                <a:solidFill>
                  <a:schemeClr val="bg1"/>
                </a:solidFill>
                <a:latin typeface="Cambria" pitchFamily="18" charset="0"/>
              </a:rPr>
              <a:t> yang </a:t>
            </a:r>
            <a:r>
              <a:rPr lang="en-US" dirty="0" err="1" smtClean="0">
                <a:solidFill>
                  <a:schemeClr val="bg1"/>
                </a:solidFill>
                <a:latin typeface="Cambria" pitchFamily="18" charset="0"/>
              </a:rPr>
              <a:t>ingin</a:t>
            </a:r>
            <a:r>
              <a:rPr lang="en-US" dirty="0" smtClean="0">
                <a:solidFill>
                  <a:schemeClr val="bg1"/>
                </a:solidFill>
                <a:latin typeface="Cambria" pitchFamily="18" charset="0"/>
              </a:rPr>
              <a:t> </a:t>
            </a:r>
            <a:r>
              <a:rPr lang="en-US" dirty="0" err="1" smtClean="0">
                <a:solidFill>
                  <a:schemeClr val="bg1"/>
                </a:solidFill>
                <a:latin typeface="Cambria" pitchFamily="18" charset="0"/>
              </a:rPr>
              <a:t>dicapai</a:t>
            </a:r>
            <a:r>
              <a:rPr lang="en-US" dirty="0" smtClean="0">
                <a:solidFill>
                  <a:schemeClr val="bg1"/>
                </a:solidFill>
                <a:latin typeface="Cambria" pitchFamily="18" charset="0"/>
              </a:rPr>
              <a:t> </a:t>
            </a:r>
            <a:r>
              <a:rPr lang="en-US" dirty="0" err="1" smtClean="0">
                <a:solidFill>
                  <a:schemeClr val="bg1"/>
                </a:solidFill>
                <a:latin typeface="Cambria" pitchFamily="18" charset="0"/>
              </a:rPr>
              <a:t>dalam</a:t>
            </a:r>
            <a:r>
              <a:rPr lang="en-US" dirty="0" smtClean="0">
                <a:solidFill>
                  <a:schemeClr val="bg1"/>
                </a:solidFill>
                <a:latin typeface="Cambria" pitchFamily="18" charset="0"/>
              </a:rPr>
              <a:t> </a:t>
            </a:r>
            <a:r>
              <a:rPr lang="en-US" dirty="0" err="1" smtClean="0">
                <a:solidFill>
                  <a:schemeClr val="bg1"/>
                </a:solidFill>
                <a:latin typeface="Cambria" pitchFamily="18" charset="0"/>
              </a:rPr>
              <a:t>jangka</a:t>
            </a:r>
            <a:r>
              <a:rPr lang="en-US" dirty="0" smtClean="0">
                <a:solidFill>
                  <a:schemeClr val="bg1"/>
                </a:solidFill>
                <a:latin typeface="Cambria" pitchFamily="18" charset="0"/>
              </a:rPr>
              <a:t> </a:t>
            </a:r>
            <a:r>
              <a:rPr lang="en-US" dirty="0" err="1" smtClean="0">
                <a:solidFill>
                  <a:schemeClr val="bg1"/>
                </a:solidFill>
                <a:latin typeface="Cambria" pitchFamily="18" charset="0"/>
              </a:rPr>
              <a:t>waktu</a:t>
            </a:r>
            <a:r>
              <a:rPr lang="en-US" dirty="0" smtClean="0">
                <a:solidFill>
                  <a:schemeClr val="bg1"/>
                </a:solidFill>
                <a:latin typeface="Cambria" pitchFamily="18" charset="0"/>
              </a:rPr>
              <a:t> </a:t>
            </a:r>
            <a:r>
              <a:rPr lang="en-US" dirty="0" err="1" smtClean="0">
                <a:solidFill>
                  <a:schemeClr val="bg1"/>
                </a:solidFill>
                <a:latin typeface="Cambria" pitchFamily="18" charset="0"/>
              </a:rPr>
              <a:t>mendatang</a:t>
            </a:r>
            <a:r>
              <a:rPr lang="en-US" dirty="0" smtClean="0">
                <a:solidFill>
                  <a:schemeClr val="bg1"/>
                </a:solidFill>
                <a:latin typeface="Cambria" pitchFamily="18" charset="0"/>
              </a:rPr>
              <a:t> (</a:t>
            </a:r>
            <a:r>
              <a:rPr lang="en-US" i="1" dirty="0" smtClean="0">
                <a:solidFill>
                  <a:schemeClr val="bg1"/>
                </a:solidFill>
                <a:latin typeface="Cambria" pitchFamily="18" charset="0"/>
              </a:rPr>
              <a:t>clarity of direction</a:t>
            </a:r>
            <a:r>
              <a:rPr lang="en-US" dirty="0" smtClean="0">
                <a:solidFill>
                  <a:schemeClr val="bg1"/>
                </a:solidFill>
                <a:latin typeface="Cambria" pitchFamily="18" charset="0"/>
              </a:rPr>
              <a:t>);</a:t>
            </a:r>
            <a:endParaRPr lang="id-ID" dirty="0" smtClean="0">
              <a:solidFill>
                <a:schemeClr val="bg1"/>
              </a:solidFill>
              <a:latin typeface="Cambria" pitchFamily="18" charset="0"/>
            </a:endParaRPr>
          </a:p>
          <a:p>
            <a:pPr marL="360363" lvl="0" indent="-360363">
              <a:buFont typeface="Wingdings" pitchFamily="2" charset="2"/>
              <a:buChar char="Ø"/>
            </a:pPr>
            <a:r>
              <a:rPr lang="en-US" dirty="0" err="1" smtClean="0">
                <a:solidFill>
                  <a:schemeClr val="bg1"/>
                </a:solidFill>
                <a:latin typeface="Cambria" pitchFamily="18" charset="0"/>
              </a:rPr>
              <a:t>Menjawab</a:t>
            </a:r>
            <a:r>
              <a:rPr lang="en-US" dirty="0" smtClean="0">
                <a:solidFill>
                  <a:schemeClr val="bg1"/>
                </a:solidFill>
                <a:latin typeface="Cambria" pitchFamily="18" charset="0"/>
              </a:rPr>
              <a:t> </a:t>
            </a:r>
            <a:r>
              <a:rPr lang="en-US" dirty="0" err="1" smtClean="0">
                <a:solidFill>
                  <a:schemeClr val="bg1"/>
                </a:solidFill>
                <a:latin typeface="Cambria" pitchFamily="18" charset="0"/>
              </a:rPr>
              <a:t>permasalahan</a:t>
            </a:r>
            <a:r>
              <a:rPr lang="en-US" dirty="0" smtClean="0">
                <a:solidFill>
                  <a:schemeClr val="bg1"/>
                </a:solidFill>
                <a:latin typeface="Cambria" pitchFamily="18" charset="0"/>
              </a:rPr>
              <a:t> </a:t>
            </a:r>
            <a:r>
              <a:rPr lang="en-US" dirty="0" err="1" smtClean="0">
                <a:solidFill>
                  <a:schemeClr val="bg1"/>
                </a:solidFill>
                <a:latin typeface="Cambria" pitchFamily="18" charset="0"/>
              </a:rPr>
              <a:t>pembangunan</a:t>
            </a:r>
            <a:r>
              <a:rPr lang="en-US" dirty="0" smtClean="0">
                <a:solidFill>
                  <a:schemeClr val="bg1"/>
                </a:solidFill>
                <a:latin typeface="Cambria" pitchFamily="18" charset="0"/>
              </a:rPr>
              <a:t> </a:t>
            </a:r>
            <a:r>
              <a:rPr lang="en-US" dirty="0" err="1" smtClean="0">
                <a:solidFill>
                  <a:schemeClr val="bg1"/>
                </a:solidFill>
                <a:latin typeface="Cambria" pitchFamily="18" charset="0"/>
              </a:rPr>
              <a:t>daerah</a:t>
            </a:r>
            <a:r>
              <a:rPr lang="en-US" dirty="0" smtClean="0">
                <a:solidFill>
                  <a:schemeClr val="bg1"/>
                </a:solidFill>
                <a:latin typeface="Cambria" pitchFamily="18" charset="0"/>
              </a:rPr>
              <a:t> </a:t>
            </a:r>
            <a:r>
              <a:rPr lang="en-US" dirty="0" err="1" smtClean="0">
                <a:solidFill>
                  <a:schemeClr val="bg1"/>
                </a:solidFill>
                <a:latin typeface="Cambria" pitchFamily="18" charset="0"/>
              </a:rPr>
              <a:t>dan</a:t>
            </a:r>
            <a:r>
              <a:rPr lang="en-US" dirty="0" smtClean="0">
                <a:solidFill>
                  <a:schemeClr val="bg1"/>
                </a:solidFill>
                <a:latin typeface="Cambria" pitchFamily="18" charset="0"/>
              </a:rPr>
              <a:t>/</a:t>
            </a:r>
            <a:r>
              <a:rPr lang="en-US" dirty="0" err="1" smtClean="0">
                <a:solidFill>
                  <a:schemeClr val="bg1"/>
                </a:solidFill>
                <a:latin typeface="Cambria" pitchFamily="18" charset="0"/>
              </a:rPr>
              <a:t>atau</a:t>
            </a:r>
            <a:r>
              <a:rPr lang="en-US" dirty="0" smtClean="0">
                <a:solidFill>
                  <a:schemeClr val="bg1"/>
                </a:solidFill>
                <a:latin typeface="Cambria" pitchFamily="18" charset="0"/>
              </a:rPr>
              <a:t> </a:t>
            </a:r>
            <a:r>
              <a:rPr lang="en-US" dirty="0" err="1" smtClean="0">
                <a:solidFill>
                  <a:schemeClr val="bg1"/>
                </a:solidFill>
                <a:latin typeface="Cambria" pitchFamily="18" charset="0"/>
              </a:rPr>
              <a:t>isu</a:t>
            </a:r>
            <a:r>
              <a:rPr lang="en-US" dirty="0" smtClean="0">
                <a:solidFill>
                  <a:schemeClr val="bg1"/>
                </a:solidFill>
                <a:latin typeface="Cambria" pitchFamily="18" charset="0"/>
              </a:rPr>
              <a:t> </a:t>
            </a:r>
            <a:r>
              <a:rPr lang="en-US" dirty="0" err="1" smtClean="0">
                <a:solidFill>
                  <a:schemeClr val="bg1"/>
                </a:solidFill>
                <a:latin typeface="Cambria" pitchFamily="18" charset="0"/>
              </a:rPr>
              <a:t>strategis</a:t>
            </a:r>
            <a:r>
              <a:rPr lang="en-US" dirty="0" smtClean="0">
                <a:solidFill>
                  <a:schemeClr val="bg1"/>
                </a:solidFill>
                <a:latin typeface="Cambria" pitchFamily="18" charset="0"/>
              </a:rPr>
              <a:t> yang </a:t>
            </a:r>
            <a:r>
              <a:rPr lang="en-US" dirty="0" err="1" smtClean="0">
                <a:solidFill>
                  <a:schemeClr val="bg1"/>
                </a:solidFill>
                <a:latin typeface="Cambria" pitchFamily="18" charset="0"/>
              </a:rPr>
              <a:t>perlu</a:t>
            </a:r>
            <a:r>
              <a:rPr lang="en-US" dirty="0" smtClean="0">
                <a:solidFill>
                  <a:schemeClr val="bg1"/>
                </a:solidFill>
                <a:latin typeface="Cambria" pitchFamily="18" charset="0"/>
              </a:rPr>
              <a:t> </a:t>
            </a:r>
            <a:r>
              <a:rPr lang="en-US" dirty="0" err="1" smtClean="0">
                <a:solidFill>
                  <a:schemeClr val="bg1"/>
                </a:solidFill>
                <a:latin typeface="Cambria" pitchFamily="18" charset="0"/>
              </a:rPr>
              <a:t>diselesaikan</a:t>
            </a:r>
            <a:r>
              <a:rPr lang="en-US" dirty="0" smtClean="0">
                <a:solidFill>
                  <a:schemeClr val="bg1"/>
                </a:solidFill>
                <a:latin typeface="Cambria" pitchFamily="18" charset="0"/>
              </a:rPr>
              <a:t>;</a:t>
            </a:r>
            <a:endParaRPr lang="id-ID" dirty="0" smtClean="0">
              <a:solidFill>
                <a:schemeClr val="bg1"/>
              </a:solidFill>
              <a:latin typeface="Cambria" pitchFamily="18" charset="0"/>
            </a:endParaRPr>
          </a:p>
          <a:p>
            <a:pPr marL="360363" lvl="0" indent="-360363">
              <a:buFont typeface="Wingdings" pitchFamily="2" charset="2"/>
              <a:buChar char="Ø"/>
            </a:pPr>
            <a:r>
              <a:rPr lang="en-US" dirty="0" err="1" smtClean="0">
                <a:solidFill>
                  <a:schemeClr val="bg1"/>
                </a:solidFill>
                <a:latin typeface="Cambria" pitchFamily="18" charset="0"/>
              </a:rPr>
              <a:t>Disertai</a:t>
            </a:r>
            <a:r>
              <a:rPr lang="en-US" dirty="0" smtClean="0">
                <a:solidFill>
                  <a:schemeClr val="bg1"/>
                </a:solidFill>
                <a:latin typeface="Cambria" pitchFamily="18" charset="0"/>
              </a:rPr>
              <a:t> </a:t>
            </a:r>
            <a:r>
              <a:rPr lang="en-US" dirty="0" err="1" smtClean="0">
                <a:solidFill>
                  <a:schemeClr val="bg1"/>
                </a:solidFill>
                <a:latin typeface="Cambria" pitchFamily="18" charset="0"/>
              </a:rPr>
              <a:t>dengan</a:t>
            </a:r>
            <a:r>
              <a:rPr lang="en-US" dirty="0" smtClean="0">
                <a:solidFill>
                  <a:schemeClr val="bg1"/>
                </a:solidFill>
                <a:latin typeface="Cambria" pitchFamily="18" charset="0"/>
              </a:rPr>
              <a:t> </a:t>
            </a:r>
            <a:r>
              <a:rPr lang="en-US" dirty="0" err="1" smtClean="0">
                <a:solidFill>
                  <a:schemeClr val="bg1"/>
                </a:solidFill>
                <a:latin typeface="Cambria" pitchFamily="18" charset="0"/>
              </a:rPr>
              <a:t>penjelasan</a:t>
            </a:r>
            <a:r>
              <a:rPr lang="en-US" dirty="0" smtClean="0">
                <a:solidFill>
                  <a:schemeClr val="bg1"/>
                </a:solidFill>
                <a:latin typeface="Cambria" pitchFamily="18" charset="0"/>
              </a:rPr>
              <a:t> yang </a:t>
            </a:r>
            <a:r>
              <a:rPr lang="en-US" dirty="0" err="1" smtClean="0">
                <a:solidFill>
                  <a:schemeClr val="bg1"/>
                </a:solidFill>
                <a:latin typeface="Cambria" pitchFamily="18" charset="0"/>
              </a:rPr>
              <a:t>lebih</a:t>
            </a:r>
            <a:r>
              <a:rPr lang="en-US" dirty="0" smtClean="0">
                <a:solidFill>
                  <a:schemeClr val="bg1"/>
                </a:solidFill>
                <a:latin typeface="Cambria" pitchFamily="18" charset="0"/>
              </a:rPr>
              <a:t> </a:t>
            </a:r>
            <a:r>
              <a:rPr lang="en-US" dirty="0" err="1" smtClean="0">
                <a:solidFill>
                  <a:schemeClr val="bg1"/>
                </a:solidFill>
                <a:latin typeface="Cambria" pitchFamily="18" charset="0"/>
              </a:rPr>
              <a:t>operasional</a:t>
            </a:r>
            <a:r>
              <a:rPr lang="en-US" dirty="0" smtClean="0">
                <a:solidFill>
                  <a:schemeClr val="bg1"/>
                </a:solidFill>
                <a:latin typeface="Cambria" pitchFamily="18" charset="0"/>
              </a:rPr>
              <a:t> </a:t>
            </a:r>
            <a:r>
              <a:rPr lang="en-US" dirty="0" err="1" smtClean="0">
                <a:solidFill>
                  <a:schemeClr val="bg1"/>
                </a:solidFill>
                <a:latin typeface="Cambria" pitchFamily="18" charset="0"/>
              </a:rPr>
              <a:t>sehingga</a:t>
            </a:r>
            <a:r>
              <a:rPr lang="en-US" dirty="0" smtClean="0">
                <a:solidFill>
                  <a:schemeClr val="bg1"/>
                </a:solidFill>
                <a:latin typeface="Cambria" pitchFamily="18" charset="0"/>
              </a:rPr>
              <a:t> </a:t>
            </a:r>
            <a:r>
              <a:rPr lang="en-US" dirty="0" err="1" smtClean="0">
                <a:solidFill>
                  <a:schemeClr val="bg1"/>
                </a:solidFill>
                <a:latin typeface="Cambria" pitchFamily="18" charset="0"/>
              </a:rPr>
              <a:t>mudah</a:t>
            </a:r>
            <a:r>
              <a:rPr lang="en-US" dirty="0" smtClean="0">
                <a:solidFill>
                  <a:schemeClr val="bg1"/>
                </a:solidFill>
                <a:latin typeface="Cambria" pitchFamily="18" charset="0"/>
              </a:rPr>
              <a:t> </a:t>
            </a:r>
            <a:r>
              <a:rPr lang="en-US" dirty="0" err="1" smtClean="0">
                <a:solidFill>
                  <a:schemeClr val="bg1"/>
                </a:solidFill>
                <a:latin typeface="Cambria" pitchFamily="18" charset="0"/>
              </a:rPr>
              <a:t>dijadikan</a:t>
            </a:r>
            <a:r>
              <a:rPr lang="en-US" dirty="0" smtClean="0">
                <a:solidFill>
                  <a:schemeClr val="bg1"/>
                </a:solidFill>
                <a:latin typeface="Cambria" pitchFamily="18" charset="0"/>
              </a:rPr>
              <a:t> </a:t>
            </a:r>
            <a:r>
              <a:rPr lang="en-US" dirty="0" err="1" smtClean="0">
                <a:solidFill>
                  <a:schemeClr val="bg1"/>
                </a:solidFill>
                <a:latin typeface="Cambria" pitchFamily="18" charset="0"/>
              </a:rPr>
              <a:t>acuan</a:t>
            </a:r>
            <a:r>
              <a:rPr lang="en-US" dirty="0" smtClean="0">
                <a:solidFill>
                  <a:schemeClr val="bg1"/>
                </a:solidFill>
                <a:latin typeface="Cambria" pitchFamily="18" charset="0"/>
              </a:rPr>
              <a:t> </a:t>
            </a:r>
            <a:r>
              <a:rPr lang="en-US" dirty="0" err="1" smtClean="0">
                <a:solidFill>
                  <a:schemeClr val="bg1"/>
                </a:solidFill>
                <a:latin typeface="Cambria" pitchFamily="18" charset="0"/>
              </a:rPr>
              <a:t>dalam</a:t>
            </a:r>
            <a:r>
              <a:rPr lang="en-US" dirty="0" smtClean="0">
                <a:solidFill>
                  <a:schemeClr val="bg1"/>
                </a:solidFill>
                <a:latin typeface="Cambria" pitchFamily="18" charset="0"/>
              </a:rPr>
              <a:t> </a:t>
            </a:r>
            <a:r>
              <a:rPr lang="en-US" dirty="0" err="1" smtClean="0">
                <a:solidFill>
                  <a:schemeClr val="bg1"/>
                </a:solidFill>
                <a:latin typeface="Cambria" pitchFamily="18" charset="0"/>
              </a:rPr>
              <a:t>perumusan</a:t>
            </a:r>
            <a:r>
              <a:rPr lang="en-US" dirty="0" smtClean="0">
                <a:solidFill>
                  <a:schemeClr val="bg1"/>
                </a:solidFill>
                <a:latin typeface="Cambria" pitchFamily="18" charset="0"/>
              </a:rPr>
              <a:t> </a:t>
            </a:r>
            <a:r>
              <a:rPr lang="en-US" dirty="0" err="1" smtClean="0">
                <a:solidFill>
                  <a:schemeClr val="bg1"/>
                </a:solidFill>
                <a:latin typeface="Cambria" pitchFamily="18" charset="0"/>
              </a:rPr>
              <a:t>kebijakan</a:t>
            </a:r>
            <a:r>
              <a:rPr lang="en-US" dirty="0" smtClean="0">
                <a:solidFill>
                  <a:schemeClr val="bg1"/>
                </a:solidFill>
                <a:latin typeface="Cambria" pitchFamily="18" charset="0"/>
              </a:rPr>
              <a:t>, </a:t>
            </a:r>
            <a:r>
              <a:rPr lang="en-US" dirty="0" err="1" smtClean="0">
                <a:solidFill>
                  <a:schemeClr val="bg1"/>
                </a:solidFill>
                <a:latin typeface="Cambria" pitchFamily="18" charset="0"/>
              </a:rPr>
              <a:t>strategi</a:t>
            </a:r>
            <a:r>
              <a:rPr lang="en-US" dirty="0" smtClean="0">
                <a:solidFill>
                  <a:schemeClr val="bg1"/>
                </a:solidFill>
                <a:latin typeface="Cambria" pitchFamily="18" charset="0"/>
              </a:rPr>
              <a:t>, </a:t>
            </a:r>
            <a:r>
              <a:rPr lang="en-US" dirty="0" err="1" smtClean="0">
                <a:solidFill>
                  <a:schemeClr val="bg1"/>
                </a:solidFill>
                <a:latin typeface="Cambria" pitchFamily="18" charset="0"/>
              </a:rPr>
              <a:t>dan</a:t>
            </a:r>
            <a:r>
              <a:rPr lang="en-US" dirty="0" smtClean="0">
                <a:solidFill>
                  <a:schemeClr val="bg1"/>
                </a:solidFill>
                <a:latin typeface="Cambria" pitchFamily="18" charset="0"/>
              </a:rPr>
              <a:t> program (</a:t>
            </a:r>
            <a:r>
              <a:rPr lang="en-US" i="1" dirty="0" err="1" smtClean="0">
                <a:solidFill>
                  <a:schemeClr val="bg1"/>
                </a:solidFill>
                <a:latin typeface="Cambria" pitchFamily="18" charset="0"/>
              </a:rPr>
              <a:t>articulative</a:t>
            </a:r>
            <a:r>
              <a:rPr lang="en-US" dirty="0" smtClean="0">
                <a:solidFill>
                  <a:schemeClr val="bg1"/>
                </a:solidFill>
                <a:latin typeface="Cambria" pitchFamily="18" charset="0"/>
              </a:rPr>
              <a:t>);</a:t>
            </a:r>
            <a:endParaRPr lang="id-ID" dirty="0" smtClean="0">
              <a:solidFill>
                <a:schemeClr val="bg1"/>
              </a:solidFill>
              <a:latin typeface="Cambria" pitchFamily="18" charset="0"/>
            </a:endParaRPr>
          </a:p>
          <a:p>
            <a:pPr marL="360363" indent="-360363">
              <a:buFont typeface="Wingdings" pitchFamily="2" charset="2"/>
              <a:buChar char="Ø"/>
            </a:pPr>
            <a:r>
              <a:rPr lang="en-US" dirty="0" err="1" smtClean="0">
                <a:solidFill>
                  <a:schemeClr val="bg1"/>
                </a:solidFill>
                <a:latin typeface="Cambria" pitchFamily="18" charset="0"/>
              </a:rPr>
              <a:t>Disertai</a:t>
            </a:r>
            <a:r>
              <a:rPr lang="en-US" dirty="0" smtClean="0">
                <a:solidFill>
                  <a:schemeClr val="bg1"/>
                </a:solidFill>
                <a:latin typeface="Cambria" pitchFamily="18" charset="0"/>
              </a:rPr>
              <a:t> </a:t>
            </a:r>
            <a:r>
              <a:rPr lang="en-US" dirty="0" err="1" smtClean="0">
                <a:solidFill>
                  <a:schemeClr val="bg1"/>
                </a:solidFill>
                <a:latin typeface="Cambria" pitchFamily="18" charset="0"/>
              </a:rPr>
              <a:t>penjelasan</a:t>
            </a:r>
            <a:r>
              <a:rPr lang="en-US" dirty="0" smtClean="0">
                <a:solidFill>
                  <a:schemeClr val="bg1"/>
                </a:solidFill>
                <a:latin typeface="Cambria" pitchFamily="18" charset="0"/>
              </a:rPr>
              <a:t> </a:t>
            </a:r>
            <a:r>
              <a:rPr lang="en-US" dirty="0" err="1" smtClean="0">
                <a:solidFill>
                  <a:schemeClr val="bg1"/>
                </a:solidFill>
                <a:latin typeface="Cambria" pitchFamily="18" charset="0"/>
              </a:rPr>
              <a:t>mengapa</a:t>
            </a:r>
            <a:r>
              <a:rPr lang="en-US" dirty="0" smtClean="0">
                <a:solidFill>
                  <a:schemeClr val="bg1"/>
                </a:solidFill>
                <a:latin typeface="Cambria" pitchFamily="18" charset="0"/>
              </a:rPr>
              <a:t> </a:t>
            </a:r>
            <a:r>
              <a:rPr lang="en-US" dirty="0" err="1" smtClean="0">
                <a:solidFill>
                  <a:schemeClr val="bg1"/>
                </a:solidFill>
                <a:latin typeface="Cambria" pitchFamily="18" charset="0"/>
              </a:rPr>
              <a:t>visi</a:t>
            </a:r>
            <a:r>
              <a:rPr lang="en-US" dirty="0" smtClean="0">
                <a:solidFill>
                  <a:schemeClr val="bg1"/>
                </a:solidFill>
                <a:latin typeface="Cambria" pitchFamily="18" charset="0"/>
              </a:rPr>
              <a:t> </a:t>
            </a:r>
            <a:r>
              <a:rPr lang="en-US" dirty="0" err="1" smtClean="0">
                <a:solidFill>
                  <a:schemeClr val="bg1"/>
                </a:solidFill>
                <a:latin typeface="Cambria" pitchFamily="18" charset="0"/>
              </a:rPr>
              <a:t>tersebut</a:t>
            </a:r>
            <a:r>
              <a:rPr lang="en-US" dirty="0" smtClean="0">
                <a:solidFill>
                  <a:schemeClr val="bg1"/>
                </a:solidFill>
                <a:latin typeface="Cambria" pitchFamily="18" charset="0"/>
              </a:rPr>
              <a:t> </a:t>
            </a:r>
            <a:r>
              <a:rPr lang="en-US" dirty="0" err="1" smtClean="0">
                <a:solidFill>
                  <a:schemeClr val="bg1"/>
                </a:solidFill>
                <a:latin typeface="Cambria" pitchFamily="18" charset="0"/>
              </a:rPr>
              <a:t>dibutuhkan</a:t>
            </a:r>
            <a:r>
              <a:rPr lang="en-US" dirty="0" smtClean="0">
                <a:solidFill>
                  <a:schemeClr val="bg1"/>
                </a:solidFill>
                <a:latin typeface="Cambria" pitchFamily="18" charset="0"/>
              </a:rPr>
              <a:t>, </a:t>
            </a:r>
            <a:r>
              <a:rPr lang="en-US" dirty="0" err="1" smtClean="0">
                <a:solidFill>
                  <a:schemeClr val="bg1"/>
                </a:solidFill>
                <a:latin typeface="Cambria" pitchFamily="18" charset="0"/>
              </a:rPr>
              <a:t>dan</a:t>
            </a:r>
            <a:r>
              <a:rPr lang="en-US" dirty="0" smtClean="0">
                <a:solidFill>
                  <a:schemeClr val="bg1"/>
                </a:solidFill>
                <a:latin typeface="Cambria" pitchFamily="18" charset="0"/>
              </a:rPr>
              <a:t> </a:t>
            </a:r>
            <a:r>
              <a:rPr lang="en-US" dirty="0" err="1" smtClean="0">
                <a:solidFill>
                  <a:schemeClr val="bg1"/>
                </a:solidFill>
                <a:latin typeface="Cambria" pitchFamily="18" charset="0"/>
              </a:rPr>
              <a:t>relevansinya</a:t>
            </a:r>
            <a:r>
              <a:rPr lang="en-US" dirty="0" smtClean="0">
                <a:solidFill>
                  <a:schemeClr val="bg1"/>
                </a:solidFill>
                <a:latin typeface="Cambria" pitchFamily="18" charset="0"/>
              </a:rPr>
              <a:t> </a:t>
            </a:r>
            <a:r>
              <a:rPr lang="en-US" dirty="0" err="1" smtClean="0">
                <a:solidFill>
                  <a:schemeClr val="bg1"/>
                </a:solidFill>
                <a:latin typeface="Cambria" pitchFamily="18" charset="0"/>
              </a:rPr>
              <a:t>dengan</a:t>
            </a:r>
            <a:r>
              <a:rPr lang="en-US" dirty="0" smtClean="0">
                <a:solidFill>
                  <a:schemeClr val="bg1"/>
                </a:solidFill>
                <a:latin typeface="Cambria" pitchFamily="18" charset="0"/>
              </a:rPr>
              <a:t> </a:t>
            </a:r>
            <a:r>
              <a:rPr lang="en-US" dirty="0" err="1" smtClean="0">
                <a:solidFill>
                  <a:schemeClr val="bg1"/>
                </a:solidFill>
                <a:latin typeface="Cambria" pitchFamily="18" charset="0"/>
              </a:rPr>
              <a:t>permasalahan</a:t>
            </a:r>
            <a:r>
              <a:rPr lang="en-US" dirty="0" smtClean="0">
                <a:solidFill>
                  <a:schemeClr val="bg1"/>
                </a:solidFill>
                <a:latin typeface="Cambria" pitchFamily="18" charset="0"/>
              </a:rPr>
              <a:t> </a:t>
            </a:r>
            <a:r>
              <a:rPr lang="en-US" dirty="0" err="1" smtClean="0">
                <a:solidFill>
                  <a:schemeClr val="bg1"/>
                </a:solidFill>
                <a:latin typeface="Cambria" pitchFamily="18" charset="0"/>
              </a:rPr>
              <a:t>dan</a:t>
            </a:r>
            <a:r>
              <a:rPr lang="en-US" dirty="0" smtClean="0">
                <a:solidFill>
                  <a:schemeClr val="bg1"/>
                </a:solidFill>
                <a:latin typeface="Cambria" pitchFamily="18" charset="0"/>
              </a:rPr>
              <a:t> </a:t>
            </a:r>
            <a:r>
              <a:rPr lang="en-US" dirty="0" err="1" smtClean="0">
                <a:solidFill>
                  <a:schemeClr val="bg1"/>
                </a:solidFill>
                <a:latin typeface="Cambria" pitchFamily="18" charset="0"/>
              </a:rPr>
              <a:t>potensi</a:t>
            </a:r>
            <a:r>
              <a:rPr lang="en-US" dirty="0" smtClean="0">
                <a:solidFill>
                  <a:schemeClr val="bg1"/>
                </a:solidFill>
                <a:latin typeface="Cambria" pitchFamily="18" charset="0"/>
              </a:rPr>
              <a:t> </a:t>
            </a:r>
            <a:r>
              <a:rPr lang="en-US" dirty="0" err="1" smtClean="0">
                <a:solidFill>
                  <a:schemeClr val="bg1"/>
                </a:solidFill>
                <a:latin typeface="Cambria" pitchFamily="18" charset="0"/>
              </a:rPr>
              <a:t>pembangunan</a:t>
            </a:r>
            <a:r>
              <a:rPr kumimoji="0" lang="id-ID" b="0" i="0" u="none" strike="noStrike" cap="none" normalizeH="0" baseline="0" dirty="0" smtClean="0">
                <a:ln>
                  <a:noFill/>
                </a:ln>
                <a:solidFill>
                  <a:schemeClr val="bg1"/>
                </a:solidFill>
                <a:effectLst/>
                <a:latin typeface="Cambria" pitchFamily="18" charset="0"/>
                <a:cs typeface="Arial" pitchFamily="34" charset="0"/>
              </a:rPr>
              <a:t> </a:t>
            </a:r>
          </a:p>
        </p:txBody>
      </p:sp>
      <p:sp>
        <p:nvSpPr>
          <p:cNvPr id="141313" name="Rectangle 1"/>
          <p:cNvSpPr>
            <a:spLocks noChangeArrowheads="1"/>
          </p:cNvSpPr>
          <p:nvPr/>
        </p:nvSpPr>
        <p:spPr bwMode="auto">
          <a:xfrm>
            <a:off x="380910" y="4429132"/>
            <a:ext cx="11619069" cy="2308324"/>
          </a:xfrm>
          <a:prstGeom prst="rect">
            <a:avLst/>
          </a:prstGeom>
          <a:solidFill>
            <a:schemeClr val="accent6">
              <a:lumMod val="5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Syarat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visi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yang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baik</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Dapat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dibayangkan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oleh</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semua</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pelaku</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1"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imaginable</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Memiliki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nilai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yang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memang</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diinginkan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dicata-citakan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1"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desirable</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Memungkinkan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wajar</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layak</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untuk</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dicapai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dengan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situasi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kondisi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kapasitas</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yang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ada</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1"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feasible</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Memusatkan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perhatian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kepada</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isu</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permasalahan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utama</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1"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focussed</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Dapat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mengantisipasi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disesuaikan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dengan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perubahan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jaman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1"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flexible</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endParaRPr kumimoji="0" lang="id-ID" b="0" i="0" u="none" strike="noStrike" cap="none" normalizeH="0" baseline="0" dirty="0" smtClean="0">
              <a:ln>
                <a:noFill/>
              </a:ln>
              <a:solidFill>
                <a:schemeClr val="bg1"/>
              </a:solidFill>
              <a:effectLst/>
              <a:latin typeface="Cambria" pitchFamily="18" charset="0"/>
              <a:cs typeface="Arial" pitchFamily="34" charset="0"/>
            </a:endParaRP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Dapat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dikomunikasikan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mudah</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dimengerti</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semua</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pelaku</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1"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communicable</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p>
          <a:p>
            <a:pPr marL="360363" marR="0" lvl="0" indent="-360363"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Dapat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dirumuskan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ditulis</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dengan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suatu</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pernyataan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yang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singkat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jelas</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dan</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 </a:t>
            </a:r>
            <a:r>
              <a:rPr kumimoji="0" lang="en-US" b="0" i="0" u="none" strike="noStrike" cap="none" normalizeH="0" baseline="0" dirty="0" err="1" smtClean="0">
                <a:ln>
                  <a:noFill/>
                </a:ln>
                <a:solidFill>
                  <a:schemeClr val="bg1"/>
                </a:solidFill>
                <a:effectLst/>
                <a:latin typeface="Cambria" pitchFamily="18" charset="0"/>
                <a:ea typeface="Times New Roman" pitchFamily="18" charset="0"/>
                <a:cs typeface="Tahoma" pitchFamily="34" charset="0"/>
              </a:rPr>
              <a:t>padat</a:t>
            </a:r>
            <a:r>
              <a:rPr kumimoji="0" lang="en-US" b="0" i="0" u="none" strike="noStrike" cap="none" normalizeH="0" baseline="0" dirty="0" smtClean="0">
                <a:ln>
                  <a:noFill/>
                </a:ln>
                <a:solidFill>
                  <a:schemeClr val="bg1"/>
                </a:solidFill>
                <a:effectLst/>
                <a:latin typeface="Cambria" pitchFamily="18" charset="0"/>
                <a:ea typeface="Times New Roman" pitchFamily="18" charset="0"/>
                <a:cs typeface="Tahoma" pitchFamily="34" charset="0"/>
              </a:rPr>
              <a:t>.</a:t>
            </a:r>
            <a:r>
              <a:rPr kumimoji="0" lang="id-ID" b="0" i="0" u="none" strike="noStrike" cap="none" normalizeH="0" baseline="0" dirty="0" smtClean="0">
                <a:ln>
                  <a:noFill/>
                </a:ln>
                <a:solidFill>
                  <a:schemeClr val="bg1"/>
                </a:solidFill>
                <a:effectLst/>
                <a:latin typeface="Cambria" pitchFamily="18" charset="0"/>
                <a:cs typeface="Arial" pitchFamily="34" charset="0"/>
              </a:rPr>
              <a:t> </a:t>
            </a:r>
          </a:p>
        </p:txBody>
      </p:sp>
      <p:sp>
        <p:nvSpPr>
          <p:cNvPr id="16" name="Slide Number Placeholder 36"/>
          <p:cNvSpPr>
            <a:spLocks noGrp="1"/>
          </p:cNvSpPr>
          <p:nvPr>
            <p:ph type="sldNum" sz="quarter" idx="12"/>
          </p:nvPr>
        </p:nvSpPr>
        <p:spPr bwMode="auto">
          <a:xfrm>
            <a:off x="11440238"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9</a:t>
            </a:fld>
            <a:endParaRPr lang="id-ID" sz="1600" b="1" dirty="0" smtClean="0">
              <a:solidFill>
                <a:prstClr val="white"/>
              </a:solidFill>
              <a:latin typeface="Tahoma" pitchFamily="34" charset="0"/>
              <a:cs typeface="Tahoma" pitchFamily="34" charset="0"/>
            </a:endParaRPr>
          </a:p>
        </p:txBody>
      </p:sp>
      <p:sp>
        <p:nvSpPr>
          <p:cNvPr id="15" name="TextBox 14"/>
          <p:cNvSpPr txBox="1"/>
          <p:nvPr/>
        </p:nvSpPr>
        <p:spPr>
          <a:xfrm>
            <a:off x="8380925" y="4367293"/>
            <a:ext cx="3523816" cy="707886"/>
          </a:xfrm>
          <a:prstGeom prst="rect">
            <a:avLst/>
          </a:prstGeom>
          <a:solidFill>
            <a:srgbClr val="FFFF00"/>
          </a:solidFill>
        </p:spPr>
        <p:txBody>
          <a:bodyPr wrap="square" rtlCol="0">
            <a:spAutoFit/>
          </a:bodyPr>
          <a:lstStyle/>
          <a:p>
            <a:pPr algn="ctr"/>
            <a:r>
              <a:rPr lang="id-ID" sz="2000" b="1" dirty="0" smtClean="0">
                <a:latin typeface="Cambria" pitchFamily="18" charset="0"/>
              </a:rPr>
              <a:t>VISI harus diuraikan penjelasannya</a:t>
            </a:r>
            <a:endParaRPr lang="id-ID" sz="2000" b="1" dirty="0">
              <a:latin typeface="Cambria" pitchFamily="18" charset="0"/>
            </a:endParaRPr>
          </a:p>
        </p:txBody>
      </p:sp>
      <p:sp>
        <p:nvSpPr>
          <p:cNvPr id="9" name="Content Placeholder 2"/>
          <p:cNvSpPr txBox="1">
            <a:spLocks/>
          </p:cNvSpPr>
          <p:nvPr/>
        </p:nvSpPr>
        <p:spPr>
          <a:xfrm>
            <a:off x="0" y="-24"/>
            <a:ext cx="12190413" cy="714380"/>
          </a:xfrm>
          <a:prstGeom prst="rect">
            <a:avLst/>
          </a:prstGeom>
          <a:solidFill>
            <a:srgbClr val="C0000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3600" dirty="0" smtClean="0">
                <a:solidFill>
                  <a:schemeClr val="bg1"/>
                </a:solidFill>
                <a:latin typeface="Bernard MT Condensed" pitchFamily="18" charset="0"/>
                <a:ea typeface="Arial Unicode MS" pitchFamily="34" charset="-128"/>
                <a:cs typeface="Arial Unicode MS" pitchFamily="34" charset="-128"/>
              </a:rPr>
              <a:t>BAB IV – VISI DAN MISI DAERAH</a:t>
            </a:r>
            <a:endParaRPr lang="id-ID" sz="3600" dirty="0">
              <a:solidFill>
                <a:schemeClr val="bg1"/>
              </a:solidFill>
              <a:latin typeface="Bernard MT Condensed" pitchFamily="18" charset="0"/>
              <a:ea typeface="Arial Unicode MS" pitchFamily="34" charset="-128"/>
              <a:cs typeface="Arial Unicode MS" pitchFamily="34" charset="-128"/>
            </a:endParaRPr>
          </a:p>
        </p:txBody>
      </p:sp>
    </p:spTree>
    <p:extLst>
      <p:ext uri="{BB962C8B-B14F-4D97-AF65-F5344CB8AC3E}">
        <p14:creationId xmlns="" xmlns:p14="http://schemas.microsoft.com/office/powerpoint/2010/main" val="289077154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4" name="Rectangle 6"/>
          <p:cNvSpPr>
            <a:spLocks noChangeArrowheads="1"/>
          </p:cNvSpPr>
          <p:nvPr/>
        </p:nvSpPr>
        <p:spPr bwMode="auto">
          <a:xfrm>
            <a:off x="2" y="-24"/>
            <a:ext cx="12190414" cy="820499"/>
          </a:xfrm>
          <a:prstGeom prst="rect">
            <a:avLst/>
          </a:prstGeom>
          <a:solidFill>
            <a:srgbClr val="7030A0"/>
          </a:solidFill>
          <a:ln>
            <a:noFill/>
          </a:ln>
        </p:spPr>
        <p:style>
          <a:lnRef idx="0">
            <a:scrgbClr r="0" g="0" b="0"/>
          </a:lnRef>
          <a:fillRef idx="1003">
            <a:schemeClr val="lt1"/>
          </a:fillRef>
          <a:effectRef idx="0">
            <a:scrgbClr r="0" g="0" b="0"/>
          </a:effectRef>
          <a:fontRef idx="major"/>
        </p:style>
        <p:txBody>
          <a:bodyPr vert="horz" wrap="square" lIns="81043" tIns="40522" rIns="81043" bIns="40522" anchor="ctr">
            <a:spAutoFit/>
          </a:bodyPr>
          <a:lstStyle/>
          <a:p>
            <a:pPr algn="ctr">
              <a:buFont typeface="Times New Roman" pitchFamily="16" charset="0"/>
              <a:buNone/>
            </a:pPr>
            <a:r>
              <a:rPr lang="id-ID" sz="2400" b="1" dirty="0" smtClean="0">
                <a:solidFill>
                  <a:schemeClr val="bg1"/>
                </a:solidFill>
                <a:latin typeface="Cambria" pitchFamily="18" charset="0"/>
              </a:rPr>
              <a:t>CATATAN TELAHAAN/REVIEW </a:t>
            </a:r>
            <a:r>
              <a:rPr lang="id-ID" sz="2400" b="1" dirty="0">
                <a:solidFill>
                  <a:schemeClr val="bg1"/>
                </a:solidFill>
                <a:latin typeface="Cambria" pitchFamily="18" charset="0"/>
              </a:rPr>
              <a:t>HASIL EVALUASI </a:t>
            </a:r>
          </a:p>
          <a:p>
            <a:pPr algn="ctr">
              <a:buFont typeface="Times New Roman" pitchFamily="16" charset="0"/>
              <a:buNone/>
            </a:pPr>
            <a:r>
              <a:rPr lang="id-ID" sz="2400" b="1" dirty="0">
                <a:solidFill>
                  <a:schemeClr val="bg1"/>
                </a:solidFill>
                <a:latin typeface="Cambria" pitchFamily="18" charset="0"/>
              </a:rPr>
              <a:t>PELAKSANAAN RENJA </a:t>
            </a:r>
            <a:r>
              <a:rPr lang="id-ID" sz="2400" b="1" dirty="0" smtClean="0">
                <a:solidFill>
                  <a:schemeClr val="bg1"/>
                </a:solidFill>
                <a:latin typeface="Cambria" pitchFamily="18" charset="0"/>
              </a:rPr>
              <a:t>PD DAN PENCAPAIAN KINERJA PELAYANAN PD</a:t>
            </a:r>
            <a:endParaRPr lang="id-ID" sz="2400" b="1" dirty="0">
              <a:solidFill>
                <a:schemeClr val="bg1"/>
              </a:solidFill>
              <a:latin typeface="Cambria" pitchFamily="18" charset="0"/>
            </a:endParaRPr>
          </a:p>
        </p:txBody>
      </p:sp>
      <p:sp>
        <p:nvSpPr>
          <p:cNvPr id="2" name="Rectangle 1"/>
          <p:cNvSpPr/>
          <p:nvPr/>
        </p:nvSpPr>
        <p:spPr bwMode="auto">
          <a:xfrm>
            <a:off x="285674" y="1357298"/>
            <a:ext cx="11428592" cy="4714908"/>
          </a:xfrm>
          <a:prstGeom prst="rect">
            <a:avLst/>
          </a:prstGeom>
          <a:solidFill>
            <a:srgbClr val="FFFF00"/>
          </a:solidFill>
          <a:ln w="9525" cap="flat" cmpd="sng" algn="ctr">
            <a:noFill/>
            <a:prstDash val="solid"/>
            <a:round/>
            <a:headEnd type="none" w="med" len="med"/>
            <a:tailEnd type="none" w="med" len="med"/>
          </a:ln>
          <a:effectLst/>
        </p:spPr>
        <p:txBody>
          <a:bodyPr vert="horz" wrap="square" lIns="81043" tIns="40522" rIns="81043" bIns="40522" numCol="1" rtlCol="0" anchor="t" anchorCtr="0" compatLnSpc="1">
            <a:prstTxWarp prst="textNoShape">
              <a:avLst/>
            </a:prstTxWarp>
          </a:bodyPr>
          <a:lstStyle/>
          <a:p>
            <a:pPr marL="303912" indent="-303912" algn="just">
              <a:lnSpc>
                <a:spcPct val="95000"/>
              </a:lnSpc>
              <a:spcBef>
                <a:spcPct val="50000"/>
              </a:spcBef>
              <a:buFontTx/>
              <a:buAutoNum type="arabicPeriod"/>
            </a:pPr>
            <a:r>
              <a:rPr lang="fi-FI" sz="2300" dirty="0">
                <a:latin typeface="Cambria" panose="02040503050406030204" pitchFamily="18" charset="0"/>
              </a:rPr>
              <a:t>Realisasi program/kegiatan yang </a:t>
            </a:r>
            <a:r>
              <a:rPr lang="fi-FI" sz="2300" dirty="0">
                <a:solidFill>
                  <a:srgbClr val="FF0000"/>
                </a:solidFill>
                <a:latin typeface="Cambria" panose="02040503050406030204" pitchFamily="18" charset="0"/>
              </a:rPr>
              <a:t>tidak memenuhi </a:t>
            </a:r>
            <a:r>
              <a:rPr lang="fi-FI" sz="2300" dirty="0">
                <a:latin typeface="Cambria" panose="02040503050406030204" pitchFamily="18" charset="0"/>
              </a:rPr>
              <a:t>target kinerja hasil/keluaran yang direncanakan</a:t>
            </a:r>
            <a:r>
              <a:rPr lang="en-US" sz="2300" dirty="0">
                <a:solidFill>
                  <a:srgbClr val="FFFFFF"/>
                </a:solidFill>
                <a:latin typeface="Cambria" panose="02040503050406030204" pitchFamily="18" charset="0"/>
              </a:rPr>
              <a:t>;</a:t>
            </a:r>
          </a:p>
          <a:p>
            <a:pPr marL="303912" indent="-303912" algn="just">
              <a:lnSpc>
                <a:spcPct val="95000"/>
              </a:lnSpc>
              <a:spcBef>
                <a:spcPct val="50000"/>
              </a:spcBef>
              <a:buFontTx/>
              <a:buAutoNum type="arabicPeriod"/>
            </a:pPr>
            <a:r>
              <a:rPr lang="fi-FI" sz="2300" dirty="0">
                <a:latin typeface="Cambria" panose="02040503050406030204" pitchFamily="18" charset="0"/>
              </a:rPr>
              <a:t>Realisasi program/kegiatan yang </a:t>
            </a:r>
            <a:r>
              <a:rPr lang="fi-FI" sz="2300" dirty="0">
                <a:solidFill>
                  <a:srgbClr val="FF0000"/>
                </a:solidFill>
                <a:latin typeface="Cambria" panose="02040503050406030204" pitchFamily="18" charset="0"/>
              </a:rPr>
              <a:t>telah memenuhi </a:t>
            </a:r>
            <a:r>
              <a:rPr lang="fi-FI" sz="2300" dirty="0">
                <a:latin typeface="Cambria" panose="02040503050406030204" pitchFamily="18" charset="0"/>
              </a:rPr>
              <a:t>target kinerja hasil/keluaran yang direncanakan</a:t>
            </a:r>
            <a:r>
              <a:rPr lang="en-US" sz="2300" dirty="0">
                <a:solidFill>
                  <a:srgbClr val="FFFFFF"/>
                </a:solidFill>
                <a:latin typeface="Cambria" panose="02040503050406030204" pitchFamily="18" charset="0"/>
              </a:rPr>
              <a:t>;</a:t>
            </a:r>
          </a:p>
          <a:p>
            <a:pPr marL="303912" indent="-303912" algn="just">
              <a:lnSpc>
                <a:spcPct val="95000"/>
              </a:lnSpc>
              <a:spcBef>
                <a:spcPct val="50000"/>
              </a:spcBef>
              <a:buFontTx/>
              <a:buAutoNum type="arabicPeriod"/>
            </a:pPr>
            <a:r>
              <a:rPr lang="fi-FI" sz="2300" dirty="0">
                <a:latin typeface="Cambria" panose="02040503050406030204" pitchFamily="18" charset="0"/>
              </a:rPr>
              <a:t>Realisasi program/kegiatan yang </a:t>
            </a:r>
            <a:r>
              <a:rPr lang="fi-FI" sz="2300" dirty="0">
                <a:solidFill>
                  <a:srgbClr val="FF0000"/>
                </a:solidFill>
                <a:latin typeface="Cambria" panose="02040503050406030204" pitchFamily="18" charset="0"/>
              </a:rPr>
              <a:t>melebihi</a:t>
            </a:r>
            <a:r>
              <a:rPr lang="fi-FI" sz="2300" dirty="0">
                <a:solidFill>
                  <a:srgbClr val="0000FF"/>
                </a:solidFill>
                <a:latin typeface="Cambria" panose="02040503050406030204" pitchFamily="18" charset="0"/>
              </a:rPr>
              <a:t> </a:t>
            </a:r>
            <a:r>
              <a:rPr lang="fi-FI" sz="2300" dirty="0">
                <a:latin typeface="Cambria" panose="02040503050406030204" pitchFamily="18" charset="0"/>
              </a:rPr>
              <a:t>target kinerja hasil/keluaran yang direncanakan;</a:t>
            </a:r>
          </a:p>
          <a:p>
            <a:pPr marL="303912" indent="-303912" algn="just">
              <a:lnSpc>
                <a:spcPct val="95000"/>
              </a:lnSpc>
              <a:spcBef>
                <a:spcPct val="50000"/>
              </a:spcBef>
              <a:buFontTx/>
              <a:buAutoNum type="arabicPeriod"/>
            </a:pPr>
            <a:r>
              <a:rPr lang="fi-FI" sz="2300" dirty="0">
                <a:latin typeface="Cambria" panose="02040503050406030204" pitchFamily="18" charset="0"/>
              </a:rPr>
              <a:t>Faktor-faktor penyebab tidak tercapainya, terpenuhinya atau melebihi target kinerja program/kegiatan;</a:t>
            </a:r>
          </a:p>
          <a:p>
            <a:pPr marL="303912" indent="-303912" algn="just">
              <a:lnSpc>
                <a:spcPct val="95000"/>
              </a:lnSpc>
              <a:spcBef>
                <a:spcPct val="50000"/>
              </a:spcBef>
              <a:buFontTx/>
              <a:buAutoNum type="arabicPeriod"/>
            </a:pPr>
            <a:r>
              <a:rPr lang="en-US" sz="2300" dirty="0" err="1">
                <a:latin typeface="Cambria" panose="02040503050406030204" pitchFamily="18" charset="0"/>
              </a:rPr>
              <a:t>Implikasi</a:t>
            </a:r>
            <a:r>
              <a:rPr lang="en-US" sz="2300" dirty="0">
                <a:latin typeface="Cambria" panose="02040503050406030204" pitchFamily="18" charset="0"/>
              </a:rPr>
              <a:t> yang </a:t>
            </a:r>
            <a:r>
              <a:rPr lang="en-US" sz="2300" dirty="0" err="1">
                <a:latin typeface="Cambria" panose="02040503050406030204" pitchFamily="18" charset="0"/>
              </a:rPr>
              <a:t>timbul</a:t>
            </a:r>
            <a:r>
              <a:rPr lang="en-US" sz="2300" dirty="0">
                <a:latin typeface="Cambria" panose="02040503050406030204" pitchFamily="18" charset="0"/>
              </a:rPr>
              <a:t> </a:t>
            </a:r>
            <a:r>
              <a:rPr lang="en-US" sz="2300" dirty="0" err="1">
                <a:latin typeface="Cambria" panose="02040503050406030204" pitchFamily="18" charset="0"/>
              </a:rPr>
              <a:t>terhadap</a:t>
            </a:r>
            <a:r>
              <a:rPr lang="en-US" sz="2300" dirty="0">
                <a:latin typeface="Cambria" panose="02040503050406030204" pitchFamily="18" charset="0"/>
              </a:rPr>
              <a:t> target </a:t>
            </a:r>
            <a:r>
              <a:rPr lang="en-US" sz="2300" dirty="0" err="1">
                <a:latin typeface="Cambria" panose="02040503050406030204" pitchFamily="18" charset="0"/>
              </a:rPr>
              <a:t>capaian</a:t>
            </a:r>
            <a:r>
              <a:rPr lang="en-US" sz="2300" dirty="0">
                <a:latin typeface="Cambria" panose="02040503050406030204" pitchFamily="18" charset="0"/>
              </a:rPr>
              <a:t> program </a:t>
            </a:r>
            <a:r>
              <a:rPr lang="en-US" sz="2300" dirty="0" err="1">
                <a:latin typeface="Cambria" panose="02040503050406030204" pitchFamily="18" charset="0"/>
              </a:rPr>
              <a:t>Renstra</a:t>
            </a:r>
            <a:r>
              <a:rPr lang="en-US" sz="2300" dirty="0">
                <a:latin typeface="Cambria" panose="02040503050406030204" pitchFamily="18" charset="0"/>
              </a:rPr>
              <a:t> </a:t>
            </a:r>
            <a:r>
              <a:rPr lang="en-US" sz="2300" dirty="0" smtClean="0">
                <a:latin typeface="Cambria" panose="02040503050406030204" pitchFamily="18" charset="0"/>
              </a:rPr>
              <a:t>PD </a:t>
            </a:r>
            <a:r>
              <a:rPr lang="en-US" sz="2300" dirty="0" err="1">
                <a:latin typeface="Cambria" panose="02040503050406030204" pitchFamily="18" charset="0"/>
              </a:rPr>
              <a:t>dan</a:t>
            </a:r>
            <a:r>
              <a:rPr lang="en-US" sz="2300" dirty="0">
                <a:latin typeface="Cambria" panose="02040503050406030204" pitchFamily="18" charset="0"/>
              </a:rPr>
              <a:t> </a:t>
            </a:r>
            <a:r>
              <a:rPr lang="en-US" sz="2300" dirty="0" err="1">
                <a:latin typeface="Cambria" panose="02040503050406030204" pitchFamily="18" charset="0"/>
              </a:rPr>
              <a:t>kinerja</a:t>
            </a:r>
            <a:r>
              <a:rPr lang="en-US" sz="2300" dirty="0">
                <a:latin typeface="Cambria" panose="02040503050406030204" pitchFamily="18" charset="0"/>
              </a:rPr>
              <a:t> </a:t>
            </a:r>
            <a:r>
              <a:rPr lang="en-US" sz="2300" dirty="0" err="1">
                <a:latin typeface="Cambria" panose="02040503050406030204" pitchFamily="18" charset="0"/>
              </a:rPr>
              <a:t>pelayanan</a:t>
            </a:r>
            <a:r>
              <a:rPr lang="en-US" sz="2300" dirty="0">
                <a:latin typeface="Cambria" panose="02040503050406030204" pitchFamily="18" charset="0"/>
              </a:rPr>
              <a:t> </a:t>
            </a:r>
            <a:r>
              <a:rPr lang="en-US" sz="2300" dirty="0" smtClean="0">
                <a:latin typeface="Cambria" panose="02040503050406030204" pitchFamily="18" charset="0"/>
              </a:rPr>
              <a:t>PD </a:t>
            </a:r>
            <a:r>
              <a:rPr lang="id-ID" sz="2300" dirty="0" smtClean="0">
                <a:latin typeface="Cambria" panose="02040503050406030204" pitchFamily="18" charset="0"/>
              </a:rPr>
              <a:t>k</a:t>
            </a:r>
            <a:r>
              <a:rPr lang="en-US" sz="2300" dirty="0" err="1" smtClean="0">
                <a:latin typeface="Cambria" panose="02040503050406030204" pitchFamily="18" charset="0"/>
              </a:rPr>
              <a:t>ebijakan</a:t>
            </a:r>
            <a:r>
              <a:rPr lang="en-US" sz="2300" dirty="0" smtClean="0">
                <a:latin typeface="Cambria" panose="02040503050406030204" pitchFamily="18" charset="0"/>
              </a:rPr>
              <a:t>/</a:t>
            </a:r>
            <a:r>
              <a:rPr lang="en-US" sz="2300" dirty="0" err="1" smtClean="0">
                <a:latin typeface="Cambria" panose="02040503050406030204" pitchFamily="18" charset="0"/>
              </a:rPr>
              <a:t>tindakan</a:t>
            </a:r>
            <a:r>
              <a:rPr lang="en-US" sz="2300" dirty="0" smtClean="0">
                <a:latin typeface="Cambria" panose="02040503050406030204" pitchFamily="18" charset="0"/>
              </a:rPr>
              <a:t> </a:t>
            </a:r>
            <a:r>
              <a:rPr lang="en-US" sz="2300" dirty="0" err="1">
                <a:latin typeface="Cambria" panose="02040503050406030204" pitchFamily="18" charset="0"/>
              </a:rPr>
              <a:t>perencanaan</a:t>
            </a:r>
            <a:r>
              <a:rPr lang="en-US" sz="2300" dirty="0">
                <a:latin typeface="Cambria" panose="02040503050406030204" pitchFamily="18" charset="0"/>
              </a:rPr>
              <a:t> </a:t>
            </a:r>
            <a:r>
              <a:rPr lang="en-US" sz="2300" dirty="0" err="1">
                <a:latin typeface="Cambria" panose="02040503050406030204" pitchFamily="18" charset="0"/>
              </a:rPr>
              <a:t>dan</a:t>
            </a:r>
            <a:r>
              <a:rPr lang="en-US" sz="2300" dirty="0">
                <a:latin typeface="Cambria" panose="02040503050406030204" pitchFamily="18" charset="0"/>
              </a:rPr>
              <a:t> </a:t>
            </a:r>
            <a:r>
              <a:rPr lang="en-US" sz="2300" dirty="0" err="1">
                <a:latin typeface="Cambria" panose="02040503050406030204" pitchFamily="18" charset="0"/>
              </a:rPr>
              <a:t>penganggaran</a:t>
            </a:r>
            <a:r>
              <a:rPr lang="en-US" sz="2300" dirty="0">
                <a:latin typeface="Cambria" panose="02040503050406030204" pitchFamily="18" charset="0"/>
              </a:rPr>
              <a:t> yang </a:t>
            </a:r>
            <a:r>
              <a:rPr lang="en-US" sz="2300" dirty="0" err="1">
                <a:latin typeface="Cambria" panose="02040503050406030204" pitchFamily="18" charset="0"/>
              </a:rPr>
              <a:t>perlu</a:t>
            </a:r>
            <a:r>
              <a:rPr lang="en-US" sz="2300" dirty="0">
                <a:latin typeface="Cambria" panose="02040503050406030204" pitchFamily="18" charset="0"/>
              </a:rPr>
              <a:t> </a:t>
            </a:r>
            <a:r>
              <a:rPr lang="en-US" sz="2300" dirty="0" err="1">
                <a:latin typeface="Cambria" panose="02040503050406030204" pitchFamily="18" charset="0"/>
              </a:rPr>
              <a:t>diambil</a:t>
            </a:r>
            <a:r>
              <a:rPr lang="en-US" sz="2300" dirty="0">
                <a:latin typeface="Cambria" panose="02040503050406030204" pitchFamily="18" charset="0"/>
              </a:rPr>
              <a:t> </a:t>
            </a:r>
            <a:r>
              <a:rPr lang="en-US" sz="2300" dirty="0" err="1">
                <a:latin typeface="Cambria" panose="02040503050406030204" pitchFamily="18" charset="0"/>
              </a:rPr>
              <a:t>untuk</a:t>
            </a:r>
            <a:r>
              <a:rPr lang="en-US" sz="2300" dirty="0">
                <a:latin typeface="Cambria" panose="02040503050406030204" pitchFamily="18" charset="0"/>
              </a:rPr>
              <a:t> </a:t>
            </a:r>
            <a:r>
              <a:rPr lang="en-US" sz="2300" dirty="0" err="1">
                <a:latin typeface="Cambria" panose="02040503050406030204" pitchFamily="18" charset="0"/>
              </a:rPr>
              <a:t>mengatasi</a:t>
            </a:r>
            <a:r>
              <a:rPr lang="en-US" sz="2300" dirty="0">
                <a:latin typeface="Cambria" panose="02040503050406030204" pitchFamily="18" charset="0"/>
              </a:rPr>
              <a:t> </a:t>
            </a:r>
            <a:r>
              <a:rPr lang="en-US" sz="2300" dirty="0" err="1">
                <a:latin typeface="Cambria" panose="02040503050406030204" pitchFamily="18" charset="0"/>
              </a:rPr>
              <a:t>faktor-faktor</a:t>
            </a:r>
            <a:r>
              <a:rPr lang="en-US" sz="2300" dirty="0">
                <a:latin typeface="Cambria" panose="02040503050406030204" pitchFamily="18" charset="0"/>
              </a:rPr>
              <a:t> </a:t>
            </a:r>
            <a:r>
              <a:rPr lang="en-US" sz="2300" dirty="0" err="1">
                <a:latin typeface="Cambria" panose="02040503050406030204" pitchFamily="18" charset="0"/>
              </a:rPr>
              <a:t>penyebab</a:t>
            </a:r>
            <a:r>
              <a:rPr lang="en-US" sz="2300" dirty="0">
                <a:latin typeface="Cambria" panose="02040503050406030204" pitchFamily="18" charset="0"/>
              </a:rPr>
              <a:t> </a:t>
            </a:r>
            <a:r>
              <a:rPr lang="en-US" sz="2300" dirty="0" err="1">
                <a:latin typeface="Cambria" panose="02040503050406030204" pitchFamily="18" charset="0"/>
              </a:rPr>
              <a:t>tersebut</a:t>
            </a:r>
            <a:endParaRPr lang="en-US" sz="2300" dirty="0">
              <a:solidFill>
                <a:srgbClr val="FFFFFF"/>
              </a:solidFill>
              <a:latin typeface="Cambria" panose="02040503050406030204" pitchFamily="18" charset="0"/>
            </a:endParaRPr>
          </a:p>
        </p:txBody>
      </p:sp>
      <p:sp>
        <p:nvSpPr>
          <p:cNvPr id="5"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90</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p14="http://schemas.microsoft.com/office/powerpoint/2010/main" xmlns="" val="123328637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64098" y="-24"/>
            <a:ext cx="12126315"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II – HASIL EVALUASI RENJA PD TAHUN LALU</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166117" y="714356"/>
            <a:ext cx="3071941" cy="1143008"/>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Isu-Isu Penting Penyelenggaraan Tugas dan Fungsi PD</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408348" y="672898"/>
            <a:ext cx="8686869" cy="142876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39750" indent="-539750">
              <a:spcBef>
                <a:spcPts val="0"/>
              </a:spcBef>
              <a:buFont typeface="Wingdings" pitchFamily="2" charset="2"/>
              <a:buChar char="q"/>
            </a:pPr>
            <a:r>
              <a:rPr lang="id-ID" sz="2000" b="1" dirty="0" smtClean="0">
                <a:solidFill>
                  <a:schemeClr val="bg1"/>
                </a:solidFill>
                <a:latin typeface="Cambria" pitchFamily="18" charset="0"/>
              </a:rPr>
              <a:t>Dirumuskan berdasarkan analisis gambaran pelayanan PD, kajian hasil evaluasi pelaksanaan Renja PD, serta kajian terhadap pencapaian kinerja Renstra PD </a:t>
            </a:r>
          </a:p>
        </p:txBody>
      </p:sp>
      <p:sp>
        <p:nvSpPr>
          <p:cNvPr id="5" name="Rectangle 4"/>
          <p:cNvSpPr/>
          <p:nvPr/>
        </p:nvSpPr>
        <p:spPr>
          <a:xfrm>
            <a:off x="95238" y="2357993"/>
            <a:ext cx="11904741" cy="3785652"/>
          </a:xfrm>
          <a:prstGeom prst="rect">
            <a:avLst/>
          </a:prstGeom>
        </p:spPr>
        <p:txBody>
          <a:bodyPr wrap="square">
            <a:spAutoFit/>
          </a:bodyPr>
          <a:lstStyle/>
          <a:p>
            <a:pPr algn="just" hangingPunct="0">
              <a:spcBef>
                <a:spcPts val="100"/>
              </a:spcBef>
              <a:spcAft>
                <a:spcPts val="300"/>
              </a:spcAft>
            </a:pPr>
            <a:r>
              <a:rPr lang="en-US" sz="2000" b="1" dirty="0" err="1">
                <a:solidFill>
                  <a:srgbClr val="0000FF"/>
                </a:solidFill>
                <a:effectLst>
                  <a:outerShdw blurRad="38100" dist="38100" dir="2700000" algn="tl">
                    <a:srgbClr val="000000">
                      <a:alpha val="43137"/>
                    </a:srgbClr>
                  </a:outerShdw>
                </a:effectLst>
                <a:latin typeface="Cambria" pitchFamily="18" charset="0"/>
              </a:rPr>
              <a:t>Isu-isu</a:t>
            </a:r>
            <a:r>
              <a:rPr lang="en-US" sz="2000" b="1" dirty="0">
                <a:solidFill>
                  <a:srgbClr val="0000FF"/>
                </a:solidFill>
                <a:effectLst>
                  <a:outerShdw blurRad="38100" dist="38100" dir="2700000" algn="tl">
                    <a:srgbClr val="000000">
                      <a:alpha val="43137"/>
                    </a:srgbClr>
                  </a:outerShdw>
                </a:effectLst>
                <a:latin typeface="Cambria" pitchFamily="18" charset="0"/>
              </a:rPr>
              <a:t> </a:t>
            </a:r>
            <a:r>
              <a:rPr lang="en-US" sz="2000" b="1" dirty="0" err="1" smtClean="0">
                <a:solidFill>
                  <a:srgbClr val="0000FF"/>
                </a:solidFill>
                <a:effectLst>
                  <a:outerShdw blurRad="38100" dist="38100" dir="2700000" algn="tl">
                    <a:srgbClr val="000000">
                      <a:alpha val="43137"/>
                    </a:srgbClr>
                  </a:outerShdw>
                </a:effectLst>
                <a:latin typeface="Cambria" pitchFamily="18" charset="0"/>
              </a:rPr>
              <a:t>penting</a:t>
            </a:r>
            <a:r>
              <a:rPr lang="id-ID" sz="2000" b="1" dirty="0" smtClean="0">
                <a:solidFill>
                  <a:srgbClr val="0000FF"/>
                </a:solidFill>
                <a:effectLst>
                  <a:outerShdw blurRad="38100" dist="38100" dir="2700000" algn="tl">
                    <a:srgbClr val="000000">
                      <a:alpha val="43137"/>
                    </a:srgbClr>
                  </a:outerShdw>
                </a:effectLst>
                <a:latin typeface="Cambria" pitchFamily="18" charset="0"/>
              </a:rPr>
              <a:t>, </a:t>
            </a:r>
            <a:r>
              <a:rPr lang="en-US" sz="2000" b="1" dirty="0" smtClean="0">
                <a:solidFill>
                  <a:srgbClr val="0000FF"/>
                </a:solidFill>
                <a:effectLst>
                  <a:outerShdw blurRad="38100" dist="38100" dir="2700000" algn="tl">
                    <a:srgbClr val="000000">
                      <a:alpha val="43137"/>
                    </a:srgbClr>
                  </a:outerShdw>
                </a:effectLst>
                <a:latin typeface="Cambria" pitchFamily="18" charset="0"/>
              </a:rPr>
              <a:t> </a:t>
            </a:r>
            <a:r>
              <a:rPr lang="en-US" sz="2000" b="1" dirty="0" err="1" smtClean="0">
                <a:solidFill>
                  <a:srgbClr val="0000FF"/>
                </a:solidFill>
                <a:effectLst>
                  <a:outerShdw blurRad="38100" dist="38100" dir="2700000" algn="tl">
                    <a:srgbClr val="000000">
                      <a:alpha val="43137"/>
                    </a:srgbClr>
                  </a:outerShdw>
                </a:effectLst>
                <a:latin typeface="Cambria" pitchFamily="18" charset="0"/>
              </a:rPr>
              <a:t>mencakup</a:t>
            </a:r>
            <a:r>
              <a:rPr lang="en-US" sz="2000" b="1" dirty="0" smtClean="0">
                <a:solidFill>
                  <a:srgbClr val="0000FF"/>
                </a:solidFill>
                <a:effectLst>
                  <a:outerShdw blurRad="38100" dist="38100" dir="2700000" algn="tl">
                    <a:srgbClr val="000000">
                      <a:alpha val="43137"/>
                    </a:srgbClr>
                  </a:outerShdw>
                </a:effectLst>
                <a:latin typeface="Cambria" pitchFamily="18" charset="0"/>
              </a:rPr>
              <a:t> :</a:t>
            </a:r>
            <a:endParaRPr lang="id-ID" sz="2000" b="1" dirty="0" smtClean="0">
              <a:solidFill>
                <a:srgbClr val="0000FF"/>
              </a:solidFill>
              <a:effectLst>
                <a:outerShdw blurRad="38100" dist="38100" dir="2700000" algn="tl">
                  <a:srgbClr val="000000">
                    <a:alpha val="43137"/>
                  </a:srgbClr>
                </a:outerShdw>
              </a:effectLst>
              <a:latin typeface="Cambria" pitchFamily="18" charset="0"/>
            </a:endParaRPr>
          </a:p>
          <a:p>
            <a:pPr marL="285750" indent="-285750" algn="just" hangingPunct="0">
              <a:spcBef>
                <a:spcPts val="100"/>
              </a:spcBef>
              <a:spcAft>
                <a:spcPts val="300"/>
              </a:spcAft>
              <a:buClr>
                <a:srgbClr val="0000FF"/>
              </a:buClr>
              <a:buFont typeface="Wingdings" pitchFamily="2" charset="2"/>
              <a:buChar char="q"/>
            </a:pPr>
            <a:r>
              <a:rPr lang="en-US" sz="2000" dirty="0" err="1" smtClean="0">
                <a:latin typeface="Cambria" pitchFamily="18" charset="0"/>
              </a:rPr>
              <a:t>Sejauhmana</a:t>
            </a:r>
            <a:r>
              <a:rPr lang="en-US" sz="2000" dirty="0" smtClean="0">
                <a:latin typeface="Cambria" pitchFamily="18" charset="0"/>
              </a:rPr>
              <a:t> </a:t>
            </a:r>
            <a:r>
              <a:rPr lang="en-US" sz="2000" dirty="0" err="1">
                <a:solidFill>
                  <a:srgbClr val="C00000"/>
                </a:solidFill>
                <a:latin typeface="Cambria" pitchFamily="18" charset="0"/>
              </a:rPr>
              <a:t>tingkat</a:t>
            </a:r>
            <a:r>
              <a:rPr lang="en-US" sz="2000" dirty="0">
                <a:solidFill>
                  <a:srgbClr val="C00000"/>
                </a:solidFill>
                <a:latin typeface="Cambria" pitchFamily="18" charset="0"/>
              </a:rPr>
              <a:t> </a:t>
            </a:r>
            <a:r>
              <a:rPr lang="en-US" sz="2000" dirty="0" err="1">
                <a:solidFill>
                  <a:srgbClr val="C00000"/>
                </a:solidFill>
                <a:latin typeface="Cambria" pitchFamily="18" charset="0"/>
              </a:rPr>
              <a:t>kinerja</a:t>
            </a:r>
            <a:r>
              <a:rPr lang="en-US" sz="2000" dirty="0">
                <a:solidFill>
                  <a:srgbClr val="C00000"/>
                </a:solidFill>
                <a:latin typeface="Cambria" pitchFamily="18" charset="0"/>
              </a:rPr>
              <a:t> </a:t>
            </a:r>
            <a:r>
              <a:rPr lang="en-US" sz="2000" dirty="0" err="1">
                <a:solidFill>
                  <a:srgbClr val="C00000"/>
                </a:solidFill>
                <a:latin typeface="Cambria" pitchFamily="18" charset="0"/>
              </a:rPr>
              <a:t>pelayanan</a:t>
            </a:r>
            <a:r>
              <a:rPr lang="en-US" sz="2000" dirty="0">
                <a:solidFill>
                  <a:srgbClr val="C00000"/>
                </a:solidFill>
                <a:latin typeface="Cambria" pitchFamily="18" charset="0"/>
              </a:rPr>
              <a:t> </a:t>
            </a:r>
            <a:r>
              <a:rPr lang="en-US" sz="2000" dirty="0" smtClean="0">
                <a:solidFill>
                  <a:srgbClr val="C00000"/>
                </a:solidFill>
                <a:latin typeface="Cambria" pitchFamily="18" charset="0"/>
              </a:rPr>
              <a:t>PD </a:t>
            </a:r>
            <a:r>
              <a:rPr lang="en-US" sz="2000" dirty="0" err="1">
                <a:solidFill>
                  <a:srgbClr val="C00000"/>
                </a:solidFill>
                <a:latin typeface="Cambria" pitchFamily="18" charset="0"/>
              </a:rPr>
              <a:t>dan</a:t>
            </a:r>
            <a:r>
              <a:rPr lang="en-US" sz="2000" dirty="0">
                <a:solidFill>
                  <a:srgbClr val="C00000"/>
                </a:solidFill>
                <a:latin typeface="Cambria" pitchFamily="18" charset="0"/>
              </a:rPr>
              <a:t> </a:t>
            </a:r>
            <a:r>
              <a:rPr lang="en-US" sz="2000" dirty="0" err="1">
                <a:solidFill>
                  <a:srgbClr val="C00000"/>
                </a:solidFill>
                <a:latin typeface="Cambria" pitchFamily="18" charset="0"/>
              </a:rPr>
              <a:t>hal</a:t>
            </a:r>
            <a:r>
              <a:rPr lang="en-US" sz="2000" dirty="0">
                <a:solidFill>
                  <a:srgbClr val="C00000"/>
                </a:solidFill>
                <a:latin typeface="Cambria" pitchFamily="18" charset="0"/>
              </a:rPr>
              <a:t> </a:t>
            </a:r>
            <a:r>
              <a:rPr lang="en-US" sz="2000" dirty="0" err="1">
                <a:solidFill>
                  <a:srgbClr val="C00000"/>
                </a:solidFill>
                <a:latin typeface="Cambria" pitchFamily="18" charset="0"/>
              </a:rPr>
              <a:t>kritis</a:t>
            </a:r>
            <a:r>
              <a:rPr lang="en-US" sz="2000" dirty="0">
                <a:solidFill>
                  <a:srgbClr val="C00000"/>
                </a:solidFill>
                <a:latin typeface="Cambria" pitchFamily="18" charset="0"/>
              </a:rPr>
              <a:t> yang </a:t>
            </a:r>
            <a:r>
              <a:rPr lang="en-US" sz="2000" dirty="0" err="1">
                <a:solidFill>
                  <a:srgbClr val="C00000"/>
                </a:solidFill>
                <a:latin typeface="Cambria" pitchFamily="18" charset="0"/>
              </a:rPr>
              <a:t>terkait</a:t>
            </a:r>
            <a:r>
              <a:rPr lang="en-US" sz="2000" dirty="0">
                <a:solidFill>
                  <a:srgbClr val="C00000"/>
                </a:solidFill>
                <a:latin typeface="Cambria" pitchFamily="18" charset="0"/>
              </a:rPr>
              <a:t> </a:t>
            </a:r>
            <a:r>
              <a:rPr lang="en-US" sz="2000" dirty="0" err="1">
                <a:solidFill>
                  <a:srgbClr val="C00000"/>
                </a:solidFill>
                <a:latin typeface="Cambria" pitchFamily="18" charset="0"/>
              </a:rPr>
              <a:t>dengan</a:t>
            </a:r>
            <a:r>
              <a:rPr lang="en-US" sz="2000" dirty="0">
                <a:solidFill>
                  <a:srgbClr val="C00000"/>
                </a:solidFill>
                <a:latin typeface="Cambria" pitchFamily="18" charset="0"/>
              </a:rPr>
              <a:t> </a:t>
            </a:r>
            <a:r>
              <a:rPr lang="en-US" sz="2000" dirty="0" err="1">
                <a:solidFill>
                  <a:srgbClr val="C00000"/>
                </a:solidFill>
                <a:latin typeface="Cambria" pitchFamily="18" charset="0"/>
              </a:rPr>
              <a:t>pelayanan</a:t>
            </a:r>
            <a:r>
              <a:rPr lang="en-US" sz="2000" dirty="0">
                <a:solidFill>
                  <a:srgbClr val="C00000"/>
                </a:solidFill>
                <a:latin typeface="Cambria" pitchFamily="18" charset="0"/>
              </a:rPr>
              <a:t> </a:t>
            </a:r>
            <a:r>
              <a:rPr lang="en-US" sz="2000" dirty="0" smtClean="0">
                <a:solidFill>
                  <a:srgbClr val="C00000"/>
                </a:solidFill>
                <a:latin typeface="Cambria" pitchFamily="18" charset="0"/>
              </a:rPr>
              <a:t>PD</a:t>
            </a:r>
            <a:r>
              <a:rPr lang="en-US" sz="2000" dirty="0" smtClean="0">
                <a:latin typeface="Cambria" pitchFamily="18" charset="0"/>
              </a:rPr>
              <a:t>. </a:t>
            </a:r>
            <a:endParaRPr lang="id-ID" sz="2000" dirty="0">
              <a:latin typeface="Cambria" pitchFamily="18" charset="0"/>
            </a:endParaRPr>
          </a:p>
          <a:p>
            <a:pPr marL="285750" indent="-285750" algn="just" hangingPunct="0">
              <a:spcBef>
                <a:spcPts val="100"/>
              </a:spcBef>
              <a:spcAft>
                <a:spcPts val="300"/>
              </a:spcAft>
              <a:buClr>
                <a:srgbClr val="0000FF"/>
              </a:buClr>
              <a:buFont typeface="Wingdings" pitchFamily="2" charset="2"/>
              <a:buChar char="q"/>
            </a:pPr>
            <a:r>
              <a:rPr lang="id-ID" sz="2000" dirty="0">
                <a:latin typeface="Cambria" pitchFamily="18" charset="0"/>
              </a:rPr>
              <a:t>Khusus untuk </a:t>
            </a:r>
            <a:r>
              <a:rPr lang="id-ID" sz="2000" dirty="0" smtClean="0">
                <a:latin typeface="Cambria" pitchFamily="18" charset="0"/>
              </a:rPr>
              <a:t>PD </a:t>
            </a:r>
            <a:r>
              <a:rPr lang="id-ID" sz="2000" dirty="0">
                <a:latin typeface="Cambria" pitchFamily="18" charset="0"/>
              </a:rPr>
              <a:t>provinsi, juga harus melihat s</a:t>
            </a:r>
            <a:r>
              <a:rPr lang="en-US" sz="2000" dirty="0" err="1">
                <a:latin typeface="Cambria" pitchFamily="18" charset="0"/>
              </a:rPr>
              <a:t>ejauhmana</a:t>
            </a:r>
            <a:r>
              <a:rPr lang="en-US" sz="2000" dirty="0">
                <a:latin typeface="Cambria" pitchFamily="18" charset="0"/>
              </a:rPr>
              <a:t> </a:t>
            </a:r>
            <a:r>
              <a:rPr lang="en-US" sz="2000" dirty="0" err="1" smtClean="0">
                <a:solidFill>
                  <a:srgbClr val="C00000"/>
                </a:solidFill>
                <a:latin typeface="Cambria" pitchFamily="18" charset="0"/>
              </a:rPr>
              <a:t>sinergi</a:t>
            </a:r>
            <a:r>
              <a:rPr lang="en-US" sz="2000" dirty="0" smtClean="0">
                <a:solidFill>
                  <a:srgbClr val="C00000"/>
                </a:solidFill>
                <a:latin typeface="Cambria" pitchFamily="18" charset="0"/>
              </a:rPr>
              <a:t> </a:t>
            </a:r>
            <a:r>
              <a:rPr lang="en-US" sz="2000" dirty="0" err="1">
                <a:solidFill>
                  <a:srgbClr val="C00000"/>
                </a:solidFill>
                <a:latin typeface="Cambria" pitchFamily="18" charset="0"/>
              </a:rPr>
              <a:t>dan</a:t>
            </a:r>
            <a:r>
              <a:rPr lang="en-US" sz="2000" dirty="0">
                <a:solidFill>
                  <a:srgbClr val="C00000"/>
                </a:solidFill>
                <a:latin typeface="Cambria" pitchFamily="18" charset="0"/>
              </a:rPr>
              <a:t> </a:t>
            </a:r>
            <a:r>
              <a:rPr lang="en-US" sz="2000" dirty="0" err="1">
                <a:solidFill>
                  <a:srgbClr val="C00000"/>
                </a:solidFill>
                <a:latin typeface="Cambria" pitchFamily="18" charset="0"/>
              </a:rPr>
              <a:t>koordinasi</a:t>
            </a:r>
            <a:r>
              <a:rPr lang="en-US" sz="2000" dirty="0">
                <a:solidFill>
                  <a:srgbClr val="C00000"/>
                </a:solidFill>
                <a:latin typeface="Cambria" pitchFamily="18" charset="0"/>
              </a:rPr>
              <a:t> </a:t>
            </a:r>
            <a:r>
              <a:rPr lang="en-US" sz="2000" dirty="0" err="1">
                <a:solidFill>
                  <a:srgbClr val="C00000"/>
                </a:solidFill>
                <a:latin typeface="Cambria" pitchFamily="18" charset="0"/>
              </a:rPr>
              <a:t>perencanaan</a:t>
            </a:r>
            <a:r>
              <a:rPr lang="en-US" sz="2000" dirty="0">
                <a:solidFill>
                  <a:srgbClr val="C00000"/>
                </a:solidFill>
                <a:latin typeface="Cambria" pitchFamily="18" charset="0"/>
              </a:rPr>
              <a:t> </a:t>
            </a:r>
            <a:r>
              <a:rPr lang="en-US" sz="2000" dirty="0" err="1">
                <a:solidFill>
                  <a:srgbClr val="C00000"/>
                </a:solidFill>
                <a:latin typeface="Cambria" pitchFamily="18" charset="0"/>
              </a:rPr>
              <a:t>maupun</a:t>
            </a:r>
            <a:r>
              <a:rPr lang="en-US" sz="2000" dirty="0">
                <a:solidFill>
                  <a:srgbClr val="C00000"/>
                </a:solidFill>
                <a:latin typeface="Cambria" pitchFamily="18" charset="0"/>
              </a:rPr>
              <a:t> </a:t>
            </a:r>
            <a:r>
              <a:rPr lang="en-US" sz="2000" dirty="0" err="1">
                <a:solidFill>
                  <a:srgbClr val="C00000"/>
                </a:solidFill>
                <a:latin typeface="Cambria" pitchFamily="18" charset="0"/>
              </a:rPr>
              <a:t>pelaksanaan</a:t>
            </a:r>
            <a:r>
              <a:rPr lang="en-US" sz="2000" dirty="0">
                <a:solidFill>
                  <a:srgbClr val="C00000"/>
                </a:solidFill>
                <a:latin typeface="Cambria" pitchFamily="18" charset="0"/>
              </a:rPr>
              <a:t> </a:t>
            </a:r>
            <a:r>
              <a:rPr lang="en-US" sz="2000" dirty="0" err="1">
                <a:solidFill>
                  <a:srgbClr val="C00000"/>
                </a:solidFill>
                <a:latin typeface="Cambria" pitchFamily="18" charset="0"/>
              </a:rPr>
              <a:t>pembangunan</a:t>
            </a:r>
            <a:r>
              <a:rPr lang="en-US" sz="2000" dirty="0">
                <a:solidFill>
                  <a:srgbClr val="C00000"/>
                </a:solidFill>
                <a:latin typeface="Cambria" pitchFamily="18" charset="0"/>
              </a:rPr>
              <a:t> </a:t>
            </a:r>
            <a:r>
              <a:rPr lang="en-US" sz="2000" dirty="0" err="1">
                <a:solidFill>
                  <a:srgbClr val="C00000"/>
                </a:solidFill>
                <a:latin typeface="Cambria" pitchFamily="18" charset="0"/>
              </a:rPr>
              <a:t>antara</a:t>
            </a:r>
            <a:r>
              <a:rPr lang="en-US" sz="2000" dirty="0">
                <a:solidFill>
                  <a:srgbClr val="C00000"/>
                </a:solidFill>
                <a:latin typeface="Cambria" pitchFamily="18" charset="0"/>
              </a:rPr>
              <a:t> </a:t>
            </a:r>
            <a:r>
              <a:rPr lang="en-US" sz="2000" dirty="0" smtClean="0">
                <a:solidFill>
                  <a:srgbClr val="C00000"/>
                </a:solidFill>
                <a:latin typeface="Cambria" pitchFamily="18" charset="0"/>
              </a:rPr>
              <a:t>PD </a:t>
            </a:r>
            <a:r>
              <a:rPr lang="id-ID" sz="2000" dirty="0">
                <a:solidFill>
                  <a:srgbClr val="C00000"/>
                </a:solidFill>
                <a:latin typeface="Cambria" pitchFamily="18" charset="0"/>
              </a:rPr>
              <a:t>provinsi</a:t>
            </a:r>
            <a:r>
              <a:rPr lang="en-US" sz="2000" dirty="0">
                <a:solidFill>
                  <a:srgbClr val="C00000"/>
                </a:solidFill>
                <a:latin typeface="Cambria" pitchFamily="18" charset="0"/>
              </a:rPr>
              <a:t> </a:t>
            </a:r>
            <a:r>
              <a:rPr lang="en-US" sz="2000" dirty="0" err="1">
                <a:solidFill>
                  <a:srgbClr val="C00000"/>
                </a:solidFill>
                <a:latin typeface="Cambria" pitchFamily="18" charset="0"/>
              </a:rPr>
              <a:t>dengan</a:t>
            </a:r>
            <a:r>
              <a:rPr lang="en-US" sz="2000" dirty="0">
                <a:solidFill>
                  <a:srgbClr val="C00000"/>
                </a:solidFill>
                <a:latin typeface="Cambria" pitchFamily="18" charset="0"/>
              </a:rPr>
              <a:t> </a:t>
            </a:r>
            <a:r>
              <a:rPr lang="en-US" sz="2000" dirty="0" smtClean="0">
                <a:solidFill>
                  <a:srgbClr val="C00000"/>
                </a:solidFill>
                <a:latin typeface="Cambria" pitchFamily="18" charset="0"/>
              </a:rPr>
              <a:t>PD </a:t>
            </a:r>
            <a:r>
              <a:rPr lang="en-US" sz="2000" dirty="0" err="1">
                <a:solidFill>
                  <a:srgbClr val="C00000"/>
                </a:solidFill>
                <a:latin typeface="Cambria" pitchFamily="18" charset="0"/>
              </a:rPr>
              <a:t>kabupaten</a:t>
            </a:r>
            <a:r>
              <a:rPr lang="en-US" sz="2000" dirty="0">
                <a:solidFill>
                  <a:srgbClr val="C00000"/>
                </a:solidFill>
                <a:latin typeface="Cambria" pitchFamily="18" charset="0"/>
              </a:rPr>
              <a:t>/</a:t>
            </a:r>
            <a:r>
              <a:rPr lang="en-US" sz="2000" dirty="0" err="1">
                <a:solidFill>
                  <a:srgbClr val="C00000"/>
                </a:solidFill>
                <a:latin typeface="Cambria" pitchFamily="18" charset="0"/>
              </a:rPr>
              <a:t>kota</a:t>
            </a:r>
            <a:r>
              <a:rPr lang="en-US" sz="2000" dirty="0">
                <a:solidFill>
                  <a:srgbClr val="C00000"/>
                </a:solidFill>
                <a:latin typeface="Cambria" pitchFamily="18" charset="0"/>
              </a:rPr>
              <a:t> </a:t>
            </a:r>
            <a:r>
              <a:rPr lang="en-US" sz="2000" dirty="0" err="1">
                <a:solidFill>
                  <a:srgbClr val="C00000"/>
                </a:solidFill>
                <a:latin typeface="Cambria" pitchFamily="18" charset="0"/>
              </a:rPr>
              <a:t>serta</a:t>
            </a:r>
            <a:r>
              <a:rPr lang="en-US" sz="2000" dirty="0">
                <a:solidFill>
                  <a:srgbClr val="C00000"/>
                </a:solidFill>
                <a:latin typeface="Cambria" pitchFamily="18" charset="0"/>
              </a:rPr>
              <a:t> </a:t>
            </a:r>
            <a:r>
              <a:rPr lang="en-US" sz="2000" dirty="0" err="1">
                <a:solidFill>
                  <a:srgbClr val="C00000"/>
                </a:solidFill>
                <a:latin typeface="Cambria" pitchFamily="18" charset="0"/>
              </a:rPr>
              <a:t>dengan</a:t>
            </a:r>
            <a:r>
              <a:rPr lang="en-US" sz="2000" dirty="0">
                <a:solidFill>
                  <a:srgbClr val="C00000"/>
                </a:solidFill>
                <a:latin typeface="Cambria" pitchFamily="18" charset="0"/>
              </a:rPr>
              <a:t> </a:t>
            </a:r>
            <a:r>
              <a:rPr lang="en-US" sz="2000" dirty="0" err="1">
                <a:solidFill>
                  <a:srgbClr val="C00000"/>
                </a:solidFill>
                <a:latin typeface="Cambria" pitchFamily="18" charset="0"/>
              </a:rPr>
              <a:t>Kementerian</a:t>
            </a:r>
            <a:r>
              <a:rPr lang="en-US" sz="2000" dirty="0">
                <a:solidFill>
                  <a:srgbClr val="C00000"/>
                </a:solidFill>
                <a:latin typeface="Cambria" pitchFamily="18" charset="0"/>
              </a:rPr>
              <a:t> </a:t>
            </a:r>
            <a:r>
              <a:rPr lang="en-US" sz="2000" dirty="0" err="1">
                <a:solidFill>
                  <a:srgbClr val="C00000"/>
                </a:solidFill>
                <a:latin typeface="Cambria" pitchFamily="18" charset="0"/>
              </a:rPr>
              <a:t>dan</a:t>
            </a:r>
            <a:r>
              <a:rPr lang="en-US" sz="2000" dirty="0">
                <a:solidFill>
                  <a:srgbClr val="C00000"/>
                </a:solidFill>
                <a:latin typeface="Cambria" pitchFamily="18" charset="0"/>
              </a:rPr>
              <a:t> </a:t>
            </a:r>
            <a:r>
              <a:rPr lang="en-US" sz="2000" dirty="0" err="1">
                <a:solidFill>
                  <a:srgbClr val="C00000"/>
                </a:solidFill>
                <a:latin typeface="Cambria" pitchFamily="18" charset="0"/>
              </a:rPr>
              <a:t>Lembaga</a:t>
            </a:r>
            <a:r>
              <a:rPr lang="en-US" sz="2000" dirty="0">
                <a:latin typeface="Cambria" pitchFamily="18" charset="0"/>
              </a:rPr>
              <a:t> </a:t>
            </a:r>
            <a:r>
              <a:rPr lang="en-US" sz="2000" dirty="0" err="1">
                <a:latin typeface="Cambria" pitchFamily="18" charset="0"/>
              </a:rPr>
              <a:t>di</a:t>
            </a:r>
            <a:r>
              <a:rPr lang="en-US" sz="2000" dirty="0">
                <a:latin typeface="Cambria" pitchFamily="18" charset="0"/>
              </a:rPr>
              <a:t> </a:t>
            </a:r>
            <a:r>
              <a:rPr lang="en-US" sz="2000" dirty="0" err="1">
                <a:latin typeface="Cambria" pitchFamily="18" charset="0"/>
              </a:rPr>
              <a:t>tingkat</a:t>
            </a:r>
            <a:r>
              <a:rPr lang="en-US" sz="2000" dirty="0">
                <a:latin typeface="Cambria" pitchFamily="18" charset="0"/>
              </a:rPr>
              <a:t> </a:t>
            </a:r>
            <a:r>
              <a:rPr lang="en-US" sz="2000" dirty="0" err="1">
                <a:latin typeface="Cambria" pitchFamily="18" charset="0"/>
              </a:rPr>
              <a:t>pusat</a:t>
            </a:r>
            <a:r>
              <a:rPr lang="en-US" sz="2000" dirty="0">
                <a:latin typeface="Cambria" pitchFamily="18" charset="0"/>
              </a:rPr>
              <a:t> </a:t>
            </a:r>
            <a:r>
              <a:rPr lang="en-US" sz="2000" dirty="0" err="1">
                <a:latin typeface="Cambria" pitchFamily="18" charset="0"/>
              </a:rPr>
              <a:t>dalam</a:t>
            </a:r>
            <a:r>
              <a:rPr lang="en-US" sz="2000" dirty="0">
                <a:latin typeface="Cambria" pitchFamily="18" charset="0"/>
              </a:rPr>
              <a:t> </a:t>
            </a:r>
            <a:r>
              <a:rPr lang="en-US" sz="2000" dirty="0" err="1">
                <a:latin typeface="Cambria" pitchFamily="18" charset="0"/>
              </a:rPr>
              <a:t>mencapai</a:t>
            </a:r>
            <a:r>
              <a:rPr lang="en-US" sz="2000" dirty="0">
                <a:latin typeface="Cambria" pitchFamily="18" charset="0"/>
              </a:rPr>
              <a:t> </a:t>
            </a:r>
            <a:r>
              <a:rPr lang="en-US" sz="2000" dirty="0" err="1">
                <a:latin typeface="Cambria" pitchFamily="18" charset="0"/>
              </a:rPr>
              <a:t>tujuan</a:t>
            </a:r>
            <a:r>
              <a:rPr lang="en-US" sz="2000" dirty="0">
                <a:latin typeface="Cambria" pitchFamily="18" charset="0"/>
              </a:rPr>
              <a:t> </a:t>
            </a:r>
            <a:r>
              <a:rPr lang="en-US" sz="2000" dirty="0" err="1" smtClean="0">
                <a:latin typeface="Cambria" pitchFamily="18" charset="0"/>
              </a:rPr>
              <a:t>pembangunan</a:t>
            </a:r>
            <a:r>
              <a:rPr lang="en-US" sz="2000" dirty="0" smtClean="0">
                <a:latin typeface="Cambria" pitchFamily="18" charset="0"/>
              </a:rPr>
              <a:t>.</a:t>
            </a:r>
            <a:endParaRPr lang="id-ID" sz="2000" dirty="0" smtClean="0">
              <a:latin typeface="Cambria" pitchFamily="18" charset="0"/>
            </a:endParaRPr>
          </a:p>
          <a:p>
            <a:pPr marL="285750" indent="-285750" algn="just" hangingPunct="0">
              <a:spcBef>
                <a:spcPts val="100"/>
              </a:spcBef>
              <a:spcAft>
                <a:spcPts val="300"/>
              </a:spcAft>
              <a:buClr>
                <a:srgbClr val="0000FF"/>
              </a:buClr>
              <a:buFont typeface="Wingdings" pitchFamily="2" charset="2"/>
              <a:buChar char="q"/>
            </a:pPr>
            <a:r>
              <a:rPr lang="en-US" sz="2000" dirty="0" err="1" smtClean="0">
                <a:solidFill>
                  <a:srgbClr val="C00000"/>
                </a:solidFill>
                <a:latin typeface="Cambria" pitchFamily="18" charset="0"/>
              </a:rPr>
              <a:t>Permasalahan</a:t>
            </a:r>
            <a:r>
              <a:rPr lang="en-US" sz="2000" dirty="0" smtClean="0">
                <a:solidFill>
                  <a:srgbClr val="C00000"/>
                </a:solidFill>
                <a:latin typeface="Cambria" pitchFamily="18" charset="0"/>
              </a:rPr>
              <a:t> </a:t>
            </a:r>
            <a:r>
              <a:rPr lang="en-US" sz="2000" dirty="0" err="1">
                <a:solidFill>
                  <a:srgbClr val="C00000"/>
                </a:solidFill>
                <a:latin typeface="Cambria" pitchFamily="18" charset="0"/>
              </a:rPr>
              <a:t>dan</a:t>
            </a:r>
            <a:r>
              <a:rPr lang="en-US" sz="2000" dirty="0">
                <a:solidFill>
                  <a:srgbClr val="C00000"/>
                </a:solidFill>
                <a:latin typeface="Cambria" pitchFamily="18" charset="0"/>
              </a:rPr>
              <a:t> </a:t>
            </a:r>
            <a:r>
              <a:rPr lang="en-US" sz="2000" dirty="0" err="1">
                <a:solidFill>
                  <a:srgbClr val="C00000"/>
                </a:solidFill>
                <a:latin typeface="Cambria" pitchFamily="18" charset="0"/>
              </a:rPr>
              <a:t>hambatan</a:t>
            </a:r>
            <a:r>
              <a:rPr lang="en-US" sz="2000" dirty="0">
                <a:solidFill>
                  <a:srgbClr val="C00000"/>
                </a:solidFill>
                <a:latin typeface="Cambria" pitchFamily="18" charset="0"/>
              </a:rPr>
              <a:t> </a:t>
            </a:r>
            <a:r>
              <a:rPr lang="en-US" sz="2000" dirty="0">
                <a:latin typeface="Cambria" pitchFamily="18" charset="0"/>
              </a:rPr>
              <a:t>yang </a:t>
            </a:r>
            <a:r>
              <a:rPr lang="en-US" sz="2000" dirty="0" err="1">
                <a:latin typeface="Cambria" pitchFamily="18" charset="0"/>
              </a:rPr>
              <a:t>dihadapi</a:t>
            </a:r>
            <a:r>
              <a:rPr lang="en-US" sz="2000" dirty="0">
                <a:latin typeface="Cambria" pitchFamily="18" charset="0"/>
              </a:rPr>
              <a:t> </a:t>
            </a:r>
            <a:r>
              <a:rPr lang="en-US" sz="2000" dirty="0" err="1">
                <a:latin typeface="Cambria" pitchFamily="18" charset="0"/>
              </a:rPr>
              <a:t>dalam</a:t>
            </a:r>
            <a:r>
              <a:rPr lang="en-US" sz="2000" dirty="0">
                <a:latin typeface="Cambria" pitchFamily="18" charset="0"/>
              </a:rPr>
              <a:t> </a:t>
            </a:r>
            <a:r>
              <a:rPr lang="en-US" sz="2000" dirty="0" err="1">
                <a:latin typeface="Cambria" pitchFamily="18" charset="0"/>
              </a:rPr>
              <a:t>menyelenggarakan</a:t>
            </a:r>
            <a:r>
              <a:rPr lang="en-US" sz="2000" dirty="0">
                <a:latin typeface="Cambria" pitchFamily="18" charset="0"/>
              </a:rPr>
              <a:t> </a:t>
            </a:r>
            <a:r>
              <a:rPr lang="en-US" sz="2000" dirty="0" err="1">
                <a:latin typeface="Cambria" pitchFamily="18" charset="0"/>
              </a:rPr>
              <a:t>tugas</a:t>
            </a:r>
            <a:r>
              <a:rPr lang="en-US" sz="2000" dirty="0">
                <a:latin typeface="Cambria" pitchFamily="18" charset="0"/>
              </a:rPr>
              <a:t> </a:t>
            </a:r>
            <a:r>
              <a:rPr lang="en-US" sz="2000" dirty="0" err="1">
                <a:latin typeface="Cambria" pitchFamily="18" charset="0"/>
              </a:rPr>
              <a:t>dan</a:t>
            </a:r>
            <a:r>
              <a:rPr lang="en-US" sz="2000" dirty="0">
                <a:latin typeface="Cambria" pitchFamily="18" charset="0"/>
              </a:rPr>
              <a:t> </a:t>
            </a:r>
            <a:r>
              <a:rPr lang="en-US" sz="2000" dirty="0" err="1">
                <a:latin typeface="Cambria" pitchFamily="18" charset="0"/>
              </a:rPr>
              <a:t>fungsi</a:t>
            </a:r>
            <a:r>
              <a:rPr lang="en-US" sz="2000" dirty="0">
                <a:latin typeface="Cambria" pitchFamily="18" charset="0"/>
              </a:rPr>
              <a:t> </a:t>
            </a:r>
            <a:r>
              <a:rPr lang="en-US" sz="2000" dirty="0" smtClean="0">
                <a:latin typeface="Cambria" pitchFamily="18" charset="0"/>
              </a:rPr>
              <a:t>PD.</a:t>
            </a:r>
            <a:endParaRPr lang="id-ID" sz="2000" dirty="0" smtClean="0">
              <a:latin typeface="Cambria" pitchFamily="18" charset="0"/>
            </a:endParaRPr>
          </a:p>
          <a:p>
            <a:pPr marL="285750" indent="-285750" algn="just" hangingPunct="0">
              <a:spcBef>
                <a:spcPts val="100"/>
              </a:spcBef>
              <a:spcAft>
                <a:spcPts val="300"/>
              </a:spcAft>
              <a:buClr>
                <a:srgbClr val="0000FF"/>
              </a:buClr>
              <a:buFont typeface="Wingdings" pitchFamily="2" charset="2"/>
              <a:buChar char="q"/>
            </a:pPr>
            <a:r>
              <a:rPr lang="id-ID" sz="2000" dirty="0" smtClean="0">
                <a:latin typeface="Cambria" pitchFamily="18" charset="0"/>
              </a:rPr>
              <a:t>Dampaknya terhadap pencapaian visi dan misi kepala daerah, terhadap capaian program nasional/internasional, seperti NSPK, SPM dan SDGs (</a:t>
            </a:r>
            <a:r>
              <a:rPr lang="id-ID" sz="2000" i="1" dirty="0" smtClean="0">
                <a:latin typeface="Cambria" pitchFamily="18" charset="0"/>
              </a:rPr>
              <a:t>Suistanable Development Goals</a:t>
            </a:r>
            <a:r>
              <a:rPr lang="id-ID" sz="2000" dirty="0" smtClean="0">
                <a:latin typeface="Cambria" pitchFamily="18" charset="0"/>
              </a:rPr>
              <a:t>); </a:t>
            </a:r>
          </a:p>
          <a:p>
            <a:pPr marL="285750" indent="-285750" algn="just" hangingPunct="0">
              <a:spcBef>
                <a:spcPts val="100"/>
              </a:spcBef>
              <a:spcAft>
                <a:spcPts val="300"/>
              </a:spcAft>
              <a:buClr>
                <a:srgbClr val="0000FF"/>
              </a:buClr>
              <a:buFont typeface="Wingdings" pitchFamily="2" charset="2"/>
              <a:buChar char="q"/>
            </a:pPr>
            <a:r>
              <a:rPr lang="en-US" sz="2000" dirty="0" err="1" smtClean="0">
                <a:solidFill>
                  <a:srgbClr val="C00000"/>
                </a:solidFill>
                <a:latin typeface="Cambria" pitchFamily="18" charset="0"/>
              </a:rPr>
              <a:t>Tantangan</a:t>
            </a:r>
            <a:r>
              <a:rPr lang="en-US" sz="2000" dirty="0" smtClean="0">
                <a:solidFill>
                  <a:srgbClr val="C00000"/>
                </a:solidFill>
                <a:latin typeface="Cambria" pitchFamily="18" charset="0"/>
              </a:rPr>
              <a:t> </a:t>
            </a:r>
            <a:r>
              <a:rPr lang="en-US" sz="2000" dirty="0" err="1">
                <a:solidFill>
                  <a:srgbClr val="C00000"/>
                </a:solidFill>
                <a:latin typeface="Cambria" pitchFamily="18" charset="0"/>
              </a:rPr>
              <a:t>dan</a:t>
            </a:r>
            <a:r>
              <a:rPr lang="en-US" sz="2000" dirty="0">
                <a:solidFill>
                  <a:srgbClr val="C00000"/>
                </a:solidFill>
                <a:latin typeface="Cambria" pitchFamily="18" charset="0"/>
              </a:rPr>
              <a:t> </a:t>
            </a:r>
            <a:r>
              <a:rPr lang="en-US" sz="2000" dirty="0" err="1">
                <a:solidFill>
                  <a:srgbClr val="C00000"/>
                </a:solidFill>
                <a:latin typeface="Cambria" pitchFamily="18" charset="0"/>
              </a:rPr>
              <a:t>peluang</a:t>
            </a:r>
            <a:r>
              <a:rPr lang="en-US" sz="2000" dirty="0">
                <a:solidFill>
                  <a:srgbClr val="C00000"/>
                </a:solidFill>
                <a:latin typeface="Cambria" pitchFamily="18" charset="0"/>
              </a:rPr>
              <a:t> </a:t>
            </a:r>
            <a:r>
              <a:rPr lang="en-US" sz="2000" dirty="0" err="1">
                <a:latin typeface="Cambria" pitchFamily="18" charset="0"/>
              </a:rPr>
              <a:t>dalam</a:t>
            </a:r>
            <a:r>
              <a:rPr lang="en-US" sz="2000" dirty="0">
                <a:latin typeface="Cambria" pitchFamily="18" charset="0"/>
              </a:rPr>
              <a:t> </a:t>
            </a:r>
            <a:r>
              <a:rPr lang="en-US" sz="2000" dirty="0" err="1">
                <a:latin typeface="Cambria" pitchFamily="18" charset="0"/>
              </a:rPr>
              <a:t>meningkatkan</a:t>
            </a:r>
            <a:r>
              <a:rPr lang="en-US" sz="2000" dirty="0">
                <a:latin typeface="Cambria" pitchFamily="18" charset="0"/>
              </a:rPr>
              <a:t> </a:t>
            </a:r>
            <a:r>
              <a:rPr lang="en-US" sz="2000" dirty="0" err="1">
                <a:latin typeface="Cambria" pitchFamily="18" charset="0"/>
              </a:rPr>
              <a:t>pelayanan</a:t>
            </a:r>
            <a:r>
              <a:rPr lang="en-US" sz="2000" dirty="0">
                <a:latin typeface="Cambria" pitchFamily="18" charset="0"/>
              </a:rPr>
              <a:t> </a:t>
            </a:r>
            <a:r>
              <a:rPr lang="en-US" sz="2000" dirty="0" smtClean="0">
                <a:latin typeface="Cambria" pitchFamily="18" charset="0"/>
              </a:rPr>
              <a:t>PD.</a:t>
            </a:r>
            <a:endParaRPr lang="id-ID" sz="2000" dirty="0">
              <a:latin typeface="Cambria" pitchFamily="18" charset="0"/>
            </a:endParaRPr>
          </a:p>
          <a:p>
            <a:pPr marL="285750" indent="-285750" algn="just" hangingPunct="0">
              <a:spcBef>
                <a:spcPts val="100"/>
              </a:spcBef>
              <a:spcAft>
                <a:spcPts val="300"/>
              </a:spcAft>
              <a:buClr>
                <a:srgbClr val="0000FF"/>
              </a:buClr>
              <a:buFont typeface="Wingdings" pitchFamily="2" charset="2"/>
              <a:buChar char="q"/>
            </a:pPr>
            <a:r>
              <a:rPr lang="en-US" sz="2000" dirty="0" err="1" smtClean="0">
                <a:solidFill>
                  <a:srgbClr val="C00000"/>
                </a:solidFill>
                <a:latin typeface="Cambria" pitchFamily="18" charset="0"/>
              </a:rPr>
              <a:t>Formulasi</a:t>
            </a:r>
            <a:r>
              <a:rPr lang="en-US" sz="2000" dirty="0" smtClean="0">
                <a:solidFill>
                  <a:srgbClr val="C00000"/>
                </a:solidFill>
                <a:latin typeface="Cambria" pitchFamily="18" charset="0"/>
              </a:rPr>
              <a:t> </a:t>
            </a:r>
            <a:r>
              <a:rPr lang="en-US" sz="2000" dirty="0" err="1">
                <a:solidFill>
                  <a:srgbClr val="C00000"/>
                </a:solidFill>
                <a:latin typeface="Cambria" pitchFamily="18" charset="0"/>
              </a:rPr>
              <a:t>isu-isu</a:t>
            </a:r>
            <a:r>
              <a:rPr lang="en-US" sz="2000" dirty="0">
                <a:solidFill>
                  <a:srgbClr val="C00000"/>
                </a:solidFill>
                <a:latin typeface="Cambria" pitchFamily="18" charset="0"/>
              </a:rPr>
              <a:t> </a:t>
            </a:r>
            <a:r>
              <a:rPr lang="en-US" sz="2000" dirty="0" err="1">
                <a:solidFill>
                  <a:srgbClr val="C00000"/>
                </a:solidFill>
                <a:latin typeface="Cambria" pitchFamily="18" charset="0"/>
              </a:rPr>
              <a:t>penting</a:t>
            </a:r>
            <a:r>
              <a:rPr lang="en-US" sz="2000" dirty="0">
                <a:solidFill>
                  <a:srgbClr val="C00000"/>
                </a:solidFill>
                <a:latin typeface="Cambria" pitchFamily="18" charset="0"/>
              </a:rPr>
              <a:t> </a:t>
            </a:r>
            <a:r>
              <a:rPr lang="en-US" sz="2000" dirty="0" err="1">
                <a:latin typeface="Cambria" pitchFamily="18" charset="0"/>
              </a:rPr>
              <a:t>berupa</a:t>
            </a:r>
            <a:r>
              <a:rPr lang="en-US" sz="2000" dirty="0">
                <a:latin typeface="Cambria" pitchFamily="18" charset="0"/>
              </a:rPr>
              <a:t> </a:t>
            </a:r>
            <a:r>
              <a:rPr lang="en-US" sz="2000" dirty="0" err="1">
                <a:latin typeface="Cambria" pitchFamily="18" charset="0"/>
              </a:rPr>
              <a:t>rekomendasi</a:t>
            </a:r>
            <a:r>
              <a:rPr lang="en-US" sz="2000" dirty="0">
                <a:latin typeface="Cambria" pitchFamily="18" charset="0"/>
              </a:rPr>
              <a:t> </a:t>
            </a:r>
            <a:r>
              <a:rPr lang="en-US" sz="2000" dirty="0" err="1">
                <a:latin typeface="Cambria" pitchFamily="18" charset="0"/>
              </a:rPr>
              <a:t>dan</a:t>
            </a:r>
            <a:r>
              <a:rPr lang="en-US" sz="2000" dirty="0">
                <a:latin typeface="Cambria" pitchFamily="18" charset="0"/>
              </a:rPr>
              <a:t> </a:t>
            </a:r>
            <a:r>
              <a:rPr lang="en-US" sz="2000" dirty="0" err="1">
                <a:latin typeface="Cambria" pitchFamily="18" charset="0"/>
              </a:rPr>
              <a:t>catatan</a:t>
            </a:r>
            <a:r>
              <a:rPr lang="en-US" sz="2000" dirty="0">
                <a:latin typeface="Cambria" pitchFamily="18" charset="0"/>
              </a:rPr>
              <a:t> yang </a:t>
            </a:r>
            <a:r>
              <a:rPr lang="en-US" sz="2000" dirty="0" err="1">
                <a:latin typeface="Cambria" pitchFamily="18" charset="0"/>
              </a:rPr>
              <a:t>strategis</a:t>
            </a:r>
            <a:r>
              <a:rPr lang="en-US" sz="2000" dirty="0">
                <a:latin typeface="Cambria" pitchFamily="18" charset="0"/>
              </a:rPr>
              <a:t> </a:t>
            </a:r>
            <a:r>
              <a:rPr lang="en-US" sz="2000" dirty="0" err="1">
                <a:latin typeface="Cambria" pitchFamily="18" charset="0"/>
              </a:rPr>
              <a:t>untuk</a:t>
            </a:r>
            <a:r>
              <a:rPr lang="en-US" sz="2000" dirty="0">
                <a:latin typeface="Cambria" pitchFamily="18" charset="0"/>
              </a:rPr>
              <a:t> </a:t>
            </a:r>
            <a:r>
              <a:rPr lang="en-US" sz="2000" dirty="0" err="1">
                <a:latin typeface="Cambria" pitchFamily="18" charset="0"/>
              </a:rPr>
              <a:t>di</a:t>
            </a:r>
            <a:r>
              <a:rPr lang="en-US" sz="2000" dirty="0">
                <a:latin typeface="Cambria" pitchFamily="18" charset="0"/>
              </a:rPr>
              <a:t> </a:t>
            </a:r>
            <a:r>
              <a:rPr lang="en-US" sz="2000" dirty="0" err="1">
                <a:latin typeface="Cambria" pitchFamily="18" charset="0"/>
              </a:rPr>
              <a:t>tindaklanjuti</a:t>
            </a:r>
            <a:r>
              <a:rPr lang="en-US" sz="2000" dirty="0">
                <a:latin typeface="Cambria" pitchFamily="18" charset="0"/>
              </a:rPr>
              <a:t> </a:t>
            </a:r>
            <a:r>
              <a:rPr lang="en-US" sz="2000" dirty="0" err="1">
                <a:latin typeface="Cambria" pitchFamily="18" charset="0"/>
              </a:rPr>
              <a:t>dalam</a:t>
            </a:r>
            <a:r>
              <a:rPr lang="en-US" sz="2000" dirty="0">
                <a:latin typeface="Cambria" pitchFamily="18" charset="0"/>
              </a:rPr>
              <a:t> </a:t>
            </a:r>
            <a:r>
              <a:rPr lang="id-ID" sz="2000" dirty="0">
                <a:latin typeface="Cambria" pitchFamily="18" charset="0"/>
              </a:rPr>
              <a:t>perumusan program dan kegiatan prioritas tahun yang </a:t>
            </a:r>
            <a:r>
              <a:rPr lang="id-ID" sz="2000" dirty="0" smtClean="0">
                <a:latin typeface="Cambria" pitchFamily="18" charset="0"/>
              </a:rPr>
              <a:t>direncanakan.</a:t>
            </a:r>
            <a:endParaRPr lang="id-ID" sz="2000" dirty="0">
              <a:latin typeface="Cambria" pitchFamily="18" charset="0"/>
            </a:endParaRPr>
          </a:p>
        </p:txBody>
      </p:sp>
      <p:sp>
        <p:nvSpPr>
          <p:cNvPr id="6"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91</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 xmlns:p14="http://schemas.microsoft.com/office/powerpoint/2010/main" val="362413801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64098" y="-24"/>
            <a:ext cx="12126315"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II – HASIL EVALUASI RENJA PD TAHUN LALU</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166117" y="928670"/>
            <a:ext cx="3071941" cy="1143008"/>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Review Terhadap Rancangan Awal RKPD</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408348" y="887212"/>
            <a:ext cx="8686869" cy="5042118"/>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id-ID" sz="2400" dirty="0" smtClean="0">
                <a:solidFill>
                  <a:schemeClr val="bg1"/>
                </a:solidFill>
                <a:latin typeface="Cambria" pitchFamily="18" charset="0"/>
              </a:rPr>
              <a:t>Proses yang dilakukan yaitu membandingkan antara rancangan awal RKPD dengan hasil analisis kebutuhan </a:t>
            </a:r>
          </a:p>
          <a:p>
            <a:r>
              <a:rPr lang="fi-FI" sz="2400" dirty="0" smtClean="0">
                <a:solidFill>
                  <a:schemeClr val="bg1"/>
                </a:solidFill>
                <a:latin typeface="Cambria" pitchFamily="18" charset="0"/>
              </a:rPr>
              <a:t>Penjelasan mengenai alasan proses tersebut dilakukan </a:t>
            </a:r>
            <a:endParaRPr lang="id-ID" sz="2400" dirty="0" smtClean="0">
              <a:solidFill>
                <a:schemeClr val="bg1"/>
              </a:solidFill>
              <a:latin typeface="Cambria" pitchFamily="18" charset="0"/>
            </a:endParaRPr>
          </a:p>
          <a:p>
            <a:r>
              <a:rPr lang="id-ID" sz="2400" dirty="0" smtClean="0">
                <a:solidFill>
                  <a:schemeClr val="bg1"/>
                </a:solidFill>
                <a:latin typeface="Cambria" pitchFamily="18" charset="0"/>
              </a:rPr>
              <a:t>Penjelasan temuan-temuan setelah proses tersebut dan catatan penting terhadap perbedaan dengan rancangan awal RKPD, misalnya: terdapat rumusan program dan kegiatan baru yang tidak terdapat di rancangan awal RKPD, atau program dan kegiatan cocok namun besarannya berbeda </a:t>
            </a:r>
            <a:endParaRPr lang="id-ID" sz="2400" dirty="0" smtClean="0">
              <a:solidFill>
                <a:schemeClr val="bg1"/>
              </a:solidFill>
              <a:latin typeface="Cambria" pitchFamily="18" charset="0"/>
              <a:cs typeface="Arial" pitchFamily="34" charset="0"/>
            </a:endParaRPr>
          </a:p>
          <a:p>
            <a:r>
              <a:rPr lang="es-ES" sz="2400" dirty="0" err="1" smtClean="0">
                <a:solidFill>
                  <a:schemeClr val="bg1"/>
                </a:solidFill>
                <a:latin typeface="Cambria" pitchFamily="18" charset="0"/>
                <a:cs typeface="Arial" pitchFamily="34" charset="0"/>
              </a:rPr>
              <a:t>Sajikan</a:t>
            </a:r>
            <a:r>
              <a:rPr lang="es-ES" sz="2400" dirty="0" smtClean="0">
                <a:solidFill>
                  <a:schemeClr val="bg1"/>
                </a:solidFill>
                <a:latin typeface="Cambria" pitchFamily="18" charset="0"/>
                <a:cs typeface="Arial" pitchFamily="34" charset="0"/>
              </a:rPr>
              <a:t> </a:t>
            </a:r>
            <a:r>
              <a:rPr lang="es-ES" sz="2400" dirty="0" err="1" smtClean="0">
                <a:solidFill>
                  <a:schemeClr val="bg1"/>
                </a:solidFill>
                <a:latin typeface="Cambria" pitchFamily="18" charset="0"/>
                <a:cs typeface="Arial" pitchFamily="34" charset="0"/>
              </a:rPr>
              <a:t>dalam</a:t>
            </a:r>
            <a:r>
              <a:rPr lang="es-ES" sz="2400" dirty="0" smtClean="0">
                <a:solidFill>
                  <a:schemeClr val="bg1"/>
                </a:solidFill>
                <a:latin typeface="Cambria" pitchFamily="18" charset="0"/>
                <a:cs typeface="Arial" pitchFamily="34" charset="0"/>
              </a:rPr>
              <a:t> </a:t>
            </a:r>
            <a:r>
              <a:rPr lang="es-ES" sz="2400" dirty="0" err="1" smtClean="0">
                <a:solidFill>
                  <a:schemeClr val="bg1"/>
                </a:solidFill>
                <a:latin typeface="Cambria" pitchFamily="18" charset="0"/>
                <a:cs typeface="Arial" pitchFamily="34" charset="0"/>
              </a:rPr>
              <a:t>bentuk</a:t>
            </a:r>
            <a:r>
              <a:rPr lang="es-ES" sz="2400" dirty="0" smtClean="0">
                <a:solidFill>
                  <a:schemeClr val="bg1"/>
                </a:solidFill>
                <a:latin typeface="Cambria" pitchFamily="18" charset="0"/>
                <a:cs typeface="Arial" pitchFamily="34" charset="0"/>
              </a:rPr>
              <a:t> </a:t>
            </a:r>
            <a:r>
              <a:rPr lang="es-ES" sz="2400" dirty="0" err="1" smtClean="0">
                <a:solidFill>
                  <a:schemeClr val="bg1"/>
                </a:solidFill>
                <a:latin typeface="Cambria" pitchFamily="18" charset="0"/>
                <a:cs typeface="Arial" pitchFamily="34" charset="0"/>
              </a:rPr>
              <a:t>matrik</a:t>
            </a:r>
            <a:r>
              <a:rPr lang="es-ES" sz="2400" dirty="0" smtClean="0">
                <a:solidFill>
                  <a:schemeClr val="bg1"/>
                </a:solidFill>
                <a:latin typeface="Cambria" pitchFamily="18" charset="0"/>
                <a:cs typeface="Arial" pitchFamily="34" charset="0"/>
              </a:rPr>
              <a:t> </a:t>
            </a:r>
            <a:r>
              <a:rPr lang="es-ES" sz="2400" dirty="0" err="1" smtClean="0">
                <a:solidFill>
                  <a:schemeClr val="bg1"/>
                </a:solidFill>
                <a:latin typeface="Cambria" pitchFamily="18" charset="0"/>
                <a:cs typeface="Arial" pitchFamily="34" charset="0"/>
              </a:rPr>
              <a:t>tabel</a:t>
            </a:r>
            <a:r>
              <a:rPr lang="es-ES" sz="2400" dirty="0" smtClean="0">
                <a:solidFill>
                  <a:schemeClr val="bg1"/>
                </a:solidFill>
                <a:latin typeface="Cambria" pitchFamily="18" charset="0"/>
                <a:cs typeface="Arial" pitchFamily="34" charset="0"/>
              </a:rPr>
              <a:t>, </a:t>
            </a:r>
            <a:r>
              <a:rPr lang="es-ES" sz="2400" dirty="0" err="1" smtClean="0">
                <a:solidFill>
                  <a:schemeClr val="bg1"/>
                </a:solidFill>
                <a:latin typeface="Cambria" pitchFamily="18" charset="0"/>
                <a:cs typeface="Arial" pitchFamily="34" charset="0"/>
              </a:rPr>
              <a:t>dengan</a:t>
            </a:r>
            <a:r>
              <a:rPr lang="es-ES" sz="2400" dirty="0" smtClean="0">
                <a:solidFill>
                  <a:schemeClr val="bg1"/>
                </a:solidFill>
                <a:latin typeface="Cambria" pitchFamily="18" charset="0"/>
                <a:cs typeface="Arial" pitchFamily="34" charset="0"/>
              </a:rPr>
              <a:t> </a:t>
            </a:r>
            <a:r>
              <a:rPr lang="es-ES" sz="2400" dirty="0" err="1" smtClean="0">
                <a:solidFill>
                  <a:schemeClr val="bg1"/>
                </a:solidFill>
                <a:latin typeface="Cambria" pitchFamily="18" charset="0"/>
                <a:cs typeface="Arial" pitchFamily="34" charset="0"/>
              </a:rPr>
              <a:t>menempatkan</a:t>
            </a:r>
            <a:r>
              <a:rPr lang="es-ES" sz="2400" dirty="0" smtClean="0">
                <a:solidFill>
                  <a:schemeClr val="bg1"/>
                </a:solidFill>
                <a:latin typeface="Cambria" pitchFamily="18" charset="0"/>
                <a:cs typeface="Arial" pitchFamily="34" charset="0"/>
              </a:rPr>
              <a:t> </a:t>
            </a:r>
            <a:r>
              <a:rPr lang="es-ES" sz="2400" dirty="0" err="1" smtClean="0">
                <a:solidFill>
                  <a:schemeClr val="bg1"/>
                </a:solidFill>
                <a:latin typeface="Cambria" pitchFamily="18" charset="0"/>
                <a:cs typeface="Arial" pitchFamily="34" charset="0"/>
              </a:rPr>
              <a:t>program</a:t>
            </a:r>
            <a:r>
              <a:rPr lang="es-ES" sz="2400" dirty="0" smtClean="0">
                <a:solidFill>
                  <a:schemeClr val="bg1"/>
                </a:solidFill>
                <a:latin typeface="Cambria" pitchFamily="18" charset="0"/>
                <a:cs typeface="Arial" pitchFamily="34" charset="0"/>
              </a:rPr>
              <a:t>/</a:t>
            </a:r>
            <a:r>
              <a:rPr lang="es-ES" sz="2400" dirty="0" err="1" smtClean="0">
                <a:solidFill>
                  <a:schemeClr val="bg1"/>
                </a:solidFill>
                <a:latin typeface="Cambria" pitchFamily="18" charset="0"/>
                <a:cs typeface="Arial" pitchFamily="34" charset="0"/>
              </a:rPr>
              <a:t>kegiatan</a:t>
            </a:r>
            <a:r>
              <a:rPr lang="es-ES" sz="2400" dirty="0" smtClean="0">
                <a:solidFill>
                  <a:schemeClr val="bg1"/>
                </a:solidFill>
                <a:latin typeface="Cambria" pitchFamily="18" charset="0"/>
                <a:cs typeface="Arial" pitchFamily="34" charset="0"/>
              </a:rPr>
              <a:t> yang sama pada </a:t>
            </a:r>
            <a:r>
              <a:rPr lang="es-ES" sz="2400" dirty="0" err="1" smtClean="0">
                <a:solidFill>
                  <a:schemeClr val="bg1"/>
                </a:solidFill>
                <a:latin typeface="Cambria" pitchFamily="18" charset="0"/>
                <a:cs typeface="Arial" pitchFamily="34" charset="0"/>
              </a:rPr>
              <a:t>garis</a:t>
            </a:r>
            <a:r>
              <a:rPr lang="es-ES" sz="2400" dirty="0" smtClean="0">
                <a:solidFill>
                  <a:schemeClr val="bg1"/>
                </a:solidFill>
                <a:latin typeface="Cambria" pitchFamily="18" charset="0"/>
                <a:cs typeface="Arial" pitchFamily="34" charset="0"/>
              </a:rPr>
              <a:t> yang sama </a:t>
            </a:r>
            <a:r>
              <a:rPr lang="es-ES" sz="2400" dirty="0" err="1" smtClean="0">
                <a:solidFill>
                  <a:schemeClr val="bg1"/>
                </a:solidFill>
                <a:latin typeface="Cambria" pitchFamily="18" charset="0"/>
                <a:cs typeface="Arial" pitchFamily="34" charset="0"/>
              </a:rPr>
              <a:t>untuk</a:t>
            </a:r>
            <a:r>
              <a:rPr lang="es-ES" sz="2400" dirty="0" smtClean="0">
                <a:solidFill>
                  <a:schemeClr val="bg1"/>
                </a:solidFill>
                <a:latin typeface="Cambria" pitchFamily="18" charset="0"/>
                <a:cs typeface="Arial" pitchFamily="34" charset="0"/>
              </a:rPr>
              <a:t> </a:t>
            </a:r>
            <a:r>
              <a:rPr lang="es-ES" sz="2400" dirty="0" err="1" smtClean="0">
                <a:solidFill>
                  <a:schemeClr val="bg1"/>
                </a:solidFill>
                <a:latin typeface="Cambria" pitchFamily="18" charset="0"/>
                <a:cs typeface="Arial" pitchFamily="34" charset="0"/>
              </a:rPr>
              <a:t>memudahkan</a:t>
            </a:r>
            <a:r>
              <a:rPr lang="es-ES" sz="2400" dirty="0" smtClean="0">
                <a:solidFill>
                  <a:schemeClr val="bg1"/>
                </a:solidFill>
                <a:latin typeface="Cambria" pitchFamily="18" charset="0"/>
                <a:cs typeface="Arial" pitchFamily="34" charset="0"/>
              </a:rPr>
              <a:t> </a:t>
            </a:r>
            <a:r>
              <a:rPr lang="es-ES" sz="2400" dirty="0" err="1" smtClean="0">
                <a:solidFill>
                  <a:schemeClr val="bg1"/>
                </a:solidFill>
                <a:latin typeface="Cambria" pitchFamily="18" charset="0"/>
                <a:cs typeface="Arial" pitchFamily="34" charset="0"/>
              </a:rPr>
              <a:t>analisis</a:t>
            </a:r>
            <a:endParaRPr lang="id-ID" sz="2400" dirty="0" smtClean="0">
              <a:solidFill>
                <a:schemeClr val="bg1"/>
              </a:solidFill>
              <a:latin typeface="Cambria" pitchFamily="18" charset="0"/>
            </a:endParaRPr>
          </a:p>
        </p:txBody>
      </p:sp>
      <p:sp>
        <p:nvSpPr>
          <p:cNvPr id="7"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92</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 xmlns:p14="http://schemas.microsoft.com/office/powerpoint/2010/main" val="362413801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24"/>
            <a:ext cx="12190413" cy="1214446"/>
          </a:xfrm>
          <a:solidFill>
            <a:srgbClr val="002060"/>
          </a:solidFill>
        </p:spPr>
        <p:txBody>
          <a:bodyPr>
            <a:noAutofit/>
          </a:bodyPr>
          <a:lstStyle/>
          <a:p>
            <a:pPr algn="ctr" eaLnBrk="1" hangingPunct="1"/>
            <a:r>
              <a:rPr lang="es-ES" sz="2400" b="1" dirty="0" err="1" smtClean="0">
                <a:solidFill>
                  <a:schemeClr val="bg1"/>
                </a:solidFill>
                <a:latin typeface="Cambria" pitchFamily="18" charset="0"/>
              </a:rPr>
              <a:t>Tabel</a:t>
            </a:r>
            <a:r>
              <a:rPr lang="id-ID" sz="2400" b="1" dirty="0" smtClean="0">
                <a:solidFill>
                  <a:schemeClr val="bg1"/>
                </a:solidFill>
                <a:latin typeface="Cambria" pitchFamily="18" charset="0"/>
              </a:rPr>
              <a:t> 2.3</a:t>
            </a:r>
            <a:r>
              <a:rPr lang="es-ES" sz="2400" b="1" dirty="0" smtClean="0">
                <a:solidFill>
                  <a:schemeClr val="bg1"/>
                </a:solidFill>
                <a:latin typeface="Cambria" pitchFamily="18" charset="0"/>
              </a:rPr>
              <a:t> </a:t>
            </a:r>
            <a:br>
              <a:rPr lang="es-ES" sz="2400" b="1" dirty="0" smtClean="0">
                <a:solidFill>
                  <a:schemeClr val="bg1"/>
                </a:solidFill>
                <a:latin typeface="Cambria" pitchFamily="18" charset="0"/>
              </a:rPr>
            </a:br>
            <a:r>
              <a:rPr lang="es-ES" sz="2400" b="1" dirty="0" err="1" smtClean="0">
                <a:solidFill>
                  <a:schemeClr val="bg1"/>
                </a:solidFill>
                <a:latin typeface="Cambria" pitchFamily="18" charset="0"/>
              </a:rPr>
              <a:t>Review</a:t>
            </a:r>
            <a:r>
              <a:rPr lang="es-ES" sz="2400" b="1" dirty="0" smtClean="0">
                <a:solidFill>
                  <a:schemeClr val="bg1"/>
                </a:solidFill>
                <a:latin typeface="Cambria" pitchFamily="18" charset="0"/>
              </a:rPr>
              <a:t> </a:t>
            </a:r>
            <a:r>
              <a:rPr lang="es-ES" sz="2400" b="1" dirty="0" err="1" smtClean="0">
                <a:solidFill>
                  <a:schemeClr val="bg1"/>
                </a:solidFill>
                <a:latin typeface="Cambria" pitchFamily="18" charset="0"/>
              </a:rPr>
              <a:t>Terhadap</a:t>
            </a:r>
            <a:r>
              <a:rPr lang="es-ES" sz="2400" b="1" dirty="0" smtClean="0">
                <a:solidFill>
                  <a:schemeClr val="bg1"/>
                </a:solidFill>
                <a:latin typeface="Cambria" pitchFamily="18" charset="0"/>
              </a:rPr>
              <a:t> </a:t>
            </a:r>
            <a:r>
              <a:rPr lang="es-ES" sz="2400" b="1" dirty="0" err="1" smtClean="0">
                <a:solidFill>
                  <a:schemeClr val="bg1"/>
                </a:solidFill>
                <a:latin typeface="Cambria" pitchFamily="18" charset="0"/>
              </a:rPr>
              <a:t>Rancangan</a:t>
            </a:r>
            <a:r>
              <a:rPr lang="es-ES" sz="2400" b="1" dirty="0" smtClean="0">
                <a:solidFill>
                  <a:schemeClr val="bg1"/>
                </a:solidFill>
                <a:latin typeface="Cambria" pitchFamily="18" charset="0"/>
              </a:rPr>
              <a:t> </a:t>
            </a:r>
            <a:r>
              <a:rPr lang="es-ES" sz="2400" b="1" dirty="0" err="1" smtClean="0">
                <a:solidFill>
                  <a:schemeClr val="bg1"/>
                </a:solidFill>
                <a:latin typeface="Cambria" pitchFamily="18" charset="0"/>
              </a:rPr>
              <a:t>Awal</a:t>
            </a:r>
            <a:r>
              <a:rPr lang="es-ES" sz="2400" b="1" dirty="0" smtClean="0">
                <a:solidFill>
                  <a:schemeClr val="bg1"/>
                </a:solidFill>
                <a:latin typeface="Cambria" pitchFamily="18" charset="0"/>
              </a:rPr>
              <a:t> RKPD </a:t>
            </a:r>
            <a:r>
              <a:rPr lang="es-ES" sz="2400" b="1" dirty="0" err="1" smtClean="0">
                <a:solidFill>
                  <a:schemeClr val="bg1"/>
                </a:solidFill>
                <a:latin typeface="Cambria" pitchFamily="18" charset="0"/>
              </a:rPr>
              <a:t>Tahun</a:t>
            </a:r>
            <a:r>
              <a:rPr lang="es-ES" sz="2400" b="1" dirty="0" smtClean="0">
                <a:solidFill>
                  <a:schemeClr val="bg1"/>
                </a:solidFill>
                <a:latin typeface="Cambria" pitchFamily="18" charset="0"/>
              </a:rPr>
              <a:t> ………</a:t>
            </a:r>
            <a:r>
              <a:rPr lang="en-US" sz="2400" b="1" dirty="0" smtClean="0">
                <a:solidFill>
                  <a:schemeClr val="bg1"/>
                </a:solidFill>
                <a:latin typeface="Cambria" pitchFamily="18" charset="0"/>
              </a:rPr>
              <a:t/>
            </a:r>
            <a:br>
              <a:rPr lang="en-US" sz="2400" b="1" dirty="0" smtClean="0">
                <a:solidFill>
                  <a:schemeClr val="bg1"/>
                </a:solidFill>
                <a:latin typeface="Cambria" pitchFamily="18" charset="0"/>
              </a:rPr>
            </a:br>
            <a:r>
              <a:rPr lang="id-ID" sz="2400" b="1" dirty="0" smtClean="0">
                <a:solidFill>
                  <a:schemeClr val="bg1"/>
                </a:solidFill>
                <a:latin typeface="Cambria" pitchFamily="18" charset="0"/>
              </a:rPr>
              <a:t>Provinsi .....</a:t>
            </a:r>
            <a:endParaRPr lang="en-US" sz="2400" b="1" dirty="0" smtClean="0">
              <a:solidFill>
                <a:schemeClr val="bg1"/>
              </a:solidFill>
              <a:latin typeface="Cambria" pitchFamily="18" charset="0"/>
            </a:endParaRPr>
          </a:p>
        </p:txBody>
      </p:sp>
      <p:pic>
        <p:nvPicPr>
          <p:cNvPr id="7" name="Picture 6" descr="Tabel review RKPD.png"/>
          <p:cNvPicPr>
            <a:picLocks noChangeAspect="1"/>
          </p:cNvPicPr>
          <p:nvPr/>
        </p:nvPicPr>
        <p:blipFill>
          <a:blip r:embed="rId3"/>
          <a:stretch>
            <a:fillRect/>
          </a:stretch>
        </p:blipFill>
        <p:spPr>
          <a:xfrm>
            <a:off x="0" y="2071678"/>
            <a:ext cx="12190413" cy="3214710"/>
          </a:xfrm>
          <a:prstGeom prst="rect">
            <a:avLst/>
          </a:prstGeom>
          <a:ln>
            <a:solidFill>
              <a:schemeClr val="tx1"/>
            </a:solidFill>
          </a:ln>
        </p:spPr>
      </p:pic>
      <p:sp>
        <p:nvSpPr>
          <p:cNvPr id="8" name="TextBox 7"/>
          <p:cNvSpPr txBox="1"/>
          <p:nvPr/>
        </p:nvSpPr>
        <p:spPr>
          <a:xfrm>
            <a:off x="95238" y="1571612"/>
            <a:ext cx="4285679" cy="369332"/>
          </a:xfrm>
          <a:prstGeom prst="rect">
            <a:avLst/>
          </a:prstGeom>
          <a:noFill/>
        </p:spPr>
        <p:txBody>
          <a:bodyPr wrap="square" rtlCol="0">
            <a:spAutoFit/>
          </a:bodyPr>
          <a:lstStyle/>
          <a:p>
            <a:r>
              <a:rPr lang="id-ID" dirty="0" smtClean="0">
                <a:latin typeface="Cambria" pitchFamily="18" charset="0"/>
              </a:rPr>
              <a:t>Nama PD: .....................</a:t>
            </a:r>
            <a:endParaRPr lang="id-ID" dirty="0">
              <a:latin typeface="Cambria" pitchFamily="18" charset="0"/>
            </a:endParaRPr>
          </a:p>
        </p:txBody>
      </p:sp>
      <p:sp>
        <p:nvSpPr>
          <p:cNvPr id="9"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93</a:t>
            </a:fld>
            <a:endParaRPr lang="id-ID" sz="1600" b="1" dirty="0" smtClean="0">
              <a:solidFill>
                <a:prstClr val="white"/>
              </a:solidFill>
              <a:latin typeface="Tahoma" pitchFamily="34" charset="0"/>
              <a:cs typeface="Tahoma" pitchFamily="34" charset="0"/>
            </a:endParaRPr>
          </a:p>
        </p:txBody>
      </p:sp>
    </p:spTree>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64098" y="-24"/>
            <a:ext cx="12126315" cy="612016"/>
          </a:xfrm>
          <a:prstGeom prst="rect">
            <a:avLst/>
          </a:prstGeom>
          <a:solidFill>
            <a:srgbClr val="663300"/>
          </a:soli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II – HASIL EVALUASI RENJA PD TAHUN LALU</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166117" y="714356"/>
            <a:ext cx="3071941" cy="1143008"/>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Penelaahan Usulan Program dan Kegiatan Masyarakat</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408348" y="672898"/>
            <a:ext cx="8686869" cy="2327474"/>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chemeClr val="bg1"/>
              </a:buClr>
              <a:buSzPct val="100000"/>
              <a:buNone/>
            </a:pPr>
            <a:r>
              <a:rPr lang="id-ID" sz="2000" dirty="0" smtClean="0">
                <a:solidFill>
                  <a:schemeClr val="bg1"/>
                </a:solidFill>
                <a:latin typeface="Cambria" pitchFamily="18" charset="0"/>
              </a:rPr>
              <a:t>hasil kajian terhadap program/kegiatan yang diusulkan para pemangku kepentingan, baik dari kelompok masyarakat terkait langsung dengan pelayanan provinsi, LSM, asosiasi-asosiasi, perguruan tinggi maupun dari Perangkat Daerah kabupaten/kota yang langsung ditujukan kepada Perangkat Daerah Provinsi maupun berdasarkan hasil pengumpulan informasi Perangkat Daerah provinsi dari penelitian lapangan dan pengamatan pelaksanaan musrenbang kabupaten/kota (bila sudah dilakukan). </a:t>
            </a:r>
          </a:p>
        </p:txBody>
      </p:sp>
      <p:sp>
        <p:nvSpPr>
          <p:cNvPr id="7" name="Rectangle 6"/>
          <p:cNvSpPr/>
          <p:nvPr/>
        </p:nvSpPr>
        <p:spPr>
          <a:xfrm>
            <a:off x="190435" y="2929497"/>
            <a:ext cx="11809503" cy="3785652"/>
          </a:xfrm>
          <a:prstGeom prst="rect">
            <a:avLst/>
          </a:prstGeom>
        </p:spPr>
        <p:txBody>
          <a:bodyPr wrap="square">
            <a:spAutoFit/>
          </a:bodyPr>
          <a:lstStyle/>
          <a:p>
            <a:pPr marL="388938" lvl="1" indent="-388938" algn="just"/>
            <a:r>
              <a:rPr lang="id-ID" sz="2000" b="1" dirty="0" smtClean="0">
                <a:solidFill>
                  <a:srgbClr val="0033CC"/>
                </a:solidFill>
                <a:effectLst>
                  <a:outerShdw blurRad="38100" dist="38100" dir="2700000" algn="tl">
                    <a:srgbClr val="000000">
                      <a:alpha val="43137"/>
                    </a:srgbClr>
                  </a:outerShdw>
                </a:effectLst>
                <a:latin typeface="Cambria" pitchFamily="18" charset="0"/>
              </a:rPr>
              <a:t>LANGKAH-LANGKAH:</a:t>
            </a:r>
          </a:p>
          <a:p>
            <a:pPr lvl="1" indent="-457200" algn="just">
              <a:buFont typeface="+mj-lt"/>
              <a:buAutoNum type="alphaLcPeriod"/>
            </a:pPr>
            <a:r>
              <a:rPr lang="en-US" sz="2000" dirty="0" err="1" smtClean="0">
                <a:solidFill>
                  <a:srgbClr val="000000"/>
                </a:solidFill>
                <a:latin typeface="Cambria" pitchFamily="18" charset="0"/>
              </a:rPr>
              <a:t>Inventarisasi</a:t>
            </a:r>
            <a:r>
              <a:rPr lang="en-US" sz="2000" dirty="0" smtClean="0">
                <a:solidFill>
                  <a:srgbClr val="000000"/>
                </a:solidFill>
                <a:latin typeface="Cambria" pitchFamily="18" charset="0"/>
              </a:rPr>
              <a:t> </a:t>
            </a:r>
            <a:r>
              <a:rPr lang="en-US" sz="2000" dirty="0" err="1">
                <a:solidFill>
                  <a:srgbClr val="000000"/>
                </a:solidFill>
                <a:latin typeface="Cambria" pitchFamily="18" charset="0"/>
              </a:rPr>
              <a:t>usulan-usulan</a:t>
            </a:r>
            <a:r>
              <a:rPr lang="en-US" sz="2000" dirty="0">
                <a:solidFill>
                  <a:srgbClr val="000000"/>
                </a:solidFill>
                <a:latin typeface="Cambria" pitchFamily="18" charset="0"/>
              </a:rPr>
              <a:t> program/</a:t>
            </a:r>
            <a:r>
              <a:rPr lang="en-US" sz="2000" dirty="0" err="1">
                <a:solidFill>
                  <a:srgbClr val="000000"/>
                </a:solidFill>
                <a:latin typeface="Cambria" pitchFamily="18" charset="0"/>
              </a:rPr>
              <a:t>kegiatan</a:t>
            </a:r>
            <a:r>
              <a:rPr lang="en-US" sz="2000" dirty="0">
                <a:solidFill>
                  <a:srgbClr val="000000"/>
                </a:solidFill>
                <a:latin typeface="Cambria" pitchFamily="18" charset="0"/>
              </a:rPr>
              <a:t> </a:t>
            </a:r>
            <a:r>
              <a:rPr lang="en-US" sz="2000" dirty="0" err="1">
                <a:solidFill>
                  <a:srgbClr val="000000"/>
                </a:solidFill>
                <a:latin typeface="Cambria" pitchFamily="18" charset="0"/>
              </a:rPr>
              <a:t>dari</a:t>
            </a:r>
            <a:r>
              <a:rPr lang="en-US" sz="2000" dirty="0">
                <a:solidFill>
                  <a:srgbClr val="000000"/>
                </a:solidFill>
                <a:latin typeface="Cambria" pitchFamily="18" charset="0"/>
              </a:rPr>
              <a:t> </a:t>
            </a:r>
            <a:r>
              <a:rPr lang="en-US" sz="2000" dirty="0" err="1" smtClean="0">
                <a:solidFill>
                  <a:srgbClr val="000000"/>
                </a:solidFill>
                <a:latin typeface="Cambria" pitchFamily="18" charset="0"/>
              </a:rPr>
              <a:t>masyarakat</a:t>
            </a:r>
            <a:r>
              <a:rPr lang="id-ID" sz="2000" dirty="0" smtClean="0">
                <a:solidFill>
                  <a:srgbClr val="000000"/>
                </a:solidFill>
                <a:latin typeface="Cambria" pitchFamily="18" charset="0"/>
              </a:rPr>
              <a:t>.</a:t>
            </a:r>
            <a:endParaRPr lang="en-US" sz="2000" dirty="0" smtClean="0">
              <a:solidFill>
                <a:srgbClr val="000000"/>
              </a:solidFill>
              <a:latin typeface="Cambria" pitchFamily="18" charset="0"/>
            </a:endParaRPr>
          </a:p>
          <a:p>
            <a:pPr lvl="1" indent="-457200" algn="just">
              <a:buFont typeface="+mj-lt"/>
              <a:buAutoNum type="alphaLcPeriod"/>
            </a:pPr>
            <a:r>
              <a:rPr lang="en-US" sz="2000" dirty="0" err="1" smtClean="0">
                <a:solidFill>
                  <a:srgbClr val="000000"/>
                </a:solidFill>
                <a:latin typeface="Cambria" pitchFamily="18" charset="0"/>
              </a:rPr>
              <a:t>Seleksi</a:t>
            </a:r>
            <a:r>
              <a:rPr lang="en-US" sz="2000" dirty="0" smtClean="0">
                <a:solidFill>
                  <a:srgbClr val="000000"/>
                </a:solidFill>
                <a:latin typeface="Cambria" pitchFamily="18" charset="0"/>
              </a:rPr>
              <a:t> </a:t>
            </a:r>
            <a:r>
              <a:rPr lang="en-US" sz="2000" dirty="0" err="1" smtClean="0">
                <a:solidFill>
                  <a:srgbClr val="000000"/>
                </a:solidFill>
                <a:latin typeface="Cambria" pitchFamily="18" charset="0"/>
              </a:rPr>
              <a:t>apakah</a:t>
            </a:r>
            <a:r>
              <a:rPr lang="en-US" sz="2000" dirty="0" smtClean="0">
                <a:solidFill>
                  <a:srgbClr val="000000"/>
                </a:solidFill>
                <a:latin typeface="Cambria" pitchFamily="18" charset="0"/>
              </a:rPr>
              <a:t> </a:t>
            </a:r>
            <a:r>
              <a:rPr lang="en-US" sz="2000" dirty="0" err="1" smtClean="0">
                <a:solidFill>
                  <a:srgbClr val="000000"/>
                </a:solidFill>
                <a:latin typeface="Cambria" pitchFamily="18" charset="0"/>
              </a:rPr>
              <a:t>usulan-usulan</a:t>
            </a:r>
            <a:r>
              <a:rPr lang="en-US" sz="2000" dirty="0" smtClean="0">
                <a:solidFill>
                  <a:srgbClr val="000000"/>
                </a:solidFill>
                <a:latin typeface="Cambria" pitchFamily="18" charset="0"/>
              </a:rPr>
              <a:t> </a:t>
            </a:r>
            <a:r>
              <a:rPr lang="en-US" sz="2000" dirty="0" err="1" smtClean="0">
                <a:solidFill>
                  <a:srgbClr val="000000"/>
                </a:solidFill>
                <a:latin typeface="Cambria" pitchFamily="18" charset="0"/>
              </a:rPr>
              <a:t>tersebut</a:t>
            </a:r>
            <a:r>
              <a:rPr lang="en-US" sz="2000" dirty="0" smtClean="0">
                <a:solidFill>
                  <a:srgbClr val="000000"/>
                </a:solidFill>
                <a:latin typeface="Cambria" pitchFamily="18" charset="0"/>
              </a:rPr>
              <a:t> </a:t>
            </a:r>
            <a:r>
              <a:rPr lang="en-US" sz="2000" dirty="0" err="1" smtClean="0">
                <a:solidFill>
                  <a:srgbClr val="000000"/>
                </a:solidFill>
                <a:latin typeface="Cambria" pitchFamily="18" charset="0"/>
              </a:rPr>
              <a:t>sesuai</a:t>
            </a:r>
            <a:r>
              <a:rPr lang="en-US" sz="2000" dirty="0" smtClean="0">
                <a:solidFill>
                  <a:srgbClr val="000000"/>
                </a:solidFill>
                <a:latin typeface="Cambria" pitchFamily="18" charset="0"/>
              </a:rPr>
              <a:t> </a:t>
            </a:r>
            <a:r>
              <a:rPr lang="en-US" sz="2000" dirty="0" err="1" smtClean="0">
                <a:solidFill>
                  <a:srgbClr val="000000"/>
                </a:solidFill>
                <a:latin typeface="Cambria" pitchFamily="18" charset="0"/>
              </a:rPr>
              <a:t>dengan</a:t>
            </a:r>
            <a:r>
              <a:rPr lang="en-US" sz="2000" dirty="0" smtClean="0">
                <a:solidFill>
                  <a:srgbClr val="000000"/>
                </a:solidFill>
                <a:latin typeface="Cambria" pitchFamily="18" charset="0"/>
              </a:rPr>
              <a:t> </a:t>
            </a:r>
            <a:r>
              <a:rPr lang="en-US" sz="2000" dirty="0" err="1" smtClean="0">
                <a:solidFill>
                  <a:srgbClr val="000000"/>
                </a:solidFill>
                <a:latin typeface="Cambria" pitchFamily="18" charset="0"/>
              </a:rPr>
              <a:t>kewenangan</a:t>
            </a:r>
            <a:r>
              <a:rPr lang="en-US" sz="2000" dirty="0" smtClean="0">
                <a:solidFill>
                  <a:srgbClr val="000000"/>
                </a:solidFill>
                <a:latin typeface="Cambria" pitchFamily="18" charset="0"/>
              </a:rPr>
              <a:t> </a:t>
            </a:r>
            <a:r>
              <a:rPr lang="en-US" sz="2000" dirty="0" err="1" smtClean="0">
                <a:solidFill>
                  <a:srgbClr val="000000"/>
                </a:solidFill>
                <a:latin typeface="Cambria" pitchFamily="18" charset="0"/>
              </a:rPr>
              <a:t>provinsi</a:t>
            </a:r>
            <a:r>
              <a:rPr lang="en-US" sz="2000" dirty="0" smtClean="0">
                <a:solidFill>
                  <a:srgbClr val="000000"/>
                </a:solidFill>
                <a:latin typeface="Cambria" pitchFamily="18" charset="0"/>
              </a:rPr>
              <a:t>/</a:t>
            </a:r>
            <a:r>
              <a:rPr lang="en-US" sz="2000" dirty="0" err="1" smtClean="0">
                <a:solidFill>
                  <a:srgbClr val="000000"/>
                </a:solidFill>
                <a:latin typeface="Cambria" pitchFamily="18" charset="0"/>
              </a:rPr>
              <a:t>kab</a:t>
            </a:r>
            <a:r>
              <a:rPr lang="en-US" sz="2000" dirty="0" smtClean="0">
                <a:solidFill>
                  <a:srgbClr val="000000"/>
                </a:solidFill>
                <a:latin typeface="Cambria" pitchFamily="18" charset="0"/>
              </a:rPr>
              <a:t>/</a:t>
            </a:r>
            <a:r>
              <a:rPr lang="en-US" sz="2000" dirty="0" err="1" smtClean="0">
                <a:solidFill>
                  <a:srgbClr val="000000"/>
                </a:solidFill>
                <a:latin typeface="Cambria" pitchFamily="18" charset="0"/>
              </a:rPr>
              <a:t>kota</a:t>
            </a:r>
            <a:r>
              <a:rPr lang="en-US" sz="2000" dirty="0" smtClean="0">
                <a:solidFill>
                  <a:srgbClr val="000000"/>
                </a:solidFill>
                <a:latin typeface="Cambria" pitchFamily="18" charset="0"/>
              </a:rPr>
              <a:t>.</a:t>
            </a:r>
            <a:endParaRPr lang="id-ID" sz="2000" dirty="0" smtClean="0">
              <a:solidFill>
                <a:srgbClr val="000000"/>
              </a:solidFill>
              <a:latin typeface="Cambria" pitchFamily="18" charset="0"/>
            </a:endParaRPr>
          </a:p>
          <a:p>
            <a:pPr lvl="1" indent="-457200" algn="just">
              <a:buFont typeface="+mj-lt"/>
              <a:buAutoNum type="alphaLcPeriod"/>
            </a:pPr>
            <a:r>
              <a:rPr lang="en-US" sz="2000" dirty="0" err="1" smtClean="0">
                <a:solidFill>
                  <a:srgbClr val="000000"/>
                </a:solidFill>
                <a:latin typeface="Cambria" pitchFamily="18" charset="0"/>
              </a:rPr>
              <a:t>Sesuaikan</a:t>
            </a:r>
            <a:r>
              <a:rPr lang="en-US" sz="2000" dirty="0" smtClean="0">
                <a:solidFill>
                  <a:srgbClr val="000000"/>
                </a:solidFill>
                <a:latin typeface="Cambria" pitchFamily="18" charset="0"/>
              </a:rPr>
              <a:t> </a:t>
            </a:r>
            <a:r>
              <a:rPr lang="en-US" sz="2000" dirty="0" err="1" smtClean="0">
                <a:solidFill>
                  <a:srgbClr val="000000"/>
                </a:solidFill>
                <a:latin typeface="Cambria" pitchFamily="18" charset="0"/>
              </a:rPr>
              <a:t>dengan</a:t>
            </a:r>
            <a:r>
              <a:rPr lang="en-US" sz="2000" dirty="0" smtClean="0">
                <a:solidFill>
                  <a:srgbClr val="000000"/>
                </a:solidFill>
                <a:latin typeface="Cambria" pitchFamily="18" charset="0"/>
              </a:rPr>
              <a:t> </a:t>
            </a:r>
            <a:r>
              <a:rPr lang="en-US" sz="2000" dirty="0" err="1" smtClean="0">
                <a:solidFill>
                  <a:srgbClr val="000000"/>
                </a:solidFill>
                <a:latin typeface="Cambria" pitchFamily="18" charset="0"/>
              </a:rPr>
              <a:t>nomenklatur</a:t>
            </a:r>
            <a:r>
              <a:rPr lang="en-US" sz="2000" dirty="0" smtClean="0">
                <a:solidFill>
                  <a:srgbClr val="000000"/>
                </a:solidFill>
                <a:latin typeface="Cambria" pitchFamily="18" charset="0"/>
              </a:rPr>
              <a:t> program/</a:t>
            </a:r>
            <a:r>
              <a:rPr lang="en-US" sz="2000" dirty="0" err="1" smtClean="0">
                <a:solidFill>
                  <a:srgbClr val="000000"/>
                </a:solidFill>
                <a:latin typeface="Cambria" pitchFamily="18" charset="0"/>
              </a:rPr>
              <a:t>kegiatan</a:t>
            </a:r>
            <a:r>
              <a:rPr lang="en-US" sz="2000" dirty="0" smtClean="0">
                <a:solidFill>
                  <a:srgbClr val="000000"/>
                </a:solidFill>
                <a:latin typeface="Cambria" pitchFamily="18" charset="0"/>
              </a:rPr>
              <a:t> </a:t>
            </a:r>
            <a:r>
              <a:rPr lang="en-US" sz="2000" dirty="0">
                <a:solidFill>
                  <a:srgbClr val="000000"/>
                </a:solidFill>
                <a:latin typeface="Cambria" pitchFamily="18" charset="0"/>
              </a:rPr>
              <a:t>yang </a:t>
            </a:r>
            <a:r>
              <a:rPr lang="en-US" sz="2000" dirty="0" err="1" smtClean="0">
                <a:solidFill>
                  <a:srgbClr val="000000"/>
                </a:solidFill>
                <a:latin typeface="Cambria" pitchFamily="18" charset="0"/>
              </a:rPr>
              <a:t>berlaku</a:t>
            </a:r>
            <a:r>
              <a:rPr lang="id-ID" sz="2000" dirty="0" smtClean="0">
                <a:solidFill>
                  <a:srgbClr val="000000"/>
                </a:solidFill>
                <a:latin typeface="Cambria" pitchFamily="18" charset="0"/>
              </a:rPr>
              <a:t>.</a:t>
            </a:r>
            <a:endParaRPr lang="id-ID" sz="2000" dirty="0">
              <a:solidFill>
                <a:srgbClr val="000000"/>
              </a:solidFill>
              <a:latin typeface="Cambria" pitchFamily="18" charset="0"/>
            </a:endParaRPr>
          </a:p>
          <a:p>
            <a:pPr lvl="1" indent="-457200" algn="just">
              <a:buFont typeface="+mj-lt"/>
              <a:buAutoNum type="alphaLcPeriod"/>
            </a:pPr>
            <a:r>
              <a:rPr lang="en-US" sz="2000" dirty="0" err="1">
                <a:solidFill>
                  <a:srgbClr val="000000"/>
                </a:solidFill>
                <a:latin typeface="Cambria" pitchFamily="18" charset="0"/>
              </a:rPr>
              <a:t>Teliti</a:t>
            </a:r>
            <a:r>
              <a:rPr lang="en-US" sz="2000" dirty="0">
                <a:solidFill>
                  <a:srgbClr val="000000"/>
                </a:solidFill>
                <a:latin typeface="Cambria" pitchFamily="18" charset="0"/>
              </a:rPr>
              <a:t> </a:t>
            </a:r>
            <a:r>
              <a:rPr lang="en-US" sz="2000" dirty="0" err="1">
                <a:solidFill>
                  <a:srgbClr val="000000"/>
                </a:solidFill>
                <a:latin typeface="Cambria" pitchFamily="18" charset="0"/>
              </a:rPr>
              <a:t>kelengkapan</a:t>
            </a:r>
            <a:r>
              <a:rPr lang="en-US" sz="2000" dirty="0">
                <a:solidFill>
                  <a:srgbClr val="000000"/>
                </a:solidFill>
                <a:latin typeface="Cambria" pitchFamily="18" charset="0"/>
              </a:rPr>
              <a:t> </a:t>
            </a:r>
            <a:r>
              <a:rPr lang="en-US" sz="2000" dirty="0" err="1">
                <a:solidFill>
                  <a:srgbClr val="000000"/>
                </a:solidFill>
                <a:latin typeface="Cambria" pitchFamily="18" charset="0"/>
              </a:rPr>
              <a:t>informasi</a:t>
            </a:r>
            <a:r>
              <a:rPr lang="en-US" sz="2000" dirty="0">
                <a:solidFill>
                  <a:srgbClr val="000000"/>
                </a:solidFill>
                <a:latin typeface="Cambria" pitchFamily="18" charset="0"/>
              </a:rPr>
              <a:t> </a:t>
            </a:r>
            <a:r>
              <a:rPr lang="en-US" sz="2000" dirty="0" err="1">
                <a:solidFill>
                  <a:srgbClr val="000000"/>
                </a:solidFill>
                <a:latin typeface="Cambria" pitchFamily="18" charset="0"/>
              </a:rPr>
              <a:t>dari</a:t>
            </a:r>
            <a:r>
              <a:rPr lang="en-US" sz="2000" dirty="0">
                <a:solidFill>
                  <a:srgbClr val="000000"/>
                </a:solidFill>
                <a:latin typeface="Cambria" pitchFamily="18" charset="0"/>
              </a:rPr>
              <a:t> </a:t>
            </a:r>
            <a:r>
              <a:rPr lang="en-US" sz="2000" dirty="0" err="1">
                <a:solidFill>
                  <a:srgbClr val="000000"/>
                </a:solidFill>
                <a:latin typeface="Cambria" pitchFamily="18" charset="0"/>
              </a:rPr>
              <a:t>usulan</a:t>
            </a:r>
            <a:r>
              <a:rPr lang="en-US" sz="2000" dirty="0">
                <a:solidFill>
                  <a:srgbClr val="000000"/>
                </a:solidFill>
                <a:latin typeface="Cambria" pitchFamily="18" charset="0"/>
              </a:rPr>
              <a:t>, </a:t>
            </a:r>
            <a:r>
              <a:rPr lang="en-US" sz="2000" dirty="0" err="1">
                <a:solidFill>
                  <a:srgbClr val="000000"/>
                </a:solidFill>
                <a:latin typeface="Cambria" pitchFamily="18" charset="0"/>
              </a:rPr>
              <a:t>bila</a:t>
            </a:r>
            <a:r>
              <a:rPr lang="en-US" sz="2000" dirty="0">
                <a:solidFill>
                  <a:srgbClr val="000000"/>
                </a:solidFill>
                <a:latin typeface="Cambria" pitchFamily="18" charset="0"/>
              </a:rPr>
              <a:t> </a:t>
            </a:r>
            <a:r>
              <a:rPr lang="en-US" sz="2000" dirty="0" err="1">
                <a:solidFill>
                  <a:srgbClr val="000000"/>
                </a:solidFill>
                <a:latin typeface="Cambria" pitchFamily="18" charset="0"/>
              </a:rPr>
              <a:t>belum</a:t>
            </a:r>
            <a:r>
              <a:rPr lang="en-US" sz="2000" dirty="0">
                <a:solidFill>
                  <a:srgbClr val="000000"/>
                </a:solidFill>
                <a:latin typeface="Cambria" pitchFamily="18" charset="0"/>
              </a:rPr>
              <a:t> </a:t>
            </a:r>
            <a:r>
              <a:rPr lang="en-US" sz="2000" dirty="0" err="1">
                <a:solidFill>
                  <a:srgbClr val="000000"/>
                </a:solidFill>
                <a:latin typeface="Cambria" pitchFamily="18" charset="0"/>
              </a:rPr>
              <a:t>lengkap</a:t>
            </a:r>
            <a:r>
              <a:rPr lang="en-US" sz="2000" dirty="0">
                <a:solidFill>
                  <a:srgbClr val="000000"/>
                </a:solidFill>
                <a:latin typeface="Cambria" pitchFamily="18" charset="0"/>
              </a:rPr>
              <a:t> </a:t>
            </a:r>
            <a:r>
              <a:rPr lang="en-US" sz="2000" dirty="0" err="1">
                <a:solidFill>
                  <a:srgbClr val="000000"/>
                </a:solidFill>
                <a:latin typeface="Cambria" pitchFamily="18" charset="0"/>
              </a:rPr>
              <a:t>terutama</a:t>
            </a:r>
            <a:r>
              <a:rPr lang="en-US" sz="2000" dirty="0">
                <a:solidFill>
                  <a:srgbClr val="000000"/>
                </a:solidFill>
                <a:latin typeface="Cambria" pitchFamily="18" charset="0"/>
              </a:rPr>
              <a:t> </a:t>
            </a:r>
            <a:r>
              <a:rPr lang="en-US" sz="2000" dirty="0" err="1">
                <a:solidFill>
                  <a:srgbClr val="000000"/>
                </a:solidFill>
                <a:latin typeface="Cambria" pitchFamily="18" charset="0"/>
              </a:rPr>
              <a:t>mengenai</a:t>
            </a:r>
            <a:r>
              <a:rPr lang="en-US" sz="2000" dirty="0">
                <a:solidFill>
                  <a:srgbClr val="000000"/>
                </a:solidFill>
                <a:latin typeface="Cambria" pitchFamily="18" charset="0"/>
              </a:rPr>
              <a:t> </a:t>
            </a:r>
            <a:r>
              <a:rPr lang="en-US" sz="2000" dirty="0" err="1">
                <a:solidFill>
                  <a:srgbClr val="000000"/>
                </a:solidFill>
                <a:latin typeface="Cambria" pitchFamily="18" charset="0"/>
              </a:rPr>
              <a:t>jenis</a:t>
            </a:r>
            <a:r>
              <a:rPr lang="en-US" sz="2000" dirty="0">
                <a:solidFill>
                  <a:srgbClr val="000000"/>
                </a:solidFill>
                <a:latin typeface="Cambria" pitchFamily="18" charset="0"/>
              </a:rPr>
              <a:t> </a:t>
            </a:r>
            <a:r>
              <a:rPr lang="en-US" sz="2000" dirty="0" err="1">
                <a:solidFill>
                  <a:srgbClr val="000000"/>
                </a:solidFill>
                <a:latin typeface="Cambria" pitchFamily="18" charset="0"/>
              </a:rPr>
              <a:t>kegiatan</a:t>
            </a:r>
            <a:r>
              <a:rPr lang="en-US" sz="2000" dirty="0">
                <a:solidFill>
                  <a:srgbClr val="000000"/>
                </a:solidFill>
                <a:latin typeface="Cambria" pitchFamily="18" charset="0"/>
              </a:rPr>
              <a:t>, </a:t>
            </a:r>
            <a:r>
              <a:rPr lang="en-US" sz="2000" dirty="0" err="1">
                <a:solidFill>
                  <a:srgbClr val="000000"/>
                </a:solidFill>
                <a:latin typeface="Cambria" pitchFamily="18" charset="0"/>
              </a:rPr>
              <a:t>indikator</a:t>
            </a:r>
            <a:r>
              <a:rPr lang="en-US" sz="2000" dirty="0">
                <a:solidFill>
                  <a:srgbClr val="000000"/>
                </a:solidFill>
                <a:latin typeface="Cambria" pitchFamily="18" charset="0"/>
              </a:rPr>
              <a:t> </a:t>
            </a:r>
            <a:r>
              <a:rPr lang="en-US" sz="2000" dirty="0" err="1">
                <a:solidFill>
                  <a:srgbClr val="000000"/>
                </a:solidFill>
                <a:latin typeface="Cambria" pitchFamily="18" charset="0"/>
              </a:rPr>
              <a:t>kinerja</a:t>
            </a:r>
            <a:r>
              <a:rPr lang="en-US" sz="2000" dirty="0">
                <a:solidFill>
                  <a:srgbClr val="000000"/>
                </a:solidFill>
                <a:latin typeface="Cambria" pitchFamily="18" charset="0"/>
              </a:rPr>
              <a:t>, </a:t>
            </a:r>
            <a:r>
              <a:rPr lang="en-US" sz="2000" dirty="0" err="1">
                <a:solidFill>
                  <a:srgbClr val="000000"/>
                </a:solidFill>
                <a:latin typeface="Cambria" pitchFamily="18" charset="0"/>
              </a:rPr>
              <a:t>lokasi</a:t>
            </a:r>
            <a:r>
              <a:rPr lang="en-US" sz="2000" dirty="0">
                <a:solidFill>
                  <a:srgbClr val="000000"/>
                </a:solidFill>
                <a:latin typeface="Cambria" pitchFamily="18" charset="0"/>
              </a:rPr>
              <a:t>, </a:t>
            </a:r>
            <a:r>
              <a:rPr lang="en-US" sz="2000" dirty="0" err="1">
                <a:solidFill>
                  <a:srgbClr val="000000"/>
                </a:solidFill>
                <a:latin typeface="Cambria" pitchFamily="18" charset="0"/>
              </a:rPr>
              <a:t>dan</a:t>
            </a:r>
            <a:r>
              <a:rPr lang="en-US" sz="2000" dirty="0">
                <a:solidFill>
                  <a:srgbClr val="000000"/>
                </a:solidFill>
                <a:latin typeface="Cambria" pitchFamily="18" charset="0"/>
              </a:rPr>
              <a:t> </a:t>
            </a:r>
            <a:r>
              <a:rPr lang="en-US" sz="2000" dirty="0" err="1">
                <a:solidFill>
                  <a:srgbClr val="000000"/>
                </a:solidFill>
                <a:latin typeface="Cambria" pitchFamily="18" charset="0"/>
              </a:rPr>
              <a:t>besaran</a:t>
            </a:r>
            <a:r>
              <a:rPr lang="en-US" sz="2000" dirty="0">
                <a:solidFill>
                  <a:srgbClr val="000000"/>
                </a:solidFill>
                <a:latin typeface="Cambria" pitchFamily="18" charset="0"/>
              </a:rPr>
              <a:t> volume </a:t>
            </a:r>
            <a:r>
              <a:rPr lang="en-US" sz="2000" dirty="0" err="1" smtClean="0">
                <a:solidFill>
                  <a:srgbClr val="000000"/>
                </a:solidFill>
                <a:latin typeface="Cambria" pitchFamily="18" charset="0"/>
              </a:rPr>
              <a:t>kegiatan</a:t>
            </a:r>
            <a:endParaRPr lang="id-ID" sz="2000" dirty="0">
              <a:solidFill>
                <a:srgbClr val="000000"/>
              </a:solidFill>
              <a:latin typeface="Cambria" pitchFamily="18" charset="0"/>
            </a:endParaRPr>
          </a:p>
          <a:p>
            <a:pPr lvl="1" indent="-457200" algn="just">
              <a:buFont typeface="+mj-lt"/>
              <a:buAutoNum type="alphaLcPeriod"/>
            </a:pPr>
            <a:r>
              <a:rPr lang="en-US" sz="2000" dirty="0" err="1">
                <a:solidFill>
                  <a:srgbClr val="000000"/>
                </a:solidFill>
                <a:latin typeface="Cambria" pitchFamily="18" charset="0"/>
              </a:rPr>
              <a:t>Bila</a:t>
            </a:r>
            <a:r>
              <a:rPr lang="en-US" sz="2000" dirty="0">
                <a:solidFill>
                  <a:srgbClr val="000000"/>
                </a:solidFill>
                <a:latin typeface="Cambria" pitchFamily="18" charset="0"/>
              </a:rPr>
              <a:t> </a:t>
            </a:r>
            <a:r>
              <a:rPr lang="en-US" sz="2000" dirty="0" err="1">
                <a:solidFill>
                  <a:srgbClr val="000000"/>
                </a:solidFill>
                <a:latin typeface="Cambria" pitchFamily="18" charset="0"/>
              </a:rPr>
              <a:t>belum</a:t>
            </a:r>
            <a:r>
              <a:rPr lang="en-US" sz="2000" dirty="0">
                <a:solidFill>
                  <a:srgbClr val="000000"/>
                </a:solidFill>
                <a:latin typeface="Cambria" pitchFamily="18" charset="0"/>
              </a:rPr>
              <a:t> </a:t>
            </a:r>
            <a:r>
              <a:rPr lang="en-US" sz="2000" dirty="0" err="1">
                <a:solidFill>
                  <a:srgbClr val="000000"/>
                </a:solidFill>
                <a:latin typeface="Cambria" pitchFamily="18" charset="0"/>
              </a:rPr>
              <a:t>lengkap</a:t>
            </a:r>
            <a:r>
              <a:rPr lang="en-US" sz="2000" dirty="0">
                <a:solidFill>
                  <a:srgbClr val="000000"/>
                </a:solidFill>
                <a:latin typeface="Cambria" pitchFamily="18" charset="0"/>
              </a:rPr>
              <a:t> </a:t>
            </a:r>
            <a:r>
              <a:rPr lang="en-US" sz="2000" dirty="0" err="1">
                <a:solidFill>
                  <a:srgbClr val="000000"/>
                </a:solidFill>
                <a:latin typeface="Cambria" pitchFamily="18" charset="0"/>
              </a:rPr>
              <a:t>lakukan</a:t>
            </a:r>
            <a:r>
              <a:rPr lang="en-US" sz="2000" dirty="0">
                <a:solidFill>
                  <a:srgbClr val="000000"/>
                </a:solidFill>
                <a:latin typeface="Cambria" pitchFamily="18" charset="0"/>
              </a:rPr>
              <a:t> </a:t>
            </a:r>
            <a:r>
              <a:rPr lang="en-US" sz="2000" dirty="0" err="1">
                <a:solidFill>
                  <a:srgbClr val="000000"/>
                </a:solidFill>
                <a:latin typeface="Cambria" pitchFamily="18" charset="0"/>
              </a:rPr>
              <a:t>konfirmasi</a:t>
            </a:r>
            <a:r>
              <a:rPr lang="en-US" sz="2000" dirty="0">
                <a:solidFill>
                  <a:srgbClr val="000000"/>
                </a:solidFill>
                <a:latin typeface="Cambria" pitchFamily="18" charset="0"/>
              </a:rPr>
              <a:t> (</a:t>
            </a:r>
            <a:r>
              <a:rPr lang="en-US" sz="2000" dirty="0" err="1">
                <a:solidFill>
                  <a:srgbClr val="000000"/>
                </a:solidFill>
                <a:latin typeface="Cambria" pitchFamily="18" charset="0"/>
              </a:rPr>
              <a:t>kalau</a:t>
            </a:r>
            <a:r>
              <a:rPr lang="en-US" sz="2000" dirty="0">
                <a:solidFill>
                  <a:srgbClr val="000000"/>
                </a:solidFill>
                <a:latin typeface="Cambria" pitchFamily="18" charset="0"/>
              </a:rPr>
              <a:t> </a:t>
            </a:r>
            <a:r>
              <a:rPr lang="en-US" sz="2000" dirty="0" err="1">
                <a:solidFill>
                  <a:srgbClr val="000000"/>
                </a:solidFill>
                <a:latin typeface="Cambria" pitchFamily="18" charset="0"/>
              </a:rPr>
              <a:t>memungkinkan</a:t>
            </a:r>
            <a:r>
              <a:rPr lang="en-US" sz="2000" dirty="0">
                <a:solidFill>
                  <a:srgbClr val="000000"/>
                </a:solidFill>
                <a:latin typeface="Cambria" pitchFamily="18" charset="0"/>
              </a:rPr>
              <a:t>), </a:t>
            </a:r>
            <a:r>
              <a:rPr lang="en-US" sz="2000" dirty="0" err="1">
                <a:solidFill>
                  <a:srgbClr val="000000"/>
                </a:solidFill>
                <a:latin typeface="Cambria" pitchFamily="18" charset="0"/>
              </a:rPr>
              <a:t>atau</a:t>
            </a:r>
            <a:r>
              <a:rPr lang="en-US" sz="2000" dirty="0">
                <a:solidFill>
                  <a:srgbClr val="000000"/>
                </a:solidFill>
                <a:latin typeface="Cambria" pitchFamily="18" charset="0"/>
              </a:rPr>
              <a:t> </a:t>
            </a:r>
            <a:r>
              <a:rPr lang="en-US" sz="2000" dirty="0" err="1">
                <a:solidFill>
                  <a:srgbClr val="000000"/>
                </a:solidFill>
                <a:latin typeface="Cambria" pitchFamily="18" charset="0"/>
              </a:rPr>
              <a:t>beri</a:t>
            </a:r>
            <a:r>
              <a:rPr lang="en-US" sz="2000" dirty="0">
                <a:solidFill>
                  <a:srgbClr val="000000"/>
                </a:solidFill>
                <a:latin typeface="Cambria" pitchFamily="18" charset="0"/>
              </a:rPr>
              <a:t> </a:t>
            </a:r>
            <a:r>
              <a:rPr lang="en-US" sz="2000" dirty="0" err="1">
                <a:solidFill>
                  <a:srgbClr val="000000"/>
                </a:solidFill>
                <a:latin typeface="Cambria" pitchFamily="18" charset="0"/>
              </a:rPr>
              <a:t>catatan</a:t>
            </a:r>
            <a:r>
              <a:rPr lang="en-US" sz="2000" dirty="0">
                <a:solidFill>
                  <a:srgbClr val="000000"/>
                </a:solidFill>
                <a:latin typeface="Cambria" pitchFamily="18" charset="0"/>
              </a:rPr>
              <a:t> </a:t>
            </a:r>
            <a:r>
              <a:rPr lang="en-US" sz="2000" dirty="0" err="1">
                <a:solidFill>
                  <a:srgbClr val="000000"/>
                </a:solidFill>
                <a:latin typeface="Cambria" pitchFamily="18" charset="0"/>
              </a:rPr>
              <a:t>untuk</a:t>
            </a:r>
            <a:r>
              <a:rPr lang="en-US" sz="2000" dirty="0">
                <a:solidFill>
                  <a:srgbClr val="000000"/>
                </a:solidFill>
                <a:latin typeface="Cambria" pitchFamily="18" charset="0"/>
              </a:rPr>
              <a:t> </a:t>
            </a:r>
            <a:r>
              <a:rPr lang="en-US" sz="2000" dirty="0" err="1">
                <a:solidFill>
                  <a:srgbClr val="000000"/>
                </a:solidFill>
                <a:latin typeface="Cambria" pitchFamily="18" charset="0"/>
              </a:rPr>
              <a:t>dikonfirmasikan</a:t>
            </a:r>
            <a:r>
              <a:rPr lang="en-US" sz="2000" dirty="0">
                <a:solidFill>
                  <a:srgbClr val="000000"/>
                </a:solidFill>
                <a:latin typeface="Cambria" pitchFamily="18" charset="0"/>
              </a:rPr>
              <a:t> </a:t>
            </a:r>
            <a:r>
              <a:rPr lang="en-US" sz="2000" dirty="0" err="1">
                <a:solidFill>
                  <a:srgbClr val="000000"/>
                </a:solidFill>
                <a:latin typeface="Cambria" pitchFamily="18" charset="0"/>
              </a:rPr>
              <a:t>dengan</a:t>
            </a:r>
            <a:r>
              <a:rPr lang="en-US" sz="2000" dirty="0">
                <a:solidFill>
                  <a:srgbClr val="000000"/>
                </a:solidFill>
                <a:latin typeface="Cambria" pitchFamily="18" charset="0"/>
              </a:rPr>
              <a:t> </a:t>
            </a:r>
            <a:r>
              <a:rPr lang="en-US" sz="2000" dirty="0" err="1">
                <a:solidFill>
                  <a:srgbClr val="000000"/>
                </a:solidFill>
                <a:latin typeface="Cambria" pitchFamily="18" charset="0"/>
              </a:rPr>
              <a:t>hasil</a:t>
            </a:r>
            <a:r>
              <a:rPr lang="en-US" sz="2000" dirty="0">
                <a:solidFill>
                  <a:srgbClr val="000000"/>
                </a:solidFill>
                <a:latin typeface="Cambria" pitchFamily="18" charset="0"/>
              </a:rPr>
              <a:t> </a:t>
            </a:r>
            <a:r>
              <a:rPr lang="en-US" sz="2000" dirty="0" err="1">
                <a:solidFill>
                  <a:srgbClr val="000000"/>
                </a:solidFill>
                <a:latin typeface="Cambria" pitchFamily="18" charset="0"/>
              </a:rPr>
              <a:t>analisis</a:t>
            </a:r>
            <a:r>
              <a:rPr lang="en-US" sz="2000" dirty="0">
                <a:solidFill>
                  <a:srgbClr val="000000"/>
                </a:solidFill>
                <a:latin typeface="Cambria" pitchFamily="18" charset="0"/>
              </a:rPr>
              <a:t> </a:t>
            </a:r>
            <a:r>
              <a:rPr lang="en-US" sz="2000" dirty="0" err="1">
                <a:solidFill>
                  <a:srgbClr val="000000"/>
                </a:solidFill>
                <a:latin typeface="Cambria" pitchFamily="18" charset="0"/>
              </a:rPr>
              <a:t>kebutuhan</a:t>
            </a:r>
            <a:r>
              <a:rPr lang="en-US" sz="2000" dirty="0">
                <a:solidFill>
                  <a:srgbClr val="000000"/>
                </a:solidFill>
                <a:latin typeface="Cambria" pitchFamily="18" charset="0"/>
              </a:rPr>
              <a:t> </a:t>
            </a:r>
            <a:r>
              <a:rPr lang="en-US" sz="2000" dirty="0" smtClean="0">
                <a:solidFill>
                  <a:srgbClr val="000000"/>
                </a:solidFill>
                <a:latin typeface="Cambria" pitchFamily="18" charset="0"/>
              </a:rPr>
              <a:t>PD</a:t>
            </a:r>
            <a:endParaRPr lang="id-ID" sz="2000" dirty="0">
              <a:solidFill>
                <a:srgbClr val="000000"/>
              </a:solidFill>
              <a:latin typeface="Cambria" pitchFamily="18" charset="0"/>
            </a:endParaRPr>
          </a:p>
          <a:p>
            <a:pPr lvl="1" indent="-457200" algn="just">
              <a:buFont typeface="+mj-lt"/>
              <a:buAutoNum type="alphaLcPeriod"/>
            </a:pPr>
            <a:r>
              <a:rPr lang="en-US" sz="2000" dirty="0" err="1">
                <a:solidFill>
                  <a:srgbClr val="000000"/>
                </a:solidFill>
                <a:latin typeface="Cambria" pitchFamily="18" charset="0"/>
              </a:rPr>
              <a:t>Periksa</a:t>
            </a:r>
            <a:r>
              <a:rPr lang="en-US" sz="2000" dirty="0">
                <a:solidFill>
                  <a:srgbClr val="000000"/>
                </a:solidFill>
                <a:latin typeface="Cambria" pitchFamily="18" charset="0"/>
              </a:rPr>
              <a:t> </a:t>
            </a:r>
            <a:r>
              <a:rPr lang="en-US" sz="2000" dirty="0" err="1">
                <a:solidFill>
                  <a:srgbClr val="000000"/>
                </a:solidFill>
                <a:latin typeface="Cambria" pitchFamily="18" charset="0"/>
              </a:rPr>
              <a:t>apakah</a:t>
            </a:r>
            <a:r>
              <a:rPr lang="en-US" sz="2000" dirty="0">
                <a:solidFill>
                  <a:srgbClr val="000000"/>
                </a:solidFill>
                <a:latin typeface="Cambria" pitchFamily="18" charset="0"/>
              </a:rPr>
              <a:t> </a:t>
            </a:r>
            <a:r>
              <a:rPr lang="en-US" sz="2000" dirty="0" err="1">
                <a:solidFill>
                  <a:srgbClr val="000000"/>
                </a:solidFill>
                <a:latin typeface="Cambria" pitchFamily="18" charset="0"/>
              </a:rPr>
              <a:t>usulan</a:t>
            </a:r>
            <a:r>
              <a:rPr lang="en-US" sz="2000" dirty="0">
                <a:solidFill>
                  <a:srgbClr val="000000"/>
                </a:solidFill>
                <a:latin typeface="Cambria" pitchFamily="18" charset="0"/>
              </a:rPr>
              <a:t> program/</a:t>
            </a:r>
            <a:r>
              <a:rPr lang="en-US" sz="2000" dirty="0" err="1">
                <a:solidFill>
                  <a:srgbClr val="000000"/>
                </a:solidFill>
                <a:latin typeface="Cambria" pitchFamily="18" charset="0"/>
              </a:rPr>
              <a:t>kegiatan</a:t>
            </a:r>
            <a:r>
              <a:rPr lang="en-US" sz="2000" dirty="0">
                <a:solidFill>
                  <a:srgbClr val="000000"/>
                </a:solidFill>
                <a:latin typeface="Cambria" pitchFamily="18" charset="0"/>
              </a:rPr>
              <a:t> </a:t>
            </a:r>
            <a:r>
              <a:rPr lang="en-US" sz="2000" dirty="0" err="1">
                <a:solidFill>
                  <a:srgbClr val="000000"/>
                </a:solidFill>
                <a:latin typeface="Cambria" pitchFamily="18" charset="0"/>
              </a:rPr>
              <a:t>tersebut</a:t>
            </a:r>
            <a:r>
              <a:rPr lang="en-US" sz="2000" dirty="0">
                <a:solidFill>
                  <a:srgbClr val="000000"/>
                </a:solidFill>
                <a:latin typeface="Cambria" pitchFamily="18" charset="0"/>
              </a:rPr>
              <a:t> </a:t>
            </a:r>
            <a:r>
              <a:rPr lang="en-US" sz="2000" dirty="0" err="1">
                <a:solidFill>
                  <a:srgbClr val="000000"/>
                </a:solidFill>
                <a:latin typeface="Cambria" pitchFamily="18" charset="0"/>
              </a:rPr>
              <a:t>sesuai</a:t>
            </a:r>
            <a:r>
              <a:rPr lang="en-US" sz="2000" dirty="0">
                <a:solidFill>
                  <a:srgbClr val="000000"/>
                </a:solidFill>
                <a:latin typeface="Cambria" pitchFamily="18" charset="0"/>
              </a:rPr>
              <a:t> </a:t>
            </a:r>
            <a:r>
              <a:rPr lang="en-US" sz="2000" dirty="0" err="1">
                <a:solidFill>
                  <a:srgbClr val="000000"/>
                </a:solidFill>
                <a:latin typeface="Cambria" pitchFamily="18" charset="0"/>
              </a:rPr>
              <a:t>dengan</a:t>
            </a:r>
            <a:r>
              <a:rPr lang="en-US" sz="2000" dirty="0">
                <a:solidFill>
                  <a:srgbClr val="000000"/>
                </a:solidFill>
                <a:latin typeface="Cambria" pitchFamily="18" charset="0"/>
              </a:rPr>
              <a:t> </a:t>
            </a:r>
            <a:r>
              <a:rPr lang="en-US" sz="2000" dirty="0" err="1">
                <a:solidFill>
                  <a:srgbClr val="000000"/>
                </a:solidFill>
                <a:latin typeface="Cambria" pitchFamily="18" charset="0"/>
              </a:rPr>
              <a:t>isu-isu</a:t>
            </a:r>
            <a:r>
              <a:rPr lang="en-US" sz="2000" dirty="0">
                <a:solidFill>
                  <a:srgbClr val="000000"/>
                </a:solidFill>
                <a:latin typeface="Cambria" pitchFamily="18" charset="0"/>
              </a:rPr>
              <a:t> </a:t>
            </a:r>
            <a:r>
              <a:rPr lang="en-US" sz="2000" dirty="0" err="1">
                <a:solidFill>
                  <a:srgbClr val="000000"/>
                </a:solidFill>
                <a:latin typeface="Cambria" pitchFamily="18" charset="0"/>
              </a:rPr>
              <a:t>penting</a:t>
            </a:r>
            <a:r>
              <a:rPr lang="en-US" sz="2000" dirty="0">
                <a:solidFill>
                  <a:srgbClr val="000000"/>
                </a:solidFill>
                <a:latin typeface="Cambria" pitchFamily="18" charset="0"/>
              </a:rPr>
              <a:t> </a:t>
            </a:r>
            <a:r>
              <a:rPr lang="en-US" sz="2000" dirty="0" err="1">
                <a:solidFill>
                  <a:srgbClr val="000000"/>
                </a:solidFill>
                <a:latin typeface="Cambria" pitchFamily="18" charset="0"/>
              </a:rPr>
              <a:t>penyelenggaraan</a:t>
            </a:r>
            <a:r>
              <a:rPr lang="en-US" sz="2000" dirty="0">
                <a:solidFill>
                  <a:srgbClr val="000000"/>
                </a:solidFill>
                <a:latin typeface="Cambria" pitchFamily="18" charset="0"/>
              </a:rPr>
              <a:t> </a:t>
            </a:r>
            <a:r>
              <a:rPr lang="en-US" sz="2000" dirty="0" err="1">
                <a:solidFill>
                  <a:srgbClr val="000000"/>
                </a:solidFill>
                <a:latin typeface="Cambria" pitchFamily="18" charset="0"/>
              </a:rPr>
              <a:t>tugas</a:t>
            </a:r>
            <a:r>
              <a:rPr lang="en-US" sz="2000" dirty="0">
                <a:solidFill>
                  <a:srgbClr val="000000"/>
                </a:solidFill>
                <a:latin typeface="Cambria" pitchFamily="18" charset="0"/>
              </a:rPr>
              <a:t> </a:t>
            </a:r>
            <a:r>
              <a:rPr lang="en-US" sz="2000" dirty="0" err="1">
                <a:solidFill>
                  <a:srgbClr val="000000"/>
                </a:solidFill>
                <a:latin typeface="Cambria" pitchFamily="18" charset="0"/>
              </a:rPr>
              <a:t>dan</a:t>
            </a:r>
            <a:r>
              <a:rPr lang="en-US" sz="2000" dirty="0">
                <a:solidFill>
                  <a:srgbClr val="000000"/>
                </a:solidFill>
                <a:latin typeface="Cambria" pitchFamily="18" charset="0"/>
              </a:rPr>
              <a:t> </a:t>
            </a:r>
            <a:r>
              <a:rPr lang="en-US" sz="2000" dirty="0" err="1">
                <a:solidFill>
                  <a:srgbClr val="000000"/>
                </a:solidFill>
                <a:latin typeface="Cambria" pitchFamily="18" charset="0"/>
              </a:rPr>
              <a:t>fungsi</a:t>
            </a:r>
            <a:r>
              <a:rPr lang="en-US" sz="2000" dirty="0">
                <a:solidFill>
                  <a:srgbClr val="000000"/>
                </a:solidFill>
                <a:latin typeface="Cambria" pitchFamily="18" charset="0"/>
              </a:rPr>
              <a:t> </a:t>
            </a:r>
            <a:r>
              <a:rPr lang="en-US" sz="2000" dirty="0" smtClean="0">
                <a:solidFill>
                  <a:srgbClr val="000000"/>
                </a:solidFill>
                <a:latin typeface="Cambria" pitchFamily="18" charset="0"/>
              </a:rPr>
              <a:t>PD</a:t>
            </a:r>
            <a:endParaRPr lang="id-ID" sz="2000" dirty="0" smtClean="0">
              <a:solidFill>
                <a:srgbClr val="000000"/>
              </a:solidFill>
              <a:latin typeface="Cambria" pitchFamily="18" charset="0"/>
            </a:endParaRPr>
          </a:p>
          <a:p>
            <a:pPr lvl="1" indent="-457200" algn="just">
              <a:buFont typeface="+mj-lt"/>
              <a:buAutoNum type="alphaLcPeriod"/>
            </a:pPr>
            <a:r>
              <a:rPr lang="en-US" sz="2000" dirty="0" err="1" smtClean="0">
                <a:solidFill>
                  <a:srgbClr val="000000"/>
                </a:solidFill>
                <a:latin typeface="Cambria" pitchFamily="18" charset="0"/>
              </a:rPr>
              <a:t>Buat</a:t>
            </a:r>
            <a:r>
              <a:rPr lang="en-US" sz="2000" dirty="0" smtClean="0">
                <a:solidFill>
                  <a:srgbClr val="000000"/>
                </a:solidFill>
                <a:latin typeface="Cambria" pitchFamily="18" charset="0"/>
              </a:rPr>
              <a:t> </a:t>
            </a:r>
            <a:r>
              <a:rPr lang="en-US" sz="2000" dirty="0" err="1">
                <a:solidFill>
                  <a:srgbClr val="000000"/>
                </a:solidFill>
                <a:latin typeface="Cambria" pitchFamily="18" charset="0"/>
              </a:rPr>
              <a:t>rekapitulasi</a:t>
            </a:r>
            <a:r>
              <a:rPr lang="en-US" sz="2000" dirty="0">
                <a:solidFill>
                  <a:srgbClr val="000000"/>
                </a:solidFill>
                <a:latin typeface="Cambria" pitchFamily="18" charset="0"/>
              </a:rPr>
              <a:t> </a:t>
            </a:r>
            <a:r>
              <a:rPr lang="en-US" sz="2000" dirty="0" err="1">
                <a:solidFill>
                  <a:srgbClr val="000000"/>
                </a:solidFill>
                <a:latin typeface="Cambria" pitchFamily="18" charset="0"/>
              </a:rPr>
              <a:t>usulan</a:t>
            </a:r>
            <a:r>
              <a:rPr lang="en-US" sz="2000" dirty="0">
                <a:solidFill>
                  <a:srgbClr val="000000"/>
                </a:solidFill>
                <a:latin typeface="Cambria" pitchFamily="18" charset="0"/>
              </a:rPr>
              <a:t> program/</a:t>
            </a:r>
            <a:r>
              <a:rPr lang="en-US" sz="2000" dirty="0" err="1">
                <a:solidFill>
                  <a:srgbClr val="000000"/>
                </a:solidFill>
                <a:latin typeface="Cambria" pitchFamily="18" charset="0"/>
              </a:rPr>
              <a:t>kegiatan</a:t>
            </a:r>
            <a:r>
              <a:rPr lang="en-US" sz="2000" dirty="0">
                <a:solidFill>
                  <a:srgbClr val="000000"/>
                </a:solidFill>
                <a:latin typeface="Cambria" pitchFamily="18" charset="0"/>
              </a:rPr>
              <a:t> yang </a:t>
            </a:r>
            <a:r>
              <a:rPr lang="en-US" sz="2000" dirty="0" err="1">
                <a:solidFill>
                  <a:srgbClr val="000000"/>
                </a:solidFill>
                <a:latin typeface="Cambria" pitchFamily="18" charset="0"/>
              </a:rPr>
              <a:t>sesuai</a:t>
            </a:r>
            <a:r>
              <a:rPr lang="en-US" sz="2000" dirty="0">
                <a:solidFill>
                  <a:srgbClr val="000000"/>
                </a:solidFill>
                <a:latin typeface="Cambria" pitchFamily="18" charset="0"/>
              </a:rPr>
              <a:t> </a:t>
            </a:r>
            <a:r>
              <a:rPr lang="en-US" sz="2000" dirty="0" err="1">
                <a:solidFill>
                  <a:srgbClr val="000000"/>
                </a:solidFill>
                <a:latin typeface="Cambria" pitchFamily="18" charset="0"/>
              </a:rPr>
              <a:t>dengan</a:t>
            </a:r>
            <a:r>
              <a:rPr lang="en-US" sz="2000" dirty="0">
                <a:solidFill>
                  <a:srgbClr val="000000"/>
                </a:solidFill>
                <a:latin typeface="Cambria" pitchFamily="18" charset="0"/>
              </a:rPr>
              <a:t> </a:t>
            </a:r>
            <a:r>
              <a:rPr lang="en-US" sz="2000" dirty="0" err="1">
                <a:solidFill>
                  <a:srgbClr val="000000"/>
                </a:solidFill>
                <a:latin typeface="Cambria" pitchFamily="18" charset="0"/>
              </a:rPr>
              <a:t>isu-isu</a:t>
            </a:r>
            <a:r>
              <a:rPr lang="en-US" sz="2000" dirty="0">
                <a:solidFill>
                  <a:srgbClr val="000000"/>
                </a:solidFill>
                <a:latin typeface="Cambria" pitchFamily="18" charset="0"/>
              </a:rPr>
              <a:t> </a:t>
            </a:r>
            <a:r>
              <a:rPr lang="en-US" sz="2000" dirty="0" err="1">
                <a:solidFill>
                  <a:srgbClr val="000000"/>
                </a:solidFill>
                <a:latin typeface="Cambria" pitchFamily="18" charset="0"/>
              </a:rPr>
              <a:t>penting</a:t>
            </a:r>
            <a:r>
              <a:rPr lang="en-US" sz="2000" dirty="0">
                <a:solidFill>
                  <a:srgbClr val="000000"/>
                </a:solidFill>
                <a:latin typeface="Cambria" pitchFamily="18" charset="0"/>
              </a:rPr>
              <a:t> </a:t>
            </a:r>
            <a:r>
              <a:rPr lang="en-US" sz="2000" dirty="0" err="1">
                <a:solidFill>
                  <a:srgbClr val="000000"/>
                </a:solidFill>
                <a:latin typeface="Cambria" pitchFamily="18" charset="0"/>
              </a:rPr>
              <a:t>penyelenggaraan</a:t>
            </a:r>
            <a:r>
              <a:rPr lang="en-US" sz="2000" dirty="0">
                <a:solidFill>
                  <a:srgbClr val="000000"/>
                </a:solidFill>
                <a:latin typeface="Cambria" pitchFamily="18" charset="0"/>
              </a:rPr>
              <a:t> </a:t>
            </a:r>
            <a:r>
              <a:rPr lang="en-US" sz="2000" dirty="0" err="1">
                <a:solidFill>
                  <a:srgbClr val="000000"/>
                </a:solidFill>
                <a:latin typeface="Cambria" pitchFamily="18" charset="0"/>
              </a:rPr>
              <a:t>tugas</a:t>
            </a:r>
            <a:r>
              <a:rPr lang="en-US" sz="2000" dirty="0">
                <a:solidFill>
                  <a:srgbClr val="000000"/>
                </a:solidFill>
                <a:latin typeface="Cambria" pitchFamily="18" charset="0"/>
              </a:rPr>
              <a:t> </a:t>
            </a:r>
            <a:r>
              <a:rPr lang="en-US" sz="2000" dirty="0" err="1">
                <a:solidFill>
                  <a:srgbClr val="000000"/>
                </a:solidFill>
                <a:latin typeface="Cambria" pitchFamily="18" charset="0"/>
              </a:rPr>
              <a:t>dan</a:t>
            </a:r>
            <a:r>
              <a:rPr lang="en-US" sz="2000" dirty="0">
                <a:solidFill>
                  <a:srgbClr val="000000"/>
                </a:solidFill>
                <a:latin typeface="Cambria" pitchFamily="18" charset="0"/>
              </a:rPr>
              <a:t> </a:t>
            </a:r>
            <a:r>
              <a:rPr lang="en-US" sz="2000" dirty="0" err="1">
                <a:solidFill>
                  <a:srgbClr val="000000"/>
                </a:solidFill>
                <a:latin typeface="Cambria" pitchFamily="18" charset="0"/>
              </a:rPr>
              <a:t>fungsi</a:t>
            </a:r>
            <a:r>
              <a:rPr lang="en-US" sz="2000" dirty="0">
                <a:solidFill>
                  <a:srgbClr val="000000"/>
                </a:solidFill>
                <a:latin typeface="Cambria" pitchFamily="18" charset="0"/>
              </a:rPr>
              <a:t> </a:t>
            </a:r>
            <a:r>
              <a:rPr lang="en-US" sz="2000" dirty="0" smtClean="0">
                <a:solidFill>
                  <a:srgbClr val="000000"/>
                </a:solidFill>
                <a:latin typeface="Cambria" pitchFamily="18" charset="0"/>
              </a:rPr>
              <a:t>PD</a:t>
            </a:r>
            <a:r>
              <a:rPr lang="id-ID" sz="2000" dirty="0" smtClean="0">
                <a:solidFill>
                  <a:srgbClr val="000000"/>
                </a:solidFill>
                <a:latin typeface="Cambria" pitchFamily="18" charset="0"/>
              </a:rPr>
              <a:t>.</a:t>
            </a:r>
            <a:endParaRPr lang="id-ID" sz="2000" dirty="0">
              <a:solidFill>
                <a:srgbClr val="000000"/>
              </a:solidFill>
              <a:latin typeface="Cambria" pitchFamily="18" charset="0"/>
            </a:endParaRPr>
          </a:p>
        </p:txBody>
      </p:sp>
      <p:sp>
        <p:nvSpPr>
          <p:cNvPr id="8"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94</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 xmlns:p14="http://schemas.microsoft.com/office/powerpoint/2010/main" val="362413801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4"/>
            <a:ext cx="12190413" cy="1005165"/>
          </a:xfrm>
          <a:prstGeom prst="rect">
            <a:avLst/>
          </a:prstGeom>
          <a:solidFill>
            <a:srgbClr val="002060"/>
          </a:solidFill>
          <a:ln>
            <a:noFill/>
          </a:ln>
        </p:spPr>
        <p:style>
          <a:lnRef idx="0">
            <a:scrgbClr r="0" g="0" b="0"/>
          </a:lnRef>
          <a:fillRef idx="1003">
            <a:schemeClr val="lt1"/>
          </a:fillRef>
          <a:effectRef idx="0">
            <a:scrgbClr r="0" g="0" b="0"/>
          </a:effectRef>
          <a:fontRef idx="major"/>
        </p:style>
        <p:txBody>
          <a:bodyPr vert="horz" wrap="square" lIns="81043" tIns="40522" rIns="81043" bIns="40522" anchor="ctr">
            <a:spAutoFit/>
          </a:bodyPr>
          <a:lstStyle/>
          <a:p>
            <a:pPr algn="ctr"/>
            <a:r>
              <a:rPr lang="id-ID" sz="2000" b="1" dirty="0" smtClean="0">
                <a:solidFill>
                  <a:schemeClr val="bg1"/>
                </a:solidFill>
                <a:latin typeface="Cambria" pitchFamily="18" charset="0"/>
              </a:rPr>
              <a:t>Tabel</a:t>
            </a:r>
          </a:p>
          <a:p>
            <a:pPr algn="ctr"/>
            <a:r>
              <a:rPr lang="en-US" sz="2000" b="1" dirty="0" err="1" smtClean="0">
                <a:solidFill>
                  <a:schemeClr val="bg1"/>
                </a:solidFill>
                <a:latin typeface="Cambria" pitchFamily="18" charset="0"/>
              </a:rPr>
              <a:t>Usulan</a:t>
            </a:r>
            <a:r>
              <a:rPr lang="en-US" sz="2000" b="1" dirty="0" smtClean="0">
                <a:solidFill>
                  <a:schemeClr val="bg1"/>
                </a:solidFill>
                <a:latin typeface="Cambria" pitchFamily="18" charset="0"/>
              </a:rPr>
              <a:t> Program </a:t>
            </a:r>
            <a:r>
              <a:rPr lang="en-US" sz="2000" b="1" dirty="0" err="1" smtClean="0">
                <a:solidFill>
                  <a:schemeClr val="bg1"/>
                </a:solidFill>
                <a:latin typeface="Cambria" pitchFamily="18" charset="0"/>
              </a:rPr>
              <a:t>dan</a:t>
            </a:r>
            <a:r>
              <a:rPr lang="en-US" sz="2000" b="1" dirty="0" smtClean="0">
                <a:solidFill>
                  <a:schemeClr val="bg1"/>
                </a:solidFill>
                <a:latin typeface="Cambria" pitchFamily="18" charset="0"/>
              </a:rPr>
              <a:t> </a:t>
            </a:r>
            <a:r>
              <a:rPr lang="en-US" sz="2000" b="1" dirty="0" err="1" smtClean="0">
                <a:solidFill>
                  <a:schemeClr val="bg1"/>
                </a:solidFill>
                <a:latin typeface="Cambria" pitchFamily="18" charset="0"/>
              </a:rPr>
              <a:t>Kegiatan</a:t>
            </a:r>
            <a:r>
              <a:rPr lang="en-US" sz="2000" b="1" dirty="0" smtClean="0">
                <a:solidFill>
                  <a:schemeClr val="bg1"/>
                </a:solidFill>
                <a:latin typeface="Cambria" pitchFamily="18" charset="0"/>
              </a:rPr>
              <a:t> </a:t>
            </a:r>
            <a:r>
              <a:rPr lang="en-US" sz="2000" b="1" dirty="0" err="1" smtClean="0">
                <a:solidFill>
                  <a:schemeClr val="bg1"/>
                </a:solidFill>
                <a:latin typeface="Cambria" pitchFamily="18" charset="0"/>
              </a:rPr>
              <a:t>dari</a:t>
            </a:r>
            <a:r>
              <a:rPr lang="en-US" sz="2000" b="1" dirty="0" smtClean="0">
                <a:solidFill>
                  <a:schemeClr val="bg1"/>
                </a:solidFill>
                <a:latin typeface="Cambria" pitchFamily="18" charset="0"/>
              </a:rPr>
              <a:t> Para </a:t>
            </a:r>
            <a:r>
              <a:rPr lang="en-US" sz="2000" b="1" dirty="0" err="1" smtClean="0">
                <a:solidFill>
                  <a:schemeClr val="bg1"/>
                </a:solidFill>
                <a:latin typeface="Cambria" pitchFamily="18" charset="0"/>
              </a:rPr>
              <a:t>Pemangku</a:t>
            </a:r>
            <a:r>
              <a:rPr lang="en-US" sz="2000" b="1" dirty="0" smtClean="0">
                <a:solidFill>
                  <a:schemeClr val="bg1"/>
                </a:solidFill>
                <a:latin typeface="Cambria" pitchFamily="18" charset="0"/>
              </a:rPr>
              <a:t> </a:t>
            </a:r>
            <a:r>
              <a:rPr lang="en-US" sz="2000" b="1" dirty="0" err="1" smtClean="0">
                <a:solidFill>
                  <a:schemeClr val="bg1"/>
                </a:solidFill>
                <a:latin typeface="Cambria" pitchFamily="18" charset="0"/>
              </a:rPr>
              <a:t>Kepentingan</a:t>
            </a:r>
            <a:r>
              <a:rPr lang="en-US" sz="2000" b="1" dirty="0" smtClean="0">
                <a:solidFill>
                  <a:schemeClr val="bg1"/>
                </a:solidFill>
                <a:latin typeface="Cambria" pitchFamily="18" charset="0"/>
              </a:rPr>
              <a:t> </a:t>
            </a:r>
            <a:r>
              <a:rPr lang="en-US" sz="2000" b="1" dirty="0" err="1" smtClean="0">
                <a:solidFill>
                  <a:schemeClr val="bg1"/>
                </a:solidFill>
                <a:latin typeface="Cambria" pitchFamily="18" charset="0"/>
              </a:rPr>
              <a:t>Tahun</a:t>
            </a:r>
            <a:r>
              <a:rPr lang="en-US" sz="2000" b="1" dirty="0" smtClean="0">
                <a:solidFill>
                  <a:schemeClr val="bg1"/>
                </a:solidFill>
                <a:latin typeface="Cambria" pitchFamily="18" charset="0"/>
              </a:rPr>
              <a:t> …….</a:t>
            </a:r>
          </a:p>
          <a:p>
            <a:pPr algn="ctr"/>
            <a:r>
              <a:rPr lang="id-ID" sz="2000" b="1" dirty="0" smtClean="0">
                <a:solidFill>
                  <a:schemeClr val="bg1"/>
                </a:solidFill>
                <a:latin typeface="Cambria" pitchFamily="18" charset="0"/>
              </a:rPr>
              <a:t>Provinsi</a:t>
            </a:r>
            <a:r>
              <a:rPr lang="en-US" sz="2000" b="1" dirty="0" smtClean="0">
                <a:solidFill>
                  <a:schemeClr val="bg1"/>
                </a:solidFill>
                <a:latin typeface="Cambria" pitchFamily="18" charset="0"/>
              </a:rPr>
              <a:t> ………</a:t>
            </a:r>
            <a:endParaRPr lang="id-ID" sz="2000" b="1" dirty="0">
              <a:solidFill>
                <a:schemeClr val="bg1"/>
              </a:solidFill>
              <a:latin typeface="Cambria" pitchFamily="18" charset="0"/>
            </a:endParaRPr>
          </a:p>
        </p:txBody>
      </p:sp>
      <p:sp>
        <p:nvSpPr>
          <p:cNvPr id="5" name="Rectangle 4"/>
          <p:cNvSpPr/>
          <p:nvPr/>
        </p:nvSpPr>
        <p:spPr>
          <a:xfrm>
            <a:off x="571931" y="1285860"/>
            <a:ext cx="2271776" cy="400110"/>
          </a:xfrm>
          <a:prstGeom prst="rect">
            <a:avLst/>
          </a:prstGeom>
        </p:spPr>
        <p:txBody>
          <a:bodyPr wrap="none">
            <a:spAutoFit/>
          </a:bodyPr>
          <a:lstStyle/>
          <a:p>
            <a:r>
              <a:rPr lang="en-US" sz="2000" b="1" dirty="0" err="1" smtClean="0">
                <a:latin typeface="Cambria" pitchFamily="18" charset="0"/>
              </a:rPr>
              <a:t>Nama</a:t>
            </a:r>
            <a:r>
              <a:rPr lang="en-US" sz="2000" b="1" dirty="0" smtClean="0">
                <a:latin typeface="Cambria" pitchFamily="18" charset="0"/>
              </a:rPr>
              <a:t> </a:t>
            </a:r>
            <a:r>
              <a:rPr lang="id-ID" sz="2000" b="1" dirty="0" smtClean="0">
                <a:latin typeface="Cambria" pitchFamily="18" charset="0"/>
              </a:rPr>
              <a:t>PD</a:t>
            </a:r>
            <a:r>
              <a:rPr lang="en-US" sz="2000" b="1" dirty="0" smtClean="0">
                <a:latin typeface="Cambria" pitchFamily="18" charset="0"/>
              </a:rPr>
              <a:t>: </a:t>
            </a:r>
            <a:r>
              <a:rPr lang="id-ID" sz="2000" b="1" dirty="0" smtClean="0">
                <a:latin typeface="Cambria" pitchFamily="18" charset="0"/>
              </a:rPr>
              <a:t>..... .........</a:t>
            </a:r>
            <a:endParaRPr lang="id-ID" sz="2000" b="1" dirty="0">
              <a:latin typeface="Cambria"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xmlns="" val="1010437897"/>
              </p:ext>
            </p:extLst>
          </p:nvPr>
        </p:nvGraphicFramePr>
        <p:xfrm>
          <a:off x="630699" y="1770404"/>
          <a:ext cx="10608047" cy="2669382"/>
        </p:xfrm>
        <a:graphic>
          <a:graphicData uri="http://schemas.openxmlformats.org/drawingml/2006/table">
            <a:tbl>
              <a:tblPr firstRow="1" firstCol="1" bandRow="1" bandCol="1">
                <a:tableStyleId>{2D5ABB26-0587-4C30-8999-92F81FD0307C}</a:tableStyleId>
              </a:tblPr>
              <a:tblGrid>
                <a:gridCol w="634488"/>
                <a:gridCol w="2808852"/>
                <a:gridCol w="1390167"/>
                <a:gridCol w="2138719"/>
                <a:gridCol w="1497102"/>
                <a:gridCol w="2138719"/>
              </a:tblGrid>
              <a:tr h="550177">
                <a:tc>
                  <a:txBody>
                    <a:bodyPr/>
                    <a:lstStyle/>
                    <a:p>
                      <a:pPr marL="0" indent="0" algn="ctr">
                        <a:lnSpc>
                          <a:spcPct val="115000"/>
                        </a:lnSpc>
                        <a:spcBef>
                          <a:spcPts val="600"/>
                        </a:spcBef>
                        <a:spcAft>
                          <a:spcPts val="600"/>
                        </a:spcAft>
                      </a:pPr>
                      <a:r>
                        <a:rPr lang="en-US" sz="1600" b="1" dirty="0">
                          <a:solidFill>
                            <a:srgbClr val="003760"/>
                          </a:solidFill>
                          <a:effectLst/>
                          <a:latin typeface="Cambria" panose="02040503050406030204" pitchFamily="18" charset="0"/>
                        </a:rPr>
                        <a:t>No</a:t>
                      </a:r>
                      <a:endParaRPr lang="id-ID" sz="1600" b="1" dirty="0">
                        <a:solidFill>
                          <a:srgbClr val="00376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marL="0" indent="0" algn="ctr">
                        <a:lnSpc>
                          <a:spcPct val="115000"/>
                        </a:lnSpc>
                        <a:spcBef>
                          <a:spcPts val="600"/>
                        </a:spcBef>
                        <a:spcAft>
                          <a:spcPts val="600"/>
                        </a:spcAft>
                      </a:pPr>
                      <a:r>
                        <a:rPr lang="en-US" sz="1600" b="1" dirty="0" smtClean="0">
                          <a:solidFill>
                            <a:srgbClr val="003760"/>
                          </a:solidFill>
                          <a:effectLst/>
                          <a:latin typeface="Cambria" panose="02040503050406030204" pitchFamily="18" charset="0"/>
                        </a:rPr>
                        <a:t>Program/</a:t>
                      </a:r>
                      <a:r>
                        <a:rPr lang="id-ID" sz="1600" b="1" dirty="0" smtClean="0">
                          <a:solidFill>
                            <a:srgbClr val="003760"/>
                          </a:solidFill>
                          <a:effectLst/>
                          <a:latin typeface="Cambria" panose="02040503050406030204" pitchFamily="18" charset="0"/>
                        </a:rPr>
                        <a:t>K</a:t>
                      </a:r>
                      <a:r>
                        <a:rPr lang="en-US" sz="1600" b="1" dirty="0" err="1" smtClean="0">
                          <a:solidFill>
                            <a:srgbClr val="003760"/>
                          </a:solidFill>
                          <a:effectLst/>
                          <a:latin typeface="Cambria" panose="02040503050406030204" pitchFamily="18" charset="0"/>
                        </a:rPr>
                        <a:t>egiatan</a:t>
                      </a:r>
                      <a:endParaRPr lang="id-ID" sz="1600" b="1" dirty="0">
                        <a:solidFill>
                          <a:srgbClr val="00376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marL="0" indent="0" algn="ctr">
                        <a:lnSpc>
                          <a:spcPct val="115000"/>
                        </a:lnSpc>
                        <a:spcBef>
                          <a:spcPts val="600"/>
                        </a:spcBef>
                        <a:spcAft>
                          <a:spcPts val="600"/>
                        </a:spcAft>
                      </a:pPr>
                      <a:r>
                        <a:rPr lang="en-US" sz="1600" b="1">
                          <a:solidFill>
                            <a:srgbClr val="003760"/>
                          </a:solidFill>
                          <a:effectLst/>
                          <a:latin typeface="Cambria" panose="02040503050406030204" pitchFamily="18" charset="0"/>
                        </a:rPr>
                        <a:t>Lokasi </a:t>
                      </a:r>
                      <a:endParaRPr lang="id-ID" sz="1600" b="1">
                        <a:solidFill>
                          <a:srgbClr val="00376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marL="0" indent="0" algn="ctr">
                        <a:lnSpc>
                          <a:spcPct val="115000"/>
                        </a:lnSpc>
                        <a:spcBef>
                          <a:spcPts val="600"/>
                        </a:spcBef>
                        <a:spcAft>
                          <a:spcPts val="600"/>
                        </a:spcAft>
                        <a:tabLst/>
                      </a:pPr>
                      <a:r>
                        <a:rPr lang="en-US" sz="1600" b="1">
                          <a:solidFill>
                            <a:srgbClr val="003760"/>
                          </a:solidFill>
                          <a:effectLst/>
                          <a:latin typeface="Cambria" panose="02040503050406030204" pitchFamily="18" charset="0"/>
                        </a:rPr>
                        <a:t>Indikator kinerja</a:t>
                      </a:r>
                      <a:endParaRPr lang="id-ID" sz="1600" b="1">
                        <a:solidFill>
                          <a:srgbClr val="00376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marL="0" indent="0" algn="ctr">
                        <a:lnSpc>
                          <a:spcPct val="115000"/>
                        </a:lnSpc>
                        <a:spcBef>
                          <a:spcPts val="600"/>
                        </a:spcBef>
                        <a:spcAft>
                          <a:spcPts val="600"/>
                        </a:spcAft>
                      </a:pPr>
                      <a:r>
                        <a:rPr lang="en-US" sz="1600" b="1">
                          <a:solidFill>
                            <a:srgbClr val="003760"/>
                          </a:solidFill>
                          <a:effectLst/>
                          <a:latin typeface="Cambria" panose="02040503050406030204" pitchFamily="18" charset="0"/>
                        </a:rPr>
                        <a:t>Besaran/ volume</a:t>
                      </a:r>
                      <a:endParaRPr lang="id-ID" sz="1600" b="1">
                        <a:solidFill>
                          <a:srgbClr val="00376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marL="0" indent="0" algn="ctr">
                        <a:lnSpc>
                          <a:spcPct val="115000"/>
                        </a:lnSpc>
                        <a:spcBef>
                          <a:spcPts val="600"/>
                        </a:spcBef>
                        <a:spcAft>
                          <a:spcPts val="600"/>
                        </a:spcAft>
                      </a:pPr>
                      <a:r>
                        <a:rPr lang="en-US" sz="1600" b="1" dirty="0" err="1">
                          <a:solidFill>
                            <a:srgbClr val="003760"/>
                          </a:solidFill>
                          <a:effectLst/>
                          <a:latin typeface="Cambria" panose="02040503050406030204" pitchFamily="18" charset="0"/>
                        </a:rPr>
                        <a:t>Catatan</a:t>
                      </a:r>
                      <a:r>
                        <a:rPr lang="id-ID" sz="1600" b="1" dirty="0">
                          <a:solidFill>
                            <a:srgbClr val="003760"/>
                          </a:solidFill>
                          <a:effectLst/>
                          <a:latin typeface="Cambria" panose="02040503050406030204" pitchFamily="18" charset="0"/>
                        </a:rPr>
                        <a:t> </a:t>
                      </a:r>
                      <a:r>
                        <a:rPr lang="id-ID" sz="1600" b="1" dirty="0" smtClean="0">
                          <a:solidFill>
                            <a:srgbClr val="003760"/>
                          </a:solidFill>
                          <a:effectLst/>
                          <a:latin typeface="Cambria" panose="02040503050406030204" pitchFamily="18" charset="0"/>
                        </a:rPr>
                        <a:t>*)</a:t>
                      </a:r>
                      <a:endParaRPr lang="id-ID" sz="1600" b="1" dirty="0">
                        <a:solidFill>
                          <a:srgbClr val="00376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r>
              <a:tr h="351425">
                <a:tc>
                  <a:txBody>
                    <a:bodyPr/>
                    <a:lstStyle/>
                    <a:p>
                      <a:pPr algn="ctr">
                        <a:lnSpc>
                          <a:spcPct val="100000"/>
                        </a:lnSpc>
                        <a:spcAft>
                          <a:spcPts val="0"/>
                        </a:spcAft>
                      </a:pPr>
                      <a:r>
                        <a:rPr lang="es-ES" sz="1600" b="1">
                          <a:solidFill>
                            <a:srgbClr val="003760"/>
                          </a:solidFill>
                          <a:effectLst/>
                          <a:latin typeface="Cambria" panose="02040503050406030204" pitchFamily="18" charset="0"/>
                        </a:rPr>
                        <a:t>(1)</a:t>
                      </a:r>
                      <a:endParaRPr lang="id-ID" sz="1600" b="1">
                        <a:solidFill>
                          <a:srgbClr val="00376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algn="ctr">
                        <a:lnSpc>
                          <a:spcPct val="100000"/>
                        </a:lnSpc>
                        <a:spcAft>
                          <a:spcPts val="0"/>
                        </a:spcAft>
                      </a:pPr>
                      <a:r>
                        <a:rPr lang="en-US" sz="1600" b="1">
                          <a:solidFill>
                            <a:srgbClr val="003760"/>
                          </a:solidFill>
                          <a:effectLst/>
                          <a:latin typeface="Cambria" panose="02040503050406030204" pitchFamily="18" charset="0"/>
                        </a:rPr>
                        <a:t>(2)</a:t>
                      </a:r>
                      <a:endParaRPr lang="id-ID" sz="1600" b="1">
                        <a:solidFill>
                          <a:srgbClr val="00376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algn="ctr">
                        <a:lnSpc>
                          <a:spcPct val="100000"/>
                        </a:lnSpc>
                        <a:spcAft>
                          <a:spcPts val="0"/>
                        </a:spcAft>
                      </a:pPr>
                      <a:r>
                        <a:rPr lang="es-ES" sz="1600" b="1">
                          <a:solidFill>
                            <a:srgbClr val="003760"/>
                          </a:solidFill>
                          <a:effectLst/>
                          <a:latin typeface="Cambria" panose="02040503050406030204" pitchFamily="18" charset="0"/>
                        </a:rPr>
                        <a:t>(3)</a:t>
                      </a:r>
                      <a:endParaRPr lang="id-ID" sz="1600" b="1">
                        <a:solidFill>
                          <a:srgbClr val="00376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algn="ctr">
                        <a:lnSpc>
                          <a:spcPct val="100000"/>
                        </a:lnSpc>
                        <a:spcAft>
                          <a:spcPts val="0"/>
                        </a:spcAft>
                      </a:pPr>
                      <a:r>
                        <a:rPr lang="es-ES" sz="1600" b="1">
                          <a:solidFill>
                            <a:srgbClr val="003760"/>
                          </a:solidFill>
                          <a:effectLst/>
                          <a:latin typeface="Cambria" panose="02040503050406030204" pitchFamily="18" charset="0"/>
                        </a:rPr>
                        <a:t>(4)</a:t>
                      </a:r>
                      <a:endParaRPr lang="id-ID" sz="1600" b="1">
                        <a:solidFill>
                          <a:srgbClr val="00376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algn="ctr">
                        <a:lnSpc>
                          <a:spcPct val="100000"/>
                        </a:lnSpc>
                        <a:spcAft>
                          <a:spcPts val="0"/>
                        </a:spcAft>
                      </a:pPr>
                      <a:r>
                        <a:rPr lang="es-ES" sz="1600" b="1">
                          <a:solidFill>
                            <a:srgbClr val="003760"/>
                          </a:solidFill>
                          <a:effectLst/>
                          <a:latin typeface="Cambria" panose="02040503050406030204" pitchFamily="18" charset="0"/>
                        </a:rPr>
                        <a:t>(5)</a:t>
                      </a:r>
                      <a:endParaRPr lang="id-ID" sz="1600" b="1">
                        <a:solidFill>
                          <a:srgbClr val="00376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algn="ctr">
                        <a:lnSpc>
                          <a:spcPct val="100000"/>
                        </a:lnSpc>
                        <a:spcAft>
                          <a:spcPts val="0"/>
                        </a:spcAft>
                      </a:pPr>
                      <a:r>
                        <a:rPr lang="es-ES" sz="1600" b="1">
                          <a:solidFill>
                            <a:srgbClr val="003760"/>
                          </a:solidFill>
                          <a:effectLst/>
                          <a:latin typeface="Cambria" panose="02040503050406030204" pitchFamily="18" charset="0"/>
                        </a:rPr>
                        <a:t>(6)</a:t>
                      </a:r>
                      <a:endParaRPr lang="id-ID" sz="1600" b="1">
                        <a:solidFill>
                          <a:srgbClr val="00376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r>
              <a:tr h="351425">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351425">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351425">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351425">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r h="351425">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a:solidFill>
                            <a:sysClr val="windowText" lastClr="000000"/>
                          </a:solidFill>
                          <a:effectLst/>
                          <a:latin typeface="Cambria" panose="02040503050406030204" pitchFamily="18" charset="0"/>
                        </a:rPr>
                        <a:t> </a:t>
                      </a:r>
                      <a:endParaRPr lang="id-ID" sz="160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457200" algn="just">
                        <a:lnSpc>
                          <a:spcPct val="115000"/>
                        </a:lnSpc>
                        <a:spcAft>
                          <a:spcPts val="0"/>
                        </a:spcAft>
                      </a:pPr>
                      <a:r>
                        <a:rPr lang="en-US" sz="1600" dirty="0">
                          <a:solidFill>
                            <a:sysClr val="windowText" lastClr="000000"/>
                          </a:solidFill>
                          <a:effectLst/>
                          <a:latin typeface="Cambria" panose="02040503050406030204" pitchFamily="18" charset="0"/>
                        </a:rPr>
                        <a:t> </a:t>
                      </a:r>
                      <a:endParaRPr lang="id-ID" sz="1600" dirty="0">
                        <a:solidFill>
                          <a:sysClr val="windowText" lastClr="000000"/>
                        </a:solidFill>
                        <a:effectLst/>
                        <a:latin typeface="Cambria" panose="02040503050406030204" pitchFamily="18" charset="0"/>
                        <a:ea typeface="Times New Roman"/>
                      </a:endParaRPr>
                    </a:p>
                  </a:txBody>
                  <a:tcPr marL="84396" marR="8439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r>
            </a:tbl>
          </a:graphicData>
        </a:graphic>
      </p:graphicFrame>
      <p:sp>
        <p:nvSpPr>
          <p:cNvPr id="7" name="Rectangle 2"/>
          <p:cNvSpPr>
            <a:spLocks noChangeArrowheads="1"/>
          </p:cNvSpPr>
          <p:nvPr/>
        </p:nvSpPr>
        <p:spPr bwMode="auto">
          <a:xfrm>
            <a:off x="482539" y="4500572"/>
            <a:ext cx="11426559"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id-ID" sz="1600" dirty="0">
                <a:latin typeface="Cambria" pitchFamily="18" charset="0"/>
              </a:rPr>
              <a:t>Keterangan:</a:t>
            </a:r>
          </a:p>
          <a:p>
            <a:r>
              <a:rPr lang="id-ID" sz="1600" dirty="0">
                <a:latin typeface="Cambria" pitchFamily="18" charset="0"/>
              </a:rPr>
              <a:t>*) </a:t>
            </a:r>
            <a:r>
              <a:rPr lang="id-ID" sz="1600" dirty="0" smtClean="0">
                <a:latin typeface="Cambria" pitchFamily="18" charset="0"/>
              </a:rPr>
              <a:t>dalam </a:t>
            </a:r>
            <a:r>
              <a:rPr lang="id-ID" sz="1600" dirty="0">
                <a:latin typeface="Cambria" pitchFamily="18" charset="0"/>
              </a:rPr>
              <a:t>catatan disebutkan sumber pengusul atas program/kegiatan tersebut dan catatan penting lainnya</a:t>
            </a:r>
          </a:p>
        </p:txBody>
      </p:sp>
      <p:sp>
        <p:nvSpPr>
          <p:cNvPr id="8"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95</a:t>
            </a:fld>
            <a:endParaRPr lang="id-ID" sz="1600" b="1" dirty="0" smtClean="0">
              <a:solidFill>
                <a:prstClr val="white"/>
              </a:solidFill>
              <a:latin typeface="Tahoma" pitchFamily="34" charset="0"/>
              <a:cs typeface="Tahoma" pitchFamily="34" charset="0"/>
            </a:endParaRPr>
          </a:p>
        </p:txBody>
      </p:sp>
      <p:sp>
        <p:nvSpPr>
          <p:cNvPr id="9" name="Rectangle 8"/>
          <p:cNvSpPr/>
          <p:nvPr/>
        </p:nvSpPr>
        <p:spPr>
          <a:xfrm>
            <a:off x="523043" y="5103674"/>
            <a:ext cx="10715700" cy="1477328"/>
          </a:xfrm>
          <a:prstGeom prst="rect">
            <a:avLst/>
          </a:prstGeom>
          <a:ln>
            <a:solidFill>
              <a:schemeClr val="tx1"/>
            </a:solidFill>
          </a:ln>
        </p:spPr>
        <p:txBody>
          <a:bodyPr wrap="square">
            <a:spAutoFit/>
          </a:bodyPr>
          <a:lstStyle/>
          <a:p>
            <a:r>
              <a:rPr lang="id-ID" dirty="0" smtClean="0">
                <a:latin typeface="Cambria" pitchFamily="18" charset="0"/>
              </a:rPr>
              <a:t>Deskripsi :</a:t>
            </a:r>
          </a:p>
          <a:p>
            <a:pPr marL="342900" indent="-342900">
              <a:buFont typeface="+mj-lt"/>
              <a:buAutoNum type="arabicPeriod"/>
            </a:pPr>
            <a:r>
              <a:rPr lang="id-ID" dirty="0" smtClean="0">
                <a:latin typeface="Cambria" pitchFamily="18" charset="0"/>
              </a:rPr>
              <a:t>Penjelasan tentang proses bagaimana usulan program/kegiatan usulan pemangku kepentingan tersebut diperoleh; </a:t>
            </a:r>
          </a:p>
          <a:p>
            <a:pPr marL="342900" indent="-342900">
              <a:buFont typeface="+mj-lt"/>
              <a:buAutoNum type="arabicPeriod"/>
            </a:pPr>
            <a:r>
              <a:rPr lang="sv-SE" dirty="0" smtClean="0">
                <a:latin typeface="Cambria" pitchFamily="18" charset="0"/>
              </a:rPr>
              <a:t>Penjelasan kesesuaian usulan tersebut dikaitkan dengan isu-isu penting penyelenggaraan tugas pokok dan fungsi Perangkat Daerah </a:t>
            </a:r>
          </a:p>
        </p:txBody>
      </p:sp>
    </p:spTree>
    <p:extLst>
      <p:ext uri="{BB962C8B-B14F-4D97-AF65-F5344CB8AC3E}">
        <p14:creationId xmlns:p14="http://schemas.microsoft.com/office/powerpoint/2010/main" xmlns="" val="169131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4"/>
            <a:ext cx="12190413" cy="785818"/>
          </a:xfrm>
          <a:prstGeom prst="rect">
            <a:avLst/>
          </a:prstGeom>
          <a:solidFill>
            <a:srgbClr val="00206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III – TUJUAN DAN SASARAN PERANGKAT DAERAH</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43" name="Content Placeholder 2"/>
          <p:cNvSpPr txBox="1">
            <a:spLocks/>
          </p:cNvSpPr>
          <p:nvPr/>
        </p:nvSpPr>
        <p:spPr>
          <a:xfrm>
            <a:off x="64100" y="1285860"/>
            <a:ext cx="3071941" cy="1260000"/>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Telaah Terhadap Kebijakan Nasional</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5" name="Content Placeholder 2"/>
          <p:cNvSpPr txBox="1">
            <a:spLocks/>
          </p:cNvSpPr>
          <p:nvPr/>
        </p:nvSpPr>
        <p:spPr>
          <a:xfrm>
            <a:off x="3328516" y="1285860"/>
            <a:ext cx="8686869" cy="1214446"/>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2400" dirty="0" smtClean="0">
                <a:solidFill>
                  <a:schemeClr val="bg1"/>
                </a:solidFill>
                <a:latin typeface="Cambria" pitchFamily="18" charset="0"/>
              </a:rPr>
              <a:t>Penelaahan yang menyangkut arah kebijakan dan prioritas pembangunan nasional dan yang terkait dengan </a:t>
            </a:r>
            <a:r>
              <a:rPr lang="sv-SE" sz="2400" dirty="0" smtClean="0">
                <a:solidFill>
                  <a:schemeClr val="bg1"/>
                </a:solidFill>
                <a:latin typeface="Cambria" pitchFamily="18" charset="0"/>
              </a:rPr>
              <a:t>tugas pokok dan fungsi PD</a:t>
            </a:r>
            <a:endParaRPr lang="id-ID" sz="2400" dirty="0" smtClean="0">
              <a:solidFill>
                <a:schemeClr val="bg1"/>
              </a:solidFill>
              <a:latin typeface="Cambria" pitchFamily="18" charset="0"/>
              <a:ea typeface="Arial Unicode MS" pitchFamily="34" charset="-128"/>
              <a:cs typeface="Arial Unicode MS" pitchFamily="34" charset="-128"/>
            </a:endParaRPr>
          </a:p>
        </p:txBody>
      </p:sp>
      <p:sp>
        <p:nvSpPr>
          <p:cNvPr id="47" name="Content Placeholder 2"/>
          <p:cNvSpPr txBox="1">
            <a:spLocks/>
          </p:cNvSpPr>
          <p:nvPr/>
        </p:nvSpPr>
        <p:spPr>
          <a:xfrm>
            <a:off x="56675" y="2705050"/>
            <a:ext cx="3071941" cy="1080000"/>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Tujuan dan Sasaran Renja PD</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3315575" y="2707846"/>
            <a:ext cx="8686869" cy="1926030"/>
          </a:xfrm>
          <a:prstGeom prst="rect">
            <a:avLst/>
          </a:prstGeom>
          <a:solidFill>
            <a:srgbClr val="CC33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buFont typeface="Wingdings" pitchFamily="2" charset="2"/>
              <a:buChar char="q"/>
            </a:pPr>
            <a:r>
              <a:rPr lang="id-ID" sz="1800" dirty="0" smtClean="0">
                <a:solidFill>
                  <a:schemeClr val="bg1"/>
                </a:solidFill>
                <a:latin typeface="Cambria" pitchFamily="18" charset="0"/>
                <a:ea typeface="Arial Unicode MS" pitchFamily="34" charset="-128"/>
                <a:cs typeface="Arial Unicode MS" pitchFamily="34" charset="-128"/>
              </a:rPr>
              <a:t>Berdasarkan tujuan dan sasaran yang tertuang dalam Renstra PD, sesuai dengan tupoksi OPD</a:t>
            </a:r>
          </a:p>
          <a:p>
            <a:pPr>
              <a:lnSpc>
                <a:spcPct val="110000"/>
              </a:lnSpc>
              <a:spcBef>
                <a:spcPts val="0"/>
              </a:spcBef>
              <a:buFont typeface="Wingdings" pitchFamily="2" charset="2"/>
              <a:buChar char="q"/>
            </a:pPr>
            <a:r>
              <a:rPr lang="id-ID" sz="1800" dirty="0" smtClean="0">
                <a:solidFill>
                  <a:schemeClr val="bg1"/>
                </a:solidFill>
                <a:latin typeface="Cambria" pitchFamily="18" charset="0"/>
                <a:ea typeface="Arial Unicode MS" pitchFamily="34" charset="-128"/>
                <a:cs typeface="Arial Unicode MS" pitchFamily="34" charset="-128"/>
              </a:rPr>
              <a:t>Mendasarkan pada isu-isu penyelenggaraan pemda pada bab 2</a:t>
            </a:r>
          </a:p>
          <a:p>
            <a:pPr>
              <a:lnSpc>
                <a:spcPct val="110000"/>
              </a:lnSpc>
              <a:spcBef>
                <a:spcPts val="0"/>
              </a:spcBef>
              <a:buFont typeface="Wingdings" pitchFamily="2" charset="2"/>
              <a:buChar char="q"/>
            </a:pPr>
            <a:r>
              <a:rPr lang="id-ID" sz="1800" dirty="0" smtClean="0">
                <a:solidFill>
                  <a:schemeClr val="bg1"/>
                </a:solidFill>
                <a:latin typeface="Cambria" pitchFamily="18" charset="0"/>
                <a:ea typeface="Arial Unicode MS" pitchFamily="34" charset="-128"/>
                <a:cs typeface="Arial Unicode MS" pitchFamily="34" charset="-128"/>
              </a:rPr>
              <a:t>Diidentifikasi tujuan dan sasaran Renja PD pada tahun perencanaan</a:t>
            </a:r>
          </a:p>
          <a:p>
            <a:pPr>
              <a:lnSpc>
                <a:spcPct val="110000"/>
              </a:lnSpc>
              <a:spcBef>
                <a:spcPts val="0"/>
              </a:spcBef>
              <a:buFont typeface="Wingdings" pitchFamily="2" charset="2"/>
              <a:buChar char="q"/>
            </a:pPr>
            <a:r>
              <a:rPr lang="id-ID" sz="1800" dirty="0" smtClean="0">
                <a:solidFill>
                  <a:schemeClr val="bg1"/>
                </a:solidFill>
                <a:latin typeface="Cambria" pitchFamily="18" charset="0"/>
              </a:rPr>
              <a:t>dikaitkan dengan sasaran target kinerja Renstra Perangkat Daerah </a:t>
            </a:r>
            <a:endParaRPr lang="id-ID" sz="1800" dirty="0" smtClean="0">
              <a:solidFill>
                <a:schemeClr val="bg1"/>
              </a:solidFill>
              <a:latin typeface="Cambria" pitchFamily="18" charset="0"/>
              <a:ea typeface="Arial Unicode MS" pitchFamily="34" charset="-128"/>
              <a:cs typeface="Arial Unicode MS" pitchFamily="34" charset="-128"/>
            </a:endParaRPr>
          </a:p>
        </p:txBody>
      </p:sp>
      <p:sp>
        <p:nvSpPr>
          <p:cNvPr id="16"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96</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 xmlns:p14="http://schemas.microsoft.com/office/powerpoint/2010/main" val="289077154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24"/>
            <a:ext cx="12190413" cy="857256"/>
          </a:xfrm>
          <a:prstGeom prst="rect">
            <a:avLst/>
          </a:prstGeom>
          <a:solidFill>
            <a:srgbClr val="002060"/>
          </a:solidFill>
          <a:ln>
            <a:solidFill>
              <a:srgbClr val="009900"/>
            </a:solidFill>
          </a:ln>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BAB IV – RENCANA KERJA DAN PENDANAAN PERANGKAT DAERAH</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51" name="Content Placeholder 2"/>
          <p:cNvSpPr txBox="1">
            <a:spLocks/>
          </p:cNvSpPr>
          <p:nvPr/>
        </p:nvSpPr>
        <p:spPr>
          <a:xfrm>
            <a:off x="42309" y="1285860"/>
            <a:ext cx="3071941" cy="648000"/>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10000"/>
              </a:lnSpc>
              <a:spcBef>
                <a:spcPts val="0"/>
              </a:spcBef>
              <a:buNone/>
            </a:pPr>
            <a:r>
              <a:rPr lang="id-ID" sz="1800" b="1" dirty="0" smtClean="0">
                <a:solidFill>
                  <a:schemeClr val="bg1"/>
                </a:solidFill>
                <a:latin typeface="Arial Unicode MS" pitchFamily="34" charset="-128"/>
                <a:ea typeface="Arial Unicode MS" pitchFamily="34" charset="-128"/>
                <a:cs typeface="Arial Unicode MS" pitchFamily="34" charset="-128"/>
              </a:rPr>
              <a:t>Program dan Kegiatan</a:t>
            </a:r>
            <a:endParaRPr lang="id-ID" sz="1800" b="1" dirty="0">
              <a:solidFill>
                <a:schemeClr val="bg1"/>
              </a:solidFill>
              <a:latin typeface="Arial Unicode MS" pitchFamily="34" charset="-128"/>
              <a:ea typeface="Arial Unicode MS" pitchFamily="34" charset="-128"/>
              <a:cs typeface="Arial Unicode MS" pitchFamily="34" charset="-128"/>
            </a:endParaRPr>
          </a:p>
        </p:txBody>
      </p:sp>
      <p:sp>
        <p:nvSpPr>
          <p:cNvPr id="53" name="Content Placeholder 2"/>
          <p:cNvSpPr txBox="1">
            <a:spLocks/>
          </p:cNvSpPr>
          <p:nvPr/>
        </p:nvSpPr>
        <p:spPr>
          <a:xfrm>
            <a:off x="3319888" y="1295198"/>
            <a:ext cx="8686869" cy="4777008"/>
          </a:xfrm>
          <a:prstGeom prst="rect">
            <a:avLst/>
          </a:prstGeom>
          <a:solidFill>
            <a:srgbClr val="000099"/>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q"/>
            </a:pPr>
            <a:r>
              <a:rPr lang="id-ID" sz="2000" dirty="0" smtClean="0">
                <a:solidFill>
                  <a:schemeClr val="bg1"/>
                </a:solidFill>
                <a:latin typeface="Cambria" pitchFamily="18" charset="0"/>
              </a:rPr>
              <a:t>Faktor-faktor yang menjadi bahan petimbangan terhadap rumusan program dan kegiatan misal </a:t>
            </a:r>
            <a:r>
              <a:rPr lang="fi-FI" sz="2000" dirty="0" smtClean="0">
                <a:solidFill>
                  <a:schemeClr val="bg1"/>
                </a:solidFill>
                <a:latin typeface="Cambria" pitchFamily="18" charset="0"/>
              </a:rPr>
              <a:t>Pencapaian visi dan misi kepala daerah, </a:t>
            </a:r>
            <a:r>
              <a:rPr lang="id-ID" sz="2000" dirty="0" smtClean="0">
                <a:solidFill>
                  <a:schemeClr val="bg1"/>
                </a:solidFill>
                <a:latin typeface="Cambria" pitchFamily="18" charset="0"/>
              </a:rPr>
              <a:t>Pencapaian SDGs,  Pengentasan kemiskinan, Pencapaian NSPK dan SPM, Pendayagunaan potensi ekonomi daerah, dsb.</a:t>
            </a:r>
          </a:p>
          <a:p>
            <a:pPr>
              <a:buFont typeface="Wingdings" pitchFamily="2" charset="2"/>
              <a:buChar char="q"/>
            </a:pPr>
            <a:r>
              <a:rPr lang="id-ID" sz="2000" dirty="0" smtClean="0">
                <a:solidFill>
                  <a:schemeClr val="bg1"/>
                </a:solidFill>
                <a:latin typeface="Cambria" pitchFamily="18" charset="0"/>
              </a:rPr>
              <a:t>Uraian garis besar mengenai rekapitulasi program dan kegiatan, antara lain meliputi Jumlah program dan jumlah kegiatan, Sifat penyebaran lokasi program dan kegiatan (apa saja yang tersebar ke berbagai kawasan dan apa saja yang terfokus pada kawasan atau kelompok masyarakat tertentu), dan total kebutuhan dana/pagu indikatif yang dirinci menurut sumber pendanaannya </a:t>
            </a:r>
            <a:endParaRPr lang="id-ID" sz="2000" dirty="0" smtClean="0">
              <a:solidFill>
                <a:schemeClr val="bg1"/>
              </a:solidFill>
              <a:latin typeface="Cambria" pitchFamily="18" charset="0"/>
              <a:ea typeface="Arial Unicode MS" pitchFamily="34" charset="-128"/>
              <a:cs typeface="Arial Unicode MS" pitchFamily="34" charset="-128"/>
            </a:endParaRPr>
          </a:p>
          <a:p>
            <a:pPr>
              <a:lnSpc>
                <a:spcPct val="110000"/>
              </a:lnSpc>
              <a:spcBef>
                <a:spcPts val="0"/>
              </a:spcBef>
              <a:buFont typeface="Wingdings" pitchFamily="2" charset="2"/>
              <a:buChar char="q"/>
            </a:pPr>
            <a:r>
              <a:rPr lang="id-ID" sz="2000" dirty="0" smtClean="0">
                <a:solidFill>
                  <a:schemeClr val="bg1"/>
                </a:solidFill>
                <a:latin typeface="Cambria" pitchFamily="18" charset="0"/>
                <a:ea typeface="Arial Unicode MS" pitchFamily="34" charset="-128"/>
                <a:cs typeface="Arial Unicode MS" pitchFamily="34" charset="-128"/>
              </a:rPr>
              <a:t>Rumusan program dan kegiatan yang akan dilaksanakan sesuai  RKPD yang telah ditetapkan</a:t>
            </a:r>
          </a:p>
          <a:p>
            <a:pPr>
              <a:lnSpc>
                <a:spcPct val="110000"/>
              </a:lnSpc>
              <a:spcBef>
                <a:spcPts val="0"/>
              </a:spcBef>
              <a:buFont typeface="Wingdings" pitchFamily="2" charset="2"/>
              <a:buChar char="q"/>
            </a:pPr>
            <a:r>
              <a:rPr lang="id-ID" sz="2000" dirty="0" smtClean="0">
                <a:solidFill>
                  <a:schemeClr val="bg1"/>
                </a:solidFill>
                <a:latin typeface="Cambria" pitchFamily="18" charset="0"/>
                <a:ea typeface="Arial Unicode MS" pitchFamily="34" charset="-128"/>
                <a:cs typeface="Arial Unicode MS" pitchFamily="34" charset="-128"/>
              </a:rPr>
              <a:t>Dituangkan dalam </a:t>
            </a:r>
            <a:r>
              <a:rPr lang="id-ID" sz="2000" b="1" dirty="0" smtClean="0">
                <a:solidFill>
                  <a:schemeClr val="bg1"/>
                </a:solidFill>
                <a:latin typeface="Cambria" pitchFamily="18" charset="0"/>
                <a:ea typeface="Arial Unicode MS" pitchFamily="34" charset="-128"/>
                <a:cs typeface="Arial Unicode MS" pitchFamily="34" charset="-128"/>
              </a:rPr>
              <a:t>Tabel “Rumusan Rencana Program dan Kegiatan PD ... Tahun .... Dan Perkiraan Maju Tahun ... Provinsi ...”</a:t>
            </a:r>
          </a:p>
        </p:txBody>
      </p:sp>
      <p:sp>
        <p:nvSpPr>
          <p:cNvPr id="16"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97</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 xmlns:p14="http://schemas.microsoft.com/office/powerpoint/2010/main" val="289077154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4"/>
            <a:ext cx="12190413" cy="1005165"/>
          </a:xfrm>
          <a:prstGeom prst="rect">
            <a:avLst/>
          </a:prstGeom>
          <a:solidFill>
            <a:srgbClr val="002060"/>
          </a:solidFill>
          <a:ln>
            <a:noFill/>
          </a:ln>
        </p:spPr>
        <p:style>
          <a:lnRef idx="0">
            <a:scrgbClr r="0" g="0" b="0"/>
          </a:lnRef>
          <a:fillRef idx="1003">
            <a:schemeClr val="lt1"/>
          </a:fillRef>
          <a:effectRef idx="0">
            <a:scrgbClr r="0" g="0" b="0"/>
          </a:effectRef>
          <a:fontRef idx="major"/>
        </p:style>
        <p:txBody>
          <a:bodyPr vert="horz" wrap="square" lIns="81043" tIns="40522" rIns="81043" bIns="40522" anchor="ctr">
            <a:spAutoFit/>
          </a:bodyPr>
          <a:lstStyle/>
          <a:p>
            <a:pPr algn="ctr"/>
            <a:r>
              <a:rPr lang="id-ID" sz="2000" b="1" dirty="0" smtClean="0">
                <a:solidFill>
                  <a:schemeClr val="bg1"/>
                </a:solidFill>
                <a:latin typeface="Cambria" pitchFamily="18" charset="0"/>
              </a:rPr>
              <a:t>Tabel</a:t>
            </a:r>
          </a:p>
          <a:p>
            <a:pPr algn="ctr"/>
            <a:r>
              <a:rPr lang="id-ID" sz="2000" b="1" dirty="0" smtClean="0">
                <a:solidFill>
                  <a:schemeClr val="bg1"/>
                </a:solidFill>
                <a:latin typeface="Cambria" pitchFamily="18" charset="0"/>
              </a:rPr>
              <a:t>Rumusan</a:t>
            </a:r>
            <a:r>
              <a:rPr lang="en-US" sz="2000" b="1" dirty="0" smtClean="0">
                <a:solidFill>
                  <a:schemeClr val="bg1"/>
                </a:solidFill>
                <a:latin typeface="Cambria" pitchFamily="18" charset="0"/>
              </a:rPr>
              <a:t> Program </a:t>
            </a:r>
            <a:r>
              <a:rPr lang="en-US" sz="2000" b="1" dirty="0" err="1" smtClean="0">
                <a:solidFill>
                  <a:schemeClr val="bg1"/>
                </a:solidFill>
                <a:latin typeface="Cambria" pitchFamily="18" charset="0"/>
              </a:rPr>
              <a:t>dan</a:t>
            </a:r>
            <a:r>
              <a:rPr lang="en-US" sz="2000" b="1" dirty="0" smtClean="0">
                <a:solidFill>
                  <a:schemeClr val="bg1"/>
                </a:solidFill>
                <a:latin typeface="Cambria" pitchFamily="18" charset="0"/>
              </a:rPr>
              <a:t> </a:t>
            </a:r>
            <a:r>
              <a:rPr lang="en-US" sz="2000" b="1" dirty="0" err="1" smtClean="0">
                <a:solidFill>
                  <a:schemeClr val="bg1"/>
                </a:solidFill>
                <a:latin typeface="Cambria" pitchFamily="18" charset="0"/>
              </a:rPr>
              <a:t>Kegiatan</a:t>
            </a:r>
            <a:r>
              <a:rPr lang="en-US" sz="2000" b="1" dirty="0" smtClean="0">
                <a:solidFill>
                  <a:schemeClr val="bg1"/>
                </a:solidFill>
                <a:latin typeface="Cambria" pitchFamily="18" charset="0"/>
              </a:rPr>
              <a:t> </a:t>
            </a:r>
            <a:r>
              <a:rPr lang="id-ID" sz="2000" b="1" dirty="0" smtClean="0">
                <a:solidFill>
                  <a:schemeClr val="bg1"/>
                </a:solidFill>
                <a:latin typeface="Cambria" pitchFamily="18" charset="0"/>
              </a:rPr>
              <a:t>PD Tahun ... Dan Perkiraan Maju Tahun .... </a:t>
            </a:r>
            <a:endParaRPr lang="en-US" sz="2000" b="1" dirty="0" smtClean="0">
              <a:solidFill>
                <a:schemeClr val="bg1"/>
              </a:solidFill>
              <a:latin typeface="Cambria" pitchFamily="18" charset="0"/>
            </a:endParaRPr>
          </a:p>
          <a:p>
            <a:pPr algn="ctr"/>
            <a:r>
              <a:rPr lang="id-ID" sz="2000" b="1" dirty="0" smtClean="0">
                <a:solidFill>
                  <a:schemeClr val="bg1"/>
                </a:solidFill>
                <a:latin typeface="Cambria" pitchFamily="18" charset="0"/>
              </a:rPr>
              <a:t>Provinsi</a:t>
            </a:r>
            <a:r>
              <a:rPr lang="en-US" sz="2000" b="1" dirty="0" smtClean="0">
                <a:solidFill>
                  <a:schemeClr val="bg1"/>
                </a:solidFill>
                <a:latin typeface="Cambria" pitchFamily="18" charset="0"/>
              </a:rPr>
              <a:t> ………</a:t>
            </a:r>
            <a:endParaRPr lang="id-ID" sz="2000" b="1" dirty="0">
              <a:solidFill>
                <a:schemeClr val="bg1"/>
              </a:solidFill>
              <a:latin typeface="Cambria" pitchFamily="18" charset="0"/>
            </a:endParaRPr>
          </a:p>
        </p:txBody>
      </p:sp>
      <p:sp>
        <p:nvSpPr>
          <p:cNvPr id="5" name="Rectangle 4"/>
          <p:cNvSpPr/>
          <p:nvPr/>
        </p:nvSpPr>
        <p:spPr>
          <a:xfrm>
            <a:off x="571931" y="1071546"/>
            <a:ext cx="2271776" cy="400110"/>
          </a:xfrm>
          <a:prstGeom prst="rect">
            <a:avLst/>
          </a:prstGeom>
        </p:spPr>
        <p:txBody>
          <a:bodyPr wrap="none">
            <a:spAutoFit/>
          </a:bodyPr>
          <a:lstStyle/>
          <a:p>
            <a:r>
              <a:rPr lang="en-US" sz="2000" b="1" dirty="0" err="1" smtClean="0">
                <a:latin typeface="Cambria" pitchFamily="18" charset="0"/>
              </a:rPr>
              <a:t>Nama</a:t>
            </a:r>
            <a:r>
              <a:rPr lang="en-US" sz="2000" b="1" dirty="0" smtClean="0">
                <a:latin typeface="Cambria" pitchFamily="18" charset="0"/>
              </a:rPr>
              <a:t> </a:t>
            </a:r>
            <a:r>
              <a:rPr lang="id-ID" sz="2000" b="1" dirty="0" smtClean="0">
                <a:latin typeface="Cambria" pitchFamily="18" charset="0"/>
              </a:rPr>
              <a:t>PD</a:t>
            </a:r>
            <a:r>
              <a:rPr lang="en-US" sz="2000" b="1" dirty="0" smtClean="0">
                <a:latin typeface="Cambria" pitchFamily="18" charset="0"/>
              </a:rPr>
              <a:t>: </a:t>
            </a:r>
            <a:r>
              <a:rPr lang="id-ID" sz="2000" b="1" dirty="0" smtClean="0">
                <a:latin typeface="Cambria" pitchFamily="18" charset="0"/>
              </a:rPr>
              <a:t>..... .........</a:t>
            </a:r>
            <a:endParaRPr lang="id-ID" sz="2000" b="1" dirty="0">
              <a:latin typeface="Cambria" pitchFamily="18" charset="0"/>
            </a:endParaRPr>
          </a:p>
        </p:txBody>
      </p:sp>
      <p:pic>
        <p:nvPicPr>
          <p:cNvPr id="6" name="Picture 5" descr="Tabel Rumusan program dan kegiatan.png"/>
          <p:cNvPicPr>
            <a:picLocks noChangeAspect="1"/>
          </p:cNvPicPr>
          <p:nvPr/>
        </p:nvPicPr>
        <p:blipFill>
          <a:blip r:embed="rId2"/>
          <a:stretch>
            <a:fillRect/>
          </a:stretch>
        </p:blipFill>
        <p:spPr>
          <a:xfrm>
            <a:off x="0" y="1643050"/>
            <a:ext cx="12190413" cy="4643470"/>
          </a:xfrm>
          <a:prstGeom prst="rect">
            <a:avLst/>
          </a:prstGeom>
        </p:spPr>
      </p:pic>
      <p:sp>
        <p:nvSpPr>
          <p:cNvPr id="8" name="Slide Number Placeholder 36"/>
          <p:cNvSpPr>
            <a:spLocks noGrp="1"/>
          </p:cNvSpPr>
          <p:nvPr>
            <p:ph type="sldNum" sz="quarter" idx="12"/>
          </p:nvPr>
        </p:nvSpPr>
        <p:spPr bwMode="auto">
          <a:xfrm>
            <a:off x="11440237" y="642939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98</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p14="http://schemas.microsoft.com/office/powerpoint/2010/main" xmlns="" val="169131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0" y="8048"/>
            <a:ext cx="12190413" cy="992060"/>
          </a:xfrm>
          <a:prstGeom prst="rect">
            <a:avLst/>
          </a:prstGeom>
          <a:solidFill>
            <a:srgbClr val="990033"/>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id-ID" sz="2800" b="1" dirty="0" smtClean="0">
                <a:solidFill>
                  <a:schemeClr val="bg1"/>
                </a:solidFill>
                <a:latin typeface="Arial Unicode MS" pitchFamily="34" charset="-128"/>
                <a:ea typeface="Arial Unicode MS" pitchFamily="34" charset="-128"/>
                <a:cs typeface="Arial Unicode MS" pitchFamily="34" charset="-128"/>
              </a:rPr>
              <a:t>BAB V  </a:t>
            </a:r>
          </a:p>
          <a:p>
            <a:pPr marL="0" indent="0" algn="ctr">
              <a:spcBef>
                <a:spcPts val="0"/>
              </a:spcBef>
              <a:buNone/>
            </a:pPr>
            <a:r>
              <a:rPr lang="id-ID" sz="2400" b="1" dirty="0" smtClean="0">
                <a:solidFill>
                  <a:schemeClr val="bg1"/>
                </a:solidFill>
                <a:latin typeface="Arial Unicode MS" pitchFamily="34" charset="-128"/>
                <a:ea typeface="Arial Unicode MS" pitchFamily="34" charset="-128"/>
                <a:cs typeface="Arial Unicode MS" pitchFamily="34" charset="-128"/>
              </a:rPr>
              <a:t>PENUTUP</a:t>
            </a:r>
            <a:endParaRPr lang="id-ID" sz="2400" b="1" dirty="0">
              <a:solidFill>
                <a:schemeClr val="bg1"/>
              </a:solidFill>
              <a:latin typeface="Arial Unicode MS" pitchFamily="34" charset="-128"/>
              <a:ea typeface="Arial Unicode MS" pitchFamily="34" charset="-128"/>
              <a:cs typeface="Arial Unicode MS" pitchFamily="34" charset="-128"/>
            </a:endParaRPr>
          </a:p>
        </p:txBody>
      </p:sp>
      <p:sp>
        <p:nvSpPr>
          <p:cNvPr id="49" name="Content Placeholder 2"/>
          <p:cNvSpPr txBox="1">
            <a:spLocks/>
          </p:cNvSpPr>
          <p:nvPr/>
        </p:nvSpPr>
        <p:spPr>
          <a:xfrm>
            <a:off x="1047578" y="1500174"/>
            <a:ext cx="10380971" cy="3929090"/>
          </a:xfrm>
          <a:prstGeom prst="rect">
            <a:avLst/>
          </a:prstGeom>
          <a:solidFill>
            <a:srgbClr val="3ECA06"/>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q"/>
            </a:pPr>
            <a:r>
              <a:rPr lang="sv-SE" sz="2800" dirty="0" smtClean="0">
                <a:latin typeface="Cambria" pitchFamily="18" charset="0"/>
              </a:rPr>
              <a:t>Catatan penting yang perlu mendapat perhatian, baik dalam rangka pelaksanaannya</a:t>
            </a:r>
            <a:r>
              <a:rPr lang="id-ID" sz="2800" dirty="0" smtClean="0">
                <a:latin typeface="Cambria" pitchFamily="18" charset="0"/>
              </a:rPr>
              <a:t> </a:t>
            </a:r>
            <a:r>
              <a:rPr lang="sv-SE" sz="2800" dirty="0" smtClean="0">
                <a:latin typeface="Cambria" pitchFamily="18" charset="0"/>
              </a:rPr>
              <a:t>maupun seandainya ketersediaan anggaran tidak sesuai dengan kebutuhan.</a:t>
            </a:r>
          </a:p>
          <a:p>
            <a:pPr>
              <a:buFont typeface="Wingdings" pitchFamily="2" charset="2"/>
              <a:buChar char="q"/>
            </a:pPr>
            <a:r>
              <a:rPr lang="id-ID" sz="2800" dirty="0" smtClean="0">
                <a:latin typeface="Cambria" pitchFamily="18" charset="0"/>
              </a:rPr>
              <a:t>Kaidah-kaidah pelaksanaan.</a:t>
            </a:r>
          </a:p>
          <a:p>
            <a:pPr>
              <a:buFont typeface="Wingdings" pitchFamily="2" charset="2"/>
              <a:buChar char="q"/>
            </a:pPr>
            <a:r>
              <a:rPr lang="id-ID" sz="2800" dirty="0" smtClean="0">
                <a:latin typeface="Cambria" pitchFamily="18" charset="0"/>
              </a:rPr>
              <a:t>Rencana tindak lanjut</a:t>
            </a:r>
          </a:p>
          <a:p>
            <a:pPr marL="400050" lvl="1" indent="0">
              <a:buNone/>
            </a:pPr>
            <a:r>
              <a:rPr lang="id-ID" sz="2400" dirty="0" smtClean="0">
                <a:latin typeface="Cambria" pitchFamily="18" charset="0"/>
              </a:rPr>
              <a:t>Pada bagian lembar terakhir dicantumkan tempat dan tanggal dokumen, nama Perangkat Daerah dan nama dan tanda tangan kepala Perangkat Daerah, serta cap pemerintah daerah yang bersangkutan </a:t>
            </a:r>
            <a:endParaRPr lang="id-ID" sz="2400" dirty="0" smtClean="0">
              <a:latin typeface="Cambria" pitchFamily="18" charset="0"/>
              <a:ea typeface="Arial Unicode MS" pitchFamily="34" charset="-128"/>
              <a:cs typeface="Arial Unicode MS" pitchFamily="34" charset="-128"/>
            </a:endParaRPr>
          </a:p>
        </p:txBody>
      </p:sp>
      <p:sp>
        <p:nvSpPr>
          <p:cNvPr id="15" name="Slide Number Placeholder 36"/>
          <p:cNvSpPr>
            <a:spLocks noGrp="1"/>
          </p:cNvSpPr>
          <p:nvPr>
            <p:ph type="sldNum" sz="quarter" idx="12"/>
          </p:nvPr>
        </p:nvSpPr>
        <p:spPr bwMode="auto">
          <a:xfrm>
            <a:off x="11440237" y="6426586"/>
            <a:ext cx="709154" cy="360000"/>
          </a:xfrm>
          <a:prstGeom prst="roundRect">
            <a:avLst>
              <a:gd name="adj" fmla="val 16667"/>
            </a:avLst>
          </a:prstGeom>
          <a:ln>
            <a:headEnd/>
            <a:tailEnd/>
          </a:ln>
        </p:spPr>
        <p:style>
          <a:lnRef idx="3">
            <a:schemeClr val="lt1"/>
          </a:lnRef>
          <a:fillRef idx="1">
            <a:schemeClr val="dk1"/>
          </a:fillRef>
          <a:effectRef idx="1">
            <a:schemeClr val="dk1"/>
          </a:effectRef>
          <a:fontRef idx="minor">
            <a:schemeClr val="lt1"/>
          </a:fontRef>
        </p:style>
        <p:txBody>
          <a:bodyPr wrap="square" numCol="1" anchorCtr="0" compatLnSpc="1">
            <a:prstTxWarp prst="textNoShape">
              <a:avLst/>
            </a:prstTxWarp>
          </a:bodyPr>
          <a:lstStyle/>
          <a:p>
            <a:pPr algn="ctr"/>
            <a:fld id="{DE7D6F5B-8604-4F58-9AB0-5E526AAF6C19}" type="slidenum">
              <a:rPr lang="id-ID" sz="1600" b="1" smtClean="0">
                <a:solidFill>
                  <a:prstClr val="white"/>
                </a:solidFill>
                <a:latin typeface="Tahoma" pitchFamily="34" charset="0"/>
                <a:cs typeface="Tahoma" pitchFamily="34" charset="0"/>
              </a:rPr>
              <a:pPr algn="ctr"/>
              <a:t>99</a:t>
            </a:fld>
            <a:endParaRPr lang="id-ID" sz="1600" b="1" dirty="0" smtClean="0">
              <a:solidFill>
                <a:prstClr val="white"/>
              </a:solidFill>
              <a:latin typeface="Tahoma" pitchFamily="34" charset="0"/>
              <a:cs typeface="Tahoma" pitchFamily="34" charset="0"/>
            </a:endParaRPr>
          </a:p>
        </p:txBody>
      </p:sp>
    </p:spTree>
    <p:extLst>
      <p:ext uri="{BB962C8B-B14F-4D97-AF65-F5344CB8AC3E}">
        <p14:creationId xmlns="" xmlns:p14="http://schemas.microsoft.com/office/powerpoint/2010/main" val="36362689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4777</TotalTime>
  <Words>7440</Words>
  <Application>Microsoft Office PowerPoint</Application>
  <PresentationFormat>Custom</PresentationFormat>
  <Paragraphs>2465</Paragraphs>
  <Slides>100</Slides>
  <Notes>58</Notes>
  <HiddenSlides>0</HiddenSlides>
  <MMClips>0</MMClips>
  <ScaleCrop>false</ScaleCrop>
  <HeadingPairs>
    <vt:vector size="4" baseType="variant">
      <vt:variant>
        <vt:lpstr>Theme</vt:lpstr>
      </vt:variant>
      <vt:variant>
        <vt:i4>1</vt:i4>
      </vt:variant>
      <vt:variant>
        <vt:lpstr>Slide Titles</vt:lpstr>
      </vt:variant>
      <vt:variant>
        <vt:i4>100</vt:i4>
      </vt:variant>
    </vt:vector>
  </HeadingPairs>
  <TitlesOfParts>
    <vt:vector size="101" baseType="lpstr">
      <vt:lpstr>Office Theme</vt:lpstr>
      <vt:lpstr>TEKNIS PENYUSUNAN DOKUMEN PERENCANAAN (RPJPD, RPJMD, RKPD, RENSTRA PD, RENJA PD)</vt:lpstr>
      <vt:lpstr>RPJPD</vt:lpstr>
      <vt:lpstr>Apa RPJPD ?</vt:lpstr>
      <vt:lpstr>Slide 4</vt:lpstr>
      <vt:lpstr>Slide 5</vt:lpstr>
      <vt:lpstr>BAB I - PENDAHULUAN</vt:lpstr>
      <vt:lpstr>Slide 7</vt:lpstr>
      <vt:lpstr>Slide 8</vt:lpstr>
      <vt:lpstr>Slide 9</vt:lpstr>
      <vt:lpstr>Slide 10</vt:lpstr>
      <vt:lpstr>Slide 11</vt:lpstr>
      <vt:lpstr>Slide 12</vt:lpstr>
      <vt:lpstr>Slide 13</vt:lpstr>
      <vt:lpstr>Slide 14</vt:lpstr>
      <vt:lpstr>Slide 15</vt:lpstr>
      <vt:lpstr>RPJMD</vt:lpstr>
      <vt:lpstr>Apa RPJMD ?</vt:lpstr>
      <vt:lpstr>Slide 18</vt:lpstr>
      <vt:lpstr>Slide 19</vt:lpstr>
      <vt:lpstr>Slide 20</vt:lpstr>
      <vt:lpstr>Slide 21</vt:lpstr>
      <vt:lpstr>Slide 22</vt:lpstr>
      <vt:lpstr>Bab I - PENDAHULUAN</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Indikator Kinerja Utama (IKU)</vt:lpstr>
      <vt:lpstr>Indikator Kinerja Utama (IKU) PD</vt:lpstr>
      <vt:lpstr>Penetapan Indikator Kinerja Daerah Terhadap Capaian Kinerja Penyelenggaraan Urusan Pemerintahan</vt:lpstr>
      <vt:lpstr>RKPD</vt:lpstr>
      <vt:lpstr>Slide 47</vt:lpstr>
      <vt:lpstr>Tahapan RKPD ?</vt:lpstr>
      <vt:lpstr>Slide 49</vt:lpstr>
      <vt:lpstr>Slide 50</vt:lpstr>
      <vt:lpstr>Bab I - PENDAHULUAN</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RENSTRA PD</vt:lpstr>
      <vt:lpstr>PERBEDAAN RENSTRA SKPD / RENSTRA PD UU 23/2014 VS UU 32/2004</vt:lpstr>
      <vt:lpstr>PERBEDAAN SISTEMATIKA RENSTRA SKPD / RENSTRA PD</vt:lpstr>
      <vt:lpstr>Slide 67</vt:lpstr>
      <vt:lpstr>Sistematika Renstra PD</vt:lpstr>
      <vt:lpstr>Slide 69</vt:lpstr>
      <vt:lpstr>Slide 70</vt:lpstr>
      <vt:lpstr>Tabel 2.2 Anggaran &amp; Realisasi Pendanaan Pelayanan PD…. (5 Tahun)</vt:lpstr>
      <vt:lpstr>Slide 72</vt:lpstr>
      <vt:lpstr>Slide 73</vt:lpstr>
      <vt:lpstr>Slide 74</vt:lpstr>
      <vt:lpstr>Tabel 4.1 Tujuan dan Sasaran Jangka Menengah Pelayanan PD ....</vt:lpstr>
      <vt:lpstr>Slide 76</vt:lpstr>
      <vt:lpstr>Slide 77</vt:lpstr>
      <vt:lpstr>Slide 78</vt:lpstr>
      <vt:lpstr>Tabel 6.1 Rencana Program dan Kegiatan serta Pendanaan</vt:lpstr>
      <vt:lpstr>Tabel 7.1 Indikator Kinerja PD yang Mengacu pada Tujuan dan Sasaran RPJMD</vt:lpstr>
      <vt:lpstr>RENJA PD</vt:lpstr>
      <vt:lpstr>Apa Renja PD ?</vt:lpstr>
      <vt:lpstr>SISTEMATIKA DOKUMEN  RENJA SKPD / RENJA PD</vt:lpstr>
      <vt:lpstr>Tahapan Renja PD</vt:lpstr>
      <vt:lpstr>Slide 85</vt:lpstr>
      <vt:lpstr>Slide 86</vt:lpstr>
      <vt:lpstr>Slide 87</vt:lpstr>
      <vt:lpstr>Slide 88</vt:lpstr>
      <vt:lpstr>Slide 89</vt:lpstr>
      <vt:lpstr>Slide 90</vt:lpstr>
      <vt:lpstr>Slide 91</vt:lpstr>
      <vt:lpstr>Slide 92</vt:lpstr>
      <vt:lpstr>Tabel 2.3  Review Terhadap Rancangan Awal RKPD Tahun ……… Provinsi .....</vt:lpstr>
      <vt:lpstr>Slide 94</vt:lpstr>
      <vt:lpstr>Slide 95</vt:lpstr>
      <vt:lpstr>Slide 96</vt:lpstr>
      <vt:lpstr>Slide 97</vt:lpstr>
      <vt:lpstr>Slide 98</vt:lpstr>
      <vt:lpstr>Slide 99</vt:lpstr>
      <vt:lpstr>Slide 100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Keselarasan Dokren Dinkes</dc:title>
  <dc:creator>Marlupi Julia</dc:creator>
  <cp:lastModifiedBy>Marlupi Julia</cp:lastModifiedBy>
  <cp:revision>590</cp:revision>
  <dcterms:created xsi:type="dcterms:W3CDTF">2006-08-16T00:00:00Z</dcterms:created>
  <dcterms:modified xsi:type="dcterms:W3CDTF">2018-08-07T23:27:28Z</dcterms:modified>
</cp:coreProperties>
</file>