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handoutMasterIdLst>
    <p:handoutMasterId r:id="rId62"/>
  </p:handoutMasterIdLst>
  <p:sldIdLst>
    <p:sldId id="256" r:id="rId2"/>
    <p:sldId id="408" r:id="rId3"/>
    <p:sldId id="366" r:id="rId4"/>
    <p:sldId id="367" r:id="rId5"/>
    <p:sldId id="409" r:id="rId6"/>
    <p:sldId id="406" r:id="rId7"/>
    <p:sldId id="401" r:id="rId8"/>
    <p:sldId id="429" r:id="rId9"/>
    <p:sldId id="407" r:id="rId10"/>
    <p:sldId id="404" r:id="rId11"/>
    <p:sldId id="428" r:id="rId12"/>
    <p:sldId id="411" r:id="rId13"/>
    <p:sldId id="412" r:id="rId14"/>
    <p:sldId id="413" r:id="rId15"/>
    <p:sldId id="414" r:id="rId16"/>
    <p:sldId id="415" r:id="rId17"/>
    <p:sldId id="416" r:id="rId18"/>
    <p:sldId id="417" r:id="rId19"/>
    <p:sldId id="418" r:id="rId20"/>
    <p:sldId id="419" r:id="rId21"/>
    <p:sldId id="420" r:id="rId22"/>
    <p:sldId id="421" r:id="rId23"/>
    <p:sldId id="422" r:id="rId24"/>
    <p:sldId id="423" r:id="rId25"/>
    <p:sldId id="424" r:id="rId26"/>
    <p:sldId id="425" r:id="rId27"/>
    <p:sldId id="398" r:id="rId28"/>
    <p:sldId id="378" r:id="rId29"/>
    <p:sldId id="391" r:id="rId30"/>
    <p:sldId id="344" r:id="rId31"/>
    <p:sldId id="257" r:id="rId32"/>
    <p:sldId id="379" r:id="rId33"/>
    <p:sldId id="304" r:id="rId34"/>
    <p:sldId id="432" r:id="rId35"/>
    <p:sldId id="433" r:id="rId36"/>
    <p:sldId id="434" r:id="rId37"/>
    <p:sldId id="435" r:id="rId38"/>
    <p:sldId id="380" r:id="rId39"/>
    <p:sldId id="381" r:id="rId40"/>
    <p:sldId id="389" r:id="rId41"/>
    <p:sldId id="390" r:id="rId42"/>
    <p:sldId id="315" r:id="rId43"/>
    <p:sldId id="314" r:id="rId44"/>
    <p:sldId id="384" r:id="rId45"/>
    <p:sldId id="385" r:id="rId46"/>
    <p:sldId id="386" r:id="rId47"/>
    <p:sldId id="387" r:id="rId48"/>
    <p:sldId id="382" r:id="rId49"/>
    <p:sldId id="388" r:id="rId50"/>
    <p:sldId id="288" r:id="rId51"/>
    <p:sldId id="330" r:id="rId52"/>
    <p:sldId id="335" r:id="rId53"/>
    <p:sldId id="334" r:id="rId54"/>
    <p:sldId id="427" r:id="rId55"/>
    <p:sldId id="426" r:id="rId56"/>
    <p:sldId id="392" r:id="rId57"/>
    <p:sldId id="436" r:id="rId58"/>
    <p:sldId id="437" r:id="rId59"/>
    <p:sldId id="297" r:id="rId60"/>
  </p:sldIdLst>
  <p:sldSz cx="9144000" cy="6858000" type="screen4x3"/>
  <p:notesSz cx="9309100" cy="70532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4" d="100"/>
          <a:sy n="74" d="100"/>
        </p:scale>
        <p:origin x="-127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_rels/data2.xml.rels><?xml version="1.0" encoding="UTF-8" standalone="yes"?>
<Relationships xmlns="http://schemas.openxmlformats.org/package/2006/relationships"><Relationship Id="rId1" Type="http://schemas.openxmlformats.org/officeDocument/2006/relationships/image" Target="../media/image4.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8FF1FD-D952-42CE-AE64-1BF739295CBC}"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id-ID"/>
        </a:p>
      </dgm:t>
    </dgm:pt>
    <dgm:pt modelId="{E191C26B-E98F-4D16-9822-174491EFAA2A}">
      <dgm:prSet phldrT="[Text]" custT="1"/>
      <dgm:spPr>
        <a:solidFill>
          <a:srgbClr val="00B050"/>
        </a:solidFill>
      </dgm:spPr>
      <dgm:t>
        <a:bodyPr/>
        <a:lstStyle/>
        <a:p>
          <a:r>
            <a:rPr lang="id-ID" sz="1600" b="1" dirty="0" smtClean="0">
              <a:solidFill>
                <a:schemeClr val="accent4">
                  <a:lumMod val="50000"/>
                </a:schemeClr>
              </a:solidFill>
            </a:rPr>
            <a:t>UU 5/2014: ASN</a:t>
          </a:r>
          <a:endParaRPr lang="id-ID" sz="1600" b="1" dirty="0">
            <a:solidFill>
              <a:schemeClr val="accent4">
                <a:lumMod val="50000"/>
              </a:schemeClr>
            </a:solidFill>
          </a:endParaRPr>
        </a:p>
      </dgm:t>
    </dgm:pt>
    <dgm:pt modelId="{024D4AD1-F0A8-46CE-B63E-8A15F878C9F4}" type="parTrans" cxnId="{09CD94FF-90EB-49DE-9F81-A05629792C8F}">
      <dgm:prSet/>
      <dgm:spPr/>
      <dgm:t>
        <a:bodyPr/>
        <a:lstStyle/>
        <a:p>
          <a:endParaRPr lang="id-ID"/>
        </a:p>
      </dgm:t>
    </dgm:pt>
    <dgm:pt modelId="{4ACD54A0-80E0-4CCA-8047-1E75E321ECBA}" type="sibTrans" cxnId="{09CD94FF-90EB-49DE-9F81-A05629792C8F}">
      <dgm:prSet/>
      <dgm:spPr/>
      <dgm:t>
        <a:bodyPr/>
        <a:lstStyle/>
        <a:p>
          <a:endParaRPr lang="id-ID"/>
        </a:p>
      </dgm:t>
    </dgm:pt>
    <dgm:pt modelId="{15839B7B-3C0B-4DD5-8259-DF5F756EC54B}">
      <dgm:prSet phldrT="[Text]" custT="1"/>
      <dgm:spPr>
        <a:solidFill>
          <a:srgbClr val="00B0F0"/>
        </a:solidFill>
      </dgm:spPr>
      <dgm:t>
        <a:bodyPr/>
        <a:lstStyle/>
        <a:p>
          <a:r>
            <a:rPr lang="id-ID" sz="1400" b="1" dirty="0" smtClean="0">
              <a:solidFill>
                <a:schemeClr val="accent4">
                  <a:lumMod val="50000"/>
                </a:schemeClr>
              </a:solidFill>
            </a:rPr>
            <a:t>PP 16/1994 Jo PP 40/2001  : JABFUNG PNS</a:t>
          </a:r>
          <a:endParaRPr lang="id-ID" sz="1400" b="1" dirty="0">
            <a:solidFill>
              <a:schemeClr val="accent4">
                <a:lumMod val="50000"/>
              </a:schemeClr>
            </a:solidFill>
          </a:endParaRPr>
        </a:p>
      </dgm:t>
    </dgm:pt>
    <dgm:pt modelId="{8A5BB3E0-E483-4305-B643-E8E65C4D6ED0}" type="parTrans" cxnId="{3E0BB3C9-8C5C-44C8-A9CA-A65FBC1CF1F1}">
      <dgm:prSet/>
      <dgm:spPr/>
      <dgm:t>
        <a:bodyPr/>
        <a:lstStyle/>
        <a:p>
          <a:endParaRPr lang="id-ID"/>
        </a:p>
      </dgm:t>
    </dgm:pt>
    <dgm:pt modelId="{F8D5F0C1-C6C9-4039-972D-5D75526E0159}" type="sibTrans" cxnId="{3E0BB3C9-8C5C-44C8-A9CA-A65FBC1CF1F1}">
      <dgm:prSet/>
      <dgm:spPr/>
      <dgm:t>
        <a:bodyPr/>
        <a:lstStyle/>
        <a:p>
          <a:endParaRPr lang="id-ID"/>
        </a:p>
      </dgm:t>
    </dgm:pt>
    <dgm:pt modelId="{83FC903D-B6FF-49D8-B38B-07C040FA04FE}">
      <dgm:prSet phldrT="[Text]" custT="1"/>
      <dgm:spPr>
        <a:solidFill>
          <a:srgbClr val="FFFF00"/>
        </a:solidFill>
      </dgm:spPr>
      <dgm:t>
        <a:bodyPr/>
        <a:lstStyle/>
        <a:p>
          <a:r>
            <a:rPr lang="id-ID" sz="1600" b="1" dirty="0" smtClean="0">
              <a:solidFill>
                <a:schemeClr val="accent4">
                  <a:lumMod val="50000"/>
                </a:schemeClr>
              </a:solidFill>
            </a:rPr>
            <a:t>PP 21/2014 : BUP</a:t>
          </a:r>
          <a:endParaRPr lang="id-ID" sz="1600" b="1" dirty="0">
            <a:solidFill>
              <a:schemeClr val="accent4">
                <a:lumMod val="50000"/>
              </a:schemeClr>
            </a:solidFill>
          </a:endParaRPr>
        </a:p>
      </dgm:t>
    </dgm:pt>
    <dgm:pt modelId="{6745ACE0-3712-4F25-AE89-1A59D6040D02}" type="parTrans" cxnId="{FFD0F6B3-176D-487F-BC42-083A7B5256E9}">
      <dgm:prSet/>
      <dgm:spPr/>
      <dgm:t>
        <a:bodyPr/>
        <a:lstStyle/>
        <a:p>
          <a:endParaRPr lang="id-ID"/>
        </a:p>
      </dgm:t>
    </dgm:pt>
    <dgm:pt modelId="{A155FD8D-CCC0-4937-8504-F352AD8EC980}" type="sibTrans" cxnId="{FFD0F6B3-176D-487F-BC42-083A7B5256E9}">
      <dgm:prSet/>
      <dgm:spPr/>
      <dgm:t>
        <a:bodyPr/>
        <a:lstStyle/>
        <a:p>
          <a:endParaRPr lang="id-ID"/>
        </a:p>
      </dgm:t>
    </dgm:pt>
    <dgm:pt modelId="{88A15D80-6D50-44D0-9151-A8D89E00AE33}">
      <dgm:prSet phldrT="[Text]"/>
      <dgm:spPr>
        <a:solidFill>
          <a:srgbClr val="92D050"/>
        </a:solidFill>
      </dgm:spPr>
      <dgm:t>
        <a:bodyPr/>
        <a:lstStyle/>
        <a:p>
          <a:r>
            <a:rPr lang="id-ID" b="1" dirty="0" smtClean="0">
              <a:solidFill>
                <a:schemeClr val="accent4">
                  <a:lumMod val="50000"/>
                </a:schemeClr>
              </a:solidFill>
            </a:rPr>
            <a:t>KEPRES 87/1999 Jo  97/2012 : RUMPUN JABFUNG</a:t>
          </a:r>
          <a:endParaRPr lang="id-ID" b="1" dirty="0">
            <a:solidFill>
              <a:schemeClr val="accent4">
                <a:lumMod val="50000"/>
              </a:schemeClr>
            </a:solidFill>
          </a:endParaRPr>
        </a:p>
      </dgm:t>
    </dgm:pt>
    <dgm:pt modelId="{45A4E463-C02E-4838-9396-4EF31EBB485E}" type="parTrans" cxnId="{75DA2AB1-E7E1-4D1D-960D-8D4BE092E96A}">
      <dgm:prSet/>
      <dgm:spPr/>
      <dgm:t>
        <a:bodyPr/>
        <a:lstStyle/>
        <a:p>
          <a:endParaRPr lang="id-ID"/>
        </a:p>
      </dgm:t>
    </dgm:pt>
    <dgm:pt modelId="{6B4AB72C-9B96-43E5-8AC8-2187E9B9ABF1}" type="sibTrans" cxnId="{75DA2AB1-E7E1-4D1D-960D-8D4BE092E96A}">
      <dgm:prSet/>
      <dgm:spPr/>
      <dgm:t>
        <a:bodyPr/>
        <a:lstStyle/>
        <a:p>
          <a:endParaRPr lang="id-ID"/>
        </a:p>
      </dgm:t>
    </dgm:pt>
    <dgm:pt modelId="{329336C1-45CD-4BB4-AEA0-322D24D51F95}">
      <dgm:prSet phldrT="[Text]"/>
      <dgm:spPr/>
      <dgm:t>
        <a:bodyPr/>
        <a:lstStyle/>
        <a:p>
          <a:r>
            <a:rPr lang="id-ID" b="1" dirty="0" smtClean="0">
              <a:solidFill>
                <a:schemeClr val="bg1"/>
              </a:solidFill>
            </a:rPr>
            <a:t>PERPRES TUNJAB</a:t>
          </a:r>
          <a:endParaRPr lang="id-ID" b="1" dirty="0">
            <a:solidFill>
              <a:schemeClr val="bg1"/>
            </a:solidFill>
          </a:endParaRPr>
        </a:p>
      </dgm:t>
    </dgm:pt>
    <dgm:pt modelId="{8014E75C-1E80-4E8D-BC64-C0792785F405}" type="parTrans" cxnId="{F851AF9B-FD04-42D9-9F0A-C63B4FEF3D42}">
      <dgm:prSet/>
      <dgm:spPr/>
      <dgm:t>
        <a:bodyPr/>
        <a:lstStyle/>
        <a:p>
          <a:endParaRPr lang="id-ID"/>
        </a:p>
      </dgm:t>
    </dgm:pt>
    <dgm:pt modelId="{C7D6C9FD-3C31-4B4E-80AE-C76E050C74F1}" type="sibTrans" cxnId="{F851AF9B-FD04-42D9-9F0A-C63B4FEF3D42}">
      <dgm:prSet/>
      <dgm:spPr/>
      <dgm:t>
        <a:bodyPr/>
        <a:lstStyle/>
        <a:p>
          <a:endParaRPr lang="id-ID"/>
        </a:p>
      </dgm:t>
    </dgm:pt>
    <dgm:pt modelId="{BA873CAF-E091-4E8B-A320-47D21E7A029E}">
      <dgm:prSet phldrT="[Text]"/>
      <dgm:spPr>
        <a:solidFill>
          <a:srgbClr val="002060"/>
        </a:solidFill>
      </dgm:spPr>
      <dgm:t>
        <a:bodyPr/>
        <a:lstStyle/>
        <a:p>
          <a:r>
            <a:rPr lang="id-ID" b="1" dirty="0" smtClean="0"/>
            <a:t>PERMENPAN &amp; RB: JABFUNG &amp; AK</a:t>
          </a:r>
          <a:endParaRPr lang="id-ID" b="1" dirty="0"/>
        </a:p>
      </dgm:t>
    </dgm:pt>
    <dgm:pt modelId="{FE984B2B-7B68-4BD2-AD46-F46D426834B3}" type="parTrans" cxnId="{B400A7CB-2651-48FF-BC33-0466249E0EA7}">
      <dgm:prSet/>
      <dgm:spPr/>
      <dgm:t>
        <a:bodyPr/>
        <a:lstStyle/>
        <a:p>
          <a:endParaRPr lang="id-ID"/>
        </a:p>
      </dgm:t>
    </dgm:pt>
    <dgm:pt modelId="{654066AB-427C-4E34-8488-9D3BFE329A3C}" type="sibTrans" cxnId="{B400A7CB-2651-48FF-BC33-0466249E0EA7}">
      <dgm:prSet/>
      <dgm:spPr/>
      <dgm:t>
        <a:bodyPr/>
        <a:lstStyle/>
        <a:p>
          <a:endParaRPr lang="id-ID"/>
        </a:p>
      </dgm:t>
    </dgm:pt>
    <dgm:pt modelId="{1843945F-3648-4BDB-AF82-A4905B7BFA15}">
      <dgm:prSet phldrT="[Text]"/>
      <dgm:spPr>
        <a:solidFill>
          <a:schemeClr val="accent4">
            <a:lumMod val="75000"/>
          </a:schemeClr>
        </a:solidFill>
      </dgm:spPr>
      <dgm:t>
        <a:bodyPr/>
        <a:lstStyle/>
        <a:p>
          <a:r>
            <a:rPr lang="id-ID" b="1" dirty="0" smtClean="0">
              <a:solidFill>
                <a:schemeClr val="tx1"/>
              </a:solidFill>
            </a:rPr>
            <a:t>PERBERS PIMP INSTS  PEMBINA &amp; KA.BKN : JUKLAK</a:t>
          </a:r>
          <a:endParaRPr lang="id-ID" b="1" dirty="0">
            <a:solidFill>
              <a:schemeClr val="tx1"/>
            </a:solidFill>
          </a:endParaRPr>
        </a:p>
      </dgm:t>
    </dgm:pt>
    <dgm:pt modelId="{276EA067-B3CB-4858-951F-B4652886B3FF}" type="parTrans" cxnId="{5A080752-A707-4B55-97ED-63DD7920E7DC}">
      <dgm:prSet/>
      <dgm:spPr/>
      <dgm:t>
        <a:bodyPr/>
        <a:lstStyle/>
        <a:p>
          <a:endParaRPr lang="id-ID"/>
        </a:p>
      </dgm:t>
    </dgm:pt>
    <dgm:pt modelId="{B5A285E4-DB99-446B-923A-65233FE691E0}" type="sibTrans" cxnId="{5A080752-A707-4B55-97ED-63DD7920E7DC}">
      <dgm:prSet/>
      <dgm:spPr/>
      <dgm:t>
        <a:bodyPr/>
        <a:lstStyle/>
        <a:p>
          <a:endParaRPr lang="id-ID"/>
        </a:p>
      </dgm:t>
    </dgm:pt>
    <dgm:pt modelId="{76020A2C-7750-42FD-83DD-97EAC4B8EAC1}">
      <dgm:prSet phldrT="[Text]"/>
      <dgm:spPr>
        <a:solidFill>
          <a:srgbClr val="FF0000"/>
        </a:solidFill>
      </dgm:spPr>
      <dgm:t>
        <a:bodyPr/>
        <a:lstStyle/>
        <a:p>
          <a:r>
            <a:rPr lang="id-ID" b="1" dirty="0" smtClean="0"/>
            <a:t>PER PIMP INSTS PEMBINA : JUKNIS</a:t>
          </a:r>
          <a:endParaRPr lang="id-ID" b="1" dirty="0"/>
        </a:p>
      </dgm:t>
    </dgm:pt>
    <dgm:pt modelId="{137F78C9-D897-4BD6-963F-4946410889E0}" type="parTrans" cxnId="{C733FE71-D8C3-4628-90F8-80A635DD9F00}">
      <dgm:prSet/>
      <dgm:spPr/>
      <dgm:t>
        <a:bodyPr/>
        <a:lstStyle/>
        <a:p>
          <a:endParaRPr lang="id-ID"/>
        </a:p>
      </dgm:t>
    </dgm:pt>
    <dgm:pt modelId="{ACA3E2FB-A71B-42FE-9262-190DFFB4CFC3}" type="sibTrans" cxnId="{C733FE71-D8C3-4628-90F8-80A635DD9F00}">
      <dgm:prSet/>
      <dgm:spPr/>
      <dgm:t>
        <a:bodyPr/>
        <a:lstStyle/>
        <a:p>
          <a:endParaRPr lang="id-ID"/>
        </a:p>
      </dgm:t>
    </dgm:pt>
    <dgm:pt modelId="{0465B1A6-1883-4435-A9EA-5BBF710453D1}">
      <dgm:prSet phldrT="[Text]"/>
      <dgm:spPr>
        <a:solidFill>
          <a:schemeClr val="accent6">
            <a:lumMod val="40000"/>
            <a:lumOff val="60000"/>
          </a:schemeClr>
        </a:solidFill>
      </dgm:spPr>
      <dgm:t>
        <a:bodyPr/>
        <a:lstStyle/>
        <a:p>
          <a:r>
            <a:rPr lang="id-ID" b="1" dirty="0" smtClean="0">
              <a:solidFill>
                <a:srgbClr val="C00000"/>
              </a:solidFill>
            </a:rPr>
            <a:t>PER PIMP INSTNS PEMBINA : PEDOMAN</a:t>
          </a:r>
          <a:endParaRPr lang="id-ID" b="1" dirty="0">
            <a:solidFill>
              <a:srgbClr val="C00000"/>
            </a:solidFill>
          </a:endParaRPr>
        </a:p>
      </dgm:t>
    </dgm:pt>
    <dgm:pt modelId="{2AFC2786-5B7C-4B14-A3C8-58C175CE1E2C}" type="parTrans" cxnId="{9A028EB1-7B67-4B78-A546-25F7110434BB}">
      <dgm:prSet/>
      <dgm:spPr/>
      <dgm:t>
        <a:bodyPr/>
        <a:lstStyle/>
        <a:p>
          <a:endParaRPr lang="id-ID"/>
        </a:p>
      </dgm:t>
    </dgm:pt>
    <dgm:pt modelId="{9F8819C1-F7F3-4D0A-8A4B-2C85EDC7E66A}" type="sibTrans" cxnId="{9A028EB1-7B67-4B78-A546-25F7110434BB}">
      <dgm:prSet/>
      <dgm:spPr/>
      <dgm:t>
        <a:bodyPr/>
        <a:lstStyle/>
        <a:p>
          <a:endParaRPr lang="id-ID"/>
        </a:p>
      </dgm:t>
    </dgm:pt>
    <dgm:pt modelId="{4F7210C0-0333-4E82-943E-90522D52D890}">
      <dgm:prSet phldrT="[Text]"/>
      <dgm:spPr>
        <a:solidFill>
          <a:schemeClr val="accent6">
            <a:lumMod val="40000"/>
            <a:lumOff val="60000"/>
          </a:schemeClr>
        </a:solidFill>
      </dgm:spPr>
      <dgm:t>
        <a:bodyPr/>
        <a:lstStyle/>
        <a:p>
          <a:r>
            <a:rPr lang="en-US" b="1" dirty="0" smtClean="0">
              <a:solidFill>
                <a:srgbClr val="C00000"/>
              </a:solidFill>
            </a:rPr>
            <a:t>PERATURAN PER-UU KEPEGAWAIAN</a:t>
          </a:r>
          <a:endParaRPr lang="id-ID" b="1" dirty="0">
            <a:solidFill>
              <a:srgbClr val="C00000"/>
            </a:solidFill>
          </a:endParaRPr>
        </a:p>
      </dgm:t>
    </dgm:pt>
    <dgm:pt modelId="{58561D12-1A6F-40AF-9F0E-A3DEE5AD2C7C}" type="parTrans" cxnId="{645B1AC4-65DA-4669-83EF-5C04F1846712}">
      <dgm:prSet/>
      <dgm:spPr/>
      <dgm:t>
        <a:bodyPr/>
        <a:lstStyle/>
        <a:p>
          <a:endParaRPr lang="en-US"/>
        </a:p>
      </dgm:t>
    </dgm:pt>
    <dgm:pt modelId="{76877CA2-8115-4E8C-9BF1-F32D4FAFEC0D}" type="sibTrans" cxnId="{645B1AC4-65DA-4669-83EF-5C04F1846712}">
      <dgm:prSet/>
      <dgm:spPr/>
      <dgm:t>
        <a:bodyPr/>
        <a:lstStyle/>
        <a:p>
          <a:endParaRPr lang="en-US"/>
        </a:p>
      </dgm:t>
    </dgm:pt>
    <dgm:pt modelId="{605ED90B-3169-47FD-9939-9C400C4CE7A4}">
      <dgm:prSet phldrT="[Text]" custT="1"/>
      <dgm:spPr>
        <a:solidFill>
          <a:srgbClr val="00B050"/>
        </a:solidFill>
      </dgm:spPr>
      <dgm:t>
        <a:bodyPr/>
        <a:lstStyle/>
        <a:p>
          <a:r>
            <a:rPr lang="en-US" sz="1400" b="1" dirty="0" smtClean="0">
              <a:solidFill>
                <a:schemeClr val="accent4">
                  <a:lumMod val="50000"/>
                </a:schemeClr>
              </a:solidFill>
            </a:rPr>
            <a:t>PP 11/2017: MANAJEMN ASN</a:t>
          </a:r>
          <a:endParaRPr lang="id-ID" sz="1400" b="1" dirty="0">
            <a:solidFill>
              <a:schemeClr val="accent4">
                <a:lumMod val="50000"/>
              </a:schemeClr>
            </a:solidFill>
          </a:endParaRPr>
        </a:p>
      </dgm:t>
    </dgm:pt>
    <dgm:pt modelId="{0932153A-2EAC-4EFF-9795-3A29F2333B55}" type="parTrans" cxnId="{CD33DD17-28BE-4C4D-9031-7F0694A9B752}">
      <dgm:prSet/>
      <dgm:spPr/>
    </dgm:pt>
    <dgm:pt modelId="{3A3EF066-36C9-4A58-95F1-DF4A8DED7067}" type="sibTrans" cxnId="{CD33DD17-28BE-4C4D-9031-7F0694A9B752}">
      <dgm:prSet/>
      <dgm:spPr/>
    </dgm:pt>
    <dgm:pt modelId="{95E52C11-3812-447F-8169-EC6CB58D11FE}" type="pres">
      <dgm:prSet presAssocID="{C38FF1FD-D952-42CE-AE64-1BF739295CBC}" presName="Name0" presStyleCnt="0">
        <dgm:presLayoutVars>
          <dgm:dir/>
          <dgm:resizeHandles val="exact"/>
        </dgm:presLayoutVars>
      </dgm:prSet>
      <dgm:spPr/>
      <dgm:t>
        <a:bodyPr/>
        <a:lstStyle/>
        <a:p>
          <a:endParaRPr lang="id-ID"/>
        </a:p>
      </dgm:t>
    </dgm:pt>
    <dgm:pt modelId="{E3A52C0B-A10E-4AB8-A80B-5AAF96EB77E3}" type="pres">
      <dgm:prSet presAssocID="{C38FF1FD-D952-42CE-AE64-1BF739295CBC}" presName="cycle" presStyleCnt="0"/>
      <dgm:spPr/>
    </dgm:pt>
    <dgm:pt modelId="{8AB49C0D-8EDA-408D-BC2E-94DF8066F59C}" type="pres">
      <dgm:prSet presAssocID="{E191C26B-E98F-4D16-9822-174491EFAA2A}" presName="nodeFirstNode" presStyleLbl="node1" presStyleIdx="0" presStyleCnt="11">
        <dgm:presLayoutVars>
          <dgm:bulletEnabled val="1"/>
        </dgm:presLayoutVars>
      </dgm:prSet>
      <dgm:spPr/>
      <dgm:t>
        <a:bodyPr/>
        <a:lstStyle/>
        <a:p>
          <a:endParaRPr lang="id-ID"/>
        </a:p>
      </dgm:t>
    </dgm:pt>
    <dgm:pt modelId="{76ED288C-D7C7-43E7-BC01-3B3F8695714C}" type="pres">
      <dgm:prSet presAssocID="{4ACD54A0-80E0-4CCA-8047-1E75E321ECBA}" presName="sibTransFirstNode" presStyleLbl="bgShp" presStyleIdx="0" presStyleCnt="1"/>
      <dgm:spPr/>
      <dgm:t>
        <a:bodyPr/>
        <a:lstStyle/>
        <a:p>
          <a:endParaRPr lang="id-ID"/>
        </a:p>
      </dgm:t>
    </dgm:pt>
    <dgm:pt modelId="{39EBBC12-4479-4977-9D3E-FC86DF34F878}" type="pres">
      <dgm:prSet presAssocID="{605ED90B-3169-47FD-9939-9C400C4CE7A4}" presName="nodeFollowingNodes" presStyleLbl="node1" presStyleIdx="1" presStyleCnt="11">
        <dgm:presLayoutVars>
          <dgm:bulletEnabled val="1"/>
        </dgm:presLayoutVars>
      </dgm:prSet>
      <dgm:spPr/>
      <dgm:t>
        <a:bodyPr/>
        <a:lstStyle/>
        <a:p>
          <a:endParaRPr lang="en-US"/>
        </a:p>
      </dgm:t>
    </dgm:pt>
    <dgm:pt modelId="{430FA621-AC5E-40E6-89D4-B5ECA94289B0}" type="pres">
      <dgm:prSet presAssocID="{15839B7B-3C0B-4DD5-8259-DF5F756EC54B}" presName="nodeFollowingNodes" presStyleLbl="node1" presStyleIdx="2" presStyleCnt="11">
        <dgm:presLayoutVars>
          <dgm:bulletEnabled val="1"/>
        </dgm:presLayoutVars>
      </dgm:prSet>
      <dgm:spPr/>
      <dgm:t>
        <a:bodyPr/>
        <a:lstStyle/>
        <a:p>
          <a:endParaRPr lang="id-ID"/>
        </a:p>
      </dgm:t>
    </dgm:pt>
    <dgm:pt modelId="{738D296D-9575-46F1-8D1D-F926C7503226}" type="pres">
      <dgm:prSet presAssocID="{83FC903D-B6FF-49D8-B38B-07C040FA04FE}" presName="nodeFollowingNodes" presStyleLbl="node1" presStyleIdx="3" presStyleCnt="11">
        <dgm:presLayoutVars>
          <dgm:bulletEnabled val="1"/>
        </dgm:presLayoutVars>
      </dgm:prSet>
      <dgm:spPr/>
      <dgm:t>
        <a:bodyPr/>
        <a:lstStyle/>
        <a:p>
          <a:endParaRPr lang="id-ID"/>
        </a:p>
      </dgm:t>
    </dgm:pt>
    <dgm:pt modelId="{1774A4F6-99AB-4F30-9923-ABDBE24D405E}" type="pres">
      <dgm:prSet presAssocID="{88A15D80-6D50-44D0-9151-A8D89E00AE33}" presName="nodeFollowingNodes" presStyleLbl="node1" presStyleIdx="4" presStyleCnt="11">
        <dgm:presLayoutVars>
          <dgm:bulletEnabled val="1"/>
        </dgm:presLayoutVars>
      </dgm:prSet>
      <dgm:spPr/>
      <dgm:t>
        <a:bodyPr/>
        <a:lstStyle/>
        <a:p>
          <a:endParaRPr lang="id-ID"/>
        </a:p>
      </dgm:t>
    </dgm:pt>
    <dgm:pt modelId="{4D33A4DE-0F72-46CA-8D96-174CE8C45D87}" type="pres">
      <dgm:prSet presAssocID="{329336C1-45CD-4BB4-AEA0-322D24D51F95}" presName="nodeFollowingNodes" presStyleLbl="node1" presStyleIdx="5" presStyleCnt="11" custRadScaleRad="101346" custRadScaleInc="-12253">
        <dgm:presLayoutVars>
          <dgm:bulletEnabled val="1"/>
        </dgm:presLayoutVars>
      </dgm:prSet>
      <dgm:spPr/>
      <dgm:t>
        <a:bodyPr/>
        <a:lstStyle/>
        <a:p>
          <a:endParaRPr lang="id-ID"/>
        </a:p>
      </dgm:t>
    </dgm:pt>
    <dgm:pt modelId="{EBE17DBF-76BB-4C34-9B32-E410CF33703A}" type="pres">
      <dgm:prSet presAssocID="{BA873CAF-E091-4E8B-A320-47D21E7A029E}" presName="nodeFollowingNodes" presStyleLbl="node1" presStyleIdx="6" presStyleCnt="11" custScaleX="113165">
        <dgm:presLayoutVars>
          <dgm:bulletEnabled val="1"/>
        </dgm:presLayoutVars>
      </dgm:prSet>
      <dgm:spPr/>
      <dgm:t>
        <a:bodyPr/>
        <a:lstStyle/>
        <a:p>
          <a:endParaRPr lang="id-ID"/>
        </a:p>
      </dgm:t>
    </dgm:pt>
    <dgm:pt modelId="{998976BA-4F8C-415F-8C2B-69ED88CF20A8}" type="pres">
      <dgm:prSet presAssocID="{1843945F-3648-4BDB-AF82-A4905B7BFA15}" presName="nodeFollowingNodes" presStyleLbl="node1" presStyleIdx="7" presStyleCnt="11">
        <dgm:presLayoutVars>
          <dgm:bulletEnabled val="1"/>
        </dgm:presLayoutVars>
      </dgm:prSet>
      <dgm:spPr/>
      <dgm:t>
        <a:bodyPr/>
        <a:lstStyle/>
        <a:p>
          <a:endParaRPr lang="id-ID"/>
        </a:p>
      </dgm:t>
    </dgm:pt>
    <dgm:pt modelId="{568FEFA8-2915-4324-AC54-B04C3A8F58A3}" type="pres">
      <dgm:prSet presAssocID="{76020A2C-7750-42FD-83DD-97EAC4B8EAC1}" presName="nodeFollowingNodes" presStyleLbl="node1" presStyleIdx="8" presStyleCnt="11">
        <dgm:presLayoutVars>
          <dgm:bulletEnabled val="1"/>
        </dgm:presLayoutVars>
      </dgm:prSet>
      <dgm:spPr/>
      <dgm:t>
        <a:bodyPr/>
        <a:lstStyle/>
        <a:p>
          <a:endParaRPr lang="id-ID"/>
        </a:p>
      </dgm:t>
    </dgm:pt>
    <dgm:pt modelId="{F8A90392-F43C-42B5-AA7C-E59622AD89A2}" type="pres">
      <dgm:prSet presAssocID="{0465B1A6-1883-4435-A9EA-5BBF710453D1}" presName="nodeFollowingNodes" presStyleLbl="node1" presStyleIdx="9" presStyleCnt="11">
        <dgm:presLayoutVars>
          <dgm:bulletEnabled val="1"/>
        </dgm:presLayoutVars>
      </dgm:prSet>
      <dgm:spPr/>
      <dgm:t>
        <a:bodyPr/>
        <a:lstStyle/>
        <a:p>
          <a:endParaRPr lang="id-ID"/>
        </a:p>
      </dgm:t>
    </dgm:pt>
    <dgm:pt modelId="{B3CADF5E-58D7-4BBF-9C5C-51E5A7D6E43D}" type="pres">
      <dgm:prSet presAssocID="{4F7210C0-0333-4E82-943E-90522D52D890}" presName="nodeFollowingNodes" presStyleLbl="node1" presStyleIdx="10" presStyleCnt="11">
        <dgm:presLayoutVars>
          <dgm:bulletEnabled val="1"/>
        </dgm:presLayoutVars>
      </dgm:prSet>
      <dgm:spPr/>
      <dgm:t>
        <a:bodyPr/>
        <a:lstStyle/>
        <a:p>
          <a:endParaRPr lang="en-US"/>
        </a:p>
      </dgm:t>
    </dgm:pt>
  </dgm:ptLst>
  <dgm:cxnLst>
    <dgm:cxn modelId="{9A028EB1-7B67-4B78-A546-25F7110434BB}" srcId="{C38FF1FD-D952-42CE-AE64-1BF739295CBC}" destId="{0465B1A6-1883-4435-A9EA-5BBF710453D1}" srcOrd="9" destOrd="0" parTransId="{2AFC2786-5B7C-4B14-A3C8-58C175CE1E2C}" sibTransId="{9F8819C1-F7F3-4D0A-8A4B-2C85EDC7E66A}"/>
    <dgm:cxn modelId="{1051F67E-4A9F-45F9-BDC9-0351D52869A3}" type="presOf" srcId="{15839B7B-3C0B-4DD5-8259-DF5F756EC54B}" destId="{430FA621-AC5E-40E6-89D4-B5ECA94289B0}" srcOrd="0" destOrd="0" presId="urn:microsoft.com/office/officeart/2005/8/layout/cycle3"/>
    <dgm:cxn modelId="{BFB17D2E-17F6-4CB3-8816-3208429E9748}" type="presOf" srcId="{88A15D80-6D50-44D0-9151-A8D89E00AE33}" destId="{1774A4F6-99AB-4F30-9923-ABDBE24D405E}" srcOrd="0" destOrd="0" presId="urn:microsoft.com/office/officeart/2005/8/layout/cycle3"/>
    <dgm:cxn modelId="{645B1AC4-65DA-4669-83EF-5C04F1846712}" srcId="{C38FF1FD-D952-42CE-AE64-1BF739295CBC}" destId="{4F7210C0-0333-4E82-943E-90522D52D890}" srcOrd="10" destOrd="0" parTransId="{58561D12-1A6F-40AF-9F0E-A3DEE5AD2C7C}" sibTransId="{76877CA2-8115-4E8C-9BF1-F32D4FAFEC0D}"/>
    <dgm:cxn modelId="{766C4B46-8052-48A0-BE4D-023E81A0E7E6}" type="presOf" srcId="{76020A2C-7750-42FD-83DD-97EAC4B8EAC1}" destId="{568FEFA8-2915-4324-AC54-B04C3A8F58A3}" srcOrd="0" destOrd="0" presId="urn:microsoft.com/office/officeart/2005/8/layout/cycle3"/>
    <dgm:cxn modelId="{737CE31F-9D34-4E11-ADF8-7BC9F06E150E}" type="presOf" srcId="{329336C1-45CD-4BB4-AEA0-322D24D51F95}" destId="{4D33A4DE-0F72-46CA-8D96-174CE8C45D87}" srcOrd="0" destOrd="0" presId="urn:microsoft.com/office/officeart/2005/8/layout/cycle3"/>
    <dgm:cxn modelId="{96F9B165-9431-4E4C-BCB2-1ACD929903BD}" type="presOf" srcId="{E191C26B-E98F-4D16-9822-174491EFAA2A}" destId="{8AB49C0D-8EDA-408D-BC2E-94DF8066F59C}" srcOrd="0" destOrd="0" presId="urn:microsoft.com/office/officeart/2005/8/layout/cycle3"/>
    <dgm:cxn modelId="{09CD94FF-90EB-49DE-9F81-A05629792C8F}" srcId="{C38FF1FD-D952-42CE-AE64-1BF739295CBC}" destId="{E191C26B-E98F-4D16-9822-174491EFAA2A}" srcOrd="0" destOrd="0" parTransId="{024D4AD1-F0A8-46CE-B63E-8A15F878C9F4}" sibTransId="{4ACD54A0-80E0-4CCA-8047-1E75E321ECBA}"/>
    <dgm:cxn modelId="{755C4E37-BF21-479C-8324-DEE966D2B71B}" type="presOf" srcId="{4ACD54A0-80E0-4CCA-8047-1E75E321ECBA}" destId="{76ED288C-D7C7-43E7-BC01-3B3F8695714C}" srcOrd="0" destOrd="0" presId="urn:microsoft.com/office/officeart/2005/8/layout/cycle3"/>
    <dgm:cxn modelId="{B400A7CB-2651-48FF-BC33-0466249E0EA7}" srcId="{C38FF1FD-D952-42CE-AE64-1BF739295CBC}" destId="{BA873CAF-E091-4E8B-A320-47D21E7A029E}" srcOrd="6" destOrd="0" parTransId="{FE984B2B-7B68-4BD2-AD46-F46D426834B3}" sibTransId="{654066AB-427C-4E34-8488-9D3BFE329A3C}"/>
    <dgm:cxn modelId="{C733FE71-D8C3-4628-90F8-80A635DD9F00}" srcId="{C38FF1FD-D952-42CE-AE64-1BF739295CBC}" destId="{76020A2C-7750-42FD-83DD-97EAC4B8EAC1}" srcOrd="8" destOrd="0" parTransId="{137F78C9-D897-4BD6-963F-4946410889E0}" sibTransId="{ACA3E2FB-A71B-42FE-9262-190DFFB4CFC3}"/>
    <dgm:cxn modelId="{5A080752-A707-4B55-97ED-63DD7920E7DC}" srcId="{C38FF1FD-D952-42CE-AE64-1BF739295CBC}" destId="{1843945F-3648-4BDB-AF82-A4905B7BFA15}" srcOrd="7" destOrd="0" parTransId="{276EA067-B3CB-4858-951F-B4652886B3FF}" sibTransId="{B5A285E4-DB99-446B-923A-65233FE691E0}"/>
    <dgm:cxn modelId="{6400F36D-9522-4E03-ABED-F16C752DE890}" type="presOf" srcId="{1843945F-3648-4BDB-AF82-A4905B7BFA15}" destId="{998976BA-4F8C-415F-8C2B-69ED88CF20A8}" srcOrd="0" destOrd="0" presId="urn:microsoft.com/office/officeart/2005/8/layout/cycle3"/>
    <dgm:cxn modelId="{FFD0F6B3-176D-487F-BC42-083A7B5256E9}" srcId="{C38FF1FD-D952-42CE-AE64-1BF739295CBC}" destId="{83FC903D-B6FF-49D8-B38B-07C040FA04FE}" srcOrd="3" destOrd="0" parTransId="{6745ACE0-3712-4F25-AE89-1A59D6040D02}" sibTransId="{A155FD8D-CCC0-4937-8504-F352AD8EC980}"/>
    <dgm:cxn modelId="{75DA2AB1-E7E1-4D1D-960D-8D4BE092E96A}" srcId="{C38FF1FD-D952-42CE-AE64-1BF739295CBC}" destId="{88A15D80-6D50-44D0-9151-A8D89E00AE33}" srcOrd="4" destOrd="0" parTransId="{45A4E463-C02E-4838-9396-4EF31EBB485E}" sibTransId="{6B4AB72C-9B96-43E5-8AC8-2187E9B9ABF1}"/>
    <dgm:cxn modelId="{4EEABF0F-F5A4-491B-9B78-316EFD8F591E}" type="presOf" srcId="{BA873CAF-E091-4E8B-A320-47D21E7A029E}" destId="{EBE17DBF-76BB-4C34-9B32-E410CF33703A}" srcOrd="0" destOrd="0" presId="urn:microsoft.com/office/officeart/2005/8/layout/cycle3"/>
    <dgm:cxn modelId="{DC00CE63-02AF-4B9D-8A73-76B799987451}" type="presOf" srcId="{605ED90B-3169-47FD-9939-9C400C4CE7A4}" destId="{39EBBC12-4479-4977-9D3E-FC86DF34F878}" srcOrd="0" destOrd="0" presId="urn:microsoft.com/office/officeart/2005/8/layout/cycle3"/>
    <dgm:cxn modelId="{A0EC638B-4B2E-4149-B6F7-8D13EFB526E4}" type="presOf" srcId="{83FC903D-B6FF-49D8-B38B-07C040FA04FE}" destId="{738D296D-9575-46F1-8D1D-F926C7503226}" srcOrd="0" destOrd="0" presId="urn:microsoft.com/office/officeart/2005/8/layout/cycle3"/>
    <dgm:cxn modelId="{3E0BB3C9-8C5C-44C8-A9CA-A65FBC1CF1F1}" srcId="{C38FF1FD-D952-42CE-AE64-1BF739295CBC}" destId="{15839B7B-3C0B-4DD5-8259-DF5F756EC54B}" srcOrd="2" destOrd="0" parTransId="{8A5BB3E0-E483-4305-B643-E8E65C4D6ED0}" sibTransId="{F8D5F0C1-C6C9-4039-972D-5D75526E0159}"/>
    <dgm:cxn modelId="{D60AF153-2702-456C-A9DB-D2F5FA6C83C8}" type="presOf" srcId="{4F7210C0-0333-4E82-943E-90522D52D890}" destId="{B3CADF5E-58D7-4BBF-9C5C-51E5A7D6E43D}" srcOrd="0" destOrd="0" presId="urn:microsoft.com/office/officeart/2005/8/layout/cycle3"/>
    <dgm:cxn modelId="{F851AF9B-FD04-42D9-9F0A-C63B4FEF3D42}" srcId="{C38FF1FD-D952-42CE-AE64-1BF739295CBC}" destId="{329336C1-45CD-4BB4-AEA0-322D24D51F95}" srcOrd="5" destOrd="0" parTransId="{8014E75C-1E80-4E8D-BC64-C0792785F405}" sibTransId="{C7D6C9FD-3C31-4B4E-80AE-C76E050C74F1}"/>
    <dgm:cxn modelId="{6F8E8698-0829-4D68-B61D-E9D497982997}" type="presOf" srcId="{C38FF1FD-D952-42CE-AE64-1BF739295CBC}" destId="{95E52C11-3812-447F-8169-EC6CB58D11FE}" srcOrd="0" destOrd="0" presId="urn:microsoft.com/office/officeart/2005/8/layout/cycle3"/>
    <dgm:cxn modelId="{CD33DD17-28BE-4C4D-9031-7F0694A9B752}" srcId="{C38FF1FD-D952-42CE-AE64-1BF739295CBC}" destId="{605ED90B-3169-47FD-9939-9C400C4CE7A4}" srcOrd="1" destOrd="0" parTransId="{0932153A-2EAC-4EFF-9795-3A29F2333B55}" sibTransId="{3A3EF066-36C9-4A58-95F1-DF4A8DED7067}"/>
    <dgm:cxn modelId="{7DC9BE8E-794A-47CC-AB4E-A367D61A9E23}" type="presOf" srcId="{0465B1A6-1883-4435-A9EA-5BBF710453D1}" destId="{F8A90392-F43C-42B5-AA7C-E59622AD89A2}" srcOrd="0" destOrd="0" presId="urn:microsoft.com/office/officeart/2005/8/layout/cycle3"/>
    <dgm:cxn modelId="{50798325-88CA-41D9-9D3B-F3124B2A181C}" type="presParOf" srcId="{95E52C11-3812-447F-8169-EC6CB58D11FE}" destId="{E3A52C0B-A10E-4AB8-A80B-5AAF96EB77E3}" srcOrd="0" destOrd="0" presId="urn:microsoft.com/office/officeart/2005/8/layout/cycle3"/>
    <dgm:cxn modelId="{C8C6F4ED-1CA7-4FFD-A3A4-F131C59B803B}" type="presParOf" srcId="{E3A52C0B-A10E-4AB8-A80B-5AAF96EB77E3}" destId="{8AB49C0D-8EDA-408D-BC2E-94DF8066F59C}" srcOrd="0" destOrd="0" presId="urn:microsoft.com/office/officeart/2005/8/layout/cycle3"/>
    <dgm:cxn modelId="{33C173E0-ADA2-40F6-932F-2F9B9DBF014B}" type="presParOf" srcId="{E3A52C0B-A10E-4AB8-A80B-5AAF96EB77E3}" destId="{76ED288C-D7C7-43E7-BC01-3B3F8695714C}" srcOrd="1" destOrd="0" presId="urn:microsoft.com/office/officeart/2005/8/layout/cycle3"/>
    <dgm:cxn modelId="{701CD506-E605-4641-AADE-CB045A4E4AD2}" type="presParOf" srcId="{E3A52C0B-A10E-4AB8-A80B-5AAF96EB77E3}" destId="{39EBBC12-4479-4977-9D3E-FC86DF34F878}" srcOrd="2" destOrd="0" presId="urn:microsoft.com/office/officeart/2005/8/layout/cycle3"/>
    <dgm:cxn modelId="{96149E6D-460C-4246-B1F7-331A8C6FAD75}" type="presParOf" srcId="{E3A52C0B-A10E-4AB8-A80B-5AAF96EB77E3}" destId="{430FA621-AC5E-40E6-89D4-B5ECA94289B0}" srcOrd="3" destOrd="0" presId="urn:microsoft.com/office/officeart/2005/8/layout/cycle3"/>
    <dgm:cxn modelId="{B151D108-FB01-471C-978A-3084A871302E}" type="presParOf" srcId="{E3A52C0B-A10E-4AB8-A80B-5AAF96EB77E3}" destId="{738D296D-9575-46F1-8D1D-F926C7503226}" srcOrd="4" destOrd="0" presId="urn:microsoft.com/office/officeart/2005/8/layout/cycle3"/>
    <dgm:cxn modelId="{C0AB208D-1DB8-4A86-A77A-CBB9A80C2A89}" type="presParOf" srcId="{E3A52C0B-A10E-4AB8-A80B-5AAF96EB77E3}" destId="{1774A4F6-99AB-4F30-9923-ABDBE24D405E}" srcOrd="5" destOrd="0" presId="urn:microsoft.com/office/officeart/2005/8/layout/cycle3"/>
    <dgm:cxn modelId="{7994DE7E-C256-4564-A306-7B7F3F3CDB89}" type="presParOf" srcId="{E3A52C0B-A10E-4AB8-A80B-5AAF96EB77E3}" destId="{4D33A4DE-0F72-46CA-8D96-174CE8C45D87}" srcOrd="6" destOrd="0" presId="urn:microsoft.com/office/officeart/2005/8/layout/cycle3"/>
    <dgm:cxn modelId="{7D50CE1B-5F01-4DBC-BC30-B7706D491D6A}" type="presParOf" srcId="{E3A52C0B-A10E-4AB8-A80B-5AAF96EB77E3}" destId="{EBE17DBF-76BB-4C34-9B32-E410CF33703A}" srcOrd="7" destOrd="0" presId="urn:microsoft.com/office/officeart/2005/8/layout/cycle3"/>
    <dgm:cxn modelId="{61188D39-411E-4BCC-B06E-E0B5E05270E3}" type="presParOf" srcId="{E3A52C0B-A10E-4AB8-A80B-5AAF96EB77E3}" destId="{998976BA-4F8C-415F-8C2B-69ED88CF20A8}" srcOrd="8" destOrd="0" presId="urn:microsoft.com/office/officeart/2005/8/layout/cycle3"/>
    <dgm:cxn modelId="{619C6E5B-2EB7-4FB0-A237-930985BA0FD4}" type="presParOf" srcId="{E3A52C0B-A10E-4AB8-A80B-5AAF96EB77E3}" destId="{568FEFA8-2915-4324-AC54-B04C3A8F58A3}" srcOrd="9" destOrd="0" presId="urn:microsoft.com/office/officeart/2005/8/layout/cycle3"/>
    <dgm:cxn modelId="{6ADD6654-B826-450D-8CC9-DB41F26E054E}" type="presParOf" srcId="{E3A52C0B-A10E-4AB8-A80B-5AAF96EB77E3}" destId="{F8A90392-F43C-42B5-AA7C-E59622AD89A2}" srcOrd="10" destOrd="0" presId="urn:microsoft.com/office/officeart/2005/8/layout/cycle3"/>
    <dgm:cxn modelId="{D45CEB53-8F3B-4018-885E-3578AA5347EA}" type="presParOf" srcId="{E3A52C0B-A10E-4AB8-A80B-5AAF96EB77E3}" destId="{B3CADF5E-58D7-4BBF-9C5C-51E5A7D6E43D}" srcOrd="11"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647E802-2711-48A1-8FBB-B51E867D6496}" type="doc">
      <dgm:prSet loTypeId="urn:microsoft.com/office/officeart/2005/8/layout/pyramid2" loCatId="pyramid" qsTypeId="urn:microsoft.com/office/officeart/2005/8/quickstyle/simple1" qsCatId="simple" csTypeId="urn:microsoft.com/office/officeart/2005/8/colors/accent1_2" csCatId="accent1" phldr="1"/>
      <dgm:spPr/>
    </dgm:pt>
    <dgm:pt modelId="{0DE25E7A-0582-4369-B9CE-B1AC9DCFAF82}">
      <dgm:prSet phldrT="[Text]"/>
      <dgm:spPr/>
      <dgm:t>
        <a:bodyPr/>
        <a:lstStyle/>
        <a:p>
          <a:r>
            <a:rPr lang="en-US" dirty="0" smtClean="0"/>
            <a:t>PENGANGKATAN PERTAMA KALI</a:t>
          </a:r>
          <a:endParaRPr lang="en-US" dirty="0"/>
        </a:p>
      </dgm:t>
    </dgm:pt>
    <dgm:pt modelId="{B19D49EC-DFE6-4018-A107-8942AD298895}" type="parTrans" cxnId="{C9E17B09-90C0-453C-BE75-5CA7F4BEFA65}">
      <dgm:prSet/>
      <dgm:spPr/>
      <dgm:t>
        <a:bodyPr/>
        <a:lstStyle/>
        <a:p>
          <a:endParaRPr lang="en-US"/>
        </a:p>
      </dgm:t>
    </dgm:pt>
    <dgm:pt modelId="{A7084F43-40CD-4A08-821E-56A9E6751442}" type="sibTrans" cxnId="{C9E17B09-90C0-453C-BE75-5CA7F4BEFA65}">
      <dgm:prSet/>
      <dgm:spPr/>
      <dgm:t>
        <a:bodyPr/>
        <a:lstStyle/>
        <a:p>
          <a:endParaRPr lang="en-US"/>
        </a:p>
      </dgm:t>
    </dgm:pt>
    <dgm:pt modelId="{31DFC34B-D915-4CBF-A9B1-7EF1C21B273B}">
      <dgm:prSet phldrT="[Text]"/>
      <dgm:spPr/>
      <dgm:t>
        <a:bodyPr/>
        <a:lstStyle/>
        <a:p>
          <a:r>
            <a:rPr lang="en-US" dirty="0" smtClean="0"/>
            <a:t>I</a:t>
          </a:r>
          <a:r>
            <a:rPr lang="id-ID" dirty="0" smtClean="0"/>
            <a:t>N</a:t>
          </a:r>
          <a:r>
            <a:rPr lang="en-US" dirty="0" smtClean="0"/>
            <a:t>PASSING</a:t>
          </a:r>
          <a:endParaRPr lang="en-US" dirty="0"/>
        </a:p>
      </dgm:t>
    </dgm:pt>
    <dgm:pt modelId="{45E12E07-CA16-4143-B878-5C8C41DFBAB5}" type="parTrans" cxnId="{159094A1-4FC7-495B-B513-5645F16D9B62}">
      <dgm:prSet/>
      <dgm:spPr/>
      <dgm:t>
        <a:bodyPr/>
        <a:lstStyle/>
        <a:p>
          <a:endParaRPr lang="en-US"/>
        </a:p>
      </dgm:t>
    </dgm:pt>
    <dgm:pt modelId="{215F5B02-FFA5-4876-8EA3-44DE8D88045E}" type="sibTrans" cxnId="{159094A1-4FC7-495B-B513-5645F16D9B62}">
      <dgm:prSet/>
      <dgm:spPr/>
      <dgm:t>
        <a:bodyPr/>
        <a:lstStyle/>
        <a:p>
          <a:endParaRPr lang="en-US"/>
        </a:p>
      </dgm:t>
    </dgm:pt>
    <dgm:pt modelId="{835689B9-45A4-4015-B8CC-CA5952AE3299}">
      <dgm:prSet phldrT="[Text]"/>
      <dgm:spPr/>
      <dgm:t>
        <a:bodyPr/>
        <a:lstStyle/>
        <a:p>
          <a:r>
            <a:rPr lang="en-US" dirty="0" smtClean="0"/>
            <a:t>PERPINDAHAN</a:t>
          </a:r>
          <a:endParaRPr lang="en-US" dirty="0"/>
        </a:p>
      </dgm:t>
    </dgm:pt>
    <dgm:pt modelId="{C1F5E790-1E27-4E5F-9BD6-808C722552B9}" type="parTrans" cxnId="{2DC7A0A8-CDFC-4362-97DD-6AC18583C84E}">
      <dgm:prSet/>
      <dgm:spPr/>
      <dgm:t>
        <a:bodyPr/>
        <a:lstStyle/>
        <a:p>
          <a:endParaRPr lang="en-US"/>
        </a:p>
      </dgm:t>
    </dgm:pt>
    <dgm:pt modelId="{D071357F-5BBE-409F-BC5F-B99AFF0D8EB7}" type="sibTrans" cxnId="{2DC7A0A8-CDFC-4362-97DD-6AC18583C84E}">
      <dgm:prSet/>
      <dgm:spPr/>
      <dgm:t>
        <a:bodyPr/>
        <a:lstStyle/>
        <a:p>
          <a:endParaRPr lang="en-US"/>
        </a:p>
      </dgm:t>
    </dgm:pt>
    <dgm:pt modelId="{0490B077-62D5-4645-BF69-1DA8F3763889}">
      <dgm:prSet phldrT="[Text]"/>
      <dgm:spPr/>
      <dgm:t>
        <a:bodyPr/>
        <a:lstStyle/>
        <a:p>
          <a:r>
            <a:rPr lang="en-US" dirty="0" smtClean="0"/>
            <a:t>PROMOSI</a:t>
          </a:r>
          <a:endParaRPr lang="en-US" dirty="0"/>
        </a:p>
      </dgm:t>
    </dgm:pt>
    <dgm:pt modelId="{FF06CDD5-6ADC-4D58-9AA4-395C4004B0B8}" type="parTrans" cxnId="{BC05DB94-FC29-4998-B538-03F5749BFA62}">
      <dgm:prSet/>
      <dgm:spPr/>
      <dgm:t>
        <a:bodyPr/>
        <a:lstStyle/>
        <a:p>
          <a:endParaRPr lang="en-US"/>
        </a:p>
      </dgm:t>
    </dgm:pt>
    <dgm:pt modelId="{473DDAAC-C24D-4574-8AAD-3CCB62145DF7}" type="sibTrans" cxnId="{BC05DB94-FC29-4998-B538-03F5749BFA62}">
      <dgm:prSet/>
      <dgm:spPr/>
      <dgm:t>
        <a:bodyPr/>
        <a:lstStyle/>
        <a:p>
          <a:endParaRPr lang="en-US"/>
        </a:p>
      </dgm:t>
    </dgm:pt>
    <dgm:pt modelId="{F24317DF-2D14-4360-AF33-A016EDEC9DC7}" type="pres">
      <dgm:prSet presAssocID="{A647E802-2711-48A1-8FBB-B51E867D6496}" presName="compositeShape" presStyleCnt="0">
        <dgm:presLayoutVars>
          <dgm:dir/>
          <dgm:resizeHandles/>
        </dgm:presLayoutVars>
      </dgm:prSet>
      <dgm:spPr/>
    </dgm:pt>
    <dgm:pt modelId="{DE31D6E2-0129-4273-87C4-F57EE89050C7}" type="pres">
      <dgm:prSet presAssocID="{A647E802-2711-48A1-8FBB-B51E867D6496}" presName="pyramid" presStyleLbl="node1" presStyleIdx="0" presStyleCnt="1" custLinFactNeighborX="-431"/>
      <dgm:spPr/>
      <dgm:t>
        <a:bodyPr/>
        <a:lstStyle/>
        <a:p>
          <a:endParaRPr lang="en-US"/>
        </a:p>
      </dgm:t>
    </dgm:pt>
    <dgm:pt modelId="{90020CD1-C16A-407D-8B0B-F26BE96BE5BA}" type="pres">
      <dgm:prSet presAssocID="{A647E802-2711-48A1-8FBB-B51E867D6496}" presName="theList" presStyleCnt="0"/>
      <dgm:spPr/>
    </dgm:pt>
    <dgm:pt modelId="{9C80244C-7BAB-4AC6-A32E-EED69099D535}" type="pres">
      <dgm:prSet presAssocID="{0DE25E7A-0582-4369-B9CE-B1AC9DCFAF82}" presName="aNode" presStyleLbl="fgAcc1" presStyleIdx="0" presStyleCnt="4">
        <dgm:presLayoutVars>
          <dgm:bulletEnabled val="1"/>
        </dgm:presLayoutVars>
      </dgm:prSet>
      <dgm:spPr/>
      <dgm:t>
        <a:bodyPr/>
        <a:lstStyle/>
        <a:p>
          <a:endParaRPr lang="en-US"/>
        </a:p>
      </dgm:t>
    </dgm:pt>
    <dgm:pt modelId="{CF7BB647-27C5-4BB7-927D-CEA9F7B02116}" type="pres">
      <dgm:prSet presAssocID="{0DE25E7A-0582-4369-B9CE-B1AC9DCFAF82}" presName="aSpace" presStyleCnt="0"/>
      <dgm:spPr/>
    </dgm:pt>
    <dgm:pt modelId="{FC0339DE-86BC-420E-A573-75482951A052}" type="pres">
      <dgm:prSet presAssocID="{31DFC34B-D915-4CBF-A9B1-7EF1C21B273B}" presName="aNode" presStyleLbl="fgAcc1" presStyleIdx="1" presStyleCnt="4">
        <dgm:presLayoutVars>
          <dgm:bulletEnabled val="1"/>
        </dgm:presLayoutVars>
      </dgm:prSet>
      <dgm:spPr/>
      <dgm:t>
        <a:bodyPr/>
        <a:lstStyle/>
        <a:p>
          <a:endParaRPr lang="en-US"/>
        </a:p>
      </dgm:t>
    </dgm:pt>
    <dgm:pt modelId="{8588ABD2-C6B4-4628-9CCC-6D7D102D70BA}" type="pres">
      <dgm:prSet presAssocID="{31DFC34B-D915-4CBF-A9B1-7EF1C21B273B}" presName="aSpace" presStyleCnt="0"/>
      <dgm:spPr/>
    </dgm:pt>
    <dgm:pt modelId="{C98DCEE3-AEA9-485C-9910-EC8E96D83E09}" type="pres">
      <dgm:prSet presAssocID="{835689B9-45A4-4015-B8CC-CA5952AE3299}" presName="aNode" presStyleLbl="fgAcc1" presStyleIdx="2" presStyleCnt="4">
        <dgm:presLayoutVars>
          <dgm:bulletEnabled val="1"/>
        </dgm:presLayoutVars>
      </dgm:prSet>
      <dgm:spPr/>
      <dgm:t>
        <a:bodyPr/>
        <a:lstStyle/>
        <a:p>
          <a:endParaRPr lang="en-US"/>
        </a:p>
      </dgm:t>
    </dgm:pt>
    <dgm:pt modelId="{FAE99F64-249A-4988-8279-5B521DBA403B}" type="pres">
      <dgm:prSet presAssocID="{835689B9-45A4-4015-B8CC-CA5952AE3299}" presName="aSpace" presStyleCnt="0"/>
      <dgm:spPr/>
    </dgm:pt>
    <dgm:pt modelId="{27C5D3D0-904C-46C6-A253-D4F710DB5965}" type="pres">
      <dgm:prSet presAssocID="{0490B077-62D5-4645-BF69-1DA8F3763889}" presName="aNode" presStyleLbl="fgAcc1" presStyleIdx="3" presStyleCnt="4">
        <dgm:presLayoutVars>
          <dgm:bulletEnabled val="1"/>
        </dgm:presLayoutVars>
      </dgm:prSet>
      <dgm:spPr/>
      <dgm:t>
        <a:bodyPr/>
        <a:lstStyle/>
        <a:p>
          <a:endParaRPr lang="en-US"/>
        </a:p>
      </dgm:t>
    </dgm:pt>
    <dgm:pt modelId="{FE87774A-F408-4A44-9769-32B81E3F4510}" type="pres">
      <dgm:prSet presAssocID="{0490B077-62D5-4645-BF69-1DA8F3763889}" presName="aSpace" presStyleCnt="0"/>
      <dgm:spPr/>
    </dgm:pt>
  </dgm:ptLst>
  <dgm:cxnLst>
    <dgm:cxn modelId="{4F054EFC-96CB-41E0-A338-9CF6550BF9B7}" type="presOf" srcId="{31DFC34B-D915-4CBF-A9B1-7EF1C21B273B}" destId="{FC0339DE-86BC-420E-A573-75482951A052}" srcOrd="0" destOrd="0" presId="urn:microsoft.com/office/officeart/2005/8/layout/pyramid2"/>
    <dgm:cxn modelId="{C9E17B09-90C0-453C-BE75-5CA7F4BEFA65}" srcId="{A647E802-2711-48A1-8FBB-B51E867D6496}" destId="{0DE25E7A-0582-4369-B9CE-B1AC9DCFAF82}" srcOrd="0" destOrd="0" parTransId="{B19D49EC-DFE6-4018-A107-8942AD298895}" sibTransId="{A7084F43-40CD-4A08-821E-56A9E6751442}"/>
    <dgm:cxn modelId="{3D68F839-AA49-4D32-9B40-B3B06A9E80E1}" type="presOf" srcId="{0DE25E7A-0582-4369-B9CE-B1AC9DCFAF82}" destId="{9C80244C-7BAB-4AC6-A32E-EED69099D535}" srcOrd="0" destOrd="0" presId="urn:microsoft.com/office/officeart/2005/8/layout/pyramid2"/>
    <dgm:cxn modelId="{159094A1-4FC7-495B-B513-5645F16D9B62}" srcId="{A647E802-2711-48A1-8FBB-B51E867D6496}" destId="{31DFC34B-D915-4CBF-A9B1-7EF1C21B273B}" srcOrd="1" destOrd="0" parTransId="{45E12E07-CA16-4143-B878-5C8C41DFBAB5}" sibTransId="{215F5B02-FFA5-4876-8EA3-44DE8D88045E}"/>
    <dgm:cxn modelId="{813C26CB-6FCD-4A27-A3F1-E6CAD8EEA52F}" type="presOf" srcId="{A647E802-2711-48A1-8FBB-B51E867D6496}" destId="{F24317DF-2D14-4360-AF33-A016EDEC9DC7}" srcOrd="0" destOrd="0" presId="urn:microsoft.com/office/officeart/2005/8/layout/pyramid2"/>
    <dgm:cxn modelId="{2DC7A0A8-CDFC-4362-97DD-6AC18583C84E}" srcId="{A647E802-2711-48A1-8FBB-B51E867D6496}" destId="{835689B9-45A4-4015-B8CC-CA5952AE3299}" srcOrd="2" destOrd="0" parTransId="{C1F5E790-1E27-4E5F-9BD6-808C722552B9}" sibTransId="{D071357F-5BBE-409F-BC5F-B99AFF0D8EB7}"/>
    <dgm:cxn modelId="{BC05DB94-FC29-4998-B538-03F5749BFA62}" srcId="{A647E802-2711-48A1-8FBB-B51E867D6496}" destId="{0490B077-62D5-4645-BF69-1DA8F3763889}" srcOrd="3" destOrd="0" parTransId="{FF06CDD5-6ADC-4D58-9AA4-395C4004B0B8}" sibTransId="{473DDAAC-C24D-4574-8AAD-3CCB62145DF7}"/>
    <dgm:cxn modelId="{548346ED-1563-4C41-AA36-8DE96641A57C}" type="presOf" srcId="{0490B077-62D5-4645-BF69-1DA8F3763889}" destId="{27C5D3D0-904C-46C6-A253-D4F710DB5965}" srcOrd="0" destOrd="0" presId="urn:microsoft.com/office/officeart/2005/8/layout/pyramid2"/>
    <dgm:cxn modelId="{245EE76D-ED43-4CF5-80D1-304A72D3BE15}" type="presOf" srcId="{835689B9-45A4-4015-B8CC-CA5952AE3299}" destId="{C98DCEE3-AEA9-485C-9910-EC8E96D83E09}" srcOrd="0" destOrd="0" presId="urn:microsoft.com/office/officeart/2005/8/layout/pyramid2"/>
    <dgm:cxn modelId="{CA5BCAA0-EB16-4D0E-8FEE-ABBC167EA1ED}" type="presParOf" srcId="{F24317DF-2D14-4360-AF33-A016EDEC9DC7}" destId="{DE31D6E2-0129-4273-87C4-F57EE89050C7}" srcOrd="0" destOrd="0" presId="urn:microsoft.com/office/officeart/2005/8/layout/pyramid2"/>
    <dgm:cxn modelId="{916FA508-F5DA-4717-BE7F-F6E957A2FF7C}" type="presParOf" srcId="{F24317DF-2D14-4360-AF33-A016EDEC9DC7}" destId="{90020CD1-C16A-407D-8B0B-F26BE96BE5BA}" srcOrd="1" destOrd="0" presId="urn:microsoft.com/office/officeart/2005/8/layout/pyramid2"/>
    <dgm:cxn modelId="{9B164B4F-861D-4164-823C-4B13DCFC7DBC}" type="presParOf" srcId="{90020CD1-C16A-407D-8B0B-F26BE96BE5BA}" destId="{9C80244C-7BAB-4AC6-A32E-EED69099D535}" srcOrd="0" destOrd="0" presId="urn:microsoft.com/office/officeart/2005/8/layout/pyramid2"/>
    <dgm:cxn modelId="{D0C85372-7EBB-425E-AD30-0CB2131BD238}" type="presParOf" srcId="{90020CD1-C16A-407D-8B0B-F26BE96BE5BA}" destId="{CF7BB647-27C5-4BB7-927D-CEA9F7B02116}" srcOrd="1" destOrd="0" presId="urn:microsoft.com/office/officeart/2005/8/layout/pyramid2"/>
    <dgm:cxn modelId="{C8B13B52-E652-4AFA-84D6-51B087E460DB}" type="presParOf" srcId="{90020CD1-C16A-407D-8B0B-F26BE96BE5BA}" destId="{FC0339DE-86BC-420E-A573-75482951A052}" srcOrd="2" destOrd="0" presId="urn:microsoft.com/office/officeart/2005/8/layout/pyramid2"/>
    <dgm:cxn modelId="{2C3B8182-4D48-4D77-87D5-37FA78D31A34}" type="presParOf" srcId="{90020CD1-C16A-407D-8B0B-F26BE96BE5BA}" destId="{8588ABD2-C6B4-4628-9CCC-6D7D102D70BA}" srcOrd="3" destOrd="0" presId="urn:microsoft.com/office/officeart/2005/8/layout/pyramid2"/>
    <dgm:cxn modelId="{6DE0FCC0-2B44-4A4D-8428-ADA6CCAE2B4D}" type="presParOf" srcId="{90020CD1-C16A-407D-8B0B-F26BE96BE5BA}" destId="{C98DCEE3-AEA9-485C-9910-EC8E96D83E09}" srcOrd="4" destOrd="0" presId="urn:microsoft.com/office/officeart/2005/8/layout/pyramid2"/>
    <dgm:cxn modelId="{A98FBDB6-9BAA-44CE-927F-9F5B300F1199}" type="presParOf" srcId="{90020CD1-C16A-407D-8B0B-F26BE96BE5BA}" destId="{FAE99F64-249A-4988-8279-5B521DBA403B}" srcOrd="5" destOrd="0" presId="urn:microsoft.com/office/officeart/2005/8/layout/pyramid2"/>
    <dgm:cxn modelId="{05FEA5C3-914D-4F3A-868D-9C7FFF84AAB0}" type="presParOf" srcId="{90020CD1-C16A-407D-8B0B-F26BE96BE5BA}" destId="{27C5D3D0-904C-46C6-A253-D4F710DB5965}" srcOrd="6" destOrd="0" presId="urn:microsoft.com/office/officeart/2005/8/layout/pyramid2"/>
    <dgm:cxn modelId="{2756016E-919D-4D9B-B9B4-D05FAD3F93ED}" type="presParOf" srcId="{90020CD1-C16A-407D-8B0B-F26BE96BE5BA}" destId="{FE87774A-F408-4A44-9769-32B81E3F4510}" srcOrd="7" destOrd="0" presId="urn:microsoft.com/office/officeart/2005/8/layout/pyramid2"/>
  </dgm:cxnLst>
  <dgm:bg>
    <a:blipFill>
      <a:blip xmlns:r="http://schemas.openxmlformats.org/officeDocument/2006/relationships" r:embed="rId1"/>
      <a:stretch>
        <a:fillRect/>
      </a:stretch>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ED288C-D7C7-43E7-BC01-3B3F8695714C}">
      <dsp:nvSpPr>
        <dsp:cNvPr id="0" name=""/>
        <dsp:cNvSpPr/>
      </dsp:nvSpPr>
      <dsp:spPr>
        <a:xfrm>
          <a:off x="949519" y="-85469"/>
          <a:ext cx="5644760" cy="5644760"/>
        </a:xfrm>
        <a:prstGeom prst="circularArrow">
          <a:avLst>
            <a:gd name="adj1" fmla="val 5544"/>
            <a:gd name="adj2" fmla="val 330680"/>
            <a:gd name="adj3" fmla="val 14941398"/>
            <a:gd name="adj4" fmla="val 16709986"/>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AB49C0D-8EDA-408D-BC2E-94DF8066F59C}">
      <dsp:nvSpPr>
        <dsp:cNvPr id="0" name=""/>
        <dsp:cNvSpPr/>
      </dsp:nvSpPr>
      <dsp:spPr>
        <a:xfrm>
          <a:off x="3163202" y="4256"/>
          <a:ext cx="1217395" cy="608697"/>
        </a:xfrm>
        <a:prstGeom prst="round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id-ID" sz="1600" b="1" kern="1200" dirty="0" smtClean="0">
              <a:solidFill>
                <a:schemeClr val="accent4">
                  <a:lumMod val="50000"/>
                </a:schemeClr>
              </a:solidFill>
            </a:rPr>
            <a:t>UU 5/2014: ASN</a:t>
          </a:r>
          <a:endParaRPr lang="id-ID" sz="1600" b="1" kern="1200" dirty="0">
            <a:solidFill>
              <a:schemeClr val="accent4">
                <a:lumMod val="50000"/>
              </a:schemeClr>
            </a:solidFill>
          </a:endParaRPr>
        </a:p>
      </dsp:txBody>
      <dsp:txXfrm>
        <a:off x="3192916" y="33970"/>
        <a:ext cx="1157967" cy="549269"/>
      </dsp:txXfrm>
    </dsp:sp>
    <dsp:sp modelId="{39EBBC12-4479-4977-9D3E-FC86DF34F878}">
      <dsp:nvSpPr>
        <dsp:cNvPr id="0" name=""/>
        <dsp:cNvSpPr/>
      </dsp:nvSpPr>
      <dsp:spPr>
        <a:xfrm>
          <a:off x="4464604" y="386383"/>
          <a:ext cx="1217395" cy="608697"/>
        </a:xfrm>
        <a:prstGeom prst="round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accent4">
                  <a:lumMod val="50000"/>
                </a:schemeClr>
              </a:solidFill>
            </a:rPr>
            <a:t>PP 11/2017: MANAJEMN ASN</a:t>
          </a:r>
          <a:endParaRPr lang="id-ID" sz="1400" b="1" kern="1200" dirty="0">
            <a:solidFill>
              <a:schemeClr val="accent4">
                <a:lumMod val="50000"/>
              </a:schemeClr>
            </a:solidFill>
          </a:endParaRPr>
        </a:p>
      </dsp:txBody>
      <dsp:txXfrm>
        <a:off x="4494318" y="416097"/>
        <a:ext cx="1157967" cy="549269"/>
      </dsp:txXfrm>
    </dsp:sp>
    <dsp:sp modelId="{430FA621-AC5E-40E6-89D4-B5ECA94289B0}">
      <dsp:nvSpPr>
        <dsp:cNvPr id="0" name=""/>
        <dsp:cNvSpPr/>
      </dsp:nvSpPr>
      <dsp:spPr>
        <a:xfrm>
          <a:off x="5352820" y="1411439"/>
          <a:ext cx="1217395" cy="608697"/>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d-ID" sz="1400" b="1" kern="1200" dirty="0" smtClean="0">
              <a:solidFill>
                <a:schemeClr val="accent4">
                  <a:lumMod val="50000"/>
                </a:schemeClr>
              </a:solidFill>
            </a:rPr>
            <a:t>PP 16/1994 Jo PP 40/2001  : JABFUNG PNS</a:t>
          </a:r>
          <a:endParaRPr lang="id-ID" sz="1400" b="1" kern="1200" dirty="0">
            <a:solidFill>
              <a:schemeClr val="accent4">
                <a:lumMod val="50000"/>
              </a:schemeClr>
            </a:solidFill>
          </a:endParaRPr>
        </a:p>
      </dsp:txBody>
      <dsp:txXfrm>
        <a:off x="5382534" y="1441153"/>
        <a:ext cx="1157967" cy="549269"/>
      </dsp:txXfrm>
    </dsp:sp>
    <dsp:sp modelId="{738D296D-9575-46F1-8D1D-F926C7503226}">
      <dsp:nvSpPr>
        <dsp:cNvPr id="0" name=""/>
        <dsp:cNvSpPr/>
      </dsp:nvSpPr>
      <dsp:spPr>
        <a:xfrm>
          <a:off x="5545848" y="2753977"/>
          <a:ext cx="1217395" cy="608697"/>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id-ID" sz="1600" b="1" kern="1200" dirty="0" smtClean="0">
              <a:solidFill>
                <a:schemeClr val="accent4">
                  <a:lumMod val="50000"/>
                </a:schemeClr>
              </a:solidFill>
            </a:rPr>
            <a:t>PP 21/2014 : BUP</a:t>
          </a:r>
          <a:endParaRPr lang="id-ID" sz="1600" b="1" kern="1200" dirty="0">
            <a:solidFill>
              <a:schemeClr val="accent4">
                <a:lumMod val="50000"/>
              </a:schemeClr>
            </a:solidFill>
          </a:endParaRPr>
        </a:p>
      </dsp:txBody>
      <dsp:txXfrm>
        <a:off x="5575562" y="2783691"/>
        <a:ext cx="1157967" cy="549269"/>
      </dsp:txXfrm>
    </dsp:sp>
    <dsp:sp modelId="{1774A4F6-99AB-4F30-9923-ABDBE24D405E}">
      <dsp:nvSpPr>
        <dsp:cNvPr id="0" name=""/>
        <dsp:cNvSpPr/>
      </dsp:nvSpPr>
      <dsp:spPr>
        <a:xfrm>
          <a:off x="4982402" y="3987750"/>
          <a:ext cx="1217395" cy="608697"/>
        </a:xfrm>
        <a:prstGeom prst="round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b="1" kern="1200" dirty="0" smtClean="0">
              <a:solidFill>
                <a:schemeClr val="accent4">
                  <a:lumMod val="50000"/>
                </a:schemeClr>
              </a:solidFill>
            </a:rPr>
            <a:t>KEPRES 87/1999 Jo  97/2012 : RUMPUN JABFUNG</a:t>
          </a:r>
          <a:endParaRPr lang="id-ID" sz="1000" b="1" kern="1200" dirty="0">
            <a:solidFill>
              <a:schemeClr val="accent4">
                <a:lumMod val="50000"/>
              </a:schemeClr>
            </a:solidFill>
          </a:endParaRPr>
        </a:p>
      </dsp:txBody>
      <dsp:txXfrm>
        <a:off x="5012116" y="4017464"/>
        <a:ext cx="1157967" cy="549269"/>
      </dsp:txXfrm>
    </dsp:sp>
    <dsp:sp modelId="{4D33A4DE-0F72-46CA-8D96-174CE8C45D87}">
      <dsp:nvSpPr>
        <dsp:cNvPr id="0" name=""/>
        <dsp:cNvSpPr/>
      </dsp:nvSpPr>
      <dsp:spPr>
        <a:xfrm>
          <a:off x="3999158" y="4703252"/>
          <a:ext cx="1217395" cy="6086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b="1" kern="1200" dirty="0" smtClean="0">
              <a:solidFill>
                <a:schemeClr val="bg1"/>
              </a:solidFill>
            </a:rPr>
            <a:t>PERPRES TUNJAB</a:t>
          </a:r>
          <a:endParaRPr lang="id-ID" sz="1000" b="1" kern="1200" dirty="0">
            <a:solidFill>
              <a:schemeClr val="bg1"/>
            </a:solidFill>
          </a:endParaRPr>
        </a:p>
      </dsp:txBody>
      <dsp:txXfrm>
        <a:off x="4028872" y="4732966"/>
        <a:ext cx="1157967" cy="549269"/>
      </dsp:txXfrm>
    </dsp:sp>
    <dsp:sp modelId="{EBE17DBF-76BB-4C34-9B32-E410CF33703A}">
      <dsp:nvSpPr>
        <dsp:cNvPr id="0" name=""/>
        <dsp:cNvSpPr/>
      </dsp:nvSpPr>
      <dsp:spPr>
        <a:xfrm>
          <a:off x="2404895" y="4721045"/>
          <a:ext cx="1377665" cy="608697"/>
        </a:xfrm>
        <a:prstGeom prst="round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b="1" kern="1200" dirty="0" smtClean="0"/>
            <a:t>PERMENPAN &amp; RB: JABFUNG &amp; AK</a:t>
          </a:r>
          <a:endParaRPr lang="id-ID" sz="1000" b="1" kern="1200" dirty="0"/>
        </a:p>
      </dsp:txBody>
      <dsp:txXfrm>
        <a:off x="2434609" y="4750759"/>
        <a:ext cx="1318237" cy="549269"/>
      </dsp:txXfrm>
    </dsp:sp>
    <dsp:sp modelId="{998976BA-4F8C-415F-8C2B-69ED88CF20A8}">
      <dsp:nvSpPr>
        <dsp:cNvPr id="0" name=""/>
        <dsp:cNvSpPr/>
      </dsp:nvSpPr>
      <dsp:spPr>
        <a:xfrm>
          <a:off x="1344001" y="3987750"/>
          <a:ext cx="1217395" cy="608697"/>
        </a:xfrm>
        <a:prstGeom prst="roundRect">
          <a:avLst/>
        </a:prstGeom>
        <a:solidFill>
          <a:schemeClr val="accent4">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b="1" kern="1200" dirty="0" smtClean="0">
              <a:solidFill>
                <a:schemeClr val="tx1"/>
              </a:solidFill>
            </a:rPr>
            <a:t>PERBERS PIMP INSTS  PEMBINA &amp; KA.BKN : JUKLAK</a:t>
          </a:r>
          <a:endParaRPr lang="id-ID" sz="1000" b="1" kern="1200" dirty="0">
            <a:solidFill>
              <a:schemeClr val="tx1"/>
            </a:solidFill>
          </a:endParaRPr>
        </a:p>
      </dsp:txBody>
      <dsp:txXfrm>
        <a:off x="1373715" y="4017464"/>
        <a:ext cx="1157967" cy="549269"/>
      </dsp:txXfrm>
    </dsp:sp>
    <dsp:sp modelId="{568FEFA8-2915-4324-AC54-B04C3A8F58A3}">
      <dsp:nvSpPr>
        <dsp:cNvPr id="0" name=""/>
        <dsp:cNvSpPr/>
      </dsp:nvSpPr>
      <dsp:spPr>
        <a:xfrm>
          <a:off x="780556" y="2753977"/>
          <a:ext cx="1217395" cy="608697"/>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b="1" kern="1200" dirty="0" smtClean="0"/>
            <a:t>PER PIMP INSTS PEMBINA : JUKNIS</a:t>
          </a:r>
          <a:endParaRPr lang="id-ID" sz="1000" b="1" kern="1200" dirty="0"/>
        </a:p>
      </dsp:txBody>
      <dsp:txXfrm>
        <a:off x="810270" y="2783691"/>
        <a:ext cx="1157967" cy="549269"/>
      </dsp:txXfrm>
    </dsp:sp>
    <dsp:sp modelId="{F8A90392-F43C-42B5-AA7C-E59622AD89A2}">
      <dsp:nvSpPr>
        <dsp:cNvPr id="0" name=""/>
        <dsp:cNvSpPr/>
      </dsp:nvSpPr>
      <dsp:spPr>
        <a:xfrm>
          <a:off x="973584" y="1411439"/>
          <a:ext cx="1217395" cy="608697"/>
        </a:xfrm>
        <a:prstGeom prst="roundRect">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b="1" kern="1200" dirty="0" smtClean="0">
              <a:solidFill>
                <a:srgbClr val="C00000"/>
              </a:solidFill>
            </a:rPr>
            <a:t>PER PIMP INSTNS PEMBINA : PEDOMAN</a:t>
          </a:r>
          <a:endParaRPr lang="id-ID" sz="1000" b="1" kern="1200" dirty="0">
            <a:solidFill>
              <a:srgbClr val="C00000"/>
            </a:solidFill>
          </a:endParaRPr>
        </a:p>
      </dsp:txBody>
      <dsp:txXfrm>
        <a:off x="1003298" y="1441153"/>
        <a:ext cx="1157967" cy="549269"/>
      </dsp:txXfrm>
    </dsp:sp>
    <dsp:sp modelId="{B3CADF5E-58D7-4BBF-9C5C-51E5A7D6E43D}">
      <dsp:nvSpPr>
        <dsp:cNvPr id="0" name=""/>
        <dsp:cNvSpPr/>
      </dsp:nvSpPr>
      <dsp:spPr>
        <a:xfrm>
          <a:off x="1861800" y="386383"/>
          <a:ext cx="1217395" cy="608697"/>
        </a:xfrm>
        <a:prstGeom prst="roundRect">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b="1" kern="1200" dirty="0" smtClean="0">
              <a:solidFill>
                <a:srgbClr val="C00000"/>
              </a:solidFill>
            </a:rPr>
            <a:t>PERATURAN PER-UU KEPEGAWAIAN</a:t>
          </a:r>
          <a:endParaRPr lang="id-ID" sz="1000" b="1" kern="1200" dirty="0">
            <a:solidFill>
              <a:srgbClr val="C00000"/>
            </a:solidFill>
          </a:endParaRPr>
        </a:p>
      </dsp:txBody>
      <dsp:txXfrm>
        <a:off x="1891514" y="416097"/>
        <a:ext cx="1157967" cy="5492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31D6E2-0129-4273-87C4-F57EE89050C7}">
      <dsp:nvSpPr>
        <dsp:cNvPr id="0" name=""/>
        <dsp:cNvSpPr/>
      </dsp:nvSpPr>
      <dsp:spPr>
        <a:xfrm>
          <a:off x="914401" y="0"/>
          <a:ext cx="3683000" cy="368300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80244C-7BAB-4AC6-A32E-EED69099D535}">
      <dsp:nvSpPr>
        <dsp:cNvPr id="0" name=""/>
        <dsp:cNvSpPr/>
      </dsp:nvSpPr>
      <dsp:spPr>
        <a:xfrm>
          <a:off x="2771775" y="368659"/>
          <a:ext cx="2393950" cy="65459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PENGANGKATAN PERTAMA KALI</a:t>
          </a:r>
          <a:endParaRPr lang="en-US" sz="1600" kern="1200" dirty="0"/>
        </a:p>
      </dsp:txBody>
      <dsp:txXfrm>
        <a:off x="2803730" y="400614"/>
        <a:ext cx="2330040" cy="590685"/>
      </dsp:txXfrm>
    </dsp:sp>
    <dsp:sp modelId="{FC0339DE-86BC-420E-A573-75482951A052}">
      <dsp:nvSpPr>
        <dsp:cNvPr id="0" name=""/>
        <dsp:cNvSpPr/>
      </dsp:nvSpPr>
      <dsp:spPr>
        <a:xfrm>
          <a:off x="2771775" y="1105079"/>
          <a:ext cx="2393950" cy="65459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I</a:t>
          </a:r>
          <a:r>
            <a:rPr lang="id-ID" sz="1600" kern="1200" dirty="0" smtClean="0"/>
            <a:t>N</a:t>
          </a:r>
          <a:r>
            <a:rPr lang="en-US" sz="1600" kern="1200" dirty="0" smtClean="0"/>
            <a:t>PASSING</a:t>
          </a:r>
          <a:endParaRPr lang="en-US" sz="1600" kern="1200" dirty="0"/>
        </a:p>
      </dsp:txBody>
      <dsp:txXfrm>
        <a:off x="2803730" y="1137034"/>
        <a:ext cx="2330040" cy="590685"/>
      </dsp:txXfrm>
    </dsp:sp>
    <dsp:sp modelId="{C98DCEE3-AEA9-485C-9910-EC8E96D83E09}">
      <dsp:nvSpPr>
        <dsp:cNvPr id="0" name=""/>
        <dsp:cNvSpPr/>
      </dsp:nvSpPr>
      <dsp:spPr>
        <a:xfrm>
          <a:off x="2771775" y="1841499"/>
          <a:ext cx="2393950" cy="65459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PERPINDAHAN</a:t>
          </a:r>
          <a:endParaRPr lang="en-US" sz="1600" kern="1200" dirty="0"/>
        </a:p>
      </dsp:txBody>
      <dsp:txXfrm>
        <a:off x="2803730" y="1873454"/>
        <a:ext cx="2330040" cy="590685"/>
      </dsp:txXfrm>
    </dsp:sp>
    <dsp:sp modelId="{27C5D3D0-904C-46C6-A253-D4F710DB5965}">
      <dsp:nvSpPr>
        <dsp:cNvPr id="0" name=""/>
        <dsp:cNvSpPr/>
      </dsp:nvSpPr>
      <dsp:spPr>
        <a:xfrm>
          <a:off x="2771775" y="2577920"/>
          <a:ext cx="2393950" cy="65459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PROMOSI</a:t>
          </a:r>
          <a:endParaRPr lang="en-US" sz="1600" kern="1200" dirty="0"/>
        </a:p>
      </dsp:txBody>
      <dsp:txXfrm>
        <a:off x="2803730" y="2609875"/>
        <a:ext cx="2330040" cy="590685"/>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943" cy="352663"/>
          </a:xfrm>
          <a:prstGeom prst="rect">
            <a:avLst/>
          </a:prstGeom>
        </p:spPr>
        <p:txBody>
          <a:bodyPr vert="horz" lIns="93497" tIns="46749" rIns="93497" bIns="46749" rtlCol="0"/>
          <a:lstStyle>
            <a:lvl1pPr algn="l">
              <a:defRPr sz="1200"/>
            </a:lvl1pPr>
          </a:lstStyle>
          <a:p>
            <a:endParaRPr lang="id-ID"/>
          </a:p>
        </p:txBody>
      </p:sp>
      <p:sp>
        <p:nvSpPr>
          <p:cNvPr id="3" name="Date Placeholder 2"/>
          <p:cNvSpPr>
            <a:spLocks noGrp="1"/>
          </p:cNvSpPr>
          <p:nvPr>
            <p:ph type="dt" sz="quarter" idx="1"/>
          </p:nvPr>
        </p:nvSpPr>
        <p:spPr>
          <a:xfrm>
            <a:off x="5273003" y="0"/>
            <a:ext cx="4033943" cy="352663"/>
          </a:xfrm>
          <a:prstGeom prst="rect">
            <a:avLst/>
          </a:prstGeom>
        </p:spPr>
        <p:txBody>
          <a:bodyPr vert="horz" lIns="93497" tIns="46749" rIns="93497" bIns="46749" rtlCol="0"/>
          <a:lstStyle>
            <a:lvl1pPr algn="r">
              <a:defRPr sz="1200"/>
            </a:lvl1pPr>
          </a:lstStyle>
          <a:p>
            <a:fld id="{3568EBC0-FC2B-45E3-9FDA-A5E9DA6DA330}" type="datetimeFigureOut">
              <a:rPr lang="id-ID" smtClean="0"/>
              <a:pPr/>
              <a:t>07/11/2017</a:t>
            </a:fld>
            <a:endParaRPr lang="id-ID"/>
          </a:p>
        </p:txBody>
      </p:sp>
      <p:sp>
        <p:nvSpPr>
          <p:cNvPr id="4" name="Footer Placeholder 3"/>
          <p:cNvSpPr>
            <a:spLocks noGrp="1"/>
          </p:cNvSpPr>
          <p:nvPr>
            <p:ph type="ftr" sz="quarter" idx="2"/>
          </p:nvPr>
        </p:nvSpPr>
        <p:spPr>
          <a:xfrm>
            <a:off x="0" y="6699376"/>
            <a:ext cx="4033943" cy="352663"/>
          </a:xfrm>
          <a:prstGeom prst="rect">
            <a:avLst/>
          </a:prstGeom>
        </p:spPr>
        <p:txBody>
          <a:bodyPr vert="horz" lIns="93497" tIns="46749" rIns="93497" bIns="46749" rtlCol="0" anchor="b"/>
          <a:lstStyle>
            <a:lvl1pPr algn="l">
              <a:defRPr sz="1200"/>
            </a:lvl1pPr>
          </a:lstStyle>
          <a:p>
            <a:endParaRPr lang="id-ID"/>
          </a:p>
        </p:txBody>
      </p:sp>
      <p:sp>
        <p:nvSpPr>
          <p:cNvPr id="5" name="Slide Number Placeholder 4"/>
          <p:cNvSpPr>
            <a:spLocks noGrp="1"/>
          </p:cNvSpPr>
          <p:nvPr>
            <p:ph type="sldNum" sz="quarter" idx="3"/>
          </p:nvPr>
        </p:nvSpPr>
        <p:spPr>
          <a:xfrm>
            <a:off x="5273003" y="6699376"/>
            <a:ext cx="4033943" cy="352663"/>
          </a:xfrm>
          <a:prstGeom prst="rect">
            <a:avLst/>
          </a:prstGeom>
        </p:spPr>
        <p:txBody>
          <a:bodyPr vert="horz" lIns="93497" tIns="46749" rIns="93497" bIns="46749" rtlCol="0" anchor="b"/>
          <a:lstStyle>
            <a:lvl1pPr algn="r">
              <a:defRPr sz="1200"/>
            </a:lvl1pPr>
          </a:lstStyle>
          <a:p>
            <a:fld id="{1F6CA935-2D3F-4603-B388-50E762C293E1}" type="slidenum">
              <a:rPr lang="id-ID" smtClean="0"/>
              <a:pPr/>
              <a:t>‹#›</a:t>
            </a:fld>
            <a:endParaRPr lang="id-ID"/>
          </a:p>
        </p:txBody>
      </p:sp>
    </p:spTree>
    <p:extLst>
      <p:ext uri="{BB962C8B-B14F-4D97-AF65-F5344CB8AC3E}">
        <p14:creationId xmlns:p14="http://schemas.microsoft.com/office/powerpoint/2010/main" val="1512770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33943" cy="353888"/>
          </a:xfrm>
          <a:prstGeom prst="rect">
            <a:avLst/>
          </a:prstGeom>
        </p:spPr>
        <p:txBody>
          <a:bodyPr vert="horz" lIns="93497" tIns="46749" rIns="93497" bIns="46749" rtlCol="0"/>
          <a:lstStyle>
            <a:lvl1pPr algn="l">
              <a:defRPr sz="1200"/>
            </a:lvl1pPr>
          </a:lstStyle>
          <a:p>
            <a:endParaRPr lang="id-ID"/>
          </a:p>
        </p:txBody>
      </p:sp>
      <p:sp>
        <p:nvSpPr>
          <p:cNvPr id="3" name="Date Placeholder 2"/>
          <p:cNvSpPr>
            <a:spLocks noGrp="1"/>
          </p:cNvSpPr>
          <p:nvPr>
            <p:ph type="dt" idx="1"/>
          </p:nvPr>
        </p:nvSpPr>
        <p:spPr>
          <a:xfrm>
            <a:off x="5273003" y="1"/>
            <a:ext cx="4033943" cy="353888"/>
          </a:xfrm>
          <a:prstGeom prst="rect">
            <a:avLst/>
          </a:prstGeom>
        </p:spPr>
        <p:txBody>
          <a:bodyPr vert="horz" lIns="93497" tIns="46749" rIns="93497" bIns="46749" rtlCol="0"/>
          <a:lstStyle>
            <a:lvl1pPr algn="r">
              <a:defRPr sz="1200"/>
            </a:lvl1pPr>
          </a:lstStyle>
          <a:p>
            <a:fld id="{0FE75187-2ED7-4A44-B723-30B6832E02E8}" type="datetimeFigureOut">
              <a:rPr lang="id-ID" smtClean="0"/>
              <a:pPr/>
              <a:t>07/11/2017</a:t>
            </a:fld>
            <a:endParaRPr lang="id-ID"/>
          </a:p>
        </p:txBody>
      </p:sp>
      <p:sp>
        <p:nvSpPr>
          <p:cNvPr id="4" name="Slide Image Placeholder 3"/>
          <p:cNvSpPr>
            <a:spLocks noGrp="1" noRot="1" noChangeAspect="1"/>
          </p:cNvSpPr>
          <p:nvPr>
            <p:ph type="sldImg" idx="2"/>
          </p:nvPr>
        </p:nvSpPr>
        <p:spPr>
          <a:xfrm>
            <a:off x="3067050" y="881063"/>
            <a:ext cx="3175000" cy="2381250"/>
          </a:xfrm>
          <a:prstGeom prst="rect">
            <a:avLst/>
          </a:prstGeom>
          <a:noFill/>
          <a:ln w="12700">
            <a:solidFill>
              <a:prstClr val="black"/>
            </a:solidFill>
          </a:ln>
        </p:spPr>
        <p:txBody>
          <a:bodyPr vert="horz" lIns="93497" tIns="46749" rIns="93497" bIns="46749" rtlCol="0" anchor="ctr"/>
          <a:lstStyle/>
          <a:p>
            <a:endParaRPr lang="id-ID"/>
          </a:p>
        </p:txBody>
      </p:sp>
      <p:sp>
        <p:nvSpPr>
          <p:cNvPr id="5" name="Notes Placeholder 4"/>
          <p:cNvSpPr>
            <a:spLocks noGrp="1"/>
          </p:cNvSpPr>
          <p:nvPr>
            <p:ph type="body" sz="quarter" idx="3"/>
          </p:nvPr>
        </p:nvSpPr>
        <p:spPr>
          <a:xfrm>
            <a:off x="930910" y="3394382"/>
            <a:ext cx="7447280" cy="2777223"/>
          </a:xfrm>
          <a:prstGeom prst="rect">
            <a:avLst/>
          </a:prstGeom>
        </p:spPr>
        <p:txBody>
          <a:bodyPr vert="horz" lIns="93497" tIns="46749" rIns="93497" bIns="4674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6699376"/>
            <a:ext cx="4033943" cy="353887"/>
          </a:xfrm>
          <a:prstGeom prst="rect">
            <a:avLst/>
          </a:prstGeom>
        </p:spPr>
        <p:txBody>
          <a:bodyPr vert="horz" lIns="93497" tIns="46749" rIns="93497" bIns="46749" rtlCol="0" anchor="b"/>
          <a:lstStyle>
            <a:lvl1pPr algn="l">
              <a:defRPr sz="1200"/>
            </a:lvl1pPr>
          </a:lstStyle>
          <a:p>
            <a:endParaRPr lang="id-ID"/>
          </a:p>
        </p:txBody>
      </p:sp>
      <p:sp>
        <p:nvSpPr>
          <p:cNvPr id="7" name="Slide Number Placeholder 6"/>
          <p:cNvSpPr>
            <a:spLocks noGrp="1"/>
          </p:cNvSpPr>
          <p:nvPr>
            <p:ph type="sldNum" sz="quarter" idx="5"/>
          </p:nvPr>
        </p:nvSpPr>
        <p:spPr>
          <a:xfrm>
            <a:off x="5273003" y="6699376"/>
            <a:ext cx="4033943" cy="353887"/>
          </a:xfrm>
          <a:prstGeom prst="rect">
            <a:avLst/>
          </a:prstGeom>
        </p:spPr>
        <p:txBody>
          <a:bodyPr vert="horz" lIns="93497" tIns="46749" rIns="93497" bIns="46749" rtlCol="0" anchor="b"/>
          <a:lstStyle>
            <a:lvl1pPr algn="r">
              <a:defRPr sz="1200"/>
            </a:lvl1pPr>
          </a:lstStyle>
          <a:p>
            <a:fld id="{C9FFE14D-1F54-40B3-B3F9-44330885A560}" type="slidenum">
              <a:rPr lang="id-ID" smtClean="0"/>
              <a:pPr/>
              <a:t>‹#›</a:t>
            </a:fld>
            <a:endParaRPr lang="id-ID"/>
          </a:p>
        </p:txBody>
      </p:sp>
    </p:spTree>
    <p:extLst>
      <p:ext uri="{BB962C8B-B14F-4D97-AF65-F5344CB8AC3E}">
        <p14:creationId xmlns:p14="http://schemas.microsoft.com/office/powerpoint/2010/main" val="120058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9666" indent="-292179" eaLnBrk="0" hangingPunct="0">
              <a:defRPr>
                <a:solidFill>
                  <a:schemeClr val="tx1"/>
                </a:solidFill>
                <a:latin typeface="Arial" panose="020B0604020202020204" pitchFamily="34" charset="0"/>
              </a:defRPr>
            </a:lvl2pPr>
            <a:lvl3pPr marL="1168718" indent="-233744" eaLnBrk="0" hangingPunct="0">
              <a:defRPr>
                <a:solidFill>
                  <a:schemeClr val="tx1"/>
                </a:solidFill>
                <a:latin typeface="Arial" panose="020B0604020202020204" pitchFamily="34" charset="0"/>
              </a:defRPr>
            </a:lvl3pPr>
            <a:lvl4pPr marL="1636205" indent="-233744" eaLnBrk="0" hangingPunct="0">
              <a:defRPr>
                <a:solidFill>
                  <a:schemeClr val="tx1"/>
                </a:solidFill>
                <a:latin typeface="Arial" panose="020B0604020202020204" pitchFamily="34" charset="0"/>
              </a:defRPr>
            </a:lvl4pPr>
            <a:lvl5pPr marL="2103692" indent="-233744" eaLnBrk="0" hangingPunct="0">
              <a:defRPr>
                <a:solidFill>
                  <a:schemeClr val="tx1"/>
                </a:solidFill>
                <a:latin typeface="Arial" panose="020B0604020202020204" pitchFamily="34" charset="0"/>
              </a:defRPr>
            </a:lvl5pPr>
            <a:lvl6pPr marL="2571179" indent="-233744" eaLnBrk="0" fontAlgn="base" hangingPunct="0">
              <a:spcBef>
                <a:spcPct val="0"/>
              </a:spcBef>
              <a:spcAft>
                <a:spcPct val="0"/>
              </a:spcAft>
              <a:defRPr>
                <a:solidFill>
                  <a:schemeClr val="tx1"/>
                </a:solidFill>
                <a:latin typeface="Arial" panose="020B0604020202020204" pitchFamily="34" charset="0"/>
              </a:defRPr>
            </a:lvl6pPr>
            <a:lvl7pPr marL="3038666" indent="-233744" eaLnBrk="0" fontAlgn="base" hangingPunct="0">
              <a:spcBef>
                <a:spcPct val="0"/>
              </a:spcBef>
              <a:spcAft>
                <a:spcPct val="0"/>
              </a:spcAft>
              <a:defRPr>
                <a:solidFill>
                  <a:schemeClr val="tx1"/>
                </a:solidFill>
                <a:latin typeface="Arial" panose="020B0604020202020204" pitchFamily="34" charset="0"/>
              </a:defRPr>
            </a:lvl7pPr>
            <a:lvl8pPr marL="3506153" indent="-233744" eaLnBrk="0" fontAlgn="base" hangingPunct="0">
              <a:spcBef>
                <a:spcPct val="0"/>
              </a:spcBef>
              <a:spcAft>
                <a:spcPct val="0"/>
              </a:spcAft>
              <a:defRPr>
                <a:solidFill>
                  <a:schemeClr val="tx1"/>
                </a:solidFill>
                <a:latin typeface="Arial" panose="020B0604020202020204" pitchFamily="34" charset="0"/>
              </a:defRPr>
            </a:lvl8pPr>
            <a:lvl9pPr marL="3973640" indent="-233744"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8B1677-D479-463A-90BD-CA13288CBA9A}" type="slidenum">
              <a:rPr lang="en-US"/>
              <a:pPr eaLnBrk="1" hangingPunct="1"/>
              <a:t>12</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7138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9666" indent="-292179" eaLnBrk="0" hangingPunct="0">
              <a:defRPr>
                <a:solidFill>
                  <a:schemeClr val="tx1"/>
                </a:solidFill>
                <a:latin typeface="Arial" panose="020B0604020202020204" pitchFamily="34" charset="0"/>
              </a:defRPr>
            </a:lvl2pPr>
            <a:lvl3pPr marL="1168718" indent="-233744" eaLnBrk="0" hangingPunct="0">
              <a:defRPr>
                <a:solidFill>
                  <a:schemeClr val="tx1"/>
                </a:solidFill>
                <a:latin typeface="Arial" panose="020B0604020202020204" pitchFamily="34" charset="0"/>
              </a:defRPr>
            </a:lvl3pPr>
            <a:lvl4pPr marL="1636205" indent="-233744" eaLnBrk="0" hangingPunct="0">
              <a:defRPr>
                <a:solidFill>
                  <a:schemeClr val="tx1"/>
                </a:solidFill>
                <a:latin typeface="Arial" panose="020B0604020202020204" pitchFamily="34" charset="0"/>
              </a:defRPr>
            </a:lvl4pPr>
            <a:lvl5pPr marL="2103692" indent="-233744" eaLnBrk="0" hangingPunct="0">
              <a:defRPr>
                <a:solidFill>
                  <a:schemeClr val="tx1"/>
                </a:solidFill>
                <a:latin typeface="Arial" panose="020B0604020202020204" pitchFamily="34" charset="0"/>
              </a:defRPr>
            </a:lvl5pPr>
            <a:lvl6pPr marL="2571179" indent="-233744" eaLnBrk="0" fontAlgn="base" hangingPunct="0">
              <a:spcBef>
                <a:spcPct val="0"/>
              </a:spcBef>
              <a:spcAft>
                <a:spcPct val="0"/>
              </a:spcAft>
              <a:defRPr>
                <a:solidFill>
                  <a:schemeClr val="tx1"/>
                </a:solidFill>
                <a:latin typeface="Arial" panose="020B0604020202020204" pitchFamily="34" charset="0"/>
              </a:defRPr>
            </a:lvl6pPr>
            <a:lvl7pPr marL="3038666" indent="-233744" eaLnBrk="0" fontAlgn="base" hangingPunct="0">
              <a:spcBef>
                <a:spcPct val="0"/>
              </a:spcBef>
              <a:spcAft>
                <a:spcPct val="0"/>
              </a:spcAft>
              <a:defRPr>
                <a:solidFill>
                  <a:schemeClr val="tx1"/>
                </a:solidFill>
                <a:latin typeface="Arial" panose="020B0604020202020204" pitchFamily="34" charset="0"/>
              </a:defRPr>
            </a:lvl7pPr>
            <a:lvl8pPr marL="3506153" indent="-233744" eaLnBrk="0" fontAlgn="base" hangingPunct="0">
              <a:spcBef>
                <a:spcPct val="0"/>
              </a:spcBef>
              <a:spcAft>
                <a:spcPct val="0"/>
              </a:spcAft>
              <a:defRPr>
                <a:solidFill>
                  <a:schemeClr val="tx1"/>
                </a:solidFill>
                <a:latin typeface="Arial" panose="020B0604020202020204" pitchFamily="34" charset="0"/>
              </a:defRPr>
            </a:lvl8pPr>
            <a:lvl9pPr marL="3973640" indent="-233744"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9BD82A3-5F0B-4D6D-85C5-2C189843E333}" type="slidenum">
              <a:rPr lang="en-US"/>
              <a:pPr eaLnBrk="1" hangingPunct="1"/>
              <a:t>14</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2147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9666" indent="-292179" eaLnBrk="0" hangingPunct="0">
              <a:defRPr>
                <a:solidFill>
                  <a:schemeClr val="tx1"/>
                </a:solidFill>
                <a:latin typeface="Arial" panose="020B0604020202020204" pitchFamily="34" charset="0"/>
              </a:defRPr>
            </a:lvl2pPr>
            <a:lvl3pPr marL="1168718" indent="-233744" eaLnBrk="0" hangingPunct="0">
              <a:defRPr>
                <a:solidFill>
                  <a:schemeClr val="tx1"/>
                </a:solidFill>
                <a:latin typeface="Arial" panose="020B0604020202020204" pitchFamily="34" charset="0"/>
              </a:defRPr>
            </a:lvl3pPr>
            <a:lvl4pPr marL="1636205" indent="-233744" eaLnBrk="0" hangingPunct="0">
              <a:defRPr>
                <a:solidFill>
                  <a:schemeClr val="tx1"/>
                </a:solidFill>
                <a:latin typeface="Arial" panose="020B0604020202020204" pitchFamily="34" charset="0"/>
              </a:defRPr>
            </a:lvl4pPr>
            <a:lvl5pPr marL="2103692" indent="-233744" eaLnBrk="0" hangingPunct="0">
              <a:defRPr>
                <a:solidFill>
                  <a:schemeClr val="tx1"/>
                </a:solidFill>
                <a:latin typeface="Arial" panose="020B0604020202020204" pitchFamily="34" charset="0"/>
              </a:defRPr>
            </a:lvl5pPr>
            <a:lvl6pPr marL="2571179" indent="-233744" eaLnBrk="0" fontAlgn="base" hangingPunct="0">
              <a:spcBef>
                <a:spcPct val="0"/>
              </a:spcBef>
              <a:spcAft>
                <a:spcPct val="0"/>
              </a:spcAft>
              <a:defRPr>
                <a:solidFill>
                  <a:schemeClr val="tx1"/>
                </a:solidFill>
                <a:latin typeface="Arial" panose="020B0604020202020204" pitchFamily="34" charset="0"/>
              </a:defRPr>
            </a:lvl6pPr>
            <a:lvl7pPr marL="3038666" indent="-233744" eaLnBrk="0" fontAlgn="base" hangingPunct="0">
              <a:spcBef>
                <a:spcPct val="0"/>
              </a:spcBef>
              <a:spcAft>
                <a:spcPct val="0"/>
              </a:spcAft>
              <a:defRPr>
                <a:solidFill>
                  <a:schemeClr val="tx1"/>
                </a:solidFill>
                <a:latin typeface="Arial" panose="020B0604020202020204" pitchFamily="34" charset="0"/>
              </a:defRPr>
            </a:lvl7pPr>
            <a:lvl8pPr marL="3506153" indent="-233744" eaLnBrk="0" fontAlgn="base" hangingPunct="0">
              <a:spcBef>
                <a:spcPct val="0"/>
              </a:spcBef>
              <a:spcAft>
                <a:spcPct val="0"/>
              </a:spcAft>
              <a:defRPr>
                <a:solidFill>
                  <a:schemeClr val="tx1"/>
                </a:solidFill>
                <a:latin typeface="Arial" panose="020B0604020202020204" pitchFamily="34" charset="0"/>
              </a:defRPr>
            </a:lvl8pPr>
            <a:lvl9pPr marL="3973640" indent="-233744"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5DEAEDB-A27B-47F1-BED0-2340DF8D9459}" type="slidenum">
              <a:rPr lang="en-US"/>
              <a:pPr eaLnBrk="1" hangingPunct="1"/>
              <a:t>40</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766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Tree>
    <p:extLst>
      <p:ext uri="{BB962C8B-B14F-4D97-AF65-F5344CB8AC3E}">
        <p14:creationId xmlns:p14="http://schemas.microsoft.com/office/powerpoint/2010/main" val="3828560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9666" indent="-292179" eaLnBrk="0" hangingPunct="0">
              <a:defRPr>
                <a:solidFill>
                  <a:schemeClr val="tx1"/>
                </a:solidFill>
                <a:latin typeface="Arial" panose="020B0604020202020204" pitchFamily="34" charset="0"/>
              </a:defRPr>
            </a:lvl2pPr>
            <a:lvl3pPr marL="1168718" indent="-233744" eaLnBrk="0" hangingPunct="0">
              <a:defRPr>
                <a:solidFill>
                  <a:schemeClr val="tx1"/>
                </a:solidFill>
                <a:latin typeface="Arial" panose="020B0604020202020204" pitchFamily="34" charset="0"/>
              </a:defRPr>
            </a:lvl3pPr>
            <a:lvl4pPr marL="1636205" indent="-233744" eaLnBrk="0" hangingPunct="0">
              <a:defRPr>
                <a:solidFill>
                  <a:schemeClr val="tx1"/>
                </a:solidFill>
                <a:latin typeface="Arial" panose="020B0604020202020204" pitchFamily="34" charset="0"/>
              </a:defRPr>
            </a:lvl4pPr>
            <a:lvl5pPr marL="2103692" indent="-233744" eaLnBrk="0" hangingPunct="0">
              <a:defRPr>
                <a:solidFill>
                  <a:schemeClr val="tx1"/>
                </a:solidFill>
                <a:latin typeface="Arial" panose="020B0604020202020204" pitchFamily="34" charset="0"/>
              </a:defRPr>
            </a:lvl5pPr>
            <a:lvl6pPr marL="2571179" indent="-233744" eaLnBrk="0" fontAlgn="base" hangingPunct="0">
              <a:spcBef>
                <a:spcPct val="0"/>
              </a:spcBef>
              <a:spcAft>
                <a:spcPct val="0"/>
              </a:spcAft>
              <a:defRPr>
                <a:solidFill>
                  <a:schemeClr val="tx1"/>
                </a:solidFill>
                <a:latin typeface="Arial" panose="020B0604020202020204" pitchFamily="34" charset="0"/>
              </a:defRPr>
            </a:lvl6pPr>
            <a:lvl7pPr marL="3038666" indent="-233744" eaLnBrk="0" fontAlgn="base" hangingPunct="0">
              <a:spcBef>
                <a:spcPct val="0"/>
              </a:spcBef>
              <a:spcAft>
                <a:spcPct val="0"/>
              </a:spcAft>
              <a:defRPr>
                <a:solidFill>
                  <a:schemeClr val="tx1"/>
                </a:solidFill>
                <a:latin typeface="Arial" panose="020B0604020202020204" pitchFamily="34" charset="0"/>
              </a:defRPr>
            </a:lvl7pPr>
            <a:lvl8pPr marL="3506153" indent="-233744" eaLnBrk="0" fontAlgn="base" hangingPunct="0">
              <a:spcBef>
                <a:spcPct val="0"/>
              </a:spcBef>
              <a:spcAft>
                <a:spcPct val="0"/>
              </a:spcAft>
              <a:defRPr>
                <a:solidFill>
                  <a:schemeClr val="tx1"/>
                </a:solidFill>
                <a:latin typeface="Arial" panose="020B0604020202020204" pitchFamily="34" charset="0"/>
              </a:defRPr>
            </a:lvl8pPr>
            <a:lvl9pPr marL="3973640" indent="-233744"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9B47C8-8405-4AF2-820D-A907266D40D4}" type="slidenum">
              <a:rPr lang="en-US"/>
              <a:pPr eaLnBrk="1" hangingPunct="1"/>
              <a:t>49</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2111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pPr>
              <a:defRPr/>
            </a:pPr>
            <a:fld id="{FABD5B4E-4E8B-4BA7-A3DD-38AB970F2F52}" type="slidenum">
              <a:rPr lang="en-US" smtClean="0"/>
              <a:pPr>
                <a:defRPr/>
              </a:pPr>
              <a:t>50</a:t>
            </a:fld>
            <a:endParaRPr lang="en-US"/>
          </a:p>
        </p:txBody>
      </p:sp>
    </p:spTree>
    <p:extLst>
      <p:ext uri="{BB962C8B-B14F-4D97-AF65-F5344CB8AC3E}">
        <p14:creationId xmlns:p14="http://schemas.microsoft.com/office/powerpoint/2010/main" val="2925814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9666" indent="-292179" eaLnBrk="0" hangingPunct="0">
              <a:defRPr>
                <a:solidFill>
                  <a:schemeClr val="tx1"/>
                </a:solidFill>
                <a:latin typeface="Arial" panose="020B0604020202020204" pitchFamily="34" charset="0"/>
              </a:defRPr>
            </a:lvl2pPr>
            <a:lvl3pPr marL="1168718" indent="-233744" eaLnBrk="0" hangingPunct="0">
              <a:defRPr>
                <a:solidFill>
                  <a:schemeClr val="tx1"/>
                </a:solidFill>
                <a:latin typeface="Arial" panose="020B0604020202020204" pitchFamily="34" charset="0"/>
              </a:defRPr>
            </a:lvl3pPr>
            <a:lvl4pPr marL="1636205" indent="-233744" eaLnBrk="0" hangingPunct="0">
              <a:defRPr>
                <a:solidFill>
                  <a:schemeClr val="tx1"/>
                </a:solidFill>
                <a:latin typeface="Arial" panose="020B0604020202020204" pitchFamily="34" charset="0"/>
              </a:defRPr>
            </a:lvl4pPr>
            <a:lvl5pPr marL="2103692" indent="-233744" eaLnBrk="0" hangingPunct="0">
              <a:defRPr>
                <a:solidFill>
                  <a:schemeClr val="tx1"/>
                </a:solidFill>
                <a:latin typeface="Arial" panose="020B0604020202020204" pitchFamily="34" charset="0"/>
              </a:defRPr>
            </a:lvl5pPr>
            <a:lvl6pPr marL="2571179" indent="-233744" eaLnBrk="0" fontAlgn="base" hangingPunct="0">
              <a:spcBef>
                <a:spcPct val="0"/>
              </a:spcBef>
              <a:spcAft>
                <a:spcPct val="0"/>
              </a:spcAft>
              <a:defRPr>
                <a:solidFill>
                  <a:schemeClr val="tx1"/>
                </a:solidFill>
                <a:latin typeface="Arial" panose="020B0604020202020204" pitchFamily="34" charset="0"/>
              </a:defRPr>
            </a:lvl6pPr>
            <a:lvl7pPr marL="3038666" indent="-233744" eaLnBrk="0" fontAlgn="base" hangingPunct="0">
              <a:spcBef>
                <a:spcPct val="0"/>
              </a:spcBef>
              <a:spcAft>
                <a:spcPct val="0"/>
              </a:spcAft>
              <a:defRPr>
                <a:solidFill>
                  <a:schemeClr val="tx1"/>
                </a:solidFill>
                <a:latin typeface="Arial" panose="020B0604020202020204" pitchFamily="34" charset="0"/>
              </a:defRPr>
            </a:lvl7pPr>
            <a:lvl8pPr marL="3506153" indent="-233744" eaLnBrk="0" fontAlgn="base" hangingPunct="0">
              <a:spcBef>
                <a:spcPct val="0"/>
              </a:spcBef>
              <a:spcAft>
                <a:spcPct val="0"/>
              </a:spcAft>
              <a:defRPr>
                <a:solidFill>
                  <a:schemeClr val="tx1"/>
                </a:solidFill>
                <a:latin typeface="Arial" panose="020B0604020202020204" pitchFamily="34" charset="0"/>
              </a:defRPr>
            </a:lvl8pPr>
            <a:lvl9pPr marL="3973640" indent="-233744"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1CA1985-1B36-4D0F-A4A6-2A608B63EEB4}" type="slidenum">
              <a:rPr lang="en-US"/>
              <a:pPr eaLnBrk="1" hangingPunct="1"/>
              <a:t>51</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d-ID"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1497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9666" indent="-292179" eaLnBrk="0" hangingPunct="0">
              <a:defRPr>
                <a:solidFill>
                  <a:schemeClr val="tx1"/>
                </a:solidFill>
                <a:latin typeface="Arial" panose="020B0604020202020204" pitchFamily="34" charset="0"/>
              </a:defRPr>
            </a:lvl2pPr>
            <a:lvl3pPr marL="1168718" indent="-233744" eaLnBrk="0" hangingPunct="0">
              <a:defRPr>
                <a:solidFill>
                  <a:schemeClr val="tx1"/>
                </a:solidFill>
                <a:latin typeface="Arial" panose="020B0604020202020204" pitchFamily="34" charset="0"/>
              </a:defRPr>
            </a:lvl3pPr>
            <a:lvl4pPr marL="1636205" indent="-233744" eaLnBrk="0" hangingPunct="0">
              <a:defRPr>
                <a:solidFill>
                  <a:schemeClr val="tx1"/>
                </a:solidFill>
                <a:latin typeface="Arial" panose="020B0604020202020204" pitchFamily="34" charset="0"/>
              </a:defRPr>
            </a:lvl4pPr>
            <a:lvl5pPr marL="2103692" indent="-233744" eaLnBrk="0" hangingPunct="0">
              <a:defRPr>
                <a:solidFill>
                  <a:schemeClr val="tx1"/>
                </a:solidFill>
                <a:latin typeface="Arial" panose="020B0604020202020204" pitchFamily="34" charset="0"/>
              </a:defRPr>
            </a:lvl5pPr>
            <a:lvl6pPr marL="2571179" indent="-233744" eaLnBrk="0" fontAlgn="base" hangingPunct="0">
              <a:spcBef>
                <a:spcPct val="0"/>
              </a:spcBef>
              <a:spcAft>
                <a:spcPct val="0"/>
              </a:spcAft>
              <a:defRPr>
                <a:solidFill>
                  <a:schemeClr val="tx1"/>
                </a:solidFill>
                <a:latin typeface="Arial" panose="020B0604020202020204" pitchFamily="34" charset="0"/>
              </a:defRPr>
            </a:lvl6pPr>
            <a:lvl7pPr marL="3038666" indent="-233744" eaLnBrk="0" fontAlgn="base" hangingPunct="0">
              <a:spcBef>
                <a:spcPct val="0"/>
              </a:spcBef>
              <a:spcAft>
                <a:spcPct val="0"/>
              </a:spcAft>
              <a:defRPr>
                <a:solidFill>
                  <a:schemeClr val="tx1"/>
                </a:solidFill>
                <a:latin typeface="Arial" panose="020B0604020202020204" pitchFamily="34" charset="0"/>
              </a:defRPr>
            </a:lvl7pPr>
            <a:lvl8pPr marL="3506153" indent="-233744" eaLnBrk="0" fontAlgn="base" hangingPunct="0">
              <a:spcBef>
                <a:spcPct val="0"/>
              </a:spcBef>
              <a:spcAft>
                <a:spcPct val="0"/>
              </a:spcAft>
              <a:defRPr>
                <a:solidFill>
                  <a:schemeClr val="tx1"/>
                </a:solidFill>
                <a:latin typeface="Arial" panose="020B0604020202020204" pitchFamily="34" charset="0"/>
              </a:defRPr>
            </a:lvl8pPr>
            <a:lvl9pPr marL="3973640" indent="-233744"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7B79B80-F454-49FD-AD4B-BF74D86730F4}" type="slidenum">
              <a:rPr lang="en-US"/>
              <a:pPr eaLnBrk="1" hangingPunct="1"/>
              <a:t>52</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id-ID"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25526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2425" y="528638"/>
            <a:ext cx="3525838" cy="26447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0C144C-94E0-4058-ABEB-6EAF7810A77E}" type="slidenum">
              <a:rPr lang="en-US" smtClean="0"/>
              <a:pPr/>
              <a:t>59</a:t>
            </a:fld>
            <a:endParaRPr lang="en-US"/>
          </a:p>
        </p:txBody>
      </p:sp>
    </p:spTree>
    <p:extLst>
      <p:ext uri="{BB962C8B-B14F-4D97-AF65-F5344CB8AC3E}">
        <p14:creationId xmlns:p14="http://schemas.microsoft.com/office/powerpoint/2010/main" val="8248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5B3569-A2B6-4251-8746-0B1B121591B4}"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5FBEC-A13C-4FF9-B0B9-938DF7DCCA4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5B3569-A2B6-4251-8746-0B1B121591B4}"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5FBEC-A13C-4FF9-B0B9-938DF7DCCA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5B3569-A2B6-4251-8746-0B1B121591B4}"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5FBEC-A13C-4FF9-B0B9-938DF7DCCA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5B3569-A2B6-4251-8746-0B1B121591B4}"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5FBEC-A13C-4FF9-B0B9-938DF7DCCA4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5B3569-A2B6-4251-8746-0B1B121591B4}"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5FBEC-A13C-4FF9-B0B9-938DF7DCCA4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B3569-A2B6-4251-8746-0B1B121591B4}" type="datetimeFigureOut">
              <a:rPr lang="en-US" smtClean="0"/>
              <a:pPr/>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75FBEC-A13C-4FF9-B0B9-938DF7DCCA4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5B3569-A2B6-4251-8746-0B1B121591B4}" type="datetimeFigureOut">
              <a:rPr lang="en-US" smtClean="0"/>
              <a:pPr/>
              <a:t>11/7/2017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75FBEC-A13C-4FF9-B0B9-938DF7DCCA4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5B3569-A2B6-4251-8746-0B1B121591B4}" type="datetimeFigureOut">
              <a:rPr lang="en-US" smtClean="0"/>
              <a:pPr/>
              <a:t>11/7/2017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75FBEC-A13C-4FF9-B0B9-938DF7DCCA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5B3569-A2B6-4251-8746-0B1B121591B4}" type="datetimeFigureOut">
              <a:rPr lang="en-US" smtClean="0"/>
              <a:pPr/>
              <a:t>11/7/2017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75FBEC-A13C-4FF9-B0B9-938DF7DCCA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5B3569-A2B6-4251-8746-0B1B121591B4}" type="datetimeFigureOut">
              <a:rPr lang="en-US" smtClean="0"/>
              <a:pPr/>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75FBEC-A13C-4FF9-B0B9-938DF7DCCA4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5B3569-A2B6-4251-8746-0B1B121591B4}" type="datetimeFigureOut">
              <a:rPr lang="en-US" smtClean="0"/>
              <a:pPr/>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75FBEC-A13C-4FF9-B0B9-938DF7DCCA4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5B3569-A2B6-4251-8746-0B1B121591B4}" type="datetimeFigureOut">
              <a:rPr lang="en-US" smtClean="0"/>
              <a:pPr/>
              <a:t>11/7/2017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75FBEC-A13C-4FF9-B0B9-938DF7DCCA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7.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21.jpeg"/><Relationship Id="rId4" Type="http://schemas.openxmlformats.org/officeDocument/2006/relationships/image" Target="../media/image2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066800"/>
            <a:ext cx="7772400" cy="685799"/>
          </a:xfrm>
        </p:spPr>
        <p:txBody>
          <a:bodyPr>
            <a:noAutofit/>
          </a:bodyPr>
          <a:lstStyle/>
          <a:p>
            <a:r>
              <a:rPr lang="id-ID" sz="6000" b="1" dirty="0" smtClean="0">
                <a:solidFill>
                  <a:srgbClr val="C00000"/>
                </a:solidFill>
              </a:rPr>
              <a:t> </a:t>
            </a:r>
            <a:br>
              <a:rPr lang="id-ID" sz="6000" b="1" dirty="0" smtClean="0">
                <a:solidFill>
                  <a:srgbClr val="C00000"/>
                </a:solidFill>
              </a:rPr>
            </a:br>
            <a:r>
              <a:rPr lang="en-US" sz="6000" b="1" dirty="0" smtClean="0">
                <a:solidFill>
                  <a:srgbClr val="002060"/>
                </a:solidFill>
              </a:rPr>
              <a:t/>
            </a:r>
            <a:br>
              <a:rPr lang="en-US" sz="6000" b="1" dirty="0" smtClean="0">
                <a:solidFill>
                  <a:srgbClr val="002060"/>
                </a:solidFill>
              </a:rPr>
            </a:br>
            <a:r>
              <a:rPr lang="en-US" sz="6000" b="1" dirty="0" smtClean="0">
                <a:solidFill>
                  <a:srgbClr val="C00000"/>
                </a:solidFill>
              </a:rPr>
              <a:t/>
            </a:r>
            <a:br>
              <a:rPr lang="en-US" sz="6000" b="1" dirty="0" smtClean="0">
                <a:solidFill>
                  <a:srgbClr val="C00000"/>
                </a:solidFill>
              </a:rPr>
            </a:br>
            <a:r>
              <a:rPr lang="en-US" sz="6000" b="1" dirty="0" smtClean="0">
                <a:solidFill>
                  <a:srgbClr val="C00000"/>
                </a:solidFill>
              </a:rPr>
              <a:t>PEMBINAAN</a:t>
            </a:r>
            <a:br>
              <a:rPr lang="en-US" sz="6000" b="1" dirty="0" smtClean="0">
                <a:solidFill>
                  <a:srgbClr val="C00000"/>
                </a:solidFill>
              </a:rPr>
            </a:br>
            <a:r>
              <a:rPr lang="en-US" sz="4000" b="1" dirty="0" smtClean="0">
                <a:solidFill>
                  <a:srgbClr val="C00000"/>
                </a:solidFill>
              </a:rPr>
              <a:t>JABATAN FUNGSIONAL</a:t>
            </a:r>
            <a:r>
              <a:rPr lang="id-ID" sz="6000" b="1" dirty="0" smtClean="0">
                <a:solidFill>
                  <a:srgbClr val="C00000"/>
                </a:solidFill>
              </a:rPr>
              <a:t/>
            </a:r>
            <a:br>
              <a:rPr lang="id-ID" sz="6000" b="1" dirty="0" smtClean="0">
                <a:solidFill>
                  <a:srgbClr val="C00000"/>
                </a:solidFill>
              </a:rPr>
            </a:br>
            <a:r>
              <a:rPr lang="en-US" sz="6000" b="1" dirty="0" smtClean="0">
                <a:solidFill>
                  <a:srgbClr val="C00000"/>
                </a:solidFill>
              </a:rPr>
              <a:t/>
            </a:r>
            <a:br>
              <a:rPr lang="en-US" sz="6000" b="1" dirty="0" smtClean="0">
                <a:solidFill>
                  <a:srgbClr val="C00000"/>
                </a:solidFill>
              </a:rPr>
            </a:br>
            <a:r>
              <a:rPr lang="id-ID" sz="4000" i="1" dirty="0" smtClean="0">
                <a:solidFill>
                  <a:srgbClr val="C00000"/>
                </a:solidFill>
                <a:latin typeface="Kaushan Script" panose="03060602040705080205" pitchFamily="66" charset="0"/>
              </a:rPr>
              <a:t/>
            </a:r>
            <a:br>
              <a:rPr lang="id-ID" sz="4000" i="1" dirty="0" smtClean="0">
                <a:solidFill>
                  <a:srgbClr val="C00000"/>
                </a:solidFill>
                <a:latin typeface="Kaushan Script" panose="03060602040705080205" pitchFamily="66" charset="0"/>
              </a:rPr>
            </a:br>
            <a:endParaRPr lang="en-US" b="1" i="1" dirty="0">
              <a:solidFill>
                <a:srgbClr val="C00000"/>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33800" y="3200400"/>
            <a:ext cx="1386644" cy="1476900"/>
          </a:xfrm>
          <a:prstGeom prst="rect">
            <a:avLst/>
          </a:prstGeom>
        </p:spPr>
      </p:pic>
      <p:sp>
        <p:nvSpPr>
          <p:cNvPr id="9" name="Title 1"/>
          <p:cNvSpPr txBox="1">
            <a:spLocks/>
          </p:cNvSpPr>
          <p:nvPr/>
        </p:nvSpPr>
        <p:spPr>
          <a:xfrm>
            <a:off x="508715" y="1798749"/>
            <a:ext cx="7772400" cy="457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5400" b="1" i="0" u="none" strike="noStrike" kern="1200" cap="none" spc="0" normalizeH="0" baseline="0" noProof="0" dirty="0" smtClean="0">
                <a:ln>
                  <a:noFill/>
                </a:ln>
                <a:solidFill>
                  <a:srgbClr val="C00000"/>
                </a:solidFill>
                <a:effectLst/>
                <a:uLnTx/>
                <a:uFillTx/>
                <a:latin typeface="+mj-lt"/>
                <a:ea typeface="+mj-ea"/>
                <a:cs typeface="+mj-cs"/>
              </a:rPr>
              <a:t> </a:t>
            </a:r>
            <a:br>
              <a:rPr kumimoji="0" lang="id-ID" sz="5400" b="1" i="0" u="none" strike="noStrike" kern="1200" cap="none" spc="0" normalizeH="0" baseline="0" noProof="0" dirty="0" smtClean="0">
                <a:ln>
                  <a:noFill/>
                </a:ln>
                <a:solidFill>
                  <a:srgbClr val="C00000"/>
                </a:solidFill>
                <a:effectLst/>
                <a:uLnTx/>
                <a:uFillTx/>
                <a:latin typeface="+mj-lt"/>
                <a:ea typeface="+mj-ea"/>
                <a:cs typeface="+mj-cs"/>
              </a:rPr>
            </a:br>
            <a:r>
              <a:rPr kumimoji="0" lang="id-ID" sz="5400" b="1" i="0" u="none" strike="noStrike" kern="1200" cap="none" spc="0" normalizeH="0" baseline="0" noProof="0" dirty="0" smtClean="0">
                <a:ln>
                  <a:noFill/>
                </a:ln>
                <a:solidFill>
                  <a:srgbClr val="C00000"/>
                </a:solidFill>
                <a:effectLst/>
                <a:uLnTx/>
                <a:uFillTx/>
                <a:latin typeface="+mj-lt"/>
                <a:ea typeface="+mj-ea"/>
                <a:cs typeface="+mj-cs"/>
              </a:rPr>
              <a:t/>
            </a:r>
            <a:br>
              <a:rPr kumimoji="0" lang="id-ID" sz="5400" b="1" i="0" u="none" strike="noStrike" kern="1200" cap="none" spc="0" normalizeH="0" baseline="0" noProof="0" dirty="0" smtClean="0">
                <a:ln>
                  <a:noFill/>
                </a:ln>
                <a:solidFill>
                  <a:srgbClr val="C00000"/>
                </a:solidFill>
                <a:effectLst/>
                <a:uLnTx/>
                <a:uFillTx/>
                <a:latin typeface="+mj-lt"/>
                <a:ea typeface="+mj-ea"/>
                <a:cs typeface="+mj-cs"/>
              </a:rPr>
            </a:br>
            <a:r>
              <a:rPr kumimoji="0" lang="en-US" sz="5400" b="1" i="0" u="none" strike="noStrike" kern="1200" cap="none" spc="0" normalizeH="0" baseline="0" noProof="0" dirty="0" smtClean="0">
                <a:ln>
                  <a:noFill/>
                </a:ln>
                <a:solidFill>
                  <a:srgbClr val="C00000"/>
                </a:solidFill>
                <a:effectLst/>
                <a:uLnTx/>
                <a:uFillTx/>
                <a:latin typeface="+mj-lt"/>
                <a:ea typeface="+mj-ea"/>
                <a:cs typeface="+mj-cs"/>
              </a:rPr>
              <a:t/>
            </a:r>
            <a:br>
              <a:rPr kumimoji="0" lang="en-US" sz="5400" b="1" i="0" u="none" strike="noStrike" kern="1200" cap="none" spc="0" normalizeH="0" baseline="0" noProof="0" dirty="0" smtClean="0">
                <a:ln>
                  <a:noFill/>
                </a:ln>
                <a:solidFill>
                  <a:srgbClr val="C00000"/>
                </a:solidFill>
                <a:effectLst/>
                <a:uLnTx/>
                <a:uFillTx/>
                <a:latin typeface="+mj-lt"/>
                <a:ea typeface="+mj-ea"/>
                <a:cs typeface="+mj-cs"/>
              </a:rPr>
            </a:br>
            <a:endParaRPr kumimoji="0" lang="en-US" sz="5400" b="1" i="0" u="none" strike="noStrike" kern="1200" cap="none" spc="0" normalizeH="0" baseline="0" noProof="0" dirty="0" smtClean="0">
              <a:ln>
                <a:noFill/>
              </a:ln>
              <a:solidFill>
                <a:srgbClr val="C00000"/>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5400" b="1" dirty="0" smtClean="0">
              <a:solidFill>
                <a:srgbClr val="C00000"/>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3600" b="0" i="1" u="none" strike="noStrike" kern="1200" cap="none" spc="0" normalizeH="0" baseline="0" noProof="0" dirty="0" smtClean="0">
                <a:ln>
                  <a:noFill/>
                </a:ln>
                <a:solidFill>
                  <a:srgbClr val="C00000"/>
                </a:solidFill>
                <a:effectLst/>
                <a:uLnTx/>
                <a:uFillTx/>
                <a:latin typeface="Kaushan Script" panose="03060602040705080205" pitchFamily="66" charset="0"/>
                <a:ea typeface="+mj-ea"/>
                <a:cs typeface="+mj-cs"/>
              </a:rPr>
              <a:t/>
            </a:r>
            <a:br>
              <a:rPr kumimoji="0" lang="id-ID" sz="3600" b="0" i="1" u="none" strike="noStrike" kern="1200" cap="none" spc="0" normalizeH="0" baseline="0" noProof="0" dirty="0" smtClean="0">
                <a:ln>
                  <a:noFill/>
                </a:ln>
                <a:solidFill>
                  <a:srgbClr val="C00000"/>
                </a:solidFill>
                <a:effectLst/>
                <a:uLnTx/>
                <a:uFillTx/>
                <a:latin typeface="Kaushan Script" panose="03060602040705080205" pitchFamily="66" charset="0"/>
                <a:ea typeface="+mj-ea"/>
                <a:cs typeface="+mj-cs"/>
              </a:rPr>
            </a:br>
            <a:r>
              <a:rPr kumimoji="0" lang="en-US" sz="2400" b="1" i="1" u="none" strike="noStrike" kern="1200" cap="none" spc="0" normalizeH="0" baseline="0" noProof="0" dirty="0" smtClean="0">
                <a:ln>
                  <a:noFill/>
                </a:ln>
                <a:solidFill>
                  <a:srgbClr val="C00000"/>
                </a:solidFill>
                <a:effectLst/>
                <a:uLnTx/>
                <a:uFillTx/>
                <a:latin typeface="+mj-lt"/>
                <a:ea typeface="+mj-ea"/>
                <a:cs typeface="+mj-cs"/>
              </a:rPr>
              <a:t> </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400" b="1" i="1" dirty="0" smtClean="0">
              <a:solidFill>
                <a:srgbClr val="C00000"/>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400" b="1" i="1" dirty="0" smtClean="0">
              <a:solidFill>
                <a:srgbClr val="C00000"/>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400" b="1" i="1" dirty="0" err="1" smtClean="0">
                <a:solidFill>
                  <a:srgbClr val="C00000"/>
                </a:solidFill>
                <a:latin typeface="+mj-lt"/>
                <a:ea typeface="+mj-ea"/>
                <a:cs typeface="+mj-cs"/>
              </a:rPr>
              <a:t>Rembang</a:t>
            </a:r>
            <a:r>
              <a:rPr lang="en-US" sz="2400" b="1" i="1" dirty="0" smtClean="0">
                <a:solidFill>
                  <a:srgbClr val="C00000"/>
                </a:solidFill>
                <a:latin typeface="+mj-lt"/>
                <a:ea typeface="+mj-ea"/>
                <a:cs typeface="+mj-cs"/>
              </a:rPr>
              <a:t>, 8 November </a:t>
            </a:r>
            <a:r>
              <a:rPr kumimoji="0" lang="en-US" sz="2000" b="1" i="1" u="none" strike="noStrike" kern="1200" cap="none" spc="0" normalizeH="0" baseline="0" noProof="0" dirty="0" smtClean="0">
                <a:ln>
                  <a:noFill/>
                </a:ln>
                <a:solidFill>
                  <a:srgbClr val="C00000"/>
                </a:solidFill>
                <a:effectLst/>
                <a:uLnTx/>
                <a:uFillTx/>
                <a:latin typeface="+mj-lt"/>
                <a:ea typeface="+mj-ea"/>
                <a:cs typeface="+mj-cs"/>
              </a:rPr>
              <a:t>2017</a:t>
            </a:r>
            <a:endParaRPr kumimoji="0" lang="en-US" sz="4000" b="1" i="1" u="none" strike="noStrike" kern="1200" cap="none" spc="0" normalizeH="0" baseline="0" noProof="0" dirty="0">
              <a:ln>
                <a:noFill/>
              </a:ln>
              <a:solidFill>
                <a:srgbClr val="C00000"/>
              </a:solidFill>
              <a:effectLst/>
              <a:uLnTx/>
              <a:uFillTx/>
              <a:latin typeface="+mj-lt"/>
              <a:ea typeface="+mj-ea"/>
              <a:cs typeface="+mj-cs"/>
            </a:endParaRPr>
          </a:p>
        </p:txBody>
      </p:sp>
      <p:sp>
        <p:nvSpPr>
          <p:cNvPr id="8" name="TextBox 7"/>
          <p:cNvSpPr txBox="1"/>
          <p:nvPr/>
        </p:nvSpPr>
        <p:spPr>
          <a:xfrm>
            <a:off x="2590800" y="5325070"/>
            <a:ext cx="4339138" cy="923330"/>
          </a:xfrm>
          <a:prstGeom prst="rect">
            <a:avLst/>
          </a:prstGeom>
          <a:noFill/>
        </p:spPr>
        <p:txBody>
          <a:bodyPr wrap="none" rtlCol="0">
            <a:spAutoFit/>
          </a:bodyPr>
          <a:lstStyle/>
          <a:p>
            <a:pPr algn="ctr"/>
            <a:r>
              <a:rPr lang="en-US" dirty="0" err="1" smtClean="0"/>
              <a:t>Oleh</a:t>
            </a:r>
            <a:r>
              <a:rPr lang="en-US" dirty="0" smtClean="0"/>
              <a:t>: </a:t>
            </a:r>
          </a:p>
          <a:p>
            <a:pPr algn="ctr"/>
            <a:r>
              <a:rPr lang="en-US" dirty="0" err="1" smtClean="0"/>
              <a:t>Kepala</a:t>
            </a:r>
            <a:r>
              <a:rPr lang="en-US" dirty="0" smtClean="0"/>
              <a:t> </a:t>
            </a:r>
            <a:r>
              <a:rPr lang="en-US" dirty="0" err="1" smtClean="0"/>
              <a:t>Bidang</a:t>
            </a:r>
            <a:r>
              <a:rPr lang="en-US" dirty="0" smtClean="0"/>
              <a:t> </a:t>
            </a:r>
            <a:r>
              <a:rPr lang="en-US" dirty="0" err="1" smtClean="0"/>
              <a:t>Mutasi</a:t>
            </a:r>
            <a:r>
              <a:rPr lang="en-US" dirty="0" smtClean="0"/>
              <a:t> &amp; Status </a:t>
            </a:r>
            <a:r>
              <a:rPr lang="en-US" dirty="0" err="1" smtClean="0"/>
              <a:t>Kepegawaian</a:t>
            </a:r>
            <a:endParaRPr lang="en-US" dirty="0" smtClean="0"/>
          </a:p>
          <a:p>
            <a:pPr algn="ctr"/>
            <a:r>
              <a:rPr lang="en-US" dirty="0" smtClean="0"/>
              <a:t>Kantor Regional I BKN Yogyakarta</a:t>
            </a:r>
            <a:endParaRPr lang="en-US" dirty="0"/>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228600"/>
            <a:ext cx="6807697" cy="523220"/>
          </a:xfrm>
          <a:prstGeom prst="rect">
            <a:avLst/>
          </a:prstGeom>
          <a:noFill/>
        </p:spPr>
        <p:txBody>
          <a:bodyPr wrap="none" rtlCol="0">
            <a:spAutoFit/>
          </a:bodyPr>
          <a:lstStyle/>
          <a:p>
            <a:pPr algn="ctr"/>
            <a:r>
              <a:rPr lang="en-US" sz="2800" b="1" dirty="0" smtClean="0">
                <a:solidFill>
                  <a:srgbClr val="C00000"/>
                </a:solidFill>
              </a:rPr>
              <a:t>KESENJANGAN : REGULASI   VS   PENERAPAN</a:t>
            </a:r>
            <a:endParaRPr lang="en-US" sz="2800" b="1" dirty="0">
              <a:solidFill>
                <a:srgbClr val="C00000"/>
              </a:solidFill>
            </a:endParaRPr>
          </a:p>
        </p:txBody>
      </p:sp>
      <p:graphicFrame>
        <p:nvGraphicFramePr>
          <p:cNvPr id="3" name="Table 2"/>
          <p:cNvGraphicFramePr>
            <a:graphicFrameLocks noGrp="1"/>
          </p:cNvGraphicFramePr>
          <p:nvPr/>
        </p:nvGraphicFramePr>
        <p:xfrm>
          <a:off x="304800" y="838200"/>
          <a:ext cx="8534400" cy="5102075"/>
        </p:xfrm>
        <a:graphic>
          <a:graphicData uri="http://schemas.openxmlformats.org/drawingml/2006/table">
            <a:tbl>
              <a:tblPr firstRow="1" bandRow="1">
                <a:tableStyleId>{5C22544A-7EE6-4342-B048-85BDC9FD1C3A}</a:tableStyleId>
              </a:tblPr>
              <a:tblGrid>
                <a:gridCol w="2667000"/>
                <a:gridCol w="5867400"/>
              </a:tblGrid>
              <a:tr h="348608">
                <a:tc>
                  <a:txBody>
                    <a:bodyPr/>
                    <a:lstStyle/>
                    <a:p>
                      <a:pPr algn="ctr"/>
                      <a:r>
                        <a:rPr lang="en-US" dirty="0" smtClean="0"/>
                        <a:t>REGULASI</a:t>
                      </a:r>
                      <a:endParaRPr lang="en-US" dirty="0"/>
                    </a:p>
                  </a:txBody>
                  <a:tcPr>
                    <a:solidFill>
                      <a:srgbClr val="7030A0"/>
                    </a:solidFill>
                  </a:tcPr>
                </a:tc>
                <a:tc>
                  <a:txBody>
                    <a:bodyPr/>
                    <a:lstStyle/>
                    <a:p>
                      <a:pPr algn="ctr"/>
                      <a:r>
                        <a:rPr lang="en-US" dirty="0" smtClean="0"/>
                        <a:t>PENERAPAN</a:t>
                      </a:r>
                      <a:endParaRPr lang="en-US" dirty="0"/>
                    </a:p>
                  </a:txBody>
                  <a:tcPr>
                    <a:solidFill>
                      <a:srgbClr val="7030A0"/>
                    </a:solidFill>
                  </a:tcPr>
                </a:tc>
              </a:tr>
              <a:tr h="348608">
                <a:tc>
                  <a:txBody>
                    <a:bodyPr/>
                    <a:lstStyle/>
                    <a:p>
                      <a:pPr algn="l"/>
                      <a:r>
                        <a:rPr lang="en-US" dirty="0" err="1" smtClean="0"/>
                        <a:t>Formasi</a:t>
                      </a:r>
                      <a:r>
                        <a:rPr lang="en-US" dirty="0" smtClean="0"/>
                        <a:t> </a:t>
                      </a:r>
                      <a:r>
                        <a:rPr lang="en-US" dirty="0" err="1" smtClean="0"/>
                        <a:t>Jabfung</a:t>
                      </a:r>
                      <a:endParaRPr lang="en-US" dirty="0"/>
                    </a:p>
                  </a:txBody>
                  <a:tcPr/>
                </a:tc>
                <a:tc>
                  <a:txBody>
                    <a:bodyPr/>
                    <a:lstStyle/>
                    <a:p>
                      <a:pPr algn="l"/>
                      <a:r>
                        <a:rPr lang="en-US" dirty="0" err="1" smtClean="0"/>
                        <a:t>Pengangkatan</a:t>
                      </a:r>
                      <a:r>
                        <a:rPr lang="en-US" dirty="0" smtClean="0"/>
                        <a:t> </a:t>
                      </a:r>
                      <a:r>
                        <a:rPr lang="en-US" dirty="0" err="1" smtClean="0"/>
                        <a:t>tidak</a:t>
                      </a:r>
                      <a:r>
                        <a:rPr lang="en-US" dirty="0" smtClean="0"/>
                        <a:t> </a:t>
                      </a:r>
                      <a:r>
                        <a:rPr lang="en-US" dirty="0" err="1" smtClean="0"/>
                        <a:t>sesuai</a:t>
                      </a:r>
                      <a:r>
                        <a:rPr lang="en-US" dirty="0" smtClean="0"/>
                        <a:t> </a:t>
                      </a:r>
                      <a:r>
                        <a:rPr lang="en-US" dirty="0" err="1" smtClean="0"/>
                        <a:t>formasi</a:t>
                      </a:r>
                      <a:r>
                        <a:rPr lang="en-US" dirty="0" smtClean="0"/>
                        <a:t> / </a:t>
                      </a:r>
                      <a:r>
                        <a:rPr lang="en-US" dirty="0" err="1" smtClean="0"/>
                        <a:t>tidak</a:t>
                      </a:r>
                      <a:r>
                        <a:rPr lang="en-US" dirty="0" smtClean="0"/>
                        <a:t> </a:t>
                      </a:r>
                      <a:r>
                        <a:rPr lang="en-US" dirty="0" err="1" smtClean="0"/>
                        <a:t>dilakukan</a:t>
                      </a:r>
                      <a:r>
                        <a:rPr lang="en-US" dirty="0" smtClean="0"/>
                        <a:t> </a:t>
                      </a:r>
                      <a:r>
                        <a:rPr lang="en-US" dirty="0" err="1" smtClean="0"/>
                        <a:t>pengangkatan</a:t>
                      </a:r>
                      <a:r>
                        <a:rPr lang="en-US" dirty="0" smtClean="0"/>
                        <a:t> </a:t>
                      </a:r>
                      <a:r>
                        <a:rPr lang="en-US" dirty="0" err="1" smtClean="0"/>
                        <a:t>jabfung</a:t>
                      </a:r>
                      <a:r>
                        <a:rPr lang="en-US" baseline="0" dirty="0" smtClean="0"/>
                        <a:t> </a:t>
                      </a:r>
                      <a:r>
                        <a:rPr lang="en-US" baseline="0" dirty="0" err="1" smtClean="0"/>
                        <a:t>sesuai</a:t>
                      </a:r>
                      <a:r>
                        <a:rPr lang="en-US" baseline="0" dirty="0" smtClean="0"/>
                        <a:t> dg </a:t>
                      </a:r>
                      <a:r>
                        <a:rPr lang="en-US" baseline="0" dirty="0" err="1" smtClean="0"/>
                        <a:t>formasi</a:t>
                      </a:r>
                      <a:endParaRPr lang="en-US" dirty="0"/>
                    </a:p>
                  </a:txBody>
                  <a:tcPr/>
                </a:tc>
              </a:tr>
              <a:tr h="701093">
                <a:tc>
                  <a:txBody>
                    <a:bodyPr/>
                    <a:lstStyle/>
                    <a:p>
                      <a:r>
                        <a:rPr lang="en-US" dirty="0" err="1" smtClean="0"/>
                        <a:t>Diklat</a:t>
                      </a:r>
                      <a:r>
                        <a:rPr lang="en-US" dirty="0" smtClean="0"/>
                        <a:t> </a:t>
                      </a:r>
                      <a:r>
                        <a:rPr lang="en-US" dirty="0" err="1" smtClean="0"/>
                        <a:t>Fungsional</a:t>
                      </a:r>
                      <a:r>
                        <a:rPr lang="en-US" dirty="0" smtClean="0"/>
                        <a:t> / </a:t>
                      </a:r>
                      <a:r>
                        <a:rPr lang="en-US" dirty="0" err="1" smtClean="0"/>
                        <a:t>Diklat</a:t>
                      </a:r>
                      <a:r>
                        <a:rPr lang="en-US" dirty="0" smtClean="0"/>
                        <a:t> </a:t>
                      </a:r>
                      <a:r>
                        <a:rPr lang="en-US" dirty="0" err="1" smtClean="0"/>
                        <a:t>Penjenjangan</a:t>
                      </a:r>
                      <a:endParaRPr lang="en-US" dirty="0"/>
                    </a:p>
                  </a:txBody>
                  <a:tcPr/>
                </a:tc>
                <a:tc>
                  <a:txBody>
                    <a:bodyPr/>
                    <a:lstStyle/>
                    <a:p>
                      <a:r>
                        <a:rPr lang="en-US" dirty="0" err="1" smtClean="0"/>
                        <a:t>Instansi</a:t>
                      </a:r>
                      <a:r>
                        <a:rPr lang="en-US" dirty="0" smtClean="0"/>
                        <a:t> Pembina </a:t>
                      </a:r>
                      <a:r>
                        <a:rPr lang="en-US" dirty="0" err="1" smtClean="0"/>
                        <a:t>kurang</a:t>
                      </a:r>
                      <a:r>
                        <a:rPr lang="en-US" dirty="0" smtClean="0"/>
                        <a:t> </a:t>
                      </a:r>
                      <a:r>
                        <a:rPr lang="en-US" dirty="0" err="1" smtClean="0"/>
                        <a:t>memfasilitasi</a:t>
                      </a:r>
                      <a:r>
                        <a:rPr lang="en-US" dirty="0" smtClean="0"/>
                        <a:t> </a:t>
                      </a:r>
                      <a:r>
                        <a:rPr lang="en-US" dirty="0" err="1" smtClean="0"/>
                        <a:t>penyelenggaraan</a:t>
                      </a:r>
                      <a:r>
                        <a:rPr lang="en-US" dirty="0" smtClean="0"/>
                        <a:t> </a:t>
                      </a:r>
                      <a:r>
                        <a:rPr lang="en-US" dirty="0" err="1" smtClean="0"/>
                        <a:t>Diklat</a:t>
                      </a:r>
                      <a:r>
                        <a:rPr lang="en-US" dirty="0" smtClean="0"/>
                        <a:t> </a:t>
                      </a:r>
                      <a:r>
                        <a:rPr lang="en-US" dirty="0" err="1" smtClean="0"/>
                        <a:t>Fungsional</a:t>
                      </a:r>
                      <a:r>
                        <a:rPr lang="en-US" dirty="0" smtClean="0"/>
                        <a:t> / </a:t>
                      </a:r>
                      <a:r>
                        <a:rPr lang="en-US" dirty="0" err="1" smtClean="0"/>
                        <a:t>Penjenjangan</a:t>
                      </a:r>
                      <a:endParaRPr lang="en-US" dirty="0"/>
                    </a:p>
                  </a:txBody>
                  <a:tcPr/>
                </a:tc>
              </a:tr>
              <a:tr h="871520">
                <a:tc>
                  <a:txBody>
                    <a:bodyPr/>
                    <a:lstStyle/>
                    <a:p>
                      <a:r>
                        <a:rPr lang="en-US" dirty="0" err="1" smtClean="0"/>
                        <a:t>Peningkatan</a:t>
                      </a:r>
                      <a:r>
                        <a:rPr lang="en-US" dirty="0" smtClean="0"/>
                        <a:t> </a:t>
                      </a:r>
                      <a:r>
                        <a:rPr lang="en-US" dirty="0" err="1" smtClean="0"/>
                        <a:t>Kualifikasi</a:t>
                      </a:r>
                      <a:r>
                        <a:rPr lang="en-US" dirty="0" smtClean="0"/>
                        <a:t> </a:t>
                      </a:r>
                      <a:r>
                        <a:rPr lang="en-US" dirty="0" err="1" smtClean="0"/>
                        <a:t>Pendidikan</a:t>
                      </a:r>
                      <a:endParaRPr lang="en-US" dirty="0"/>
                    </a:p>
                  </a:txBody>
                  <a:tcPr/>
                </a:tc>
                <a:tc>
                  <a:txBody>
                    <a:bodyPr/>
                    <a:lstStyle/>
                    <a:p>
                      <a:r>
                        <a:rPr lang="en-US" dirty="0" err="1" smtClean="0"/>
                        <a:t>Ada</a:t>
                      </a:r>
                      <a:r>
                        <a:rPr lang="en-US" dirty="0" smtClean="0"/>
                        <a:t> </a:t>
                      </a:r>
                      <a:r>
                        <a:rPr lang="en-US" dirty="0" err="1" smtClean="0"/>
                        <a:t>kendala</a:t>
                      </a:r>
                      <a:r>
                        <a:rPr lang="en-US" dirty="0" smtClean="0"/>
                        <a:t> </a:t>
                      </a:r>
                      <a:r>
                        <a:rPr lang="en-US" dirty="0" err="1" smtClean="0"/>
                        <a:t>akses</a:t>
                      </a:r>
                      <a:r>
                        <a:rPr lang="en-US" dirty="0" smtClean="0"/>
                        <a:t> </a:t>
                      </a:r>
                      <a:r>
                        <a:rPr lang="en-US" dirty="0" err="1" smtClean="0"/>
                        <a:t>thd</a:t>
                      </a:r>
                      <a:r>
                        <a:rPr lang="en-US" dirty="0" smtClean="0"/>
                        <a:t> </a:t>
                      </a:r>
                      <a:r>
                        <a:rPr lang="en-US" dirty="0" err="1" smtClean="0"/>
                        <a:t>lembaga</a:t>
                      </a:r>
                      <a:r>
                        <a:rPr lang="en-US" dirty="0" smtClean="0"/>
                        <a:t> </a:t>
                      </a:r>
                      <a:r>
                        <a:rPr lang="en-US" dirty="0" err="1" smtClean="0"/>
                        <a:t>pendidikan</a:t>
                      </a:r>
                      <a:r>
                        <a:rPr lang="en-US" dirty="0" smtClean="0"/>
                        <a:t> yang </a:t>
                      </a:r>
                      <a:r>
                        <a:rPr lang="en-US" dirty="0" err="1" smtClean="0"/>
                        <a:t>terakreditasi</a:t>
                      </a:r>
                      <a:r>
                        <a:rPr lang="en-US" dirty="0" smtClean="0"/>
                        <a:t> minimal B</a:t>
                      </a:r>
                    </a:p>
                    <a:p>
                      <a:r>
                        <a:rPr lang="en-US" dirty="0" err="1" smtClean="0"/>
                        <a:t>Tidak</a:t>
                      </a:r>
                      <a:r>
                        <a:rPr lang="en-US" dirty="0" smtClean="0"/>
                        <a:t> </a:t>
                      </a:r>
                      <a:r>
                        <a:rPr lang="en-US" dirty="0" err="1" smtClean="0"/>
                        <a:t>jelas</a:t>
                      </a:r>
                      <a:r>
                        <a:rPr lang="en-US" baseline="0" dirty="0" smtClean="0"/>
                        <a:t> </a:t>
                      </a:r>
                      <a:r>
                        <a:rPr lang="en-US" baseline="0" dirty="0" err="1" smtClean="0"/>
                        <a:t>lembaga</a:t>
                      </a:r>
                      <a:r>
                        <a:rPr lang="en-US" baseline="0" dirty="0" smtClean="0"/>
                        <a:t> </a:t>
                      </a:r>
                      <a:r>
                        <a:rPr lang="en-US" baseline="0" dirty="0" err="1" smtClean="0"/>
                        <a:t>penyelenggara</a:t>
                      </a:r>
                      <a:r>
                        <a:rPr lang="en-US" baseline="0" dirty="0" smtClean="0"/>
                        <a:t> </a:t>
                      </a:r>
                      <a:r>
                        <a:rPr lang="en-US" baseline="0" dirty="0" err="1" smtClean="0"/>
                        <a:t>pendidikan</a:t>
                      </a:r>
                      <a:r>
                        <a:rPr lang="en-US" baseline="0" dirty="0" smtClean="0"/>
                        <a:t> </a:t>
                      </a:r>
                      <a:r>
                        <a:rPr lang="en-US" baseline="0" dirty="0" err="1" smtClean="0"/>
                        <a:t>lanjut</a:t>
                      </a:r>
                      <a:r>
                        <a:rPr lang="en-US" baseline="0" dirty="0" smtClean="0"/>
                        <a:t> (PPL)</a:t>
                      </a:r>
                      <a:endParaRPr lang="en-US" dirty="0"/>
                    </a:p>
                  </a:txBody>
                  <a:tcPr/>
                </a:tc>
              </a:tr>
              <a:tr h="655337">
                <a:tc>
                  <a:txBody>
                    <a:bodyPr/>
                    <a:lstStyle/>
                    <a:p>
                      <a:r>
                        <a:rPr lang="en-US" dirty="0" err="1" smtClean="0"/>
                        <a:t>Uji</a:t>
                      </a:r>
                      <a:r>
                        <a:rPr lang="en-US" dirty="0" smtClean="0"/>
                        <a:t> </a:t>
                      </a:r>
                      <a:r>
                        <a:rPr lang="en-US" dirty="0" err="1" smtClean="0"/>
                        <a:t>Kompetensi</a:t>
                      </a:r>
                      <a:endParaRPr lang="en-US" dirty="0"/>
                    </a:p>
                  </a:txBody>
                  <a:tcPr/>
                </a:tc>
                <a:tc>
                  <a:txBody>
                    <a:bodyPr/>
                    <a:lstStyle/>
                    <a:p>
                      <a:r>
                        <a:rPr lang="en-US" dirty="0" err="1" smtClean="0"/>
                        <a:t>Instansi</a:t>
                      </a:r>
                      <a:r>
                        <a:rPr lang="en-US" dirty="0" smtClean="0"/>
                        <a:t> Pembina </a:t>
                      </a:r>
                      <a:r>
                        <a:rPr lang="en-US" dirty="0" err="1" smtClean="0"/>
                        <a:t>belum</a:t>
                      </a:r>
                      <a:r>
                        <a:rPr lang="en-US" dirty="0" smtClean="0"/>
                        <a:t> </a:t>
                      </a:r>
                      <a:r>
                        <a:rPr lang="en-US" dirty="0" err="1" smtClean="0"/>
                        <a:t>menyiapkan</a:t>
                      </a:r>
                      <a:r>
                        <a:rPr lang="en-US" dirty="0" smtClean="0"/>
                        <a:t> </a:t>
                      </a:r>
                      <a:r>
                        <a:rPr lang="en-US" dirty="0" err="1" smtClean="0"/>
                        <a:t>instrumen</a:t>
                      </a:r>
                      <a:r>
                        <a:rPr lang="en-US" dirty="0" smtClean="0"/>
                        <a:t> </a:t>
                      </a:r>
                      <a:r>
                        <a:rPr lang="en-US" dirty="0" err="1" smtClean="0"/>
                        <a:t>uji</a:t>
                      </a:r>
                      <a:r>
                        <a:rPr lang="en-US" dirty="0" smtClean="0"/>
                        <a:t> </a:t>
                      </a:r>
                      <a:r>
                        <a:rPr lang="en-US" dirty="0" err="1" smtClean="0"/>
                        <a:t>kompetensi</a:t>
                      </a:r>
                      <a:endParaRPr lang="en-US" dirty="0" smtClean="0"/>
                    </a:p>
                    <a:p>
                      <a:r>
                        <a:rPr lang="en-US" dirty="0" err="1" smtClean="0"/>
                        <a:t>Tidak</a:t>
                      </a:r>
                      <a:r>
                        <a:rPr lang="en-US" dirty="0" smtClean="0"/>
                        <a:t> </a:t>
                      </a:r>
                      <a:r>
                        <a:rPr lang="en-US" dirty="0" err="1" smtClean="0"/>
                        <a:t>jelas</a:t>
                      </a:r>
                      <a:r>
                        <a:rPr lang="en-US" dirty="0" smtClean="0"/>
                        <a:t> </a:t>
                      </a:r>
                      <a:r>
                        <a:rPr lang="en-US" dirty="0" err="1" smtClean="0"/>
                        <a:t>lembaga</a:t>
                      </a:r>
                      <a:r>
                        <a:rPr lang="en-US" dirty="0" smtClean="0"/>
                        <a:t> </a:t>
                      </a:r>
                      <a:r>
                        <a:rPr lang="en-US" dirty="0" err="1" smtClean="0"/>
                        <a:t>penyelenggara</a:t>
                      </a:r>
                      <a:r>
                        <a:rPr lang="en-US" dirty="0" smtClean="0"/>
                        <a:t> </a:t>
                      </a:r>
                      <a:r>
                        <a:rPr lang="en-US" dirty="0" err="1" smtClean="0"/>
                        <a:t>uji</a:t>
                      </a:r>
                      <a:r>
                        <a:rPr lang="en-US" dirty="0" smtClean="0"/>
                        <a:t> </a:t>
                      </a:r>
                      <a:r>
                        <a:rPr lang="en-US" dirty="0" err="1" smtClean="0"/>
                        <a:t>kompetensi</a:t>
                      </a:r>
                      <a:endParaRPr lang="en-US" dirty="0"/>
                    </a:p>
                  </a:txBody>
                  <a:tcPr/>
                </a:tc>
              </a:tr>
              <a:tr h="651942">
                <a:tc>
                  <a:txBody>
                    <a:bodyPr/>
                    <a:lstStyle/>
                    <a:p>
                      <a:r>
                        <a:rPr lang="en-US" dirty="0" smtClean="0"/>
                        <a:t>Tim </a:t>
                      </a:r>
                      <a:r>
                        <a:rPr lang="en-US" dirty="0" err="1" smtClean="0"/>
                        <a:t>Penilai</a:t>
                      </a:r>
                      <a:endParaRPr lang="en-US" dirty="0"/>
                    </a:p>
                  </a:txBody>
                  <a:tcPr/>
                </a:tc>
                <a:tc>
                  <a:txBody>
                    <a:bodyPr/>
                    <a:lstStyle/>
                    <a:p>
                      <a:r>
                        <a:rPr lang="en-US" dirty="0" err="1" smtClean="0"/>
                        <a:t>Kesiapan</a:t>
                      </a:r>
                      <a:r>
                        <a:rPr lang="en-US" dirty="0" smtClean="0"/>
                        <a:t> </a:t>
                      </a:r>
                      <a:r>
                        <a:rPr lang="en-US" dirty="0" err="1" smtClean="0"/>
                        <a:t>sertifikasi</a:t>
                      </a:r>
                      <a:r>
                        <a:rPr lang="en-US" dirty="0" smtClean="0"/>
                        <a:t> Tim </a:t>
                      </a:r>
                      <a:r>
                        <a:rPr lang="en-US" dirty="0" err="1" smtClean="0"/>
                        <a:t>Penilai</a:t>
                      </a:r>
                      <a:endParaRPr lang="en-US" dirty="0" smtClean="0"/>
                    </a:p>
                    <a:p>
                      <a:r>
                        <a:rPr lang="en-US" dirty="0" err="1" smtClean="0"/>
                        <a:t>Belum</a:t>
                      </a:r>
                      <a:r>
                        <a:rPr lang="en-US" dirty="0" smtClean="0"/>
                        <a:t> </a:t>
                      </a:r>
                      <a:r>
                        <a:rPr lang="en-US" dirty="0" err="1" smtClean="0"/>
                        <a:t>ada</a:t>
                      </a:r>
                      <a:r>
                        <a:rPr lang="en-US" dirty="0" smtClean="0"/>
                        <a:t> Tim </a:t>
                      </a:r>
                      <a:r>
                        <a:rPr lang="en-US" dirty="0" err="1" smtClean="0"/>
                        <a:t>Penilai</a:t>
                      </a:r>
                      <a:r>
                        <a:rPr lang="en-US" baseline="0" dirty="0" smtClean="0"/>
                        <a:t> </a:t>
                      </a:r>
                      <a:r>
                        <a:rPr lang="en-US" baseline="0" dirty="0" err="1" smtClean="0"/>
                        <a:t>di</a:t>
                      </a:r>
                      <a:r>
                        <a:rPr lang="en-US" baseline="0" dirty="0" smtClean="0"/>
                        <a:t> </a:t>
                      </a:r>
                      <a:r>
                        <a:rPr lang="en-US" baseline="0" dirty="0" err="1" smtClean="0"/>
                        <a:t>wilayah</a:t>
                      </a:r>
                      <a:r>
                        <a:rPr lang="en-US" baseline="0" dirty="0" smtClean="0"/>
                        <a:t> </a:t>
                      </a:r>
                      <a:r>
                        <a:rPr lang="en-US" baseline="0" dirty="0" err="1" smtClean="0"/>
                        <a:t>terdekat</a:t>
                      </a:r>
                      <a:endParaRPr lang="en-US" dirty="0"/>
                    </a:p>
                  </a:txBody>
                  <a:tcPr/>
                </a:tc>
              </a:tr>
              <a:tr h="844649">
                <a:tc>
                  <a:txBody>
                    <a:bodyPr/>
                    <a:lstStyle/>
                    <a:p>
                      <a:r>
                        <a:rPr lang="en-US" dirty="0" err="1" smtClean="0"/>
                        <a:t>Pembebasan</a:t>
                      </a:r>
                      <a:r>
                        <a:rPr lang="en-US" dirty="0" smtClean="0"/>
                        <a:t> </a:t>
                      </a:r>
                      <a:r>
                        <a:rPr lang="en-US" dirty="0" err="1" smtClean="0"/>
                        <a:t>sementara</a:t>
                      </a:r>
                      <a:r>
                        <a:rPr lang="en-US" dirty="0" smtClean="0"/>
                        <a:t> </a:t>
                      </a:r>
                      <a:r>
                        <a:rPr lang="en-US" dirty="0" err="1" smtClean="0"/>
                        <a:t>dari</a:t>
                      </a:r>
                      <a:r>
                        <a:rPr lang="en-US" dirty="0" smtClean="0"/>
                        <a:t> </a:t>
                      </a:r>
                      <a:r>
                        <a:rPr lang="en-US" dirty="0" err="1" smtClean="0"/>
                        <a:t>jabatan</a:t>
                      </a:r>
                      <a:r>
                        <a:rPr lang="en-US" dirty="0" smtClean="0"/>
                        <a:t> (</a:t>
                      </a:r>
                      <a:r>
                        <a:rPr lang="en-US" dirty="0" err="1" smtClean="0"/>
                        <a:t>terkait</a:t>
                      </a:r>
                      <a:r>
                        <a:rPr lang="en-US" dirty="0" smtClean="0"/>
                        <a:t> </a:t>
                      </a:r>
                      <a:r>
                        <a:rPr lang="en-US" dirty="0" err="1" smtClean="0"/>
                        <a:t>ketidak-tercapaian</a:t>
                      </a:r>
                      <a:r>
                        <a:rPr lang="en-US" dirty="0" smtClean="0"/>
                        <a:t> AK)</a:t>
                      </a:r>
                      <a:endParaRPr lang="en-US" dirty="0"/>
                    </a:p>
                  </a:txBody>
                  <a:tcPr/>
                </a:tc>
                <a:tc>
                  <a:txBody>
                    <a:bodyPr/>
                    <a:lstStyle/>
                    <a:p>
                      <a:r>
                        <a:rPr lang="en-US" dirty="0" err="1" smtClean="0"/>
                        <a:t>Tidak</a:t>
                      </a:r>
                      <a:r>
                        <a:rPr lang="en-US" dirty="0" smtClean="0"/>
                        <a:t> </a:t>
                      </a:r>
                      <a:r>
                        <a:rPr lang="en-US" dirty="0" err="1" smtClean="0"/>
                        <a:t>dilakukan</a:t>
                      </a:r>
                      <a:r>
                        <a:rPr lang="en-US" dirty="0" smtClean="0"/>
                        <a:t> </a:t>
                      </a:r>
                      <a:r>
                        <a:rPr lang="en-US" dirty="0" err="1" smtClean="0"/>
                        <a:t>peringatan</a:t>
                      </a:r>
                      <a:endParaRPr lang="en-US" dirty="0" smtClean="0"/>
                    </a:p>
                    <a:p>
                      <a:r>
                        <a:rPr lang="en-US" dirty="0" err="1" smtClean="0"/>
                        <a:t>Tidak</a:t>
                      </a:r>
                      <a:r>
                        <a:rPr lang="en-US" dirty="0" smtClean="0"/>
                        <a:t> </a:t>
                      </a:r>
                      <a:r>
                        <a:rPr lang="en-US" dirty="0" err="1" smtClean="0"/>
                        <a:t>dilakukan</a:t>
                      </a:r>
                      <a:r>
                        <a:rPr lang="en-US" dirty="0" smtClean="0"/>
                        <a:t> </a:t>
                      </a:r>
                      <a:r>
                        <a:rPr lang="en-US" dirty="0" err="1" smtClean="0"/>
                        <a:t>pembebasan</a:t>
                      </a:r>
                      <a:r>
                        <a:rPr lang="en-US" dirty="0" smtClean="0"/>
                        <a:t> </a:t>
                      </a:r>
                      <a:r>
                        <a:rPr lang="en-US" dirty="0" err="1" smtClean="0"/>
                        <a:t>sementara</a:t>
                      </a:r>
                      <a:endParaRPr lang="en-US" dirty="0"/>
                    </a:p>
                  </a:txBody>
                  <a:tcPr/>
                </a:tc>
              </a:tr>
            </a:tbl>
          </a:graphicData>
        </a:graphic>
      </p:graphicFrame>
      <p:sp>
        <p:nvSpPr>
          <p:cNvPr id="4" name="TextBox 3"/>
          <p:cNvSpPr txBox="1"/>
          <p:nvPr/>
        </p:nvSpPr>
        <p:spPr>
          <a:xfrm>
            <a:off x="304800" y="6172200"/>
            <a:ext cx="8769773" cy="369332"/>
          </a:xfrm>
          <a:prstGeom prst="rect">
            <a:avLst/>
          </a:prstGeom>
          <a:noFill/>
        </p:spPr>
        <p:txBody>
          <a:bodyPr wrap="none" rtlCol="0">
            <a:spAutoFit/>
          </a:bodyPr>
          <a:lstStyle/>
          <a:p>
            <a:r>
              <a:rPr lang="en-US" b="1" dirty="0" err="1" smtClean="0">
                <a:solidFill>
                  <a:srgbClr val="C00000"/>
                </a:solidFill>
              </a:rPr>
              <a:t>Kunci</a:t>
            </a:r>
            <a:r>
              <a:rPr lang="en-US" b="1" dirty="0" smtClean="0">
                <a:solidFill>
                  <a:srgbClr val="C00000"/>
                </a:solidFill>
              </a:rPr>
              <a:t>: </a:t>
            </a:r>
            <a:r>
              <a:rPr lang="en-US" b="1" dirty="0" err="1" smtClean="0">
                <a:solidFill>
                  <a:srgbClr val="C00000"/>
                </a:solidFill>
              </a:rPr>
              <a:t>konsistensi</a:t>
            </a:r>
            <a:r>
              <a:rPr lang="en-US" b="1" dirty="0" smtClean="0">
                <a:solidFill>
                  <a:srgbClr val="C00000"/>
                </a:solidFill>
              </a:rPr>
              <a:t>  </a:t>
            </a:r>
            <a:r>
              <a:rPr lang="en-US" b="1" dirty="0" err="1" smtClean="0">
                <a:solidFill>
                  <a:srgbClr val="C00000"/>
                </a:solidFill>
              </a:rPr>
              <a:t>peran</a:t>
            </a:r>
            <a:r>
              <a:rPr lang="en-US" b="1" dirty="0" smtClean="0">
                <a:solidFill>
                  <a:srgbClr val="C00000"/>
                </a:solidFill>
              </a:rPr>
              <a:t> </a:t>
            </a:r>
            <a:r>
              <a:rPr lang="en-US" b="1" dirty="0" err="1" smtClean="0">
                <a:solidFill>
                  <a:srgbClr val="C00000"/>
                </a:solidFill>
              </a:rPr>
              <a:t>Instansi</a:t>
            </a:r>
            <a:r>
              <a:rPr lang="en-US" b="1" dirty="0" smtClean="0">
                <a:solidFill>
                  <a:srgbClr val="C00000"/>
                </a:solidFill>
              </a:rPr>
              <a:t> Pembina &amp; </a:t>
            </a:r>
            <a:r>
              <a:rPr lang="en-US" b="1" dirty="0" err="1" smtClean="0">
                <a:solidFill>
                  <a:srgbClr val="C00000"/>
                </a:solidFill>
              </a:rPr>
              <a:t>Instansi</a:t>
            </a:r>
            <a:r>
              <a:rPr lang="en-US" b="1" dirty="0" smtClean="0">
                <a:solidFill>
                  <a:srgbClr val="C00000"/>
                </a:solidFill>
              </a:rPr>
              <a:t> </a:t>
            </a:r>
            <a:r>
              <a:rPr lang="en-US" b="1" dirty="0" err="1" smtClean="0">
                <a:solidFill>
                  <a:srgbClr val="C00000"/>
                </a:solidFill>
              </a:rPr>
              <a:t>Pengguna</a:t>
            </a:r>
            <a:r>
              <a:rPr lang="en-US" b="1" dirty="0" smtClean="0">
                <a:solidFill>
                  <a:srgbClr val="C00000"/>
                </a:solidFill>
              </a:rPr>
              <a:t> </a:t>
            </a:r>
            <a:r>
              <a:rPr lang="en-US" b="1" dirty="0" err="1" smtClean="0">
                <a:solidFill>
                  <a:srgbClr val="C00000"/>
                </a:solidFill>
              </a:rPr>
              <a:t>dalam</a:t>
            </a:r>
            <a:r>
              <a:rPr lang="en-US" b="1" dirty="0" smtClean="0">
                <a:solidFill>
                  <a:srgbClr val="C00000"/>
                </a:solidFill>
              </a:rPr>
              <a:t> </a:t>
            </a:r>
            <a:r>
              <a:rPr lang="en-US" b="1" dirty="0" err="1" smtClean="0">
                <a:solidFill>
                  <a:srgbClr val="C00000"/>
                </a:solidFill>
              </a:rPr>
              <a:t>pembinaan</a:t>
            </a:r>
            <a:r>
              <a:rPr lang="en-US" b="1" dirty="0" smtClean="0">
                <a:solidFill>
                  <a:srgbClr val="C00000"/>
                </a:solidFill>
              </a:rPr>
              <a:t> </a:t>
            </a:r>
            <a:r>
              <a:rPr lang="en-US" b="1" dirty="0" err="1" smtClean="0">
                <a:solidFill>
                  <a:srgbClr val="C00000"/>
                </a:solidFill>
              </a:rPr>
              <a:t>jabfung</a:t>
            </a:r>
            <a:endParaRPr lang="en-US" b="1" dirty="0">
              <a:solidFill>
                <a:srgbClr val="C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0C0"/>
                </a:solidFill>
              </a:rPr>
              <a:t>PENGANGKATAN DALAM JABFUNG</a:t>
            </a:r>
            <a:endParaRPr lang="en-US" b="1" dirty="0">
              <a:solidFill>
                <a:srgbClr val="0070C0"/>
              </a:solidFill>
            </a:endParaRPr>
          </a:p>
        </p:txBody>
      </p:sp>
      <p:graphicFrame>
        <p:nvGraphicFramePr>
          <p:cNvPr id="4" name="Diagram 3"/>
          <p:cNvGraphicFramePr/>
          <p:nvPr>
            <p:extLst>
              <p:ext uri="{D42A27DB-BD31-4B8C-83A1-F6EECF244321}">
                <p14:modId xmlns:p14="http://schemas.microsoft.com/office/powerpoint/2010/main" val="449506732"/>
              </p:ext>
            </p:extLst>
          </p:nvPr>
        </p:nvGraphicFramePr>
        <p:xfrm>
          <a:off x="1676400" y="2057400"/>
          <a:ext cx="6096000" cy="368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25985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57200" y="1371600"/>
            <a:ext cx="8137525" cy="5000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r>
              <a:rPr lang="id-ID" dirty="0" smtClean="0">
                <a:solidFill>
                  <a:srgbClr val="FF0000"/>
                </a:solidFill>
              </a:rPr>
              <a:t>pengangkatan untuk mengisi lowongan </a:t>
            </a:r>
            <a:r>
              <a:rPr lang="en-US" dirty="0" err="1" smtClean="0">
                <a:solidFill>
                  <a:srgbClr val="FF0000"/>
                </a:solidFill>
              </a:rPr>
              <a:t>kebutuhan</a:t>
            </a:r>
            <a:r>
              <a:rPr lang="en-US" dirty="0" smtClean="0">
                <a:solidFill>
                  <a:srgbClr val="FF0000"/>
                </a:solidFill>
              </a:rPr>
              <a:t> JF </a:t>
            </a:r>
            <a:r>
              <a:rPr lang="id-ID" dirty="0" smtClean="0">
                <a:solidFill>
                  <a:srgbClr val="FF0000"/>
                </a:solidFill>
              </a:rPr>
              <a:t>yang</a:t>
            </a:r>
            <a:r>
              <a:rPr lang="en-US" dirty="0" smtClean="0">
                <a:solidFill>
                  <a:srgbClr val="FF0000"/>
                </a:solidFill>
              </a:rPr>
              <a:t> t</a:t>
            </a:r>
            <a:r>
              <a:rPr lang="id-ID" dirty="0" smtClean="0">
                <a:solidFill>
                  <a:srgbClr val="FF0000"/>
                </a:solidFill>
              </a:rPr>
              <a:t>elah </a:t>
            </a:r>
            <a:r>
              <a:rPr lang="en-US" dirty="0" smtClean="0">
                <a:solidFill>
                  <a:srgbClr val="FF0000"/>
                </a:solidFill>
              </a:rPr>
              <a:t>d</a:t>
            </a:r>
            <a:r>
              <a:rPr lang="id-ID" dirty="0" smtClean="0">
                <a:solidFill>
                  <a:srgbClr val="FF0000"/>
                </a:solidFill>
              </a:rPr>
              <a:t>itetapkan melalui pengadaan </a:t>
            </a:r>
            <a:r>
              <a:rPr lang="en-US" dirty="0" smtClean="0">
                <a:solidFill>
                  <a:srgbClr val="FF0000"/>
                </a:solidFill>
              </a:rPr>
              <a:t>PNS </a:t>
            </a:r>
          </a:p>
        </p:txBody>
      </p:sp>
      <p:sp>
        <p:nvSpPr>
          <p:cNvPr id="9" name="TextBox 8"/>
          <p:cNvSpPr txBox="1"/>
          <p:nvPr/>
        </p:nvSpPr>
        <p:spPr>
          <a:xfrm>
            <a:off x="-1" y="241300"/>
            <a:ext cx="9144001" cy="830997"/>
          </a:xfrm>
          <a:prstGeom prst="rect">
            <a:avLst/>
          </a:prstGeom>
          <a:ln>
            <a:noFill/>
          </a:ln>
        </p:spPr>
        <p:style>
          <a:lnRef idx="2">
            <a:schemeClr val="accent2">
              <a:shade val="50000"/>
            </a:schemeClr>
          </a:lnRef>
          <a:fillRef idx="1001">
            <a:schemeClr val="lt1"/>
          </a:fillRef>
          <a:effectRef idx="0">
            <a:schemeClr val="accent2"/>
          </a:effectRef>
          <a:fontRef idx="minor">
            <a:schemeClr val="lt1"/>
          </a:fontRef>
        </p:style>
        <p:txBody>
          <a:bodyPr wrap="square">
            <a:spAutoFit/>
          </a:bodyPr>
          <a:lstStyle/>
          <a:p>
            <a:pPr algn="ctr">
              <a:defRPr/>
            </a:pPr>
            <a:r>
              <a:rPr lang="en-US" sz="2400" b="1" dirty="0">
                <a:solidFill>
                  <a:srgbClr val="DE0000"/>
                </a:solidFill>
                <a:effectLst>
                  <a:outerShdw blurRad="38100" dist="38100" dir="2700000" algn="tl">
                    <a:srgbClr val="000000">
                      <a:alpha val="43137"/>
                    </a:srgbClr>
                  </a:outerShdw>
                </a:effectLst>
                <a:latin typeface="Rockwell" pitchFamily="18" charset="0"/>
              </a:rPr>
              <a:t>SYARAT PENGANGKATAN </a:t>
            </a:r>
            <a:r>
              <a:rPr lang="id-ID" sz="2400" b="1" dirty="0">
                <a:solidFill>
                  <a:srgbClr val="DE0000"/>
                </a:solidFill>
                <a:effectLst>
                  <a:outerShdw blurRad="38100" dist="38100" dir="2700000" algn="tl">
                    <a:srgbClr val="000000">
                      <a:alpha val="43137"/>
                    </a:srgbClr>
                  </a:outerShdw>
                </a:effectLst>
                <a:latin typeface="Rockwell" pitchFamily="18" charset="0"/>
              </a:rPr>
              <a:t>PERTAMA PNS DLM </a:t>
            </a:r>
            <a:r>
              <a:rPr lang="id-ID" sz="2400" b="1" dirty="0" smtClean="0">
                <a:solidFill>
                  <a:srgbClr val="DE0000"/>
                </a:solidFill>
                <a:effectLst>
                  <a:outerShdw blurRad="38100" dist="38100" dir="2700000" algn="tl">
                    <a:srgbClr val="000000">
                      <a:alpha val="43137"/>
                    </a:srgbClr>
                  </a:outerShdw>
                </a:effectLst>
                <a:latin typeface="Rockwell" pitchFamily="18" charset="0"/>
              </a:rPr>
              <a:t>JABFUNG</a:t>
            </a:r>
            <a:endParaRPr lang="en-US" sz="2400" b="1" dirty="0" smtClean="0">
              <a:solidFill>
                <a:srgbClr val="DE0000"/>
              </a:solidFill>
              <a:effectLst>
                <a:outerShdw blurRad="38100" dist="38100" dir="2700000" algn="tl">
                  <a:srgbClr val="000000">
                    <a:alpha val="43137"/>
                  </a:srgbClr>
                </a:outerShdw>
              </a:effectLst>
              <a:latin typeface="Rockwell" pitchFamily="18" charset="0"/>
            </a:endParaRPr>
          </a:p>
          <a:p>
            <a:pPr algn="ctr">
              <a:defRPr/>
            </a:pPr>
            <a:r>
              <a:rPr lang="en-US" sz="2400" b="1" dirty="0" smtClean="0">
                <a:solidFill>
                  <a:srgbClr val="DE0000"/>
                </a:solidFill>
                <a:effectLst>
                  <a:outerShdw blurRad="38100" dist="38100" dir="2700000" algn="tl">
                    <a:srgbClr val="000000">
                      <a:alpha val="43137"/>
                    </a:srgbClr>
                  </a:outerShdw>
                </a:effectLst>
                <a:latin typeface="Rockwell" pitchFamily="18" charset="0"/>
              </a:rPr>
              <a:t>SEBELUM PP 11/2017</a:t>
            </a:r>
            <a:endParaRPr lang="en-US" sz="2400" b="1" dirty="0">
              <a:solidFill>
                <a:srgbClr val="DE0000"/>
              </a:solidFill>
              <a:effectLst>
                <a:outerShdw blurRad="38100" dist="38100" dir="2700000" algn="tl">
                  <a:srgbClr val="000000">
                    <a:alpha val="43137"/>
                  </a:srgbClr>
                </a:outerShdw>
              </a:effectLst>
              <a:latin typeface="Rockwell" pitchFamily="18" charset="0"/>
            </a:endParaRPr>
          </a:p>
        </p:txBody>
      </p:sp>
      <p:graphicFrame>
        <p:nvGraphicFramePr>
          <p:cNvPr id="11" name="Table 10"/>
          <p:cNvGraphicFramePr>
            <a:graphicFrameLocks noGrp="1"/>
          </p:cNvGraphicFramePr>
          <p:nvPr/>
        </p:nvGraphicFramePr>
        <p:xfrm>
          <a:off x="285750" y="2404893"/>
          <a:ext cx="8643938" cy="3691107"/>
        </p:xfrm>
        <a:graphic>
          <a:graphicData uri="http://schemas.openxmlformats.org/drawingml/2006/table">
            <a:tbl>
              <a:tblPr firstRow="1" bandRow="1">
                <a:tableStyleId>{BC89EF96-8CEA-46FF-86C4-4CE0E7609802}</a:tableStyleId>
              </a:tblPr>
              <a:tblGrid>
                <a:gridCol w="659283"/>
                <a:gridCol w="4028954"/>
                <a:gridCol w="3955701"/>
              </a:tblGrid>
              <a:tr h="457301">
                <a:tc>
                  <a:txBody>
                    <a:bodyPr/>
                    <a:lstStyle/>
                    <a:p>
                      <a:pPr algn="ctr"/>
                      <a:r>
                        <a:rPr lang="id-ID" sz="1800" dirty="0" smtClean="0">
                          <a:latin typeface="Berlin Sans FB Demi" pitchFamily="34" charset="0"/>
                        </a:rPr>
                        <a:t>NO</a:t>
                      </a:r>
                      <a:endParaRPr lang="id-ID" sz="1800" dirty="0">
                        <a:latin typeface="Berlin Sans FB Demi" pitchFamily="34" charset="0"/>
                      </a:endParaRPr>
                    </a:p>
                  </a:txBody>
                  <a:tcPr marL="91439" marR="91439" marT="45717" marB="45717" anchor="ctr"/>
                </a:tc>
                <a:tc>
                  <a:txBody>
                    <a:bodyPr/>
                    <a:lstStyle/>
                    <a:p>
                      <a:pPr algn="ctr"/>
                      <a:r>
                        <a:rPr lang="id-ID" sz="1800" dirty="0" smtClean="0">
                          <a:latin typeface="Berlin Sans FB Demi" pitchFamily="34" charset="0"/>
                        </a:rPr>
                        <a:t>KETRAMPILAN</a:t>
                      </a:r>
                      <a:endParaRPr lang="id-ID" sz="1800" dirty="0">
                        <a:latin typeface="Berlin Sans FB Demi" pitchFamily="34" charset="0"/>
                      </a:endParaRPr>
                    </a:p>
                  </a:txBody>
                  <a:tcPr marL="91439" marR="91439" marT="45717" marB="45717" anchor="ctr"/>
                </a:tc>
                <a:tc>
                  <a:txBody>
                    <a:bodyPr/>
                    <a:lstStyle/>
                    <a:p>
                      <a:pPr algn="ctr"/>
                      <a:r>
                        <a:rPr lang="id-ID" sz="1800" dirty="0" smtClean="0">
                          <a:latin typeface="Berlin Sans FB Demi" pitchFamily="34" charset="0"/>
                        </a:rPr>
                        <a:t>KEAHLIAN</a:t>
                      </a:r>
                      <a:endParaRPr lang="id-ID" sz="1800" dirty="0">
                        <a:latin typeface="Berlin Sans FB Demi" pitchFamily="34" charset="0"/>
                      </a:endParaRPr>
                    </a:p>
                  </a:txBody>
                  <a:tcPr marL="91439" marR="91439" marT="45717" marB="45717" anchor="ctr"/>
                </a:tc>
              </a:tr>
              <a:tr h="335260">
                <a:tc>
                  <a:txBody>
                    <a:bodyPr/>
                    <a:lstStyle/>
                    <a:p>
                      <a:pPr algn="ctr"/>
                      <a:r>
                        <a:rPr lang="id-ID" sz="1600" dirty="0" smtClean="0">
                          <a:latin typeface="Berlin Sans FB Demi" pitchFamily="34" charset="0"/>
                        </a:rPr>
                        <a:t>1.</a:t>
                      </a:r>
                      <a:endParaRPr lang="id-ID" sz="1600" dirty="0">
                        <a:latin typeface="Berlin Sans FB Demi" pitchFamily="34" charset="0"/>
                      </a:endParaRPr>
                    </a:p>
                  </a:txBody>
                  <a:tcPr marL="91439" marR="91439" marT="45717" marB="45717" anchor="ctr"/>
                </a:tc>
                <a:tc>
                  <a:txBody>
                    <a:bodyPr/>
                    <a:lstStyle/>
                    <a:p>
                      <a:r>
                        <a:rPr lang="id-ID" sz="1600" dirty="0" smtClean="0">
                          <a:latin typeface="Berlin Sans FB Demi" pitchFamily="34" charset="0"/>
                        </a:rPr>
                        <a:t>PNS</a:t>
                      </a:r>
                      <a:endParaRPr lang="id-ID" sz="1600" dirty="0">
                        <a:latin typeface="Berlin Sans FB Demi" pitchFamily="34" charset="0"/>
                      </a:endParaRPr>
                    </a:p>
                  </a:txBody>
                  <a:tcPr marL="91439" marR="91439" marT="45717" marB="45717" anchor="ctr"/>
                </a:tc>
                <a:tc>
                  <a:txBody>
                    <a:bodyPr/>
                    <a:lstStyle/>
                    <a:p>
                      <a:r>
                        <a:rPr lang="id-ID" sz="1600" dirty="0" smtClean="0">
                          <a:latin typeface="Berlin Sans FB Demi" pitchFamily="34" charset="0"/>
                        </a:rPr>
                        <a:t>PNS</a:t>
                      </a:r>
                      <a:endParaRPr lang="id-ID" sz="1600" dirty="0">
                        <a:latin typeface="Berlin Sans FB Demi" pitchFamily="34" charset="0"/>
                      </a:endParaRPr>
                    </a:p>
                  </a:txBody>
                  <a:tcPr marL="91439" marR="91439" marT="45717" marB="45717" anchor="ctr"/>
                </a:tc>
              </a:tr>
              <a:tr h="335260">
                <a:tc>
                  <a:txBody>
                    <a:bodyPr/>
                    <a:lstStyle/>
                    <a:p>
                      <a:pPr algn="ctr"/>
                      <a:r>
                        <a:rPr lang="id-ID" sz="1600" dirty="0" smtClean="0">
                          <a:latin typeface="Berlin Sans FB Demi" pitchFamily="34" charset="0"/>
                        </a:rPr>
                        <a:t>2.</a:t>
                      </a:r>
                      <a:endParaRPr lang="id-ID" sz="1600" dirty="0">
                        <a:latin typeface="Berlin Sans FB Demi" pitchFamily="34" charset="0"/>
                      </a:endParaRPr>
                    </a:p>
                  </a:txBody>
                  <a:tcPr marL="91439" marR="91439" marT="45717" marB="45717"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600" kern="1200" baseline="0" dirty="0" smtClean="0">
                          <a:solidFill>
                            <a:schemeClr val="tx1"/>
                          </a:solidFill>
                          <a:latin typeface="Berlin Sans FB Demi" pitchFamily="34" charset="0"/>
                          <a:ea typeface="+mn-ea"/>
                          <a:cs typeface="+mn-cs"/>
                        </a:rPr>
                        <a:t>berijazah paling rendah  SMK</a:t>
                      </a:r>
                      <a:r>
                        <a:rPr kumimoji="0" lang="en-US" sz="1600" kern="1200" baseline="0" dirty="0" smtClean="0">
                          <a:solidFill>
                            <a:schemeClr val="tx1"/>
                          </a:solidFill>
                          <a:latin typeface="Berlin Sans FB Demi" pitchFamily="34" charset="0"/>
                          <a:ea typeface="+mn-ea"/>
                          <a:cs typeface="+mn-cs"/>
                        </a:rPr>
                        <a:t>/SMU</a:t>
                      </a:r>
                      <a:r>
                        <a:rPr kumimoji="0" lang="id-ID" sz="1600" kern="1200" baseline="0" dirty="0" smtClean="0">
                          <a:solidFill>
                            <a:schemeClr val="tx1"/>
                          </a:solidFill>
                          <a:latin typeface="Berlin Sans FB Demi" pitchFamily="34" charset="0"/>
                          <a:ea typeface="+mn-ea"/>
                          <a:cs typeface="+mn-cs"/>
                        </a:rPr>
                        <a:t>  di bidang </a:t>
                      </a:r>
                      <a:r>
                        <a:rPr kumimoji="0" lang="en-US" sz="1600" kern="1200" baseline="0" dirty="0" smtClean="0">
                          <a:solidFill>
                            <a:schemeClr val="tx1"/>
                          </a:solidFill>
                          <a:latin typeface="Berlin Sans FB Demi" pitchFamily="34" charset="0"/>
                          <a:ea typeface="+mn-ea"/>
                          <a:cs typeface="+mn-cs"/>
                        </a:rPr>
                        <a:t>…..</a:t>
                      </a:r>
                      <a:endParaRPr lang="id-ID" sz="1600" dirty="0">
                        <a:latin typeface="Berlin Sans FB Demi" pitchFamily="34" charset="0"/>
                      </a:endParaRPr>
                    </a:p>
                  </a:txBody>
                  <a:tcPr marL="91439" marR="91439" marT="45717" marB="45717"/>
                </a:tc>
                <a:tc>
                  <a:txBody>
                    <a:bodyPr/>
                    <a:lstStyle/>
                    <a:p>
                      <a:r>
                        <a:rPr kumimoji="0" lang="sv-SE" sz="1600" kern="1200" baseline="0" dirty="0" smtClean="0">
                          <a:solidFill>
                            <a:schemeClr val="tx1"/>
                          </a:solidFill>
                          <a:latin typeface="Berlin Sans FB Demi" pitchFamily="34" charset="0"/>
                          <a:ea typeface="+mn-ea"/>
                          <a:cs typeface="+mn-cs"/>
                        </a:rPr>
                        <a:t>berijazah paling </a:t>
                      </a:r>
                      <a:r>
                        <a:rPr kumimoji="0" lang="sv-SE" sz="1600" kern="1200" baseline="0" dirty="0" smtClean="0">
                          <a:solidFill>
                            <a:srgbClr val="DE0000"/>
                          </a:solidFill>
                          <a:latin typeface="Berlin Sans FB Demi" pitchFamily="34" charset="0"/>
                          <a:ea typeface="+mn-ea"/>
                          <a:cs typeface="+mn-cs"/>
                        </a:rPr>
                        <a:t>rendah sarjana atau diploma IV</a:t>
                      </a:r>
                      <a:r>
                        <a:rPr kumimoji="0" lang="sv-SE" sz="1600" kern="1200" baseline="0" dirty="0" smtClean="0">
                          <a:solidFill>
                            <a:schemeClr val="tx1"/>
                          </a:solidFill>
                          <a:latin typeface="Berlin Sans FB Demi" pitchFamily="34" charset="0"/>
                          <a:ea typeface="+mn-ea"/>
                          <a:cs typeface="+mn-cs"/>
                        </a:rPr>
                        <a:t> </a:t>
                      </a:r>
                      <a:r>
                        <a:rPr kumimoji="0" lang="id-ID" sz="1600" kern="1200" baseline="0" dirty="0" smtClean="0">
                          <a:solidFill>
                            <a:schemeClr val="tx1"/>
                          </a:solidFill>
                          <a:latin typeface="Berlin Sans FB Demi" pitchFamily="34" charset="0"/>
                          <a:ea typeface="+mn-ea"/>
                          <a:cs typeface="+mn-cs"/>
                        </a:rPr>
                        <a:t>di bidang </a:t>
                      </a:r>
                      <a:r>
                        <a:rPr kumimoji="0" lang="en-US" sz="1600" kern="1200" baseline="0" dirty="0" smtClean="0">
                          <a:solidFill>
                            <a:schemeClr val="tx1"/>
                          </a:solidFill>
                          <a:latin typeface="Berlin Sans FB Demi" pitchFamily="34" charset="0"/>
                          <a:ea typeface="+mn-ea"/>
                          <a:cs typeface="+mn-cs"/>
                        </a:rPr>
                        <a:t> ……</a:t>
                      </a:r>
                      <a:r>
                        <a:rPr kumimoji="0" lang="id-ID" sz="1600" kern="1200" baseline="0" dirty="0" smtClean="0">
                          <a:solidFill>
                            <a:schemeClr val="tx1"/>
                          </a:solidFill>
                          <a:latin typeface="Berlin Sans FB Demi" pitchFamily="34" charset="0"/>
                          <a:ea typeface="+mn-ea"/>
                          <a:cs typeface="+mn-cs"/>
                        </a:rPr>
                        <a:t> </a:t>
                      </a:r>
                      <a:r>
                        <a:rPr kumimoji="0" lang="sv-SE" sz="1600" kern="1200" baseline="0" dirty="0" smtClean="0">
                          <a:solidFill>
                            <a:schemeClr val="tx1"/>
                          </a:solidFill>
                          <a:latin typeface="Berlin Sans FB Demi" pitchFamily="34" charset="0"/>
                          <a:ea typeface="+mn-ea"/>
                          <a:cs typeface="+mn-cs"/>
                        </a:rPr>
                        <a:t>sesuai dengan kualifikasi pendidikan yang dibutuhkan; </a:t>
                      </a:r>
                    </a:p>
                  </a:txBody>
                  <a:tcPr marL="91439" marR="91439" marT="45717" marB="45717"/>
                </a:tc>
              </a:tr>
              <a:tr h="335260">
                <a:tc>
                  <a:txBody>
                    <a:bodyPr/>
                    <a:lstStyle/>
                    <a:p>
                      <a:pPr algn="ctr"/>
                      <a:r>
                        <a:rPr lang="id-ID" sz="1600" smtClean="0">
                          <a:latin typeface="Berlin Sans FB Demi" pitchFamily="34" charset="0"/>
                        </a:rPr>
                        <a:t>3.</a:t>
                      </a:r>
                      <a:endParaRPr lang="id-ID" sz="1600" dirty="0">
                        <a:latin typeface="Berlin Sans FB Demi" pitchFamily="34" charset="0"/>
                      </a:endParaRPr>
                    </a:p>
                  </a:txBody>
                  <a:tcPr marL="91439" marR="91439" marT="45717" marB="45717"/>
                </a:tc>
                <a:tc>
                  <a:txBody>
                    <a:bodyPr/>
                    <a:lstStyle/>
                    <a:p>
                      <a:r>
                        <a:rPr kumimoji="0" lang="id-ID" sz="1600" kern="1200" baseline="0" dirty="0" smtClean="0">
                          <a:solidFill>
                            <a:schemeClr val="tx1"/>
                          </a:solidFill>
                          <a:latin typeface="Berlin Sans FB Demi" pitchFamily="34" charset="0"/>
                          <a:ea typeface="+mn-ea"/>
                          <a:cs typeface="+mn-cs"/>
                        </a:rPr>
                        <a:t>Pangkat paling rendah Pengatur Muda/II/a </a:t>
                      </a:r>
                      <a:endParaRPr lang="id-ID" sz="1600" dirty="0">
                        <a:latin typeface="Berlin Sans FB Demi" pitchFamily="34" charset="0"/>
                      </a:endParaRPr>
                    </a:p>
                  </a:txBody>
                  <a:tcPr marL="91439" marR="91439" marT="45717" marB="45717"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600" kern="1200" baseline="0" dirty="0" smtClean="0">
                          <a:solidFill>
                            <a:schemeClr val="tx1"/>
                          </a:solidFill>
                          <a:latin typeface="Berlin Sans FB Demi" pitchFamily="34" charset="0"/>
                          <a:ea typeface="+mn-ea"/>
                          <a:cs typeface="+mn-cs"/>
                        </a:rPr>
                        <a:t>Pangkat paling rendah Penata Muda Muda/III/a</a:t>
                      </a:r>
                    </a:p>
                  </a:txBody>
                  <a:tcPr marL="91439" marR="91439" marT="45717" marB="45717"/>
                </a:tc>
              </a:tr>
              <a:tr h="917350">
                <a:tc>
                  <a:txBody>
                    <a:bodyPr/>
                    <a:lstStyle/>
                    <a:p>
                      <a:pPr algn="ctr"/>
                      <a:r>
                        <a:rPr lang="id-ID" sz="1600" dirty="0" smtClean="0">
                          <a:latin typeface="Berlin Sans FB Demi" pitchFamily="34" charset="0"/>
                        </a:rPr>
                        <a:t>4.</a:t>
                      </a:r>
                      <a:endParaRPr lang="id-ID" sz="1600" dirty="0">
                        <a:latin typeface="Berlin Sans FB Demi" pitchFamily="34" charset="0"/>
                      </a:endParaRPr>
                    </a:p>
                  </a:txBody>
                  <a:tcPr marL="91439" marR="91439" marT="45717" marB="45717"/>
                </a:tc>
                <a:tc>
                  <a:txBody>
                    <a:bodyPr/>
                    <a:lstStyle/>
                    <a:p>
                      <a:r>
                        <a:rPr lang="en-US" sz="1600" dirty="0" err="1" smtClean="0">
                          <a:latin typeface="Berlin Sans FB Demi" pitchFamily="34" charset="0"/>
                        </a:rPr>
                        <a:t>Mengikuti</a:t>
                      </a:r>
                      <a:r>
                        <a:rPr lang="en-US" sz="1600" dirty="0" smtClean="0">
                          <a:latin typeface="Berlin Sans FB Demi" pitchFamily="34" charset="0"/>
                        </a:rPr>
                        <a:t> </a:t>
                      </a:r>
                      <a:r>
                        <a:rPr lang="en-US" sz="1600" dirty="0" err="1" smtClean="0">
                          <a:latin typeface="Berlin Sans FB Demi" pitchFamily="34" charset="0"/>
                        </a:rPr>
                        <a:t>dan</a:t>
                      </a:r>
                      <a:r>
                        <a:rPr lang="en-US" sz="1600" dirty="0" smtClean="0">
                          <a:latin typeface="Berlin Sans FB Demi" pitchFamily="34" charset="0"/>
                        </a:rPr>
                        <a:t> lulus </a:t>
                      </a:r>
                      <a:r>
                        <a:rPr lang="en-US" sz="1600" dirty="0" err="1" smtClean="0">
                          <a:latin typeface="Berlin Sans FB Demi" pitchFamily="34" charset="0"/>
                        </a:rPr>
                        <a:t>diklat</a:t>
                      </a:r>
                      <a:r>
                        <a:rPr lang="en-US" sz="1600" dirty="0" smtClean="0">
                          <a:latin typeface="Berlin Sans FB Demi" pitchFamily="34" charset="0"/>
                        </a:rPr>
                        <a:t> </a:t>
                      </a:r>
                      <a:r>
                        <a:rPr lang="en-US" sz="1600" dirty="0" err="1" smtClean="0">
                          <a:latin typeface="Berlin Sans FB Demi" pitchFamily="34" charset="0"/>
                        </a:rPr>
                        <a:t>fungsonal</a:t>
                      </a:r>
                      <a:r>
                        <a:rPr lang="en-US" sz="1600" dirty="0" smtClean="0">
                          <a:latin typeface="Berlin Sans FB Demi" pitchFamily="34" charset="0"/>
                        </a:rPr>
                        <a:t> </a:t>
                      </a:r>
                      <a:r>
                        <a:rPr lang="en-US" sz="1600" dirty="0" err="1" smtClean="0">
                          <a:latin typeface="Berlin Sans FB Demi" pitchFamily="34" charset="0"/>
                        </a:rPr>
                        <a:t>terampil</a:t>
                      </a:r>
                      <a:r>
                        <a:rPr lang="en-US" sz="1600" dirty="0" smtClean="0">
                          <a:latin typeface="Berlin Sans FB Demi" pitchFamily="34" charset="0"/>
                        </a:rPr>
                        <a:t> </a:t>
                      </a:r>
                      <a:endParaRPr lang="id-ID" sz="1600" dirty="0">
                        <a:latin typeface="Berlin Sans FB Demi" pitchFamily="34" charset="0"/>
                      </a:endParaRPr>
                    </a:p>
                  </a:txBody>
                  <a:tcPr marL="91439" marR="91439"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smtClean="0">
                          <a:latin typeface="Berlin Sans FB Demi" pitchFamily="34" charset="0"/>
                        </a:rPr>
                        <a:t>Mengikuti</a:t>
                      </a:r>
                      <a:r>
                        <a:rPr lang="en-US" sz="1600" dirty="0" smtClean="0">
                          <a:latin typeface="Berlin Sans FB Demi" pitchFamily="34" charset="0"/>
                        </a:rPr>
                        <a:t> </a:t>
                      </a:r>
                      <a:r>
                        <a:rPr lang="en-US" sz="1600" dirty="0" err="1" smtClean="0">
                          <a:latin typeface="Berlin Sans FB Demi" pitchFamily="34" charset="0"/>
                        </a:rPr>
                        <a:t>dan</a:t>
                      </a:r>
                      <a:r>
                        <a:rPr lang="en-US" sz="1600" dirty="0" smtClean="0">
                          <a:latin typeface="Berlin Sans FB Demi" pitchFamily="34" charset="0"/>
                        </a:rPr>
                        <a:t> lulus </a:t>
                      </a:r>
                      <a:r>
                        <a:rPr lang="en-US" sz="1600" dirty="0" err="1" smtClean="0">
                          <a:latin typeface="Berlin Sans FB Demi" pitchFamily="34" charset="0"/>
                        </a:rPr>
                        <a:t>diklat</a:t>
                      </a:r>
                      <a:r>
                        <a:rPr lang="en-US" sz="1600" dirty="0" smtClean="0">
                          <a:latin typeface="Berlin Sans FB Demi" pitchFamily="34" charset="0"/>
                        </a:rPr>
                        <a:t> </a:t>
                      </a:r>
                      <a:r>
                        <a:rPr lang="en-US" sz="1600" dirty="0" err="1" smtClean="0">
                          <a:latin typeface="Berlin Sans FB Demi" pitchFamily="34" charset="0"/>
                        </a:rPr>
                        <a:t>fungsonal</a:t>
                      </a:r>
                      <a:r>
                        <a:rPr lang="en-US" sz="1600" dirty="0" smtClean="0">
                          <a:latin typeface="Berlin Sans FB Demi" pitchFamily="34" charset="0"/>
                        </a:rPr>
                        <a:t> </a:t>
                      </a:r>
                      <a:r>
                        <a:rPr lang="en-US" sz="1600" dirty="0" err="1" smtClean="0">
                          <a:latin typeface="Berlin Sans FB Demi" pitchFamily="34" charset="0"/>
                        </a:rPr>
                        <a:t>keahlian</a:t>
                      </a:r>
                      <a:endParaRPr lang="id-ID" sz="1600" dirty="0" smtClean="0">
                        <a:latin typeface="Berlin Sans FB Demi" pitchFamily="34" charset="0"/>
                      </a:endParaRPr>
                    </a:p>
                  </a:txBody>
                  <a:tcPr marL="91439" marR="91439" marT="45717" marB="45717" anchor="ctr"/>
                </a:tc>
              </a:tr>
              <a:tr h="579085">
                <a:tc>
                  <a:txBody>
                    <a:bodyPr/>
                    <a:lstStyle/>
                    <a:p>
                      <a:pPr algn="ctr"/>
                      <a:r>
                        <a:rPr lang="id-ID" sz="1600" dirty="0" smtClean="0">
                          <a:latin typeface="Berlin Sans FB Demi" pitchFamily="34" charset="0"/>
                        </a:rPr>
                        <a:t>5.</a:t>
                      </a:r>
                      <a:endParaRPr lang="id-ID" sz="1600" dirty="0">
                        <a:latin typeface="Berlin Sans FB Demi" pitchFamily="34" charset="0"/>
                      </a:endParaRPr>
                    </a:p>
                  </a:txBody>
                  <a:tcPr marL="91439" marR="91439" marT="45717" marB="45717"/>
                </a:tc>
                <a:tc>
                  <a:txBody>
                    <a:bodyPr/>
                    <a:lstStyle/>
                    <a:p>
                      <a:r>
                        <a:rPr lang="id-ID" sz="1600" dirty="0" smtClean="0">
                          <a:latin typeface="Berlin Sans FB Demi" pitchFamily="34" charset="0"/>
                        </a:rPr>
                        <a:t>Setiap unsur penilaian prestasi kerja bernilai baik dlm satu tahun terakhir</a:t>
                      </a:r>
                      <a:endParaRPr lang="id-ID" sz="1600" dirty="0">
                        <a:latin typeface="Berlin Sans FB Demi" pitchFamily="34" charset="0"/>
                      </a:endParaRPr>
                    </a:p>
                  </a:txBody>
                  <a:tcPr marL="91439" marR="91439"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latin typeface="Berlin Sans FB Demi" pitchFamily="34" charset="0"/>
                        </a:rPr>
                        <a:t>Setiap unsur penilaian prestasi kerja bernilai baik dlm satu tahun terakhir</a:t>
                      </a:r>
                    </a:p>
                  </a:txBody>
                  <a:tcPr marL="91439" marR="91439" marT="45717" marB="45717" anchor="ctr"/>
                </a:tc>
              </a:tr>
            </a:tbl>
          </a:graphicData>
        </a:graphic>
      </p:graphicFrame>
    </p:spTree>
    <p:extLst>
      <p:ext uri="{BB962C8B-B14F-4D97-AF65-F5344CB8AC3E}">
        <p14:creationId xmlns:p14="http://schemas.microsoft.com/office/powerpoint/2010/main" val="974933444"/>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ppt_x</p:attrName>
                                        </p:attrNameLst>
                                      </p:cBhvr>
                                      <p:tavLst>
                                        <p:tav tm="0">
                                          <p:val>
                                            <p:strVal val="#ppt_x-.2"/>
                                          </p:val>
                                        </p:tav>
                                        <p:tav tm="100000">
                                          <p:val>
                                            <p:strVal val="#ppt_x"/>
                                          </p:val>
                                        </p:tav>
                                      </p:tavLst>
                                    </p:anim>
                                    <p:anim calcmode="lin" valueType="num">
                                      <p:cBhvr>
                                        <p:cTn id="8"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1000"/>
                                        <p:tgtEl>
                                          <p:spTgt spid="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6" presetClass="entr" presetSubtype="2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arn(inHorizontal)">
                                      <p:cBhvr>
                                        <p:cTn id="14" dur="500"/>
                                        <p:tgtEl>
                                          <p:spTgt spid="9"/>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1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1143000"/>
          </a:xfrm>
        </p:spPr>
        <p:txBody>
          <a:bodyPr>
            <a:noAutofit/>
          </a:bodyPr>
          <a:lstStyle/>
          <a:p>
            <a:r>
              <a:rPr lang="id-ID" sz="3200" b="1" dirty="0"/>
              <a:t/>
            </a:r>
            <a:br>
              <a:rPr lang="id-ID" sz="3200" b="1" dirty="0"/>
            </a:br>
            <a:r>
              <a:rPr lang="id-ID" sz="3200" b="1" dirty="0" smtClean="0"/>
              <a:t>SYARAT PENGANGKATAN PERTAMA</a:t>
            </a:r>
            <a:r>
              <a:rPr lang="en-US" sz="3200" b="1" dirty="0" smtClean="0"/>
              <a:t> (PP 11/2017)</a:t>
            </a:r>
            <a:r>
              <a:rPr lang="id-ID" sz="3200" b="1" dirty="0" smtClean="0"/>
              <a:t/>
            </a:r>
            <a:br>
              <a:rPr lang="id-ID" sz="3200" b="1" dirty="0" smtClean="0"/>
            </a:br>
            <a:r>
              <a:rPr lang="id-ID" sz="1200" b="1" dirty="0" smtClean="0"/>
              <a:t>untuk </a:t>
            </a:r>
            <a:r>
              <a:rPr lang="id-ID" sz="1200" b="1" dirty="0"/>
              <a:t>mengisi lowongan kebutuhan JF yang telah ditetapkan melalui pengadaan PNS. </a:t>
            </a:r>
            <a:br>
              <a:rPr lang="id-ID" sz="1200" b="1" dirty="0"/>
            </a:br>
            <a:endParaRPr lang="id-ID" sz="3200" b="1" dirty="0"/>
          </a:p>
        </p:txBody>
      </p:sp>
      <p:sp>
        <p:nvSpPr>
          <p:cNvPr id="3" name="Content Placeholder 2"/>
          <p:cNvSpPr>
            <a:spLocks noGrp="1"/>
          </p:cNvSpPr>
          <p:nvPr>
            <p:ph idx="1"/>
          </p:nvPr>
        </p:nvSpPr>
        <p:spPr>
          <a:xfrm>
            <a:off x="107504" y="1363885"/>
            <a:ext cx="4320480" cy="5494115"/>
          </a:xfrm>
          <a:solidFill>
            <a:srgbClr val="00B0F0"/>
          </a:solidFill>
        </p:spPr>
        <p:txBody>
          <a:bodyPr>
            <a:noAutofit/>
          </a:bodyPr>
          <a:lstStyle/>
          <a:p>
            <a:pPr marL="0" indent="0">
              <a:buNone/>
            </a:pPr>
            <a:r>
              <a:rPr lang="id-ID" sz="1800" dirty="0" smtClean="0"/>
              <a:t>KEAHLIAN</a:t>
            </a:r>
            <a:endParaRPr lang="id-ID" sz="1800" dirty="0"/>
          </a:p>
          <a:p>
            <a:r>
              <a:rPr lang="id-ID" sz="1800" dirty="0" smtClean="0"/>
              <a:t>berstatus </a:t>
            </a:r>
            <a:r>
              <a:rPr lang="id-ID" sz="1800" dirty="0"/>
              <a:t>PNS; </a:t>
            </a:r>
          </a:p>
          <a:p>
            <a:r>
              <a:rPr lang="id-ID" sz="1800" dirty="0" smtClean="0"/>
              <a:t>memiliki </a:t>
            </a:r>
            <a:r>
              <a:rPr lang="id-ID" sz="1800" dirty="0"/>
              <a:t>integritas dan moralitas yang baik; </a:t>
            </a:r>
          </a:p>
          <a:p>
            <a:r>
              <a:rPr lang="id-ID" sz="1800" dirty="0" smtClean="0"/>
              <a:t>sehat </a:t>
            </a:r>
            <a:r>
              <a:rPr lang="id-ID" sz="1800" dirty="0"/>
              <a:t>jasmani dan rohani; </a:t>
            </a:r>
            <a:endParaRPr lang="id-ID" sz="1800" dirty="0" smtClean="0"/>
          </a:p>
          <a:p>
            <a:r>
              <a:rPr lang="sv-SE" sz="1800" dirty="0" smtClean="0">
                <a:solidFill>
                  <a:srgbClr val="FF0000"/>
                </a:solidFill>
              </a:rPr>
              <a:t>berijazah </a:t>
            </a:r>
            <a:r>
              <a:rPr lang="sv-SE" sz="1800" dirty="0">
                <a:solidFill>
                  <a:srgbClr val="FF0000"/>
                </a:solidFill>
              </a:rPr>
              <a:t>paling rendah sarjana atau diploma IV sesuai dengan kualifikasi pendidikan yang dibutuhkan; </a:t>
            </a:r>
          </a:p>
          <a:p>
            <a:r>
              <a:rPr lang="id-ID" sz="1800" dirty="0" smtClean="0"/>
              <a:t>mengikuti </a:t>
            </a:r>
            <a:r>
              <a:rPr lang="id-ID" sz="1800" dirty="0"/>
              <a:t>dan lulus uji Kompetensi Teknis, Kompetensi Manajerial, dan Kompetensi Sosial Kultural sesuai standar kompetensi yang telah disusun oleh instansi pembina; </a:t>
            </a:r>
          </a:p>
          <a:p>
            <a:r>
              <a:rPr lang="id-ID" sz="1800" dirty="0" smtClean="0"/>
              <a:t>nilai </a:t>
            </a:r>
            <a:r>
              <a:rPr lang="id-ID" sz="1800" dirty="0"/>
              <a:t>prestasi kerja paling sedikit bernilai baik dalam 1 (satu) tahun terakhir; dan </a:t>
            </a:r>
          </a:p>
          <a:p>
            <a:r>
              <a:rPr lang="id-ID" sz="1800" dirty="0" smtClean="0"/>
              <a:t>syarat </a:t>
            </a:r>
            <a:r>
              <a:rPr lang="id-ID" sz="1800" dirty="0"/>
              <a:t>lainnya yang ditetapkan oleh Menteri. </a:t>
            </a:r>
          </a:p>
          <a:p>
            <a:endParaRPr lang="id-ID" sz="1800" dirty="0"/>
          </a:p>
        </p:txBody>
      </p:sp>
      <p:sp>
        <p:nvSpPr>
          <p:cNvPr id="4" name="Content Placeholder 2"/>
          <p:cNvSpPr txBox="1">
            <a:spLocks/>
          </p:cNvSpPr>
          <p:nvPr/>
        </p:nvSpPr>
        <p:spPr>
          <a:xfrm>
            <a:off x="611560" y="1693037"/>
            <a:ext cx="4026024" cy="4297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id-ID"/>
          </a:p>
        </p:txBody>
      </p:sp>
      <p:sp>
        <p:nvSpPr>
          <p:cNvPr id="5" name="Content Placeholder 2"/>
          <p:cNvSpPr txBox="1">
            <a:spLocks/>
          </p:cNvSpPr>
          <p:nvPr/>
        </p:nvSpPr>
        <p:spPr>
          <a:xfrm>
            <a:off x="5154488" y="1845437"/>
            <a:ext cx="4026024" cy="4297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id-ID" dirty="0"/>
          </a:p>
        </p:txBody>
      </p:sp>
      <p:sp>
        <p:nvSpPr>
          <p:cNvPr id="6" name="Content Placeholder 2"/>
          <p:cNvSpPr txBox="1">
            <a:spLocks/>
          </p:cNvSpPr>
          <p:nvPr/>
        </p:nvSpPr>
        <p:spPr>
          <a:xfrm>
            <a:off x="4572000" y="1340768"/>
            <a:ext cx="4464496" cy="5517232"/>
          </a:xfrm>
          <a:prstGeom prst="rect">
            <a:avLst/>
          </a:prstGeom>
          <a:solidFill>
            <a:schemeClr val="accent6">
              <a:lumMod val="60000"/>
              <a:lumOff val="4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id-ID" sz="1800" dirty="0" smtClean="0"/>
              <a:t>KETERAMPILAN</a:t>
            </a:r>
          </a:p>
          <a:p>
            <a:r>
              <a:rPr lang="id-ID" sz="1800" dirty="0" smtClean="0"/>
              <a:t>berstatus </a:t>
            </a:r>
            <a:r>
              <a:rPr lang="id-ID" sz="1800" dirty="0"/>
              <a:t>PNS; </a:t>
            </a:r>
          </a:p>
          <a:p>
            <a:r>
              <a:rPr lang="id-ID" sz="1800" dirty="0" smtClean="0"/>
              <a:t>memiliki </a:t>
            </a:r>
            <a:r>
              <a:rPr lang="id-ID" sz="1800" dirty="0"/>
              <a:t>integritas dan moralitas yang baik; </a:t>
            </a:r>
          </a:p>
          <a:p>
            <a:r>
              <a:rPr lang="id-ID" sz="1800" dirty="0" smtClean="0"/>
              <a:t>sehat </a:t>
            </a:r>
            <a:r>
              <a:rPr lang="id-ID" sz="1800" dirty="0"/>
              <a:t>jasmani dan rohani; </a:t>
            </a:r>
          </a:p>
          <a:p>
            <a:r>
              <a:rPr lang="id-ID" sz="1800" dirty="0" smtClean="0">
                <a:solidFill>
                  <a:srgbClr val="FF0000"/>
                </a:solidFill>
              </a:rPr>
              <a:t>berijazah </a:t>
            </a:r>
            <a:r>
              <a:rPr lang="id-ID" sz="1800" dirty="0">
                <a:solidFill>
                  <a:srgbClr val="FF0000"/>
                </a:solidFill>
              </a:rPr>
              <a:t>paling rendah sekolah lanjutan tingkat atas atau setara sesuai dengan kualifikasi pendidikan yang dibutuhkan; </a:t>
            </a:r>
          </a:p>
          <a:p>
            <a:r>
              <a:rPr lang="id-ID" sz="1800" dirty="0" smtClean="0"/>
              <a:t>mengikuti </a:t>
            </a:r>
            <a:r>
              <a:rPr lang="id-ID" sz="1800" dirty="0"/>
              <a:t>dan lulus uji Kompetensi Teknis, Kompetensi Manajerial, dan Kompetensi Sosial Kultural sesuai standar kompetensi yang telah disusun oleh instansi pembina; </a:t>
            </a:r>
          </a:p>
          <a:p>
            <a:r>
              <a:rPr lang="id-ID" sz="1800" dirty="0" smtClean="0"/>
              <a:t>nilai </a:t>
            </a:r>
            <a:r>
              <a:rPr lang="id-ID" sz="1800" dirty="0"/>
              <a:t>prestasi kerja paling sedikit bernilai baik dalam 1 (satu) tahun terakhir; dan </a:t>
            </a:r>
          </a:p>
          <a:p>
            <a:r>
              <a:rPr lang="id-ID" sz="1800" dirty="0" smtClean="0"/>
              <a:t>syarat </a:t>
            </a:r>
            <a:r>
              <a:rPr lang="id-ID" sz="1800" dirty="0"/>
              <a:t>lainnya yang ditetapkan oleh Menteri. </a:t>
            </a:r>
          </a:p>
          <a:p>
            <a:endParaRPr lang="id-ID" sz="1800" dirty="0"/>
          </a:p>
        </p:txBody>
      </p:sp>
    </p:spTree>
    <p:extLst>
      <p:ext uri="{BB962C8B-B14F-4D97-AF65-F5344CB8AC3E}">
        <p14:creationId xmlns:p14="http://schemas.microsoft.com/office/powerpoint/2010/main" val="209659013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Rectangle 82"/>
          <p:cNvSpPr/>
          <p:nvPr/>
        </p:nvSpPr>
        <p:spPr>
          <a:xfrm>
            <a:off x="15875" y="6342063"/>
            <a:ext cx="5429250" cy="5000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Berlin Sans FB" pitchFamily="34" charset="0"/>
            </a:endParaRPr>
          </a:p>
        </p:txBody>
      </p:sp>
      <p:sp>
        <p:nvSpPr>
          <p:cNvPr id="84" name="TextBox 83"/>
          <p:cNvSpPr txBox="1"/>
          <p:nvPr/>
        </p:nvSpPr>
        <p:spPr>
          <a:xfrm>
            <a:off x="428625" y="71438"/>
            <a:ext cx="8143875" cy="707886"/>
          </a:xfrm>
          <a:prstGeom prst="rect">
            <a:avLst/>
          </a:prstGeom>
          <a:ln>
            <a:noFill/>
          </a:ln>
        </p:spPr>
        <p:style>
          <a:lnRef idx="2">
            <a:schemeClr val="accent2">
              <a:shade val="50000"/>
            </a:schemeClr>
          </a:lnRef>
          <a:fillRef idx="1001">
            <a:schemeClr val="lt1"/>
          </a:fillRef>
          <a:effectRef idx="0">
            <a:schemeClr val="accent2"/>
          </a:effectRef>
          <a:fontRef idx="minor">
            <a:schemeClr val="lt1"/>
          </a:fontRef>
        </p:style>
        <p:txBody>
          <a:bodyPr>
            <a:spAutoFit/>
          </a:bodyPr>
          <a:lstStyle/>
          <a:p>
            <a:pPr algn="ctr">
              <a:defRPr/>
            </a:pPr>
            <a:r>
              <a:rPr lang="en-US" sz="2000" b="1" dirty="0">
                <a:solidFill>
                  <a:srgbClr val="DE0000"/>
                </a:solidFill>
                <a:effectLst>
                  <a:outerShdw blurRad="38100" dist="38100" dir="2700000" algn="tl">
                    <a:srgbClr val="000000">
                      <a:alpha val="43137"/>
                    </a:srgbClr>
                  </a:outerShdw>
                </a:effectLst>
                <a:latin typeface="Rockwell" pitchFamily="18" charset="0"/>
              </a:rPr>
              <a:t>SYARAT PENGANGKATAN </a:t>
            </a:r>
            <a:r>
              <a:rPr lang="id-ID" sz="2000" b="1" dirty="0">
                <a:solidFill>
                  <a:srgbClr val="DE0000"/>
                </a:solidFill>
                <a:effectLst>
                  <a:outerShdw blurRad="38100" dist="38100" dir="2700000" algn="tl">
                    <a:srgbClr val="000000">
                      <a:alpha val="43137"/>
                    </a:srgbClr>
                  </a:outerShdw>
                </a:effectLst>
                <a:latin typeface="Rockwell" pitchFamily="18" charset="0"/>
              </a:rPr>
              <a:t>PERPINDAHAN </a:t>
            </a:r>
            <a:r>
              <a:rPr lang="id-ID" sz="2000" b="1" dirty="0" smtClean="0">
                <a:solidFill>
                  <a:srgbClr val="DE0000"/>
                </a:solidFill>
                <a:effectLst>
                  <a:outerShdw blurRad="38100" dist="38100" dir="2700000" algn="tl">
                    <a:srgbClr val="000000">
                      <a:alpha val="43137"/>
                    </a:srgbClr>
                  </a:outerShdw>
                </a:effectLst>
                <a:latin typeface="Rockwell" pitchFamily="18" charset="0"/>
              </a:rPr>
              <a:t>D</a:t>
            </a:r>
            <a:r>
              <a:rPr lang="en-US" sz="2000" b="1" dirty="0" smtClean="0">
                <a:solidFill>
                  <a:srgbClr val="DE0000"/>
                </a:solidFill>
                <a:effectLst>
                  <a:outerShdw blurRad="38100" dist="38100" dir="2700000" algn="tl">
                    <a:srgbClr val="000000">
                      <a:alpha val="43137"/>
                    </a:srgbClr>
                  </a:outerShdw>
                </a:effectLst>
                <a:latin typeface="Rockwell" pitchFamily="18" charset="0"/>
              </a:rPr>
              <a:t>A</a:t>
            </a:r>
            <a:r>
              <a:rPr lang="id-ID" sz="2000" b="1" dirty="0" smtClean="0">
                <a:solidFill>
                  <a:srgbClr val="DE0000"/>
                </a:solidFill>
                <a:effectLst>
                  <a:outerShdw blurRad="38100" dist="38100" dir="2700000" algn="tl">
                    <a:srgbClr val="000000">
                      <a:alpha val="43137"/>
                    </a:srgbClr>
                  </a:outerShdw>
                </a:effectLst>
                <a:latin typeface="Rockwell" pitchFamily="18" charset="0"/>
              </a:rPr>
              <a:t>R</a:t>
            </a:r>
            <a:r>
              <a:rPr lang="en-US" sz="2000" b="1" dirty="0" smtClean="0">
                <a:solidFill>
                  <a:srgbClr val="DE0000"/>
                </a:solidFill>
                <a:effectLst>
                  <a:outerShdw blurRad="38100" dist="38100" dir="2700000" algn="tl">
                    <a:srgbClr val="000000">
                      <a:alpha val="43137"/>
                    </a:srgbClr>
                  </a:outerShdw>
                </a:effectLst>
                <a:latin typeface="Rockwell" pitchFamily="18" charset="0"/>
              </a:rPr>
              <a:t>I</a:t>
            </a:r>
            <a:r>
              <a:rPr lang="id-ID" sz="2000" b="1" dirty="0" smtClean="0">
                <a:solidFill>
                  <a:srgbClr val="DE0000"/>
                </a:solidFill>
                <a:effectLst>
                  <a:outerShdw blurRad="38100" dist="38100" dir="2700000" algn="tl">
                    <a:srgbClr val="000000">
                      <a:alpha val="43137"/>
                    </a:srgbClr>
                  </a:outerShdw>
                </a:effectLst>
                <a:latin typeface="Rockwell" pitchFamily="18" charset="0"/>
              </a:rPr>
              <a:t> </a:t>
            </a:r>
            <a:r>
              <a:rPr lang="id-ID" sz="2000" b="1" dirty="0">
                <a:solidFill>
                  <a:srgbClr val="DE0000"/>
                </a:solidFill>
                <a:effectLst>
                  <a:outerShdw blurRad="38100" dist="38100" dir="2700000" algn="tl">
                    <a:srgbClr val="000000">
                      <a:alpha val="43137"/>
                    </a:srgbClr>
                  </a:outerShdw>
                </a:effectLst>
                <a:latin typeface="Rockwell" pitchFamily="18" charset="0"/>
              </a:rPr>
              <a:t>JAB LAIN KE DALAM </a:t>
            </a:r>
            <a:r>
              <a:rPr lang="id-ID" sz="2000" b="1" dirty="0" smtClean="0">
                <a:solidFill>
                  <a:srgbClr val="DE0000"/>
                </a:solidFill>
                <a:effectLst>
                  <a:outerShdw blurRad="38100" dist="38100" dir="2700000" algn="tl">
                    <a:srgbClr val="000000">
                      <a:alpha val="43137"/>
                    </a:srgbClr>
                  </a:outerShdw>
                </a:effectLst>
                <a:latin typeface="Rockwell" pitchFamily="18" charset="0"/>
              </a:rPr>
              <a:t>JABFUNG</a:t>
            </a:r>
            <a:r>
              <a:rPr lang="en-US" sz="2000" b="1" dirty="0" smtClean="0">
                <a:solidFill>
                  <a:srgbClr val="DE0000"/>
                </a:solidFill>
                <a:effectLst>
                  <a:outerShdw blurRad="38100" dist="38100" dir="2700000" algn="tl">
                    <a:srgbClr val="000000">
                      <a:alpha val="43137"/>
                    </a:srgbClr>
                  </a:outerShdw>
                </a:effectLst>
                <a:latin typeface="Rockwell" pitchFamily="18" charset="0"/>
              </a:rPr>
              <a:t> VERSI SEBELUM PP 11/2017</a:t>
            </a:r>
            <a:endParaRPr lang="en-US" sz="2000" b="1" dirty="0">
              <a:solidFill>
                <a:srgbClr val="DE0000"/>
              </a:solidFill>
              <a:effectLst>
                <a:outerShdw blurRad="38100" dist="38100" dir="2700000" algn="tl">
                  <a:srgbClr val="000000">
                    <a:alpha val="43137"/>
                  </a:srgbClr>
                </a:outerShdw>
              </a:effectLst>
              <a:latin typeface="Rockwell" pitchFamily="18" charset="0"/>
            </a:endParaRPr>
          </a:p>
        </p:txBody>
      </p:sp>
      <p:graphicFrame>
        <p:nvGraphicFramePr>
          <p:cNvPr id="85" name="Table 84"/>
          <p:cNvGraphicFramePr>
            <a:graphicFrameLocks noGrp="1"/>
          </p:cNvGraphicFramePr>
          <p:nvPr>
            <p:extLst/>
          </p:nvPr>
        </p:nvGraphicFramePr>
        <p:xfrm>
          <a:off x="285750" y="1000125"/>
          <a:ext cx="8643938" cy="5438775"/>
        </p:xfrm>
        <a:graphic>
          <a:graphicData uri="http://schemas.openxmlformats.org/drawingml/2006/table">
            <a:tbl>
              <a:tblPr firstRow="1" bandRow="1">
                <a:tableStyleId>{BC89EF96-8CEA-46FF-86C4-4CE0E7609802}</a:tableStyleId>
              </a:tblPr>
              <a:tblGrid>
                <a:gridCol w="659283"/>
                <a:gridCol w="4028954"/>
                <a:gridCol w="3955701"/>
              </a:tblGrid>
              <a:tr h="470163">
                <a:tc>
                  <a:txBody>
                    <a:bodyPr/>
                    <a:lstStyle/>
                    <a:p>
                      <a:pPr algn="ctr"/>
                      <a:r>
                        <a:rPr lang="id-ID" sz="1800" dirty="0" smtClean="0">
                          <a:latin typeface="Berlin Sans FB Demi" pitchFamily="34" charset="0"/>
                        </a:rPr>
                        <a:t>NO</a:t>
                      </a:r>
                      <a:endParaRPr lang="id-ID" sz="1800" dirty="0">
                        <a:latin typeface="Berlin Sans FB Demi" pitchFamily="34" charset="0"/>
                      </a:endParaRPr>
                    </a:p>
                  </a:txBody>
                  <a:tcPr marL="91439" marR="91439" marT="45723" marB="45723" anchor="ctr">
                    <a:solidFill>
                      <a:schemeClr val="accent3"/>
                    </a:solidFill>
                  </a:tcPr>
                </a:tc>
                <a:tc>
                  <a:txBody>
                    <a:bodyPr/>
                    <a:lstStyle/>
                    <a:p>
                      <a:pPr algn="ctr"/>
                      <a:r>
                        <a:rPr lang="id-ID" sz="1800" dirty="0" smtClean="0">
                          <a:latin typeface="Berlin Sans FB Demi" pitchFamily="34" charset="0"/>
                        </a:rPr>
                        <a:t>KETRAMPILAN</a:t>
                      </a:r>
                      <a:endParaRPr lang="id-ID" sz="1800" dirty="0">
                        <a:latin typeface="Berlin Sans FB Demi" pitchFamily="34" charset="0"/>
                      </a:endParaRPr>
                    </a:p>
                  </a:txBody>
                  <a:tcPr marL="91439" marR="91439" marT="45723" marB="45723" anchor="ctr">
                    <a:solidFill>
                      <a:schemeClr val="accent3"/>
                    </a:solidFill>
                  </a:tcPr>
                </a:tc>
                <a:tc>
                  <a:txBody>
                    <a:bodyPr/>
                    <a:lstStyle/>
                    <a:p>
                      <a:pPr algn="ctr"/>
                      <a:r>
                        <a:rPr lang="id-ID" sz="1800" dirty="0" smtClean="0">
                          <a:latin typeface="Berlin Sans FB Demi" pitchFamily="34" charset="0"/>
                        </a:rPr>
                        <a:t>KEAHLIAN</a:t>
                      </a:r>
                      <a:endParaRPr lang="id-ID" sz="1800" dirty="0">
                        <a:latin typeface="Berlin Sans FB Demi" pitchFamily="34" charset="0"/>
                      </a:endParaRPr>
                    </a:p>
                  </a:txBody>
                  <a:tcPr marL="91439" marR="91439" marT="45723" marB="45723" anchor="ctr">
                    <a:solidFill>
                      <a:schemeClr val="accent3"/>
                    </a:solidFill>
                  </a:tcPr>
                </a:tc>
              </a:tr>
              <a:tr h="335305">
                <a:tc>
                  <a:txBody>
                    <a:bodyPr/>
                    <a:lstStyle/>
                    <a:p>
                      <a:pPr algn="ctr"/>
                      <a:r>
                        <a:rPr lang="id-ID" sz="1600" dirty="0" smtClean="0">
                          <a:latin typeface="Berlin Sans FB Demi" pitchFamily="34" charset="0"/>
                        </a:rPr>
                        <a:t>1.</a:t>
                      </a:r>
                      <a:endParaRPr lang="id-ID" sz="1600" dirty="0">
                        <a:latin typeface="Berlin Sans FB Demi" pitchFamily="34" charset="0"/>
                      </a:endParaRPr>
                    </a:p>
                  </a:txBody>
                  <a:tcPr marL="91439" marR="91439" marT="45723" marB="45723" anchor="ctr"/>
                </a:tc>
                <a:tc>
                  <a:txBody>
                    <a:bodyPr/>
                    <a:lstStyle/>
                    <a:p>
                      <a:r>
                        <a:rPr lang="id-ID" sz="1600" dirty="0" smtClean="0">
                          <a:latin typeface="Berlin Sans FB Demi" pitchFamily="34" charset="0"/>
                        </a:rPr>
                        <a:t>PNS</a:t>
                      </a:r>
                      <a:endParaRPr lang="id-ID" sz="1600" dirty="0">
                        <a:latin typeface="Berlin Sans FB Demi" pitchFamily="34" charset="0"/>
                      </a:endParaRPr>
                    </a:p>
                  </a:txBody>
                  <a:tcPr marL="91439" marR="91439" marT="45723" marB="45723" anchor="ctr"/>
                </a:tc>
                <a:tc>
                  <a:txBody>
                    <a:bodyPr/>
                    <a:lstStyle/>
                    <a:p>
                      <a:r>
                        <a:rPr lang="id-ID" sz="1600" dirty="0" smtClean="0">
                          <a:latin typeface="Berlin Sans FB Demi" pitchFamily="34" charset="0"/>
                        </a:rPr>
                        <a:t>PNS</a:t>
                      </a:r>
                      <a:endParaRPr lang="id-ID" sz="1600" dirty="0">
                        <a:latin typeface="Berlin Sans FB Demi" pitchFamily="34" charset="0"/>
                      </a:endParaRPr>
                    </a:p>
                  </a:txBody>
                  <a:tcPr marL="91439" marR="91439" marT="45723" marB="45723" anchor="ctr"/>
                </a:tc>
              </a:tr>
              <a:tr h="335305">
                <a:tc>
                  <a:txBody>
                    <a:bodyPr/>
                    <a:lstStyle/>
                    <a:p>
                      <a:pPr algn="ctr"/>
                      <a:r>
                        <a:rPr lang="id-ID" sz="1600" dirty="0" smtClean="0">
                          <a:latin typeface="Berlin Sans FB Demi" pitchFamily="34" charset="0"/>
                        </a:rPr>
                        <a:t>2.</a:t>
                      </a:r>
                      <a:endParaRPr lang="id-ID" sz="1600" dirty="0">
                        <a:latin typeface="Berlin Sans FB Demi" pitchFamily="34" charset="0"/>
                      </a:endParaRPr>
                    </a:p>
                  </a:txBody>
                  <a:tcPr marL="91439" marR="91439" marT="45723" marB="45723" anchor="ctr"/>
                </a:tc>
                <a:tc>
                  <a:txBody>
                    <a:bodyPr/>
                    <a:lstStyle/>
                    <a:p>
                      <a:r>
                        <a:rPr lang="id-ID" sz="1600" dirty="0" smtClean="0">
                          <a:latin typeface="Berlin Sans FB Demi" pitchFamily="34" charset="0"/>
                        </a:rPr>
                        <a:t>Memiliki integritas dan moralitas</a:t>
                      </a:r>
                      <a:endParaRPr lang="id-ID" sz="1600" dirty="0">
                        <a:latin typeface="Berlin Sans FB Demi" pitchFamily="34" charset="0"/>
                      </a:endParaRPr>
                    </a:p>
                  </a:txBody>
                  <a:tcPr marL="91439" marR="91439" marT="45723" marB="45723" anchor="ctr"/>
                </a:tc>
                <a:tc>
                  <a:txBody>
                    <a:bodyPr/>
                    <a:lstStyle/>
                    <a:p>
                      <a:r>
                        <a:rPr lang="id-ID" sz="1600" dirty="0" smtClean="0">
                          <a:latin typeface="Berlin Sans FB Demi" pitchFamily="34" charset="0"/>
                        </a:rPr>
                        <a:t>Memiliki integritas dan moralitas</a:t>
                      </a:r>
                      <a:endParaRPr lang="id-ID" sz="1600" dirty="0">
                        <a:latin typeface="Berlin Sans FB Demi" pitchFamily="34" charset="0"/>
                      </a:endParaRPr>
                    </a:p>
                  </a:txBody>
                  <a:tcPr marL="91439" marR="91439" marT="45723" marB="45723" anchor="ctr"/>
                </a:tc>
              </a:tr>
              <a:tr h="335305">
                <a:tc>
                  <a:txBody>
                    <a:bodyPr/>
                    <a:lstStyle/>
                    <a:p>
                      <a:pPr algn="ctr"/>
                      <a:r>
                        <a:rPr lang="id-ID" sz="1600" dirty="0" smtClean="0">
                          <a:latin typeface="Berlin Sans FB Demi" pitchFamily="34" charset="0"/>
                        </a:rPr>
                        <a:t>3.</a:t>
                      </a:r>
                      <a:endParaRPr lang="id-ID" sz="1600" dirty="0">
                        <a:latin typeface="Berlin Sans FB Demi" pitchFamily="34" charset="0"/>
                      </a:endParaRPr>
                    </a:p>
                  </a:txBody>
                  <a:tcPr marL="91439" marR="91439" marT="45723" marB="45723"/>
                </a:tc>
                <a:tc>
                  <a:txBody>
                    <a:bodyPr/>
                    <a:lstStyle/>
                    <a:p>
                      <a:r>
                        <a:rPr kumimoji="0" lang="id-ID" sz="1600" kern="1200" baseline="0" dirty="0" smtClean="0">
                          <a:solidFill>
                            <a:schemeClr val="tx1"/>
                          </a:solidFill>
                          <a:latin typeface="Berlin Sans FB Demi" pitchFamily="34" charset="0"/>
                          <a:ea typeface="+mn-ea"/>
                          <a:cs typeface="+mn-cs"/>
                        </a:rPr>
                        <a:t>sehat jasmani dan rohani </a:t>
                      </a:r>
                      <a:endParaRPr lang="id-ID" sz="1600" dirty="0">
                        <a:latin typeface="Berlin Sans FB Demi" pitchFamily="34" charset="0"/>
                      </a:endParaRPr>
                    </a:p>
                  </a:txBody>
                  <a:tcPr marL="91439" marR="91439" marT="45723" marB="45723"/>
                </a:tc>
                <a:tc>
                  <a:txBody>
                    <a:bodyPr/>
                    <a:lstStyle/>
                    <a:p>
                      <a:r>
                        <a:rPr kumimoji="0" lang="id-ID" sz="1600" kern="1200" baseline="0" dirty="0" smtClean="0">
                          <a:solidFill>
                            <a:schemeClr val="tx1"/>
                          </a:solidFill>
                          <a:latin typeface="Berlin Sans FB Demi" pitchFamily="34" charset="0"/>
                          <a:ea typeface="+mn-ea"/>
                          <a:cs typeface="+mn-cs"/>
                        </a:rPr>
                        <a:t>sehat jasmani dan rohani </a:t>
                      </a:r>
                    </a:p>
                  </a:txBody>
                  <a:tcPr marL="91439" marR="91439" marT="45723" marB="45723"/>
                </a:tc>
              </a:tr>
              <a:tr h="823022">
                <a:tc>
                  <a:txBody>
                    <a:bodyPr/>
                    <a:lstStyle/>
                    <a:p>
                      <a:pPr algn="ctr"/>
                      <a:r>
                        <a:rPr lang="id-ID" sz="1600" dirty="0" smtClean="0">
                          <a:latin typeface="Berlin Sans FB Demi" pitchFamily="34" charset="0"/>
                        </a:rPr>
                        <a:t>4.</a:t>
                      </a:r>
                      <a:endParaRPr lang="id-ID" sz="1600" dirty="0">
                        <a:latin typeface="Berlin Sans FB Demi" pitchFamily="34" charset="0"/>
                      </a:endParaRPr>
                    </a:p>
                  </a:txBody>
                  <a:tcPr marL="91439" marR="91439"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600" kern="1200" baseline="0" dirty="0" smtClean="0">
                          <a:solidFill>
                            <a:schemeClr val="tx1"/>
                          </a:solidFill>
                          <a:latin typeface="Berlin Sans FB Demi" pitchFamily="34" charset="0"/>
                          <a:ea typeface="+mn-ea"/>
                          <a:cs typeface="+mn-cs"/>
                        </a:rPr>
                        <a:t>berijazah paling rendah  SMK</a:t>
                      </a:r>
                      <a:r>
                        <a:rPr kumimoji="0" lang="en-US" sz="1600" kern="1200" baseline="0" dirty="0" smtClean="0">
                          <a:solidFill>
                            <a:schemeClr val="tx1"/>
                          </a:solidFill>
                          <a:latin typeface="Berlin Sans FB Demi" pitchFamily="34" charset="0"/>
                          <a:ea typeface="+mn-ea"/>
                          <a:cs typeface="+mn-cs"/>
                        </a:rPr>
                        <a:t>/SMU</a:t>
                      </a:r>
                      <a:r>
                        <a:rPr kumimoji="0" lang="id-ID" sz="1600" kern="1200" baseline="0" dirty="0" smtClean="0">
                          <a:solidFill>
                            <a:schemeClr val="tx1"/>
                          </a:solidFill>
                          <a:latin typeface="Berlin Sans FB Demi" pitchFamily="34" charset="0"/>
                          <a:ea typeface="+mn-ea"/>
                          <a:cs typeface="+mn-cs"/>
                        </a:rPr>
                        <a:t>   </a:t>
                      </a:r>
                      <a:endParaRPr lang="id-ID" sz="1600" dirty="0">
                        <a:latin typeface="Berlin Sans FB Demi" pitchFamily="34" charset="0"/>
                      </a:endParaRPr>
                    </a:p>
                  </a:txBody>
                  <a:tcPr marL="91439" marR="91439" marT="45723" marB="45723"/>
                </a:tc>
                <a:tc>
                  <a:txBody>
                    <a:bodyPr/>
                    <a:lstStyle/>
                    <a:p>
                      <a:r>
                        <a:rPr kumimoji="0" lang="sv-SE" sz="1600" kern="1200" baseline="0" dirty="0" smtClean="0">
                          <a:solidFill>
                            <a:schemeClr val="tx1"/>
                          </a:solidFill>
                          <a:latin typeface="Berlin Sans FB Demi" pitchFamily="34" charset="0"/>
                          <a:ea typeface="+mn-ea"/>
                          <a:cs typeface="+mn-cs"/>
                        </a:rPr>
                        <a:t>berijazah paling </a:t>
                      </a:r>
                      <a:r>
                        <a:rPr kumimoji="0" lang="sv-SE" sz="1600" kern="1200" baseline="0" dirty="0" smtClean="0">
                          <a:solidFill>
                            <a:srgbClr val="DE0000"/>
                          </a:solidFill>
                          <a:latin typeface="Berlin Sans FB Demi" pitchFamily="34" charset="0"/>
                          <a:ea typeface="+mn-ea"/>
                          <a:cs typeface="+mn-cs"/>
                        </a:rPr>
                        <a:t>rendah sarjana atau diploma IV</a:t>
                      </a:r>
                      <a:r>
                        <a:rPr kumimoji="0" lang="sv-SE" sz="1600" kern="1200" baseline="0" dirty="0" smtClean="0">
                          <a:solidFill>
                            <a:schemeClr val="tx1"/>
                          </a:solidFill>
                          <a:latin typeface="Berlin Sans FB Demi" pitchFamily="34" charset="0"/>
                          <a:ea typeface="+mn-ea"/>
                          <a:cs typeface="+mn-cs"/>
                        </a:rPr>
                        <a:t> </a:t>
                      </a:r>
                      <a:r>
                        <a:rPr kumimoji="0" lang="id-ID" sz="1600" kern="1200" baseline="0" dirty="0" smtClean="0">
                          <a:solidFill>
                            <a:schemeClr val="tx1"/>
                          </a:solidFill>
                          <a:latin typeface="Berlin Sans FB Demi" pitchFamily="34" charset="0"/>
                          <a:ea typeface="+mn-ea"/>
                          <a:cs typeface="+mn-cs"/>
                        </a:rPr>
                        <a:t>di bidang </a:t>
                      </a:r>
                      <a:r>
                        <a:rPr kumimoji="0" lang="en-US" sz="1600" kern="1200" baseline="0" dirty="0" smtClean="0">
                          <a:solidFill>
                            <a:schemeClr val="tx1"/>
                          </a:solidFill>
                          <a:latin typeface="Berlin Sans FB Demi" pitchFamily="34" charset="0"/>
                          <a:ea typeface="+mn-ea"/>
                          <a:cs typeface="+mn-cs"/>
                        </a:rPr>
                        <a:t>……</a:t>
                      </a:r>
                      <a:r>
                        <a:rPr kumimoji="0" lang="id-ID" sz="1600" kern="1200" baseline="0" dirty="0" smtClean="0">
                          <a:solidFill>
                            <a:schemeClr val="tx1"/>
                          </a:solidFill>
                          <a:latin typeface="Berlin Sans FB Demi" pitchFamily="34" charset="0"/>
                          <a:ea typeface="+mn-ea"/>
                          <a:cs typeface="+mn-cs"/>
                        </a:rPr>
                        <a:t> </a:t>
                      </a:r>
                      <a:r>
                        <a:rPr kumimoji="0" lang="sv-SE" sz="1600" kern="1200" baseline="0" dirty="0" smtClean="0">
                          <a:solidFill>
                            <a:schemeClr val="tx1"/>
                          </a:solidFill>
                          <a:latin typeface="Berlin Sans FB Demi" pitchFamily="34" charset="0"/>
                          <a:ea typeface="+mn-ea"/>
                          <a:cs typeface="+mn-cs"/>
                        </a:rPr>
                        <a:t>sesuai dengan kualifikasi pendidikan yang dibutuhkan; </a:t>
                      </a:r>
                    </a:p>
                  </a:txBody>
                  <a:tcPr marL="91439" marR="91439" marT="45723" marB="45723"/>
                </a:tc>
              </a:tr>
              <a:tr h="579163">
                <a:tc>
                  <a:txBody>
                    <a:bodyPr/>
                    <a:lstStyle/>
                    <a:p>
                      <a:pPr algn="ctr"/>
                      <a:r>
                        <a:rPr lang="id-ID" sz="1600" dirty="0" smtClean="0">
                          <a:latin typeface="Berlin Sans FB Demi" pitchFamily="34" charset="0"/>
                        </a:rPr>
                        <a:t>5.</a:t>
                      </a:r>
                      <a:endParaRPr lang="id-ID" sz="1600" dirty="0">
                        <a:latin typeface="Berlin Sans FB Demi" pitchFamily="34" charset="0"/>
                      </a:endParaRPr>
                    </a:p>
                  </a:txBody>
                  <a:tcPr marL="91439" marR="91439" marT="45723" marB="45723"/>
                </a:tc>
                <a:tc>
                  <a:txBody>
                    <a:bodyPr/>
                    <a:lstStyle/>
                    <a:p>
                      <a:r>
                        <a:rPr kumimoji="0" lang="id-ID" sz="1600" kern="1200" baseline="0" dirty="0" smtClean="0">
                          <a:solidFill>
                            <a:schemeClr val="tx1"/>
                          </a:solidFill>
                          <a:latin typeface="Berlin Sans FB Demi" pitchFamily="34" charset="0"/>
                          <a:ea typeface="+mn-ea"/>
                          <a:cs typeface="+mn-cs"/>
                        </a:rPr>
                        <a:t>Pangkat paling rendah Pengatur Muda/II/a </a:t>
                      </a:r>
                      <a:endParaRPr lang="id-ID" sz="1600" dirty="0">
                        <a:latin typeface="Berlin Sans FB Demi" pitchFamily="34" charset="0"/>
                      </a:endParaRPr>
                    </a:p>
                  </a:txBody>
                  <a:tcPr marL="91439" marR="91439" marT="45723" marB="45723"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600" kern="1200" baseline="0" dirty="0" smtClean="0">
                          <a:solidFill>
                            <a:schemeClr val="tx1"/>
                          </a:solidFill>
                          <a:latin typeface="Berlin Sans FB Demi" pitchFamily="34" charset="0"/>
                          <a:ea typeface="+mn-ea"/>
                          <a:cs typeface="+mn-cs"/>
                        </a:rPr>
                        <a:t>Pangkat paling rendah Penata Muda/III/a</a:t>
                      </a:r>
                    </a:p>
                  </a:txBody>
                  <a:tcPr marL="91439" marR="91439" marT="45723" marB="45723"/>
                </a:tc>
              </a:tr>
              <a:tr h="823022">
                <a:tc>
                  <a:txBody>
                    <a:bodyPr/>
                    <a:lstStyle/>
                    <a:p>
                      <a:pPr algn="ctr"/>
                      <a:r>
                        <a:rPr lang="en-US" sz="1600" dirty="0" smtClean="0">
                          <a:latin typeface="Berlin Sans FB Demi" pitchFamily="34" charset="0"/>
                        </a:rPr>
                        <a:t>6.</a:t>
                      </a:r>
                      <a:endParaRPr lang="id-ID" sz="1600" dirty="0">
                        <a:latin typeface="Berlin Sans FB Demi" pitchFamily="34" charset="0"/>
                      </a:endParaRPr>
                    </a:p>
                  </a:txBody>
                  <a:tcPr marL="91439" marR="91439" marT="45723" marB="45723" anchor="ctr"/>
                </a:tc>
                <a:tc>
                  <a:txBody>
                    <a:bodyPr/>
                    <a:lstStyle/>
                    <a:p>
                      <a:r>
                        <a:rPr kumimoji="0" lang="it-IT" sz="1600" kern="1200" baseline="0" dirty="0" smtClean="0">
                          <a:solidFill>
                            <a:schemeClr val="tx1"/>
                          </a:solidFill>
                          <a:latin typeface="Berlin Sans FB Demi" pitchFamily="34" charset="0"/>
                          <a:ea typeface="+mn-ea"/>
                          <a:cs typeface="+mn-cs"/>
                        </a:rPr>
                        <a:t>Telah mengikuti dan lulus diklat fungsional tingkat terampil</a:t>
                      </a:r>
                    </a:p>
                  </a:txBody>
                  <a:tcPr marL="91439" marR="91439" marT="45723" marB="45723"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sz="1600" kern="1200" baseline="0" dirty="0" smtClean="0">
                          <a:solidFill>
                            <a:schemeClr val="tx1"/>
                          </a:solidFill>
                          <a:latin typeface="Berlin Sans FB Demi" pitchFamily="34" charset="0"/>
                          <a:ea typeface="+mn-ea"/>
                          <a:cs typeface="+mn-cs"/>
                        </a:rPr>
                        <a:t>Telah mengikuti dan lulus diklat fungsional tingkat keahlian </a:t>
                      </a:r>
                    </a:p>
                    <a:p>
                      <a:endParaRPr kumimoji="0" lang="it-IT" sz="1600" kern="1200" baseline="0" dirty="0" smtClean="0">
                        <a:solidFill>
                          <a:schemeClr val="tx1"/>
                        </a:solidFill>
                        <a:latin typeface="Berlin Sans FB Demi" pitchFamily="34" charset="0"/>
                        <a:ea typeface="+mn-ea"/>
                        <a:cs typeface="+mn-cs"/>
                      </a:endParaRPr>
                    </a:p>
                  </a:txBody>
                  <a:tcPr marL="91439" marR="91439" marT="45723" marB="45723" anchor="ctr"/>
                </a:tc>
              </a:tr>
              <a:tr h="335305">
                <a:tc>
                  <a:txBody>
                    <a:bodyPr/>
                    <a:lstStyle/>
                    <a:p>
                      <a:pPr algn="ctr"/>
                      <a:r>
                        <a:rPr lang="en-US" sz="1600" dirty="0" smtClean="0">
                          <a:latin typeface="Berlin Sans FB Demi" pitchFamily="34" charset="0"/>
                        </a:rPr>
                        <a:t>7</a:t>
                      </a:r>
                      <a:r>
                        <a:rPr lang="id-ID" sz="1600" dirty="0" smtClean="0">
                          <a:latin typeface="Berlin Sans FB Demi" pitchFamily="34" charset="0"/>
                        </a:rPr>
                        <a:t>.</a:t>
                      </a:r>
                      <a:endParaRPr lang="id-ID" sz="1600" dirty="0">
                        <a:latin typeface="Berlin Sans FB Demi" pitchFamily="34" charset="0"/>
                      </a:endParaRPr>
                    </a:p>
                  </a:txBody>
                  <a:tcPr marL="91439" marR="91439" marT="45723" marB="45723" anchor="ctr"/>
                </a:tc>
                <a:tc>
                  <a:txBody>
                    <a:bodyPr/>
                    <a:lstStyle/>
                    <a:p>
                      <a:r>
                        <a:rPr kumimoji="0" lang="it-IT" sz="1600" kern="1200" baseline="0" dirty="0" smtClean="0">
                          <a:solidFill>
                            <a:schemeClr val="tx1"/>
                          </a:solidFill>
                          <a:latin typeface="Berlin Sans FB Demi" pitchFamily="34" charset="0"/>
                          <a:ea typeface="+mn-ea"/>
                          <a:cs typeface="+mn-cs"/>
                        </a:rPr>
                        <a:t>usia paling tinggi</a:t>
                      </a:r>
                      <a:r>
                        <a:rPr kumimoji="0" lang="it-IT" sz="1600" kern="1200" baseline="0" dirty="0" smtClean="0">
                          <a:solidFill>
                            <a:srgbClr val="DE0000"/>
                          </a:solidFill>
                          <a:latin typeface="Berlin Sans FB Demi" pitchFamily="34" charset="0"/>
                          <a:ea typeface="+mn-ea"/>
                          <a:cs typeface="+mn-cs"/>
                        </a:rPr>
                        <a:t> </a:t>
                      </a:r>
                      <a:r>
                        <a:rPr kumimoji="0" lang="id-ID" sz="1600" kern="1200" baseline="0" dirty="0" smtClean="0">
                          <a:solidFill>
                            <a:srgbClr val="DE0000"/>
                          </a:solidFill>
                          <a:latin typeface="Berlin Sans FB Demi" pitchFamily="34" charset="0"/>
                          <a:ea typeface="+mn-ea"/>
                          <a:cs typeface="+mn-cs"/>
                        </a:rPr>
                        <a:t>...</a:t>
                      </a:r>
                      <a:r>
                        <a:rPr kumimoji="0" lang="it-IT" sz="1600" kern="1200" baseline="0" dirty="0" smtClean="0">
                          <a:solidFill>
                            <a:srgbClr val="DE0000"/>
                          </a:solidFill>
                          <a:latin typeface="Berlin Sans FB Demi" pitchFamily="34" charset="0"/>
                          <a:ea typeface="+mn-ea"/>
                          <a:cs typeface="+mn-cs"/>
                        </a:rPr>
                        <a:t> </a:t>
                      </a:r>
                      <a:r>
                        <a:rPr kumimoji="0" lang="it-IT" sz="1600" kern="1200" baseline="0" dirty="0" smtClean="0">
                          <a:solidFill>
                            <a:schemeClr val="tx1"/>
                          </a:solidFill>
                          <a:latin typeface="Berlin Sans FB Demi" pitchFamily="34" charset="0"/>
                          <a:ea typeface="+mn-ea"/>
                          <a:cs typeface="+mn-cs"/>
                        </a:rPr>
                        <a:t>tahun; </a:t>
                      </a:r>
                    </a:p>
                  </a:txBody>
                  <a:tcPr marL="91439" marR="91439" marT="45723" marB="45723" anchor="ctr"/>
                </a:tc>
                <a:tc>
                  <a:txBody>
                    <a:bodyPr/>
                    <a:lstStyle/>
                    <a:p>
                      <a:r>
                        <a:rPr kumimoji="0" lang="it-IT" sz="1600" kern="1200" baseline="0" dirty="0" smtClean="0">
                          <a:solidFill>
                            <a:schemeClr val="tx1"/>
                          </a:solidFill>
                          <a:latin typeface="Berlin Sans FB Demi" pitchFamily="34" charset="0"/>
                          <a:ea typeface="+mn-ea"/>
                          <a:cs typeface="+mn-cs"/>
                        </a:rPr>
                        <a:t>usia paling tinggi </a:t>
                      </a:r>
                      <a:r>
                        <a:rPr kumimoji="0" lang="id-ID" sz="1600" kern="1200" baseline="0" dirty="0" smtClean="0">
                          <a:solidFill>
                            <a:schemeClr val="tx1"/>
                          </a:solidFill>
                          <a:latin typeface="Berlin Sans FB Demi" pitchFamily="34" charset="0"/>
                          <a:ea typeface="+mn-ea"/>
                          <a:cs typeface="+mn-cs"/>
                        </a:rPr>
                        <a:t>...</a:t>
                      </a:r>
                      <a:r>
                        <a:rPr kumimoji="0" lang="it-IT" sz="1600" kern="1200" baseline="0" dirty="0" smtClean="0">
                          <a:solidFill>
                            <a:srgbClr val="DE0000"/>
                          </a:solidFill>
                          <a:latin typeface="Berlin Sans FB Demi" pitchFamily="34" charset="0"/>
                          <a:ea typeface="+mn-ea"/>
                          <a:cs typeface="+mn-cs"/>
                        </a:rPr>
                        <a:t> </a:t>
                      </a:r>
                      <a:r>
                        <a:rPr kumimoji="0" lang="it-IT" sz="1600" kern="1200" baseline="0" dirty="0" smtClean="0">
                          <a:solidFill>
                            <a:schemeClr val="tx1"/>
                          </a:solidFill>
                          <a:latin typeface="Berlin Sans FB Demi" pitchFamily="34" charset="0"/>
                          <a:ea typeface="+mn-ea"/>
                          <a:cs typeface="+mn-cs"/>
                        </a:rPr>
                        <a:t>tahun; </a:t>
                      </a:r>
                    </a:p>
                  </a:txBody>
                  <a:tcPr marL="91439" marR="91439" marT="45723" marB="45723" anchor="ctr"/>
                </a:tc>
              </a:tr>
              <a:tr h="823022">
                <a:tc>
                  <a:txBody>
                    <a:bodyPr/>
                    <a:lstStyle/>
                    <a:p>
                      <a:pPr algn="ctr"/>
                      <a:r>
                        <a:rPr lang="en-US" sz="1600" dirty="0" smtClean="0">
                          <a:latin typeface="Berlin Sans FB Demi" pitchFamily="34" charset="0"/>
                        </a:rPr>
                        <a:t>8</a:t>
                      </a:r>
                      <a:endParaRPr lang="id-ID" sz="1600" dirty="0">
                        <a:latin typeface="Berlin Sans FB Demi" pitchFamily="34" charset="0"/>
                      </a:endParaRPr>
                    </a:p>
                  </a:txBody>
                  <a:tcPr marL="91439" marR="91439" marT="45723" marB="45723"/>
                </a:tc>
                <a:tc>
                  <a:txBody>
                    <a:bodyPr/>
                    <a:lstStyle/>
                    <a:p>
                      <a:r>
                        <a:rPr lang="en-US" sz="1600" dirty="0" err="1" smtClean="0">
                          <a:latin typeface="Berlin Sans FB Demi" pitchFamily="34" charset="0"/>
                        </a:rPr>
                        <a:t>Memiliki</a:t>
                      </a:r>
                      <a:r>
                        <a:rPr lang="en-US" sz="1600" dirty="0" smtClean="0">
                          <a:latin typeface="Berlin Sans FB Demi" pitchFamily="34" charset="0"/>
                        </a:rPr>
                        <a:t> </a:t>
                      </a:r>
                      <a:r>
                        <a:rPr lang="en-US" sz="1600" dirty="0" err="1" smtClean="0">
                          <a:latin typeface="Berlin Sans FB Demi" pitchFamily="34" charset="0"/>
                        </a:rPr>
                        <a:t>pengalaman</a:t>
                      </a:r>
                      <a:r>
                        <a:rPr lang="en-US" sz="1600" dirty="0" smtClean="0">
                          <a:latin typeface="Berlin Sans FB Demi" pitchFamily="34" charset="0"/>
                        </a:rPr>
                        <a:t> </a:t>
                      </a:r>
                      <a:r>
                        <a:rPr lang="en-US" sz="1600" dirty="0" err="1" smtClean="0">
                          <a:latin typeface="Berlin Sans FB Demi" pitchFamily="34" charset="0"/>
                        </a:rPr>
                        <a:t>pada</a:t>
                      </a:r>
                      <a:r>
                        <a:rPr lang="en-US" sz="1600" dirty="0" smtClean="0">
                          <a:latin typeface="Berlin Sans FB Demi" pitchFamily="34" charset="0"/>
                        </a:rPr>
                        <a:t> </a:t>
                      </a:r>
                      <a:r>
                        <a:rPr lang="en-US" sz="1600" dirty="0" err="1" smtClean="0">
                          <a:latin typeface="Berlin Sans FB Demi" pitchFamily="34" charset="0"/>
                        </a:rPr>
                        <a:t>jabatan</a:t>
                      </a:r>
                      <a:r>
                        <a:rPr lang="en-US" sz="1600" dirty="0" smtClean="0">
                          <a:latin typeface="Berlin Sans FB Demi" pitchFamily="34" charset="0"/>
                        </a:rPr>
                        <a:t> </a:t>
                      </a:r>
                      <a:r>
                        <a:rPr lang="en-US" sz="1600" dirty="0" err="1" smtClean="0">
                          <a:latin typeface="Berlin Sans FB Demi" pitchFamily="34" charset="0"/>
                        </a:rPr>
                        <a:t>yg</a:t>
                      </a:r>
                      <a:r>
                        <a:rPr lang="en-US" sz="1600" dirty="0" smtClean="0">
                          <a:latin typeface="Berlin Sans FB Demi" pitchFamily="34" charset="0"/>
                        </a:rPr>
                        <a:t> </a:t>
                      </a:r>
                      <a:r>
                        <a:rPr lang="en-US" sz="1600" dirty="0" err="1" smtClean="0">
                          <a:latin typeface="Berlin Sans FB Demi" pitchFamily="34" charset="0"/>
                        </a:rPr>
                        <a:t>akan</a:t>
                      </a:r>
                      <a:r>
                        <a:rPr lang="en-US" sz="1600" dirty="0" smtClean="0">
                          <a:latin typeface="Berlin Sans FB Demi" pitchFamily="34" charset="0"/>
                        </a:rPr>
                        <a:t> </a:t>
                      </a:r>
                      <a:r>
                        <a:rPr lang="en-US" sz="1600" dirty="0" err="1" smtClean="0">
                          <a:latin typeface="Berlin Sans FB Demi" pitchFamily="34" charset="0"/>
                        </a:rPr>
                        <a:t>didudukinya</a:t>
                      </a:r>
                      <a:r>
                        <a:rPr lang="en-US" sz="1600" dirty="0" smtClean="0">
                          <a:latin typeface="Berlin Sans FB Demi" pitchFamily="34" charset="0"/>
                        </a:rPr>
                        <a:t> paling</a:t>
                      </a:r>
                      <a:r>
                        <a:rPr lang="en-US" sz="1600" baseline="0" dirty="0" smtClean="0">
                          <a:latin typeface="Berlin Sans FB Demi" pitchFamily="34" charset="0"/>
                        </a:rPr>
                        <a:t> </a:t>
                      </a:r>
                      <a:r>
                        <a:rPr lang="en-US" sz="1600" baseline="0" dirty="0" err="1" smtClean="0">
                          <a:latin typeface="Berlin Sans FB Demi" pitchFamily="34" charset="0"/>
                        </a:rPr>
                        <a:t>kurang</a:t>
                      </a:r>
                      <a:r>
                        <a:rPr lang="en-US" sz="1600" baseline="0" dirty="0" smtClean="0">
                          <a:latin typeface="Berlin Sans FB Demi" pitchFamily="34" charset="0"/>
                        </a:rPr>
                        <a:t> 2 </a:t>
                      </a:r>
                      <a:r>
                        <a:rPr lang="en-US" sz="1600" baseline="0" dirty="0" err="1" smtClean="0">
                          <a:latin typeface="Berlin Sans FB Demi" pitchFamily="34" charset="0"/>
                        </a:rPr>
                        <a:t>th</a:t>
                      </a:r>
                      <a:r>
                        <a:rPr lang="en-US" sz="1600" baseline="0" dirty="0" smtClean="0">
                          <a:latin typeface="Berlin Sans FB Demi" pitchFamily="34" charset="0"/>
                        </a:rPr>
                        <a:t> </a:t>
                      </a:r>
                      <a:endParaRPr lang="id-ID" sz="1600" dirty="0">
                        <a:latin typeface="Berlin Sans FB Demi" pitchFamily="34" charset="0"/>
                      </a:endParaRPr>
                    </a:p>
                  </a:txBody>
                  <a:tcPr marL="91439" marR="91439"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smtClean="0">
                          <a:latin typeface="Berlin Sans FB Demi" pitchFamily="34" charset="0"/>
                        </a:rPr>
                        <a:t>Memiliki</a:t>
                      </a:r>
                      <a:r>
                        <a:rPr lang="en-US" sz="1600" dirty="0" smtClean="0">
                          <a:latin typeface="Berlin Sans FB Demi" pitchFamily="34" charset="0"/>
                        </a:rPr>
                        <a:t> </a:t>
                      </a:r>
                      <a:r>
                        <a:rPr lang="en-US" sz="1600" dirty="0" err="1" smtClean="0">
                          <a:latin typeface="Berlin Sans FB Demi" pitchFamily="34" charset="0"/>
                        </a:rPr>
                        <a:t>pengalaman</a:t>
                      </a:r>
                      <a:r>
                        <a:rPr lang="en-US" sz="1600" dirty="0" smtClean="0">
                          <a:latin typeface="Berlin Sans FB Demi" pitchFamily="34" charset="0"/>
                        </a:rPr>
                        <a:t> </a:t>
                      </a:r>
                      <a:r>
                        <a:rPr lang="en-US" sz="1600" dirty="0" err="1" smtClean="0">
                          <a:latin typeface="Berlin Sans FB Demi" pitchFamily="34" charset="0"/>
                        </a:rPr>
                        <a:t>pada</a:t>
                      </a:r>
                      <a:r>
                        <a:rPr lang="en-US" sz="1600" dirty="0" smtClean="0">
                          <a:latin typeface="Berlin Sans FB Demi" pitchFamily="34" charset="0"/>
                        </a:rPr>
                        <a:t> </a:t>
                      </a:r>
                      <a:r>
                        <a:rPr lang="en-US" sz="1600" dirty="0" err="1" smtClean="0">
                          <a:latin typeface="Berlin Sans FB Demi" pitchFamily="34" charset="0"/>
                        </a:rPr>
                        <a:t>jabatan</a:t>
                      </a:r>
                      <a:r>
                        <a:rPr lang="en-US" sz="1600" dirty="0" smtClean="0">
                          <a:latin typeface="Berlin Sans FB Demi" pitchFamily="34" charset="0"/>
                        </a:rPr>
                        <a:t> </a:t>
                      </a:r>
                      <a:r>
                        <a:rPr lang="en-US" sz="1600" dirty="0" err="1" smtClean="0">
                          <a:latin typeface="Berlin Sans FB Demi" pitchFamily="34" charset="0"/>
                        </a:rPr>
                        <a:t>yg</a:t>
                      </a:r>
                      <a:r>
                        <a:rPr lang="en-US" sz="1600" dirty="0" smtClean="0">
                          <a:latin typeface="Berlin Sans FB Demi" pitchFamily="34" charset="0"/>
                        </a:rPr>
                        <a:t> </a:t>
                      </a:r>
                      <a:r>
                        <a:rPr lang="en-US" sz="1600" dirty="0" err="1" smtClean="0">
                          <a:latin typeface="Berlin Sans FB Demi" pitchFamily="34" charset="0"/>
                        </a:rPr>
                        <a:t>akan</a:t>
                      </a:r>
                      <a:r>
                        <a:rPr lang="en-US" sz="1600" dirty="0" smtClean="0">
                          <a:latin typeface="Berlin Sans FB Demi" pitchFamily="34" charset="0"/>
                        </a:rPr>
                        <a:t> </a:t>
                      </a:r>
                      <a:r>
                        <a:rPr lang="en-US" sz="1600" dirty="0" err="1" smtClean="0">
                          <a:latin typeface="Berlin Sans FB Demi" pitchFamily="34" charset="0"/>
                        </a:rPr>
                        <a:t>didudukinya</a:t>
                      </a:r>
                      <a:r>
                        <a:rPr lang="en-US" sz="1600" dirty="0" smtClean="0">
                          <a:latin typeface="Berlin Sans FB Demi" pitchFamily="34" charset="0"/>
                        </a:rPr>
                        <a:t> paling</a:t>
                      </a:r>
                      <a:r>
                        <a:rPr lang="en-US" sz="1600" baseline="0" dirty="0" smtClean="0">
                          <a:latin typeface="Berlin Sans FB Demi" pitchFamily="34" charset="0"/>
                        </a:rPr>
                        <a:t> </a:t>
                      </a:r>
                      <a:r>
                        <a:rPr lang="en-US" sz="1600" baseline="0" dirty="0" err="1" smtClean="0">
                          <a:latin typeface="Berlin Sans FB Demi" pitchFamily="34" charset="0"/>
                        </a:rPr>
                        <a:t>kurang</a:t>
                      </a:r>
                      <a:r>
                        <a:rPr lang="en-US" sz="1600" baseline="0" dirty="0" smtClean="0">
                          <a:latin typeface="Berlin Sans FB Demi" pitchFamily="34" charset="0"/>
                        </a:rPr>
                        <a:t> 2 </a:t>
                      </a:r>
                      <a:r>
                        <a:rPr lang="en-US" sz="1600" baseline="0" dirty="0" err="1" smtClean="0">
                          <a:latin typeface="Berlin Sans FB Demi" pitchFamily="34" charset="0"/>
                        </a:rPr>
                        <a:t>th</a:t>
                      </a:r>
                      <a:r>
                        <a:rPr lang="en-US" sz="1600" baseline="0" dirty="0" smtClean="0">
                          <a:latin typeface="Berlin Sans FB Demi" pitchFamily="34" charset="0"/>
                        </a:rPr>
                        <a:t> </a:t>
                      </a:r>
                      <a:endParaRPr lang="id-ID" sz="1600" dirty="0" smtClean="0">
                        <a:latin typeface="Berlin Sans FB Dem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smtClean="0">
                        <a:latin typeface="Berlin Sans FB Demi" pitchFamily="34" charset="0"/>
                      </a:endParaRPr>
                    </a:p>
                  </a:txBody>
                  <a:tcPr marL="91439" marR="91439" marT="45723" marB="45723" anchor="ctr"/>
                </a:tc>
              </a:tr>
              <a:tr h="579163">
                <a:tc>
                  <a:txBody>
                    <a:bodyPr/>
                    <a:lstStyle/>
                    <a:p>
                      <a:pPr algn="ctr"/>
                      <a:r>
                        <a:rPr lang="en-US" sz="1600" dirty="0" smtClean="0">
                          <a:latin typeface="Berlin Sans FB Demi" pitchFamily="34" charset="0"/>
                        </a:rPr>
                        <a:t>9</a:t>
                      </a:r>
                      <a:r>
                        <a:rPr lang="id-ID" sz="1600" dirty="0" smtClean="0">
                          <a:latin typeface="Berlin Sans FB Demi" pitchFamily="34" charset="0"/>
                        </a:rPr>
                        <a:t>.</a:t>
                      </a:r>
                      <a:endParaRPr lang="id-ID" sz="1600" dirty="0">
                        <a:latin typeface="Berlin Sans FB Demi" pitchFamily="34" charset="0"/>
                      </a:endParaRPr>
                    </a:p>
                  </a:txBody>
                  <a:tcPr marL="91439" marR="91439" marT="45723" marB="45723"/>
                </a:tc>
                <a:tc>
                  <a:txBody>
                    <a:bodyPr/>
                    <a:lstStyle/>
                    <a:p>
                      <a:r>
                        <a:rPr lang="id-ID" sz="1600" dirty="0" smtClean="0">
                          <a:latin typeface="Berlin Sans FB Demi" pitchFamily="34" charset="0"/>
                        </a:rPr>
                        <a:t>Setiap unsur penilaian prestasi kerja bernilai baik dlm satu tahun terakhir</a:t>
                      </a:r>
                      <a:endParaRPr lang="id-ID" sz="1600" dirty="0">
                        <a:latin typeface="Berlin Sans FB Demi" pitchFamily="34" charset="0"/>
                      </a:endParaRPr>
                    </a:p>
                  </a:txBody>
                  <a:tcPr marL="91439" marR="91439"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latin typeface="Berlin Sans FB Demi" pitchFamily="34" charset="0"/>
                        </a:rPr>
                        <a:t>Setiap unsur penilaian prestasi kerja bernilai baik dlm satu tahun terakhir</a:t>
                      </a:r>
                    </a:p>
                  </a:txBody>
                  <a:tcPr marL="91439" marR="91439" marT="45723" marB="45723" anchor="ctr"/>
                </a:tc>
              </a:tr>
            </a:tbl>
          </a:graphicData>
        </a:graphic>
      </p:graphicFrame>
    </p:spTree>
    <p:extLst>
      <p:ext uri="{BB962C8B-B14F-4D97-AF65-F5344CB8AC3E}">
        <p14:creationId xmlns:p14="http://schemas.microsoft.com/office/powerpoint/2010/main" val="3860045186"/>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83"/>
                                        </p:tgtEl>
                                        <p:attrNameLst>
                                          <p:attrName>style.visibility</p:attrName>
                                        </p:attrNameLst>
                                      </p:cBhvr>
                                      <p:to>
                                        <p:strVal val="visible"/>
                                      </p:to>
                                    </p:set>
                                    <p:anim calcmode="lin" valueType="num">
                                      <p:cBhvr>
                                        <p:cTn id="7" dur="1000" fill="hold"/>
                                        <p:tgtEl>
                                          <p:spTgt spid="83"/>
                                        </p:tgtEl>
                                        <p:attrNameLst>
                                          <p:attrName>ppt_x</p:attrName>
                                        </p:attrNameLst>
                                      </p:cBhvr>
                                      <p:tavLst>
                                        <p:tav tm="0">
                                          <p:val>
                                            <p:strVal val="#ppt_x-.2"/>
                                          </p:val>
                                        </p:tav>
                                        <p:tav tm="100000">
                                          <p:val>
                                            <p:strVal val="#ppt_x"/>
                                          </p:val>
                                        </p:tav>
                                      </p:tavLst>
                                    </p:anim>
                                    <p:anim calcmode="lin" valueType="num">
                                      <p:cBhvr>
                                        <p:cTn id="8" dur="1000" fill="hold"/>
                                        <p:tgtEl>
                                          <p:spTgt spid="83"/>
                                        </p:tgtEl>
                                        <p:attrNameLst>
                                          <p:attrName>ppt_y</p:attrName>
                                        </p:attrNameLst>
                                      </p:cBhvr>
                                      <p:tavLst>
                                        <p:tav tm="0">
                                          <p:val>
                                            <p:strVal val="#ppt_y"/>
                                          </p:val>
                                        </p:tav>
                                        <p:tav tm="100000">
                                          <p:val>
                                            <p:strVal val="#ppt_y"/>
                                          </p:val>
                                        </p:tav>
                                      </p:tavLst>
                                    </p:anim>
                                    <p:animEffect transition="in" filter="wipe(right)" prLst="gradientSize: 0.1">
                                      <p:cBhvr>
                                        <p:cTn id="9" dur="1000"/>
                                        <p:tgtEl>
                                          <p:spTgt spid="8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6" presetClass="entr" presetSubtype="26" fill="hold" grpId="0" nodeType="clickEffect">
                                  <p:stCondLst>
                                    <p:cond delay="0"/>
                                  </p:stCondLst>
                                  <p:childTnLst>
                                    <p:set>
                                      <p:cBhvr>
                                        <p:cTn id="13" dur="1" fill="hold">
                                          <p:stCondLst>
                                            <p:cond delay="0"/>
                                          </p:stCondLst>
                                        </p:cTn>
                                        <p:tgtEl>
                                          <p:spTgt spid="84"/>
                                        </p:tgtEl>
                                        <p:attrNameLst>
                                          <p:attrName>style.visibility</p:attrName>
                                        </p:attrNameLst>
                                      </p:cBhvr>
                                      <p:to>
                                        <p:strVal val="visible"/>
                                      </p:to>
                                    </p:set>
                                    <p:animEffect transition="in" filter="barn(inHorizontal)">
                                      <p:cBhvr>
                                        <p:cTn id="14" dur="500"/>
                                        <p:tgtEl>
                                          <p:spTgt spid="8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10" fill="hold" nodeType="clickEffect">
                                  <p:stCondLst>
                                    <p:cond delay="0"/>
                                  </p:stCondLst>
                                  <p:childTnLst>
                                    <p:set>
                                      <p:cBhvr>
                                        <p:cTn id="18" dur="1" fill="hold">
                                          <p:stCondLst>
                                            <p:cond delay="0"/>
                                          </p:stCondLst>
                                        </p:cTn>
                                        <p:tgtEl>
                                          <p:spTgt spid="85"/>
                                        </p:tgtEl>
                                        <p:attrNameLst>
                                          <p:attrName>style.visibility</p:attrName>
                                        </p:attrNameLst>
                                      </p:cBhvr>
                                      <p:to>
                                        <p:strVal val="visible"/>
                                      </p:to>
                                    </p:set>
                                    <p:anim calcmode="lin" valueType="num">
                                      <p:cBhvr>
                                        <p:cTn id="19" dur="500" fill="hold"/>
                                        <p:tgtEl>
                                          <p:spTgt spid="85"/>
                                        </p:tgtEl>
                                        <p:attrNameLst>
                                          <p:attrName>ppt_w</p:attrName>
                                        </p:attrNameLst>
                                      </p:cBhvr>
                                      <p:tavLst>
                                        <p:tav tm="0">
                                          <p:val>
                                            <p:fltVal val="0"/>
                                          </p:val>
                                        </p:tav>
                                        <p:tav tm="100000">
                                          <p:val>
                                            <p:strVal val="#ppt_w"/>
                                          </p:val>
                                        </p:tav>
                                      </p:tavLst>
                                    </p:anim>
                                    <p:anim calcmode="lin" valueType="num">
                                      <p:cBhvr>
                                        <p:cTn id="20" dur="500" fill="hold"/>
                                        <p:tgtEl>
                                          <p:spTgt spid="8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8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76572"/>
            <a:ext cx="8077200" cy="1264196"/>
          </a:xfrm>
        </p:spPr>
        <p:txBody>
          <a:bodyPr>
            <a:noAutofit/>
          </a:bodyPr>
          <a:lstStyle/>
          <a:p>
            <a:pPr algn="ctr"/>
            <a:r>
              <a:rPr lang="id-ID" sz="3200" b="1" dirty="0" smtClean="0"/>
              <a:t/>
            </a:r>
            <a:br>
              <a:rPr lang="id-ID" sz="3200" b="1" dirty="0" smtClean="0"/>
            </a:br>
            <a:r>
              <a:rPr lang="id-ID" sz="3200" b="1" dirty="0" smtClean="0"/>
              <a:t>SYARAT PENGANGKATAN PERPINDAHAN DARI JABATAN LAIN</a:t>
            </a:r>
            <a:r>
              <a:rPr lang="en-US" sz="3200" b="1" dirty="0" smtClean="0"/>
              <a:t> (PP 11/2017)</a:t>
            </a:r>
            <a:r>
              <a:rPr lang="id-ID" sz="3200" b="1" dirty="0"/>
              <a:t/>
            </a:r>
            <a:br>
              <a:rPr lang="id-ID" sz="3200" b="1" dirty="0"/>
            </a:br>
            <a:r>
              <a:rPr lang="id-ID" sz="1200" b="1" dirty="0"/>
              <a:t>harus mempertimbangkan ketersediaan lowongan kebutuhan untuk JF yang akan diduduki.</a:t>
            </a:r>
            <a:r>
              <a:rPr lang="id-ID" sz="1200" b="1" dirty="0" smtClean="0"/>
              <a:t/>
            </a:r>
            <a:br>
              <a:rPr lang="id-ID" sz="1200" b="1" dirty="0" smtClean="0"/>
            </a:br>
            <a:r>
              <a:rPr lang="id-ID" sz="800" b="1" dirty="0" smtClean="0"/>
              <a:t/>
            </a:r>
            <a:br>
              <a:rPr lang="id-ID" sz="800" b="1" dirty="0" smtClean="0"/>
            </a:br>
            <a:endParaRPr lang="id-ID" sz="3200" b="1" dirty="0"/>
          </a:p>
        </p:txBody>
      </p:sp>
      <p:sp>
        <p:nvSpPr>
          <p:cNvPr id="3" name="Content Placeholder 2"/>
          <p:cNvSpPr>
            <a:spLocks noGrp="1"/>
          </p:cNvSpPr>
          <p:nvPr>
            <p:ph idx="1"/>
          </p:nvPr>
        </p:nvSpPr>
        <p:spPr>
          <a:xfrm>
            <a:off x="107504" y="1363885"/>
            <a:ext cx="4320480" cy="5494115"/>
          </a:xfrm>
          <a:solidFill>
            <a:srgbClr val="00B0F0"/>
          </a:solidFill>
        </p:spPr>
        <p:txBody>
          <a:bodyPr>
            <a:noAutofit/>
          </a:bodyPr>
          <a:lstStyle/>
          <a:p>
            <a:pPr marL="0" indent="0">
              <a:buNone/>
            </a:pPr>
            <a:r>
              <a:rPr lang="id-ID" sz="1400" dirty="0" smtClean="0"/>
              <a:t>KEAHLIAN</a:t>
            </a:r>
            <a:endParaRPr lang="id-ID" sz="1400" dirty="0"/>
          </a:p>
          <a:p>
            <a:r>
              <a:rPr lang="id-ID" sz="1400" dirty="0" smtClean="0"/>
              <a:t>berstatus </a:t>
            </a:r>
            <a:r>
              <a:rPr lang="id-ID" sz="1400" dirty="0"/>
              <a:t>PNS; </a:t>
            </a:r>
          </a:p>
          <a:p>
            <a:r>
              <a:rPr lang="id-ID" sz="1400" dirty="0" smtClean="0"/>
              <a:t>memiliki </a:t>
            </a:r>
            <a:r>
              <a:rPr lang="id-ID" sz="1400" dirty="0"/>
              <a:t>integritas dan moralitas yang baik; </a:t>
            </a:r>
          </a:p>
          <a:p>
            <a:r>
              <a:rPr lang="id-ID" sz="1400" dirty="0" smtClean="0"/>
              <a:t>sehat </a:t>
            </a:r>
            <a:r>
              <a:rPr lang="id-ID" sz="1400" dirty="0"/>
              <a:t>jasmani dan rohani; </a:t>
            </a:r>
          </a:p>
          <a:p>
            <a:r>
              <a:rPr lang="sv-SE" sz="1400" dirty="0" smtClean="0">
                <a:solidFill>
                  <a:srgbClr val="FF0000"/>
                </a:solidFill>
              </a:rPr>
              <a:t>berijazah </a:t>
            </a:r>
            <a:r>
              <a:rPr lang="sv-SE" sz="1400" dirty="0">
                <a:solidFill>
                  <a:srgbClr val="FF0000"/>
                </a:solidFill>
              </a:rPr>
              <a:t>paling rendah sarjana atau diploma IV sesuai dengan kualifikasi pendidikan yang dibutuhkan; </a:t>
            </a:r>
          </a:p>
          <a:p>
            <a:r>
              <a:rPr lang="id-ID" sz="1400" dirty="0" smtClean="0"/>
              <a:t>mengikuti </a:t>
            </a:r>
            <a:r>
              <a:rPr lang="id-ID" sz="1400" dirty="0"/>
              <a:t>dan lulus uji Kompetensi Teknis, Kompetensi Manajerial, dan Kompetensi Sosial Kultural sesuai dengan standar kompetensi yang telah disusun oleh instansi pembina; </a:t>
            </a:r>
          </a:p>
          <a:p>
            <a:r>
              <a:rPr lang="id-ID" sz="1400" dirty="0" smtClean="0"/>
              <a:t>memiliki </a:t>
            </a:r>
            <a:r>
              <a:rPr lang="id-ID" sz="1400" dirty="0"/>
              <a:t>pengalaman dalam pelaksanaan tugas di bidang JF yang akan diduduki paling kurang 2 (dua) tahun; </a:t>
            </a:r>
          </a:p>
          <a:p>
            <a:r>
              <a:rPr lang="id-ID" sz="1400" dirty="0" smtClean="0"/>
              <a:t>nilai </a:t>
            </a:r>
            <a:r>
              <a:rPr lang="id-ID" sz="1400" dirty="0"/>
              <a:t>prestasi kerja paling sedikit bernilai baik dalam 2 (dua) tahun terakhir; </a:t>
            </a:r>
          </a:p>
          <a:p>
            <a:r>
              <a:rPr lang="id-ID" sz="1400" dirty="0" smtClean="0">
                <a:solidFill>
                  <a:srgbClr val="FF0000"/>
                </a:solidFill>
              </a:rPr>
              <a:t>berusia </a:t>
            </a:r>
            <a:r>
              <a:rPr lang="id-ID" sz="1400" dirty="0">
                <a:solidFill>
                  <a:srgbClr val="FF0000"/>
                </a:solidFill>
              </a:rPr>
              <a:t>paling tinggi: </a:t>
            </a:r>
          </a:p>
          <a:p>
            <a:pPr lvl="1"/>
            <a:r>
              <a:rPr lang="id-ID" sz="1100" dirty="0" smtClean="0">
                <a:solidFill>
                  <a:srgbClr val="FF0000"/>
                </a:solidFill>
              </a:rPr>
              <a:t>53  </a:t>
            </a:r>
            <a:r>
              <a:rPr lang="id-ID" sz="1100" dirty="0">
                <a:solidFill>
                  <a:srgbClr val="FF0000"/>
                </a:solidFill>
              </a:rPr>
              <a:t>tahun untuk JF ahli pertama dan JF ahli muda; </a:t>
            </a:r>
          </a:p>
          <a:p>
            <a:pPr lvl="1"/>
            <a:r>
              <a:rPr lang="id-ID" sz="1100" dirty="0" smtClean="0">
                <a:solidFill>
                  <a:srgbClr val="FF0000"/>
                </a:solidFill>
              </a:rPr>
              <a:t>55 tahun </a:t>
            </a:r>
            <a:r>
              <a:rPr lang="id-ID" sz="1100" dirty="0">
                <a:solidFill>
                  <a:srgbClr val="FF0000"/>
                </a:solidFill>
              </a:rPr>
              <a:t>untuk JF ahli madya; dan </a:t>
            </a:r>
          </a:p>
          <a:p>
            <a:pPr lvl="1"/>
            <a:r>
              <a:rPr lang="id-ID" sz="1100" dirty="0" smtClean="0">
                <a:solidFill>
                  <a:srgbClr val="FF0000"/>
                </a:solidFill>
              </a:rPr>
              <a:t>60 </a:t>
            </a:r>
            <a:r>
              <a:rPr lang="id-ID" sz="1100" dirty="0">
                <a:solidFill>
                  <a:srgbClr val="FF0000"/>
                </a:solidFill>
              </a:rPr>
              <a:t>tahun untuk JF ahli utama bagi PNS yang telah menduduki JPT;</a:t>
            </a:r>
            <a:r>
              <a:rPr lang="id-ID" sz="1100" dirty="0"/>
              <a:t> dan </a:t>
            </a:r>
          </a:p>
          <a:p>
            <a:r>
              <a:rPr lang="id-ID" sz="1400" dirty="0" smtClean="0"/>
              <a:t>syarat </a:t>
            </a:r>
            <a:r>
              <a:rPr lang="id-ID" sz="1400" dirty="0"/>
              <a:t>lainnya yang ditetapkan oleh Menteri. </a:t>
            </a:r>
          </a:p>
          <a:p>
            <a:endParaRPr lang="id-ID" sz="1400" dirty="0"/>
          </a:p>
        </p:txBody>
      </p:sp>
      <p:sp>
        <p:nvSpPr>
          <p:cNvPr id="4" name="Content Placeholder 2"/>
          <p:cNvSpPr txBox="1">
            <a:spLocks/>
          </p:cNvSpPr>
          <p:nvPr/>
        </p:nvSpPr>
        <p:spPr>
          <a:xfrm>
            <a:off x="611560" y="1693037"/>
            <a:ext cx="4026024" cy="4297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id-ID"/>
          </a:p>
        </p:txBody>
      </p:sp>
      <p:sp>
        <p:nvSpPr>
          <p:cNvPr id="5" name="Content Placeholder 2"/>
          <p:cNvSpPr txBox="1">
            <a:spLocks/>
          </p:cNvSpPr>
          <p:nvPr/>
        </p:nvSpPr>
        <p:spPr>
          <a:xfrm>
            <a:off x="5154488" y="1845437"/>
            <a:ext cx="4026024" cy="4297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id-ID" dirty="0"/>
          </a:p>
        </p:txBody>
      </p:sp>
      <p:sp>
        <p:nvSpPr>
          <p:cNvPr id="6" name="Content Placeholder 2"/>
          <p:cNvSpPr txBox="1">
            <a:spLocks/>
          </p:cNvSpPr>
          <p:nvPr/>
        </p:nvSpPr>
        <p:spPr>
          <a:xfrm>
            <a:off x="4556502" y="1340768"/>
            <a:ext cx="4464496" cy="5517232"/>
          </a:xfrm>
          <a:prstGeom prst="rect">
            <a:avLst/>
          </a:prstGeom>
          <a:solidFill>
            <a:schemeClr val="accent6">
              <a:lumMod val="60000"/>
              <a:lumOff val="4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id-ID" sz="1600" dirty="0" smtClean="0"/>
              <a:t>KETERAMPILAN</a:t>
            </a:r>
          </a:p>
          <a:p>
            <a:r>
              <a:rPr lang="id-ID" sz="1600" dirty="0" smtClean="0"/>
              <a:t>berstatus </a:t>
            </a:r>
            <a:r>
              <a:rPr lang="id-ID" sz="1600" dirty="0"/>
              <a:t>PNS; </a:t>
            </a:r>
          </a:p>
          <a:p>
            <a:r>
              <a:rPr lang="id-ID" sz="1600" dirty="0" smtClean="0"/>
              <a:t>memiliki </a:t>
            </a:r>
            <a:r>
              <a:rPr lang="id-ID" sz="1600" dirty="0"/>
              <a:t>integritas dan moralitas yang baik; </a:t>
            </a:r>
          </a:p>
          <a:p>
            <a:r>
              <a:rPr lang="id-ID" sz="1600" dirty="0" smtClean="0"/>
              <a:t>sehat </a:t>
            </a:r>
            <a:r>
              <a:rPr lang="id-ID" sz="1600" dirty="0"/>
              <a:t>jasmani dan rohani; </a:t>
            </a:r>
          </a:p>
          <a:p>
            <a:r>
              <a:rPr lang="id-ID" sz="1600" dirty="0" smtClean="0">
                <a:solidFill>
                  <a:srgbClr val="FF0000"/>
                </a:solidFill>
              </a:rPr>
              <a:t>berijazah </a:t>
            </a:r>
            <a:r>
              <a:rPr lang="id-ID" sz="1600" dirty="0">
                <a:solidFill>
                  <a:srgbClr val="FF0000"/>
                </a:solidFill>
              </a:rPr>
              <a:t>paling rendah sekolah lanjutan tingkat atas atau setara sesuai dengan kualifikasi pendidikan yang dibutuhkan; </a:t>
            </a:r>
          </a:p>
          <a:p>
            <a:r>
              <a:rPr lang="id-ID" sz="1600" dirty="0" smtClean="0"/>
              <a:t>mengikuti </a:t>
            </a:r>
            <a:r>
              <a:rPr lang="id-ID" sz="1600" dirty="0"/>
              <a:t>dan lulus uji Kompetensi Teknis, Kompetensi Manajerial, dan Kompetensi Sosial Kultural sesuai standar kompetensi yang telah disusun oleh instansi pembina; </a:t>
            </a:r>
          </a:p>
          <a:p>
            <a:r>
              <a:rPr lang="id-ID" sz="1600" dirty="0" smtClean="0"/>
              <a:t>memiliki </a:t>
            </a:r>
            <a:r>
              <a:rPr lang="id-ID" sz="1600" dirty="0"/>
              <a:t>pengalaman dalam pelaksanaan tugas di bidang JF yang akan diduduki paling kurang 2 (dua) tahun; </a:t>
            </a:r>
          </a:p>
          <a:p>
            <a:r>
              <a:rPr lang="id-ID" sz="1600" dirty="0" smtClean="0"/>
              <a:t>nilai </a:t>
            </a:r>
            <a:r>
              <a:rPr lang="id-ID" sz="1600" dirty="0"/>
              <a:t>prestasi kerja paling sedikit bernilai baik dalam 2 (dua) tahun terakhir; </a:t>
            </a:r>
          </a:p>
          <a:p>
            <a:r>
              <a:rPr lang="id-ID" sz="1600" dirty="0" smtClean="0">
                <a:solidFill>
                  <a:srgbClr val="FF0000"/>
                </a:solidFill>
              </a:rPr>
              <a:t>usia </a:t>
            </a:r>
            <a:r>
              <a:rPr lang="id-ID" sz="1600" dirty="0">
                <a:solidFill>
                  <a:srgbClr val="FF0000"/>
                </a:solidFill>
              </a:rPr>
              <a:t>paling tinggi 53 </a:t>
            </a:r>
            <a:r>
              <a:rPr lang="id-ID" sz="1600" dirty="0" smtClean="0">
                <a:solidFill>
                  <a:srgbClr val="FF0000"/>
                </a:solidFill>
              </a:rPr>
              <a:t>tahun</a:t>
            </a:r>
            <a:r>
              <a:rPr lang="id-ID" sz="1600" dirty="0">
                <a:solidFill>
                  <a:srgbClr val="FF0000"/>
                </a:solidFill>
              </a:rPr>
              <a:t>;</a:t>
            </a:r>
            <a:r>
              <a:rPr lang="id-ID" sz="1600" dirty="0"/>
              <a:t> dan </a:t>
            </a:r>
          </a:p>
          <a:p>
            <a:r>
              <a:rPr lang="id-ID" sz="1600" dirty="0" smtClean="0"/>
              <a:t>syarat </a:t>
            </a:r>
            <a:r>
              <a:rPr lang="id-ID" sz="1600" dirty="0"/>
              <a:t>lainnya yang ditetapkan oleh Menteri. </a:t>
            </a:r>
          </a:p>
          <a:p>
            <a:endParaRPr lang="id-ID" sz="1600" dirty="0"/>
          </a:p>
        </p:txBody>
      </p:sp>
    </p:spTree>
    <p:extLst>
      <p:ext uri="{BB962C8B-B14F-4D97-AF65-F5344CB8AC3E}">
        <p14:creationId xmlns:p14="http://schemas.microsoft.com/office/powerpoint/2010/main" val="299384299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mtClean="0"/>
              <a:t>ys</a:t>
            </a:r>
          </a:p>
        </p:txBody>
      </p:sp>
      <p:sp>
        <p:nvSpPr>
          <p:cNvPr id="28675"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F343F3F-5629-476B-8E24-174C9605F5E1}" type="slidenum">
              <a:rPr lang="en-US"/>
              <a:pPr eaLnBrk="1" hangingPunct="1"/>
              <a:t>16</a:t>
            </a:fld>
            <a:endParaRPr lang="en-US"/>
          </a:p>
        </p:txBody>
      </p:sp>
      <p:sp>
        <p:nvSpPr>
          <p:cNvPr id="6" name="WordArt 8"/>
          <p:cNvSpPr>
            <a:spLocks noChangeArrowheads="1" noChangeShapeType="1" noTextEdit="1"/>
          </p:cNvSpPr>
          <p:nvPr/>
        </p:nvSpPr>
        <p:spPr bwMode="auto">
          <a:xfrm>
            <a:off x="1447800" y="533400"/>
            <a:ext cx="5384800" cy="660400"/>
          </a:xfrm>
          <a:prstGeom prst="rect">
            <a:avLst/>
          </a:prstGeom>
        </p:spPr>
        <p:txBody>
          <a:bodyPr wrap="none" fromWordArt="1">
            <a:prstTxWarp prst="textPlain">
              <a:avLst>
                <a:gd name="adj" fmla="val 50000"/>
              </a:avLst>
            </a:prstTxWarp>
          </a:bodyPr>
          <a:lstStyle/>
          <a:p>
            <a:pPr algn="ctr"/>
            <a:r>
              <a:rPr lang="id-ID" b="1" kern="10" dirty="0">
                <a:ln w="9525">
                  <a:solidFill>
                    <a:schemeClr val="tx1"/>
                  </a:solidFill>
                  <a:round/>
                  <a:headEnd/>
                  <a:tailEnd/>
                </a:ln>
                <a:solidFill>
                  <a:srgbClr val="FF0000"/>
                </a:solidFill>
                <a:effectLst>
                  <a:outerShdw dist="45791" dir="2021404" algn="ctr" rotWithShape="0">
                    <a:srgbClr val="C0C0C0"/>
                  </a:outerShdw>
                </a:effectLst>
                <a:latin typeface="Rockwell Extra Bold" panose="02060903040505020403" pitchFamily="18" charset="0"/>
              </a:rPr>
              <a:t>INPASSING/PENYESUAIAN  </a:t>
            </a:r>
          </a:p>
        </p:txBody>
      </p:sp>
      <p:pic>
        <p:nvPicPr>
          <p:cNvPr id="2867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67300"/>
            <a:ext cx="257175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8"/>
          <p:cNvSpPr txBox="1">
            <a:spLocks noChangeArrowheads="1"/>
          </p:cNvSpPr>
          <p:nvPr/>
        </p:nvSpPr>
        <p:spPr bwMode="auto">
          <a:xfrm>
            <a:off x="623888" y="1644650"/>
            <a:ext cx="802005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id-ID" sz="2400">
                <a:latin typeface="Rockwell" panose="02060603020205020403" pitchFamily="18" charset="0"/>
              </a:rPr>
              <a:t>PENGANGAKATAN KE DALAM JABATAN FUNGSIONAL </a:t>
            </a:r>
            <a:endParaRPr lang="en-US" sz="2400">
              <a:latin typeface="Rockwell" panose="02060603020205020403" pitchFamily="18" charset="0"/>
            </a:endParaRPr>
          </a:p>
          <a:p>
            <a:pPr algn="ctr" eaLnBrk="1" hangingPunct="1"/>
            <a:r>
              <a:rPr lang="id-ID" sz="2400">
                <a:latin typeface="Rockwell" panose="02060603020205020403" pitchFamily="18" charset="0"/>
              </a:rPr>
              <a:t>BAGI PNS YANG</a:t>
            </a:r>
            <a:r>
              <a:rPr lang="en-US" sz="2400">
                <a:latin typeface="Rockwell" panose="02060603020205020403" pitchFamily="18" charset="0"/>
              </a:rPr>
              <a:t> </a:t>
            </a:r>
            <a:r>
              <a:rPr lang="id-ID" sz="2400">
                <a:latin typeface="Rockwell" panose="02060603020205020403" pitchFamily="18" charset="0"/>
              </a:rPr>
              <a:t>MASIH DAN TELAH MELAKSANAKAN  </a:t>
            </a:r>
            <a:endParaRPr lang="en-US" sz="2400">
              <a:latin typeface="Rockwell" panose="02060603020205020403" pitchFamily="18" charset="0"/>
            </a:endParaRPr>
          </a:p>
          <a:p>
            <a:pPr algn="ctr" eaLnBrk="1" hangingPunct="1"/>
            <a:r>
              <a:rPr lang="id-ID" sz="2400">
                <a:latin typeface="Rockwell" panose="02060603020205020403" pitchFamily="18" charset="0"/>
              </a:rPr>
              <a:t>TUGAS POKOK  PADA SAAT</a:t>
            </a:r>
            <a:r>
              <a:rPr lang="en-US" sz="2400">
                <a:latin typeface="Rockwell" panose="02060603020205020403" pitchFamily="18" charset="0"/>
              </a:rPr>
              <a:t> JABATAN FUNGSIONAL </a:t>
            </a:r>
          </a:p>
          <a:p>
            <a:pPr algn="ctr" eaLnBrk="1" hangingPunct="1"/>
            <a:r>
              <a:rPr lang="en-US" sz="2400">
                <a:latin typeface="Rockwell" panose="02060603020205020403" pitchFamily="18" charset="0"/>
              </a:rPr>
              <a:t>D</a:t>
            </a:r>
            <a:r>
              <a:rPr lang="id-ID" sz="2400">
                <a:latin typeface="Rockwell" panose="02060603020205020403" pitchFamily="18" charset="0"/>
              </a:rPr>
              <a:t>ITETAPKAN </a:t>
            </a:r>
          </a:p>
        </p:txBody>
      </p:sp>
      <p:sp>
        <p:nvSpPr>
          <p:cNvPr id="12" name="TextBox 19"/>
          <p:cNvSpPr txBox="1">
            <a:spLocks noChangeArrowheads="1"/>
          </p:cNvSpPr>
          <p:nvPr/>
        </p:nvSpPr>
        <p:spPr bwMode="auto">
          <a:xfrm>
            <a:off x="819150" y="3429000"/>
            <a:ext cx="7324725"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AutoNum type="arabicPeriod"/>
            </a:pPr>
            <a:r>
              <a:rPr lang="en-US" sz="2400" dirty="0">
                <a:solidFill>
                  <a:srgbClr val="0000FF"/>
                </a:solidFill>
                <a:latin typeface="Berlin Sans FB Demi" panose="020E0802020502020306" pitchFamily="34" charset="0"/>
              </a:rPr>
              <a:t>A</a:t>
            </a:r>
            <a:r>
              <a:rPr lang="id-ID" sz="2400" dirty="0">
                <a:solidFill>
                  <a:srgbClr val="0000FF"/>
                </a:solidFill>
                <a:latin typeface="Berlin Sans FB Demi" panose="020E0802020502020306" pitchFamily="34" charset="0"/>
              </a:rPr>
              <a:t>ngka kredit </a:t>
            </a:r>
            <a:r>
              <a:rPr lang="en-US" sz="2400" dirty="0" err="1">
                <a:solidFill>
                  <a:srgbClr val="0000FF"/>
                </a:solidFill>
                <a:latin typeface="Berlin Sans FB Demi" panose="020E0802020502020306" pitchFamily="34" charset="0"/>
              </a:rPr>
              <a:t>ditetapkan</a:t>
            </a:r>
            <a:r>
              <a:rPr lang="en-US" sz="2400" dirty="0">
                <a:solidFill>
                  <a:srgbClr val="0000FF"/>
                </a:solidFill>
                <a:latin typeface="Berlin Sans FB Demi" panose="020E0802020502020306" pitchFamily="34" charset="0"/>
              </a:rPr>
              <a:t> </a:t>
            </a:r>
            <a:r>
              <a:rPr lang="id-ID" sz="2400" dirty="0">
                <a:solidFill>
                  <a:srgbClr val="0000FF"/>
                </a:solidFill>
                <a:latin typeface="Berlin Sans FB Demi" panose="020E0802020502020306" pitchFamily="34" charset="0"/>
              </a:rPr>
              <a:t>sesuai dg </a:t>
            </a:r>
            <a:r>
              <a:rPr lang="en-US" sz="2400" dirty="0" err="1">
                <a:solidFill>
                  <a:srgbClr val="0000FF"/>
                </a:solidFill>
                <a:latin typeface="Berlin Sans FB Demi" panose="020E0802020502020306" pitchFamily="34" charset="0"/>
              </a:rPr>
              <a:t>masa</a:t>
            </a:r>
            <a:r>
              <a:rPr lang="en-US" sz="2400" dirty="0">
                <a:solidFill>
                  <a:srgbClr val="0000FF"/>
                </a:solidFill>
                <a:latin typeface="Berlin Sans FB Demi" panose="020E0802020502020306" pitchFamily="34" charset="0"/>
              </a:rPr>
              <a:t> </a:t>
            </a:r>
            <a:r>
              <a:rPr lang="en-US" sz="2400" dirty="0" err="1">
                <a:solidFill>
                  <a:srgbClr val="0000FF"/>
                </a:solidFill>
                <a:latin typeface="Berlin Sans FB Demi" panose="020E0802020502020306" pitchFamily="34" charset="0"/>
              </a:rPr>
              <a:t>ke</a:t>
            </a:r>
            <a:r>
              <a:rPr lang="id-ID" sz="2400" dirty="0">
                <a:solidFill>
                  <a:srgbClr val="0000FF"/>
                </a:solidFill>
                <a:latin typeface="Berlin Sans FB Demi" panose="020E0802020502020306" pitchFamily="34" charset="0"/>
              </a:rPr>
              <a:t>pangkat</a:t>
            </a:r>
            <a:r>
              <a:rPr lang="en-US" sz="2400" dirty="0">
                <a:solidFill>
                  <a:srgbClr val="0000FF"/>
                </a:solidFill>
                <a:latin typeface="Berlin Sans FB Demi" panose="020E0802020502020306" pitchFamily="34" charset="0"/>
              </a:rPr>
              <a:t>an</a:t>
            </a:r>
            <a:r>
              <a:rPr lang="id-ID" sz="2400" dirty="0">
                <a:solidFill>
                  <a:srgbClr val="0000FF"/>
                </a:solidFill>
                <a:latin typeface="Berlin Sans FB Demi" panose="020E0802020502020306" pitchFamily="34" charset="0"/>
              </a:rPr>
              <a:t> dan</a:t>
            </a:r>
            <a:r>
              <a:rPr lang="en-US" sz="2400" dirty="0">
                <a:solidFill>
                  <a:srgbClr val="0000FF"/>
                </a:solidFill>
                <a:latin typeface="Berlin Sans FB Demi" panose="020E0802020502020306" pitchFamily="34" charset="0"/>
              </a:rPr>
              <a:t> </a:t>
            </a:r>
            <a:r>
              <a:rPr lang="id-ID" sz="2400" dirty="0">
                <a:solidFill>
                  <a:srgbClr val="0000FF"/>
                </a:solidFill>
                <a:latin typeface="Berlin Sans FB Demi" panose="020E0802020502020306" pitchFamily="34" charset="0"/>
              </a:rPr>
              <a:t>pendidikan</a:t>
            </a:r>
            <a:r>
              <a:rPr lang="en-US" sz="2400" dirty="0">
                <a:solidFill>
                  <a:srgbClr val="0000FF"/>
                </a:solidFill>
                <a:latin typeface="Berlin Sans FB Demi" panose="020E0802020502020306" pitchFamily="34" charset="0"/>
              </a:rPr>
              <a:t> formal</a:t>
            </a:r>
            <a:endParaRPr lang="id-ID" sz="2400" dirty="0">
              <a:solidFill>
                <a:srgbClr val="0000FF"/>
              </a:solidFill>
              <a:latin typeface="Berlin Sans FB Demi" panose="020E0802020502020306" pitchFamily="34" charset="0"/>
            </a:endParaRPr>
          </a:p>
          <a:p>
            <a:pPr eaLnBrk="1" hangingPunct="1"/>
            <a:r>
              <a:rPr lang="id-ID" sz="2400" dirty="0">
                <a:solidFill>
                  <a:srgbClr val="0000FF"/>
                </a:solidFill>
                <a:latin typeface="Berlin Sans FB Demi" panose="020E0802020502020306" pitchFamily="34" charset="0"/>
              </a:rPr>
              <a:t>2.   Masa inpassing/penyesuaian dibatasi dg waktu </a:t>
            </a:r>
            <a:r>
              <a:rPr lang="id-ID" sz="2400" dirty="0" smtClean="0">
                <a:solidFill>
                  <a:srgbClr val="0000FF"/>
                </a:solidFill>
                <a:latin typeface="Berlin Sans FB Demi" panose="020E0802020502020306" pitchFamily="34" charset="0"/>
              </a:rPr>
              <a:t>t</a:t>
            </a:r>
            <a:r>
              <a:rPr lang="en-US" sz="2400" dirty="0" err="1" smtClean="0">
                <a:solidFill>
                  <a:srgbClr val="0000FF"/>
                </a:solidFill>
                <a:latin typeface="Berlin Sans FB Demi" panose="020E0802020502020306" pitchFamily="34" charset="0"/>
              </a:rPr>
              <a:t>ertentu</a:t>
            </a:r>
            <a:r>
              <a:rPr lang="id-ID" sz="2400" dirty="0" smtClean="0">
                <a:solidFill>
                  <a:srgbClr val="0000FF"/>
                </a:solidFill>
                <a:latin typeface="Berlin Sans FB Demi" panose="020E0802020502020306" pitchFamily="34" charset="0"/>
              </a:rPr>
              <a:t> </a:t>
            </a:r>
            <a:endParaRPr lang="id-ID" sz="2400" dirty="0">
              <a:solidFill>
                <a:srgbClr val="0000FF"/>
              </a:solidFill>
              <a:latin typeface="Berlin Sans FB Demi" panose="020E0802020502020306" pitchFamily="34" charset="0"/>
            </a:endParaRPr>
          </a:p>
          <a:p>
            <a:pPr eaLnBrk="1" hangingPunct="1"/>
            <a:endParaRPr lang="id-ID" sz="2400" dirty="0">
              <a:solidFill>
                <a:srgbClr val="0000FF"/>
              </a:solidFill>
              <a:latin typeface="Berlin Sans FB Demi" panose="020E0802020502020306" pitchFamily="34" charset="0"/>
            </a:endParaRPr>
          </a:p>
        </p:txBody>
      </p:sp>
    </p:spTree>
    <p:extLst>
      <p:ext uri="{BB962C8B-B14F-4D97-AF65-F5344CB8AC3E}">
        <p14:creationId xmlns:p14="http://schemas.microsoft.com/office/powerpoint/2010/main" val="19245876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500"/>
                                        <p:tgtEl>
                                          <p:spTgt spid="6"/>
                                        </p:tgtEl>
                                      </p:cBhvr>
                                    </p:animEffect>
                                  </p:childTnLst>
                                </p:cTn>
                              </p:par>
                              <p:par>
                                <p:cTn id="8" presetID="29"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 calcmode="lin" valueType="num">
                                      <p:cBhvr>
                                        <p:cTn id="10" dur="1000" fill="hold"/>
                                        <p:tgtEl>
                                          <p:spTgt spid="11"/>
                                        </p:tgtEl>
                                        <p:attrNameLst>
                                          <p:attrName>ppt_x</p:attrName>
                                        </p:attrNameLst>
                                      </p:cBhvr>
                                      <p:tavLst>
                                        <p:tav tm="0">
                                          <p:val>
                                            <p:strVal val="#ppt_x-.2"/>
                                          </p:val>
                                        </p:tav>
                                        <p:tav tm="100000">
                                          <p:val>
                                            <p:strVal val="#ppt_x"/>
                                          </p:val>
                                        </p:tav>
                                      </p:tavLst>
                                    </p:anim>
                                    <p:anim calcmode="lin" valueType="num">
                                      <p:cBhvr>
                                        <p:cTn id="11"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12" dur="1000"/>
                                        <p:tgtEl>
                                          <p:spTgt spid="11"/>
                                        </p:tgtEl>
                                      </p:cBhvr>
                                    </p:animEffect>
                                  </p:childTnLst>
                                </p:cTn>
                              </p:par>
                              <p:par>
                                <p:cTn id="13" presetID="29"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1000" fill="hold"/>
                                        <p:tgtEl>
                                          <p:spTgt spid="12"/>
                                        </p:tgtEl>
                                        <p:attrNameLst>
                                          <p:attrName>ppt_x</p:attrName>
                                        </p:attrNameLst>
                                      </p:cBhvr>
                                      <p:tavLst>
                                        <p:tav tm="0">
                                          <p:val>
                                            <p:strVal val="#ppt_x-.2"/>
                                          </p:val>
                                        </p:tav>
                                        <p:tav tm="100000">
                                          <p:val>
                                            <p:strVal val="#ppt_x"/>
                                          </p:val>
                                        </p:tav>
                                      </p:tavLst>
                                    </p:anim>
                                    <p:anim calcmode="lin" valueType="num">
                                      <p:cBhvr>
                                        <p:cTn id="16"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17"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38187" y="241300"/>
            <a:ext cx="7643813" cy="830263"/>
          </a:xfrm>
          <a:prstGeom prst="rect">
            <a:avLst/>
          </a:prstGeom>
          <a:ln>
            <a:noFill/>
          </a:ln>
        </p:spPr>
        <p:style>
          <a:lnRef idx="2">
            <a:schemeClr val="accent2">
              <a:shade val="50000"/>
            </a:schemeClr>
          </a:lnRef>
          <a:fillRef idx="1001">
            <a:schemeClr val="lt1"/>
          </a:fillRef>
          <a:effectRef idx="0">
            <a:schemeClr val="accent2"/>
          </a:effectRef>
          <a:fontRef idx="minor">
            <a:schemeClr val="lt1"/>
          </a:fontRef>
        </p:style>
        <p:txBody>
          <a:bodyPr>
            <a:spAutoFit/>
          </a:bodyPr>
          <a:lstStyle/>
          <a:p>
            <a:pPr algn="ctr">
              <a:defRPr/>
            </a:pPr>
            <a:r>
              <a:rPr lang="en-US" sz="2400" b="1" dirty="0">
                <a:solidFill>
                  <a:srgbClr val="DE0000"/>
                </a:solidFill>
                <a:effectLst>
                  <a:outerShdw blurRad="38100" dist="38100" dir="2700000" algn="tl">
                    <a:srgbClr val="000000">
                      <a:alpha val="43137"/>
                    </a:srgbClr>
                  </a:outerShdw>
                </a:effectLst>
                <a:latin typeface="Rockwell" pitchFamily="18" charset="0"/>
              </a:rPr>
              <a:t>SYARAT </a:t>
            </a:r>
            <a:r>
              <a:rPr lang="id-ID" sz="2400" b="1" dirty="0">
                <a:solidFill>
                  <a:srgbClr val="DE0000"/>
                </a:solidFill>
                <a:effectLst>
                  <a:outerShdw blurRad="38100" dist="38100" dir="2700000" algn="tl">
                    <a:srgbClr val="000000">
                      <a:alpha val="43137"/>
                    </a:srgbClr>
                  </a:outerShdw>
                </a:effectLst>
                <a:latin typeface="Rockwell" pitchFamily="18" charset="0"/>
              </a:rPr>
              <a:t>PENGANGKATAN </a:t>
            </a:r>
            <a:r>
              <a:rPr lang="en-US" sz="2400" b="1" dirty="0">
                <a:solidFill>
                  <a:srgbClr val="DE0000"/>
                </a:solidFill>
                <a:effectLst>
                  <a:outerShdw blurRad="38100" dist="38100" dir="2700000" algn="tl">
                    <a:srgbClr val="000000">
                      <a:alpha val="43137"/>
                    </a:srgbClr>
                  </a:outerShdw>
                </a:effectLst>
                <a:latin typeface="Rockwell" pitchFamily="18" charset="0"/>
              </a:rPr>
              <a:t>INPASSING/PEN</a:t>
            </a:r>
            <a:r>
              <a:rPr lang="id-ID" sz="2400" b="1" dirty="0" smtClean="0">
                <a:solidFill>
                  <a:srgbClr val="DE0000"/>
                </a:solidFill>
                <a:effectLst>
                  <a:outerShdw blurRad="38100" dist="38100" dir="2700000" algn="tl">
                    <a:srgbClr val="000000">
                      <a:alpha val="43137"/>
                    </a:srgbClr>
                  </a:outerShdw>
                </a:effectLst>
                <a:latin typeface="Rockwell" pitchFamily="18" charset="0"/>
              </a:rPr>
              <a:t>YESUAIAN</a:t>
            </a:r>
            <a:r>
              <a:rPr lang="en-US" sz="2400" b="1" dirty="0" smtClean="0">
                <a:solidFill>
                  <a:srgbClr val="DE0000"/>
                </a:solidFill>
                <a:effectLst>
                  <a:outerShdw blurRad="38100" dist="38100" dir="2700000" algn="tl">
                    <a:srgbClr val="000000">
                      <a:alpha val="43137"/>
                    </a:srgbClr>
                  </a:outerShdw>
                </a:effectLst>
                <a:latin typeface="Rockwell" pitchFamily="18" charset="0"/>
              </a:rPr>
              <a:t> SEBELUM PP 11/2017</a:t>
            </a:r>
            <a:r>
              <a:rPr lang="id-ID" sz="2400" b="1" dirty="0" smtClean="0">
                <a:solidFill>
                  <a:srgbClr val="DE0000"/>
                </a:solidFill>
                <a:effectLst>
                  <a:outerShdw blurRad="38100" dist="38100" dir="2700000" algn="tl">
                    <a:srgbClr val="000000">
                      <a:alpha val="43137"/>
                    </a:srgbClr>
                  </a:outerShdw>
                </a:effectLst>
                <a:latin typeface="Rockwell" pitchFamily="18" charset="0"/>
              </a:rPr>
              <a:t> </a:t>
            </a:r>
            <a:endParaRPr lang="en-US" sz="2400" b="1" dirty="0">
              <a:solidFill>
                <a:srgbClr val="DE0000"/>
              </a:solidFill>
              <a:effectLst>
                <a:outerShdw blurRad="38100" dist="38100" dir="2700000" algn="tl">
                  <a:srgbClr val="000000">
                    <a:alpha val="43137"/>
                  </a:srgbClr>
                </a:outerShdw>
              </a:effectLst>
              <a:latin typeface="Rockwell" pitchFamily="18" charset="0"/>
            </a:endParaRPr>
          </a:p>
        </p:txBody>
      </p:sp>
      <p:sp>
        <p:nvSpPr>
          <p:cNvPr id="10" name="Rectangle 9"/>
          <p:cNvSpPr/>
          <p:nvPr/>
        </p:nvSpPr>
        <p:spPr>
          <a:xfrm>
            <a:off x="15875" y="6342063"/>
            <a:ext cx="5429250" cy="5000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00">
              <a:latin typeface="Berlin Sans FB" pitchFamily="34" charset="0"/>
            </a:endParaRPr>
          </a:p>
        </p:txBody>
      </p:sp>
      <p:graphicFrame>
        <p:nvGraphicFramePr>
          <p:cNvPr id="11" name="Table 10"/>
          <p:cNvGraphicFramePr>
            <a:graphicFrameLocks noGrp="1"/>
          </p:cNvGraphicFramePr>
          <p:nvPr/>
        </p:nvGraphicFramePr>
        <p:xfrm>
          <a:off x="285750" y="1074738"/>
          <a:ext cx="8643938" cy="4980326"/>
        </p:xfrm>
        <a:graphic>
          <a:graphicData uri="http://schemas.openxmlformats.org/drawingml/2006/table">
            <a:tbl>
              <a:tblPr firstRow="1" bandRow="1">
                <a:tableStyleId>{BC89EF96-8CEA-46FF-86C4-4CE0E7609802}</a:tableStyleId>
              </a:tblPr>
              <a:tblGrid>
                <a:gridCol w="659283"/>
                <a:gridCol w="4028954"/>
                <a:gridCol w="3955701"/>
              </a:tblGrid>
              <a:tr h="438733">
                <a:tc>
                  <a:txBody>
                    <a:bodyPr/>
                    <a:lstStyle/>
                    <a:p>
                      <a:pPr algn="ctr"/>
                      <a:r>
                        <a:rPr lang="id-ID" sz="1600" dirty="0" smtClean="0">
                          <a:latin typeface="Berlin Sans FB Demi" pitchFamily="34" charset="0"/>
                        </a:rPr>
                        <a:t>NO</a:t>
                      </a:r>
                      <a:endParaRPr lang="id-ID" sz="1600" dirty="0">
                        <a:latin typeface="Berlin Sans FB Demi" pitchFamily="34" charset="0"/>
                      </a:endParaRPr>
                    </a:p>
                  </a:txBody>
                  <a:tcPr marL="91439" marR="91439" marT="45713" marB="45713" anchor="ctr"/>
                </a:tc>
                <a:tc>
                  <a:txBody>
                    <a:bodyPr/>
                    <a:lstStyle/>
                    <a:p>
                      <a:pPr algn="ctr"/>
                      <a:r>
                        <a:rPr lang="id-ID" sz="1600" dirty="0" smtClean="0">
                          <a:latin typeface="Berlin Sans FB Demi" pitchFamily="34" charset="0"/>
                        </a:rPr>
                        <a:t>KET</a:t>
                      </a:r>
                      <a:r>
                        <a:rPr lang="en-US" sz="1600" dirty="0" smtClean="0">
                          <a:latin typeface="Berlin Sans FB Demi" pitchFamily="34" charset="0"/>
                        </a:rPr>
                        <a:t>E</a:t>
                      </a:r>
                      <a:r>
                        <a:rPr lang="id-ID" sz="1600" dirty="0" smtClean="0">
                          <a:latin typeface="Berlin Sans FB Demi" pitchFamily="34" charset="0"/>
                        </a:rPr>
                        <a:t>RAMPILAN</a:t>
                      </a:r>
                      <a:endParaRPr lang="id-ID" sz="1600" dirty="0">
                        <a:latin typeface="Berlin Sans FB Demi" pitchFamily="34" charset="0"/>
                      </a:endParaRPr>
                    </a:p>
                  </a:txBody>
                  <a:tcPr marL="91439" marR="91439" marT="45713" marB="45713" anchor="ctr"/>
                </a:tc>
                <a:tc>
                  <a:txBody>
                    <a:bodyPr/>
                    <a:lstStyle/>
                    <a:p>
                      <a:pPr algn="ctr"/>
                      <a:r>
                        <a:rPr lang="id-ID" sz="1600" dirty="0" smtClean="0">
                          <a:latin typeface="Berlin Sans FB Demi" pitchFamily="34" charset="0"/>
                        </a:rPr>
                        <a:t>KEAHLIAN</a:t>
                      </a:r>
                      <a:endParaRPr lang="id-ID" sz="1600" dirty="0">
                        <a:latin typeface="Berlin Sans FB Demi" pitchFamily="34" charset="0"/>
                      </a:endParaRPr>
                    </a:p>
                  </a:txBody>
                  <a:tcPr marL="91439" marR="91439" marT="45713" marB="45713" anchor="ctr"/>
                </a:tc>
              </a:tr>
              <a:tr h="355567">
                <a:tc>
                  <a:txBody>
                    <a:bodyPr/>
                    <a:lstStyle/>
                    <a:p>
                      <a:pPr algn="ctr"/>
                      <a:r>
                        <a:rPr lang="id-ID" sz="1600" dirty="0" smtClean="0">
                          <a:latin typeface="Berlin Sans FB Demi" pitchFamily="34" charset="0"/>
                        </a:rPr>
                        <a:t>1.</a:t>
                      </a:r>
                      <a:endParaRPr lang="id-ID" sz="1600" dirty="0">
                        <a:latin typeface="Berlin Sans FB Demi" pitchFamily="34" charset="0"/>
                      </a:endParaRPr>
                    </a:p>
                  </a:txBody>
                  <a:tcPr marL="91439" marR="91439" marT="45713" marB="45713" anchor="ctr">
                    <a:solidFill>
                      <a:srgbClr val="FFFF00"/>
                    </a:solidFill>
                  </a:tcPr>
                </a:tc>
                <a:tc>
                  <a:txBody>
                    <a:bodyPr/>
                    <a:lstStyle/>
                    <a:p>
                      <a:r>
                        <a:rPr lang="id-ID" sz="1600" dirty="0" smtClean="0">
                          <a:latin typeface="Berlin Sans FB Demi" pitchFamily="34" charset="0"/>
                        </a:rPr>
                        <a:t>PNS</a:t>
                      </a:r>
                      <a:endParaRPr lang="id-ID" sz="1600" dirty="0">
                        <a:latin typeface="Berlin Sans FB Demi" pitchFamily="34" charset="0"/>
                      </a:endParaRPr>
                    </a:p>
                  </a:txBody>
                  <a:tcPr marL="91439" marR="91439" marT="45713" marB="45713" anchor="ctr">
                    <a:solidFill>
                      <a:srgbClr val="FFFF00"/>
                    </a:solidFill>
                  </a:tcPr>
                </a:tc>
                <a:tc>
                  <a:txBody>
                    <a:bodyPr/>
                    <a:lstStyle/>
                    <a:p>
                      <a:r>
                        <a:rPr lang="id-ID" sz="1600" dirty="0" smtClean="0">
                          <a:latin typeface="Berlin Sans FB Demi" pitchFamily="34" charset="0"/>
                        </a:rPr>
                        <a:t>PNS</a:t>
                      </a:r>
                      <a:endParaRPr lang="id-ID" sz="1600" dirty="0">
                        <a:latin typeface="Berlin Sans FB Demi" pitchFamily="34" charset="0"/>
                      </a:endParaRPr>
                    </a:p>
                  </a:txBody>
                  <a:tcPr marL="91439" marR="91439" marT="45713" marB="45713" anchor="ctr">
                    <a:solidFill>
                      <a:srgbClr val="FFFF00"/>
                    </a:solidFill>
                  </a:tcPr>
                </a:tc>
              </a:tr>
              <a:tr h="614161">
                <a:tc>
                  <a:txBody>
                    <a:bodyPr/>
                    <a:lstStyle/>
                    <a:p>
                      <a:pPr algn="ctr"/>
                      <a:r>
                        <a:rPr lang="id-ID" sz="1600" dirty="0" smtClean="0">
                          <a:latin typeface="Berlin Sans FB Demi" pitchFamily="34" charset="0"/>
                        </a:rPr>
                        <a:t>2.</a:t>
                      </a:r>
                      <a:endParaRPr lang="id-ID" sz="1600" dirty="0">
                        <a:latin typeface="Berlin Sans FB Demi" pitchFamily="34" charset="0"/>
                      </a:endParaRPr>
                    </a:p>
                  </a:txBody>
                  <a:tcPr marL="91439" marR="91439" marT="45713" marB="45713" anchor="ctr">
                    <a:solidFill>
                      <a:srgbClr val="FFFF00"/>
                    </a:solidFill>
                  </a:tcPr>
                </a:tc>
                <a:tc>
                  <a:txBody>
                    <a:bodyPr/>
                    <a:lstStyle/>
                    <a:p>
                      <a:r>
                        <a:rPr lang="en-US" sz="1600" dirty="0" err="1" smtClean="0">
                          <a:latin typeface="Berlin Sans FB Demi" pitchFamily="34" charset="0"/>
                        </a:rPr>
                        <a:t>Pangkat</a:t>
                      </a:r>
                      <a:r>
                        <a:rPr lang="en-US" sz="1600" dirty="0" smtClean="0">
                          <a:latin typeface="Berlin Sans FB Demi" pitchFamily="34" charset="0"/>
                        </a:rPr>
                        <a:t> paling </a:t>
                      </a:r>
                      <a:r>
                        <a:rPr lang="en-US" sz="1600" dirty="0" err="1" smtClean="0">
                          <a:latin typeface="Berlin Sans FB Demi" pitchFamily="34" charset="0"/>
                        </a:rPr>
                        <a:t>rendah</a:t>
                      </a:r>
                      <a:r>
                        <a:rPr lang="en-US" sz="1600" dirty="0" smtClean="0">
                          <a:latin typeface="Berlin Sans FB Demi" pitchFamily="34" charset="0"/>
                        </a:rPr>
                        <a:t> </a:t>
                      </a:r>
                      <a:r>
                        <a:rPr lang="en-US" sz="1600" dirty="0" err="1" smtClean="0">
                          <a:latin typeface="Berlin Sans FB Demi" pitchFamily="34" charset="0"/>
                        </a:rPr>
                        <a:t>Pengatur</a:t>
                      </a:r>
                      <a:r>
                        <a:rPr lang="en-US" sz="1600" dirty="0" smtClean="0">
                          <a:latin typeface="Berlin Sans FB Demi" pitchFamily="34" charset="0"/>
                        </a:rPr>
                        <a:t> </a:t>
                      </a:r>
                      <a:r>
                        <a:rPr lang="en-US" sz="1600" dirty="0" err="1" smtClean="0">
                          <a:latin typeface="Berlin Sans FB Demi" pitchFamily="34" charset="0"/>
                        </a:rPr>
                        <a:t>Muda</a:t>
                      </a:r>
                      <a:r>
                        <a:rPr lang="en-US" sz="1600" dirty="0" smtClean="0">
                          <a:latin typeface="Berlin Sans FB Demi" pitchFamily="34" charset="0"/>
                        </a:rPr>
                        <a:t>, </a:t>
                      </a:r>
                      <a:r>
                        <a:rPr lang="en-US" sz="1600" dirty="0" err="1" smtClean="0">
                          <a:latin typeface="Berlin Sans FB Demi" pitchFamily="34" charset="0"/>
                        </a:rPr>
                        <a:t>gol.ruang</a:t>
                      </a:r>
                      <a:r>
                        <a:rPr lang="en-US" sz="1600" dirty="0" smtClean="0">
                          <a:latin typeface="Berlin Sans FB Demi" pitchFamily="34" charset="0"/>
                        </a:rPr>
                        <a:t> II/a</a:t>
                      </a:r>
                      <a:endParaRPr lang="id-ID" sz="1600" dirty="0">
                        <a:latin typeface="Berlin Sans FB Demi" pitchFamily="34" charset="0"/>
                      </a:endParaRPr>
                    </a:p>
                  </a:txBody>
                  <a:tcPr marL="91439" marR="91439" marT="45713" marB="45713" anchor="ct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smtClean="0">
                          <a:latin typeface="Berlin Sans FB Demi" pitchFamily="34" charset="0"/>
                        </a:rPr>
                        <a:t>Pangkat</a:t>
                      </a:r>
                      <a:r>
                        <a:rPr lang="en-US" sz="1600" dirty="0" smtClean="0">
                          <a:latin typeface="Berlin Sans FB Demi" pitchFamily="34" charset="0"/>
                        </a:rPr>
                        <a:t> paling </a:t>
                      </a:r>
                      <a:r>
                        <a:rPr lang="en-US" sz="1600" dirty="0" err="1" smtClean="0">
                          <a:latin typeface="Berlin Sans FB Demi" pitchFamily="34" charset="0"/>
                        </a:rPr>
                        <a:t>rendah</a:t>
                      </a:r>
                      <a:r>
                        <a:rPr lang="en-US" sz="1600" dirty="0" smtClean="0">
                          <a:latin typeface="Berlin Sans FB Demi" pitchFamily="34" charset="0"/>
                        </a:rPr>
                        <a:t> </a:t>
                      </a:r>
                      <a:r>
                        <a:rPr lang="en-US" sz="1600" baseline="0" dirty="0" smtClean="0">
                          <a:latin typeface="Berlin Sans FB Demi" pitchFamily="34" charset="0"/>
                        </a:rPr>
                        <a:t> </a:t>
                      </a:r>
                      <a:r>
                        <a:rPr lang="en-US" sz="1600" baseline="0" dirty="0" err="1" smtClean="0">
                          <a:latin typeface="Berlin Sans FB Demi" pitchFamily="34" charset="0"/>
                        </a:rPr>
                        <a:t>Penata</a:t>
                      </a:r>
                      <a:r>
                        <a:rPr lang="en-US" sz="1600" baseline="0" dirty="0" smtClean="0">
                          <a:latin typeface="Berlin Sans FB Demi" pitchFamily="34" charset="0"/>
                        </a:rPr>
                        <a:t> </a:t>
                      </a:r>
                      <a:r>
                        <a:rPr lang="en-US" sz="1600" baseline="0" dirty="0" err="1" smtClean="0">
                          <a:latin typeface="Berlin Sans FB Demi" pitchFamily="34" charset="0"/>
                        </a:rPr>
                        <a:t>Muda</a:t>
                      </a:r>
                      <a:r>
                        <a:rPr lang="en-US" sz="1600" baseline="0" dirty="0" smtClean="0">
                          <a:latin typeface="Berlin Sans FB Demi" pitchFamily="34" charset="0"/>
                        </a:rPr>
                        <a:t> </a:t>
                      </a:r>
                      <a:r>
                        <a:rPr lang="en-US" sz="1600" dirty="0" smtClean="0">
                          <a:latin typeface="Berlin Sans FB Demi" pitchFamily="34" charset="0"/>
                        </a:rPr>
                        <a:t>, </a:t>
                      </a:r>
                      <a:r>
                        <a:rPr lang="en-US" sz="1600" dirty="0" err="1" smtClean="0">
                          <a:latin typeface="Berlin Sans FB Demi" pitchFamily="34" charset="0"/>
                        </a:rPr>
                        <a:t>gol.ruang</a:t>
                      </a:r>
                      <a:r>
                        <a:rPr lang="en-US" sz="1600" dirty="0" smtClean="0">
                          <a:latin typeface="Berlin Sans FB Demi" pitchFamily="34" charset="0"/>
                        </a:rPr>
                        <a:t> III/a</a:t>
                      </a:r>
                      <a:endParaRPr lang="id-ID" sz="1600" dirty="0">
                        <a:latin typeface="Berlin Sans FB Demi" pitchFamily="34" charset="0"/>
                      </a:endParaRPr>
                    </a:p>
                  </a:txBody>
                  <a:tcPr marL="91439" marR="91439" marT="45713" marB="45713" anchor="ctr">
                    <a:solidFill>
                      <a:srgbClr val="FFFF00"/>
                    </a:solidFill>
                  </a:tcPr>
                </a:tc>
              </a:tr>
              <a:tr h="734348">
                <a:tc>
                  <a:txBody>
                    <a:bodyPr/>
                    <a:lstStyle/>
                    <a:p>
                      <a:pPr algn="ctr"/>
                      <a:r>
                        <a:rPr lang="id-ID" sz="1600" dirty="0" smtClean="0">
                          <a:latin typeface="Berlin Sans FB Demi" pitchFamily="34" charset="0"/>
                        </a:rPr>
                        <a:t>3.</a:t>
                      </a:r>
                      <a:endParaRPr lang="id-ID" sz="1600" dirty="0">
                        <a:latin typeface="Berlin Sans FB Demi" pitchFamily="34" charset="0"/>
                      </a:endParaRPr>
                    </a:p>
                  </a:txBody>
                  <a:tcPr marL="91439" marR="91439" marT="45713" marB="45713" anchor="ct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600" kern="1200" baseline="0" dirty="0" smtClean="0">
                          <a:solidFill>
                            <a:schemeClr val="tx1"/>
                          </a:solidFill>
                          <a:latin typeface="Berlin Sans FB Demi" pitchFamily="34" charset="0"/>
                          <a:ea typeface="+mn-ea"/>
                          <a:cs typeface="+mn-cs"/>
                        </a:rPr>
                        <a:t>berijazah paling rendah </a:t>
                      </a:r>
                      <a:r>
                        <a:rPr kumimoji="0" lang="id-ID" sz="1600" kern="1200" baseline="0" dirty="0" smtClean="0">
                          <a:solidFill>
                            <a:srgbClr val="DE0000"/>
                          </a:solidFill>
                          <a:latin typeface="Berlin Sans FB Demi" pitchFamily="34" charset="0"/>
                          <a:ea typeface="+mn-ea"/>
                          <a:cs typeface="+mn-cs"/>
                        </a:rPr>
                        <a:t>sekolah lanjutan tingkat atas atau setara</a:t>
                      </a:r>
                      <a:endParaRPr kumimoji="0" lang="id-ID" sz="1600" kern="1200" baseline="0" dirty="0" smtClean="0">
                        <a:solidFill>
                          <a:schemeClr val="tx1"/>
                        </a:solidFill>
                        <a:latin typeface="Berlin Sans FB Demi" pitchFamily="34" charset="0"/>
                        <a:ea typeface="+mn-ea"/>
                        <a:cs typeface="+mn-cs"/>
                      </a:endParaRPr>
                    </a:p>
                  </a:txBody>
                  <a:tcPr marL="91439" marR="91439" marT="45713" marB="45713" anchor="ctr">
                    <a:solidFill>
                      <a:srgbClr val="FFFF00"/>
                    </a:solidFill>
                  </a:tcPr>
                </a:tc>
                <a:tc>
                  <a:txBody>
                    <a:bodyPr/>
                    <a:lstStyle/>
                    <a:p>
                      <a:r>
                        <a:rPr kumimoji="0" lang="sv-SE" sz="1600" kern="1200" baseline="0" dirty="0" smtClean="0">
                          <a:solidFill>
                            <a:schemeClr val="tx1"/>
                          </a:solidFill>
                          <a:latin typeface="Berlin Sans FB Demi" pitchFamily="34" charset="0"/>
                          <a:ea typeface="+mn-ea"/>
                          <a:cs typeface="+mn-cs"/>
                        </a:rPr>
                        <a:t>berijazah paling </a:t>
                      </a:r>
                      <a:r>
                        <a:rPr kumimoji="0" lang="sv-SE" sz="1600" kern="1200" baseline="0" dirty="0" smtClean="0">
                          <a:solidFill>
                            <a:srgbClr val="DE0000"/>
                          </a:solidFill>
                          <a:latin typeface="Berlin Sans FB Demi" pitchFamily="34" charset="0"/>
                          <a:ea typeface="+mn-ea"/>
                          <a:cs typeface="+mn-cs"/>
                        </a:rPr>
                        <a:t>rendah sarjana atau diploma IV</a:t>
                      </a:r>
                      <a:endParaRPr kumimoji="0" lang="sv-SE" sz="1600" kern="1200" baseline="0" dirty="0" smtClean="0">
                        <a:solidFill>
                          <a:schemeClr val="tx1"/>
                        </a:solidFill>
                        <a:latin typeface="Berlin Sans FB Demi" pitchFamily="34" charset="0"/>
                        <a:ea typeface="+mn-ea"/>
                        <a:cs typeface="+mn-cs"/>
                      </a:endParaRPr>
                    </a:p>
                  </a:txBody>
                  <a:tcPr marL="91439" marR="91439" marT="45713" marB="45713" anchor="ctr">
                    <a:solidFill>
                      <a:srgbClr val="FFFF00"/>
                    </a:solidFill>
                  </a:tcPr>
                </a:tc>
              </a:tr>
              <a:tr h="822833">
                <a:tc>
                  <a:txBody>
                    <a:bodyPr/>
                    <a:lstStyle/>
                    <a:p>
                      <a:pPr algn="ctr"/>
                      <a:r>
                        <a:rPr lang="id-ID" sz="1600" dirty="0" smtClean="0">
                          <a:latin typeface="Berlin Sans FB Demi" pitchFamily="34" charset="0"/>
                        </a:rPr>
                        <a:t>4.</a:t>
                      </a:r>
                      <a:endParaRPr lang="id-ID" sz="1600" dirty="0">
                        <a:latin typeface="Berlin Sans FB Demi" pitchFamily="34" charset="0"/>
                      </a:endParaRPr>
                    </a:p>
                  </a:txBody>
                  <a:tcPr marL="91439" marR="91439" marT="45713" marB="45713">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baseline="0" dirty="0" err="1" smtClean="0">
                          <a:solidFill>
                            <a:schemeClr val="tx1"/>
                          </a:solidFill>
                          <a:latin typeface="Berlin Sans FB Demi" pitchFamily="34" charset="0"/>
                          <a:ea typeface="+mn-ea"/>
                          <a:cs typeface="+mn-cs"/>
                        </a:rPr>
                        <a:t>Telah</a:t>
                      </a:r>
                      <a:r>
                        <a:rPr kumimoji="0" lang="en-US" sz="1600" kern="1200" baseline="0" dirty="0" smtClean="0">
                          <a:solidFill>
                            <a:schemeClr val="tx1"/>
                          </a:solidFill>
                          <a:latin typeface="Berlin Sans FB Demi" pitchFamily="34" charset="0"/>
                          <a:ea typeface="+mn-ea"/>
                          <a:cs typeface="+mn-cs"/>
                        </a:rPr>
                        <a:t> </a:t>
                      </a:r>
                      <a:r>
                        <a:rPr kumimoji="0" lang="en-US" sz="1600" kern="1200" baseline="0" dirty="0" err="1" smtClean="0">
                          <a:solidFill>
                            <a:schemeClr val="tx1"/>
                          </a:solidFill>
                          <a:latin typeface="Berlin Sans FB Demi" pitchFamily="34" charset="0"/>
                          <a:ea typeface="+mn-ea"/>
                          <a:cs typeface="+mn-cs"/>
                        </a:rPr>
                        <a:t>Mengikuti</a:t>
                      </a:r>
                      <a:r>
                        <a:rPr kumimoji="0" lang="en-US" sz="1600" kern="1200" baseline="0" dirty="0" smtClean="0">
                          <a:solidFill>
                            <a:schemeClr val="tx1"/>
                          </a:solidFill>
                          <a:latin typeface="Berlin Sans FB Demi" pitchFamily="34" charset="0"/>
                          <a:ea typeface="+mn-ea"/>
                          <a:cs typeface="+mn-cs"/>
                        </a:rPr>
                        <a:t> </a:t>
                      </a:r>
                      <a:r>
                        <a:rPr kumimoji="0" lang="en-US" sz="1600" kern="1200" baseline="0" dirty="0" err="1" smtClean="0">
                          <a:solidFill>
                            <a:schemeClr val="tx1"/>
                          </a:solidFill>
                          <a:latin typeface="Berlin Sans FB Demi" pitchFamily="34" charset="0"/>
                          <a:ea typeface="+mn-ea"/>
                          <a:cs typeface="+mn-cs"/>
                        </a:rPr>
                        <a:t>dan</a:t>
                      </a:r>
                      <a:r>
                        <a:rPr kumimoji="0" lang="en-US" sz="1600" kern="1200" baseline="0" dirty="0" smtClean="0">
                          <a:solidFill>
                            <a:schemeClr val="tx1"/>
                          </a:solidFill>
                          <a:latin typeface="Berlin Sans FB Demi" pitchFamily="34" charset="0"/>
                          <a:ea typeface="+mn-ea"/>
                          <a:cs typeface="+mn-cs"/>
                        </a:rPr>
                        <a:t> lulus </a:t>
                      </a:r>
                      <a:r>
                        <a:rPr kumimoji="0" lang="en-US" sz="1600" kern="1200" baseline="0" dirty="0" err="1" smtClean="0">
                          <a:solidFill>
                            <a:schemeClr val="tx1"/>
                          </a:solidFill>
                          <a:latin typeface="Berlin Sans FB Demi" pitchFamily="34" charset="0"/>
                          <a:ea typeface="+mn-ea"/>
                          <a:cs typeface="+mn-cs"/>
                        </a:rPr>
                        <a:t>pendidikan</a:t>
                      </a:r>
                      <a:r>
                        <a:rPr kumimoji="0" lang="en-US" sz="1600" kern="1200" baseline="0" dirty="0" smtClean="0">
                          <a:solidFill>
                            <a:schemeClr val="tx1"/>
                          </a:solidFill>
                          <a:latin typeface="Berlin Sans FB Demi" pitchFamily="34" charset="0"/>
                          <a:ea typeface="+mn-ea"/>
                          <a:cs typeface="+mn-cs"/>
                        </a:rPr>
                        <a:t> </a:t>
                      </a:r>
                      <a:r>
                        <a:rPr kumimoji="0" lang="en-US" sz="1600" kern="1200" baseline="0" dirty="0" err="1" smtClean="0">
                          <a:solidFill>
                            <a:schemeClr val="tx1"/>
                          </a:solidFill>
                          <a:latin typeface="Berlin Sans FB Demi" pitchFamily="34" charset="0"/>
                          <a:ea typeface="+mn-ea"/>
                          <a:cs typeface="+mn-cs"/>
                        </a:rPr>
                        <a:t>dan</a:t>
                      </a:r>
                      <a:r>
                        <a:rPr kumimoji="0" lang="en-US" sz="1600" kern="1200" baseline="0" dirty="0" smtClean="0">
                          <a:solidFill>
                            <a:schemeClr val="tx1"/>
                          </a:solidFill>
                          <a:latin typeface="Berlin Sans FB Demi" pitchFamily="34" charset="0"/>
                          <a:ea typeface="+mn-ea"/>
                          <a:cs typeface="+mn-cs"/>
                        </a:rPr>
                        <a:t> </a:t>
                      </a:r>
                      <a:r>
                        <a:rPr kumimoji="0" lang="en-US" sz="1600" kern="1200" baseline="0" dirty="0" err="1" smtClean="0">
                          <a:solidFill>
                            <a:schemeClr val="tx1"/>
                          </a:solidFill>
                          <a:latin typeface="Berlin Sans FB Demi" pitchFamily="34" charset="0"/>
                          <a:ea typeface="+mn-ea"/>
                          <a:cs typeface="+mn-cs"/>
                        </a:rPr>
                        <a:t>pelatihan</a:t>
                      </a:r>
                      <a:r>
                        <a:rPr kumimoji="0" lang="en-US" sz="1600" kern="1200" baseline="0" dirty="0" smtClean="0">
                          <a:solidFill>
                            <a:schemeClr val="tx1"/>
                          </a:solidFill>
                          <a:latin typeface="Berlin Sans FB Demi" pitchFamily="34" charset="0"/>
                          <a:ea typeface="+mn-ea"/>
                          <a:cs typeface="+mn-cs"/>
                        </a:rPr>
                        <a:t>  </a:t>
                      </a:r>
                      <a:r>
                        <a:rPr kumimoji="0" lang="en-US" sz="1600" kern="1200" baseline="0" dirty="0" err="1" smtClean="0">
                          <a:solidFill>
                            <a:schemeClr val="tx1"/>
                          </a:solidFill>
                          <a:latin typeface="Berlin Sans FB Demi" pitchFamily="34" charset="0"/>
                          <a:ea typeface="+mn-ea"/>
                          <a:cs typeface="+mn-cs"/>
                        </a:rPr>
                        <a:t>jabatan</a:t>
                      </a:r>
                      <a:r>
                        <a:rPr kumimoji="0" lang="en-US" sz="1600" kern="1200" baseline="0" dirty="0" smtClean="0">
                          <a:solidFill>
                            <a:schemeClr val="tx1"/>
                          </a:solidFill>
                          <a:latin typeface="Berlin Sans FB Demi" pitchFamily="34" charset="0"/>
                          <a:ea typeface="+mn-ea"/>
                          <a:cs typeface="+mn-cs"/>
                        </a:rPr>
                        <a:t>/</a:t>
                      </a:r>
                      <a:r>
                        <a:rPr kumimoji="0" lang="en-US" sz="1600" kern="1200" baseline="0" dirty="0" err="1" smtClean="0">
                          <a:solidFill>
                            <a:schemeClr val="tx1"/>
                          </a:solidFill>
                          <a:latin typeface="Berlin Sans FB Demi" pitchFamily="34" charset="0"/>
                          <a:ea typeface="+mn-ea"/>
                          <a:cs typeface="+mn-cs"/>
                        </a:rPr>
                        <a:t>Uji</a:t>
                      </a:r>
                      <a:r>
                        <a:rPr kumimoji="0" lang="en-US" sz="1600" kern="1200" baseline="0" dirty="0" smtClean="0">
                          <a:solidFill>
                            <a:schemeClr val="tx1"/>
                          </a:solidFill>
                          <a:latin typeface="Berlin Sans FB Demi" pitchFamily="34" charset="0"/>
                          <a:ea typeface="+mn-ea"/>
                          <a:cs typeface="+mn-cs"/>
                        </a:rPr>
                        <a:t> </a:t>
                      </a:r>
                      <a:r>
                        <a:rPr kumimoji="0" lang="en-US" sz="1600" kern="1200" baseline="0" dirty="0" err="1" smtClean="0">
                          <a:solidFill>
                            <a:schemeClr val="tx1"/>
                          </a:solidFill>
                          <a:latin typeface="Berlin Sans FB Demi" pitchFamily="34" charset="0"/>
                          <a:ea typeface="+mn-ea"/>
                          <a:cs typeface="+mn-cs"/>
                        </a:rPr>
                        <a:t>kompetensi</a:t>
                      </a:r>
                      <a:endParaRPr kumimoji="0" lang="id-ID" sz="1600" kern="1200" baseline="0" dirty="0" smtClean="0">
                        <a:solidFill>
                          <a:schemeClr val="tx1"/>
                        </a:solidFill>
                        <a:latin typeface="Berlin Sans FB Demi" pitchFamily="34" charset="0"/>
                        <a:ea typeface="+mn-ea"/>
                        <a:cs typeface="+mn-cs"/>
                      </a:endParaRPr>
                    </a:p>
                  </a:txBody>
                  <a:tcPr marL="91439" marR="91439" marT="45713" marB="45713">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baseline="0" dirty="0" err="1" smtClean="0">
                          <a:solidFill>
                            <a:schemeClr val="tx1"/>
                          </a:solidFill>
                          <a:latin typeface="Berlin Sans FB Demi" pitchFamily="34" charset="0"/>
                          <a:ea typeface="+mn-ea"/>
                          <a:cs typeface="+mn-cs"/>
                        </a:rPr>
                        <a:t>Telah</a:t>
                      </a:r>
                      <a:r>
                        <a:rPr kumimoji="0" lang="en-US" sz="1600" kern="1200" baseline="0" dirty="0" smtClean="0">
                          <a:solidFill>
                            <a:schemeClr val="tx1"/>
                          </a:solidFill>
                          <a:latin typeface="Berlin Sans FB Demi" pitchFamily="34" charset="0"/>
                          <a:ea typeface="+mn-ea"/>
                          <a:cs typeface="+mn-cs"/>
                        </a:rPr>
                        <a:t> </a:t>
                      </a:r>
                      <a:r>
                        <a:rPr kumimoji="0" lang="en-US" sz="1600" kern="1200" baseline="0" dirty="0" err="1" smtClean="0">
                          <a:solidFill>
                            <a:schemeClr val="tx1"/>
                          </a:solidFill>
                          <a:latin typeface="Berlin Sans FB Demi" pitchFamily="34" charset="0"/>
                          <a:ea typeface="+mn-ea"/>
                          <a:cs typeface="+mn-cs"/>
                        </a:rPr>
                        <a:t>Mengikuti</a:t>
                      </a:r>
                      <a:r>
                        <a:rPr kumimoji="0" lang="en-US" sz="1600" kern="1200" baseline="0" dirty="0" smtClean="0">
                          <a:solidFill>
                            <a:schemeClr val="tx1"/>
                          </a:solidFill>
                          <a:latin typeface="Berlin Sans FB Demi" pitchFamily="34" charset="0"/>
                          <a:ea typeface="+mn-ea"/>
                          <a:cs typeface="+mn-cs"/>
                        </a:rPr>
                        <a:t> </a:t>
                      </a:r>
                      <a:r>
                        <a:rPr kumimoji="0" lang="en-US" sz="1600" kern="1200" baseline="0" dirty="0" err="1" smtClean="0">
                          <a:solidFill>
                            <a:schemeClr val="tx1"/>
                          </a:solidFill>
                          <a:latin typeface="Berlin Sans FB Demi" pitchFamily="34" charset="0"/>
                          <a:ea typeface="+mn-ea"/>
                          <a:cs typeface="+mn-cs"/>
                        </a:rPr>
                        <a:t>dan</a:t>
                      </a:r>
                      <a:r>
                        <a:rPr kumimoji="0" lang="en-US" sz="1600" kern="1200" baseline="0" dirty="0" smtClean="0">
                          <a:solidFill>
                            <a:schemeClr val="tx1"/>
                          </a:solidFill>
                          <a:latin typeface="Berlin Sans FB Demi" pitchFamily="34" charset="0"/>
                          <a:ea typeface="+mn-ea"/>
                          <a:cs typeface="+mn-cs"/>
                        </a:rPr>
                        <a:t> lulus </a:t>
                      </a:r>
                      <a:r>
                        <a:rPr kumimoji="0" lang="en-US" sz="1600" kern="1200" baseline="0" dirty="0" err="1" smtClean="0">
                          <a:solidFill>
                            <a:schemeClr val="tx1"/>
                          </a:solidFill>
                          <a:latin typeface="Berlin Sans FB Demi" pitchFamily="34" charset="0"/>
                          <a:ea typeface="+mn-ea"/>
                          <a:cs typeface="+mn-cs"/>
                        </a:rPr>
                        <a:t>pendidikan</a:t>
                      </a:r>
                      <a:r>
                        <a:rPr kumimoji="0" lang="en-US" sz="1600" kern="1200" baseline="0" dirty="0" smtClean="0">
                          <a:solidFill>
                            <a:schemeClr val="tx1"/>
                          </a:solidFill>
                          <a:latin typeface="Berlin Sans FB Demi" pitchFamily="34" charset="0"/>
                          <a:ea typeface="+mn-ea"/>
                          <a:cs typeface="+mn-cs"/>
                        </a:rPr>
                        <a:t> </a:t>
                      </a:r>
                      <a:r>
                        <a:rPr kumimoji="0" lang="en-US" sz="1600" kern="1200" baseline="0" dirty="0" err="1" smtClean="0">
                          <a:solidFill>
                            <a:schemeClr val="tx1"/>
                          </a:solidFill>
                          <a:latin typeface="Berlin Sans FB Demi" pitchFamily="34" charset="0"/>
                          <a:ea typeface="+mn-ea"/>
                          <a:cs typeface="+mn-cs"/>
                        </a:rPr>
                        <a:t>dan</a:t>
                      </a:r>
                      <a:r>
                        <a:rPr kumimoji="0" lang="en-US" sz="1600" kern="1200" baseline="0" dirty="0" smtClean="0">
                          <a:solidFill>
                            <a:schemeClr val="tx1"/>
                          </a:solidFill>
                          <a:latin typeface="Berlin Sans FB Demi" pitchFamily="34" charset="0"/>
                          <a:ea typeface="+mn-ea"/>
                          <a:cs typeface="+mn-cs"/>
                        </a:rPr>
                        <a:t> </a:t>
                      </a:r>
                      <a:r>
                        <a:rPr kumimoji="0" lang="en-US" sz="1600" kern="1200" baseline="0" dirty="0" err="1" smtClean="0">
                          <a:solidFill>
                            <a:schemeClr val="tx1"/>
                          </a:solidFill>
                          <a:latin typeface="Berlin Sans FB Demi" pitchFamily="34" charset="0"/>
                          <a:ea typeface="+mn-ea"/>
                          <a:cs typeface="+mn-cs"/>
                        </a:rPr>
                        <a:t>pelatihan</a:t>
                      </a:r>
                      <a:r>
                        <a:rPr kumimoji="0" lang="en-US" sz="1600" kern="1200" baseline="0" dirty="0" smtClean="0">
                          <a:solidFill>
                            <a:schemeClr val="tx1"/>
                          </a:solidFill>
                          <a:latin typeface="Berlin Sans FB Demi" pitchFamily="34" charset="0"/>
                          <a:ea typeface="+mn-ea"/>
                          <a:cs typeface="+mn-cs"/>
                        </a:rPr>
                        <a:t>  </a:t>
                      </a:r>
                      <a:r>
                        <a:rPr kumimoji="0" lang="en-US" sz="1600" kern="1200" baseline="0" dirty="0" err="1" smtClean="0">
                          <a:solidFill>
                            <a:schemeClr val="tx1"/>
                          </a:solidFill>
                          <a:latin typeface="Berlin Sans FB Demi" pitchFamily="34" charset="0"/>
                          <a:ea typeface="+mn-ea"/>
                          <a:cs typeface="+mn-cs"/>
                        </a:rPr>
                        <a:t>jabatan</a:t>
                      </a:r>
                      <a:r>
                        <a:rPr kumimoji="0" lang="en-US" sz="1600" kern="1200" baseline="0" dirty="0" smtClean="0">
                          <a:solidFill>
                            <a:schemeClr val="tx1"/>
                          </a:solidFill>
                          <a:latin typeface="Berlin Sans FB Demi" pitchFamily="34" charset="0"/>
                          <a:ea typeface="+mn-ea"/>
                          <a:cs typeface="+mn-cs"/>
                        </a:rPr>
                        <a:t> </a:t>
                      </a:r>
                      <a:r>
                        <a:rPr kumimoji="0" lang="en-US" sz="1600" kern="1200" baseline="0" dirty="0" err="1" smtClean="0">
                          <a:solidFill>
                            <a:schemeClr val="tx1"/>
                          </a:solidFill>
                          <a:latin typeface="Berlin Sans FB Demi" pitchFamily="34" charset="0"/>
                          <a:ea typeface="+mn-ea"/>
                          <a:cs typeface="+mn-cs"/>
                        </a:rPr>
                        <a:t>fungsional</a:t>
                      </a:r>
                      <a:r>
                        <a:rPr kumimoji="0" lang="en-US" sz="1600" kern="1200" baseline="0" dirty="0" smtClean="0">
                          <a:solidFill>
                            <a:schemeClr val="tx1"/>
                          </a:solidFill>
                          <a:latin typeface="Berlin Sans FB Demi" pitchFamily="34" charset="0"/>
                          <a:ea typeface="+mn-ea"/>
                          <a:cs typeface="+mn-cs"/>
                        </a:rPr>
                        <a:t>  </a:t>
                      </a:r>
                      <a:r>
                        <a:rPr kumimoji="0" lang="en-US" sz="1600" kern="1200" baseline="0" dirty="0" err="1" smtClean="0">
                          <a:solidFill>
                            <a:srgbClr val="FF0000"/>
                          </a:solidFill>
                          <a:latin typeface="Berlin Sans FB Demi" pitchFamily="34" charset="0"/>
                          <a:ea typeface="+mn-ea"/>
                          <a:cs typeface="+mn-cs"/>
                        </a:rPr>
                        <a:t>tingkat</a:t>
                      </a:r>
                      <a:r>
                        <a:rPr kumimoji="0" lang="en-US" sz="1600" kern="1200" baseline="0" dirty="0" smtClean="0">
                          <a:solidFill>
                            <a:srgbClr val="FF0000"/>
                          </a:solidFill>
                          <a:latin typeface="Berlin Sans FB Demi" pitchFamily="34" charset="0"/>
                          <a:ea typeface="+mn-ea"/>
                          <a:cs typeface="+mn-cs"/>
                        </a:rPr>
                        <a:t>  </a:t>
                      </a:r>
                      <a:r>
                        <a:rPr kumimoji="0" lang="en-US" sz="1600" kern="1200" baseline="0" dirty="0" err="1" smtClean="0">
                          <a:solidFill>
                            <a:srgbClr val="FF0000"/>
                          </a:solidFill>
                          <a:latin typeface="Berlin Sans FB Demi" pitchFamily="34" charset="0"/>
                          <a:ea typeface="+mn-ea"/>
                          <a:cs typeface="+mn-cs"/>
                        </a:rPr>
                        <a:t>keahlian</a:t>
                      </a:r>
                      <a:r>
                        <a:rPr kumimoji="0" lang="id-ID" sz="1600" kern="1200" baseline="0" dirty="0" smtClean="0">
                          <a:solidFill>
                            <a:schemeClr val="tx1"/>
                          </a:solidFill>
                          <a:latin typeface="Berlin Sans FB Demi" pitchFamily="34" charset="0"/>
                          <a:ea typeface="+mn-ea"/>
                          <a:cs typeface="+mn-cs"/>
                        </a:rPr>
                        <a:t>; </a:t>
                      </a:r>
                    </a:p>
                  </a:txBody>
                  <a:tcPr marL="91439" marR="91439" marT="45713" marB="45713">
                    <a:solidFill>
                      <a:srgbClr val="FFFF00"/>
                    </a:solidFill>
                  </a:tcPr>
                </a:tc>
              </a:tr>
              <a:tr h="1066635">
                <a:tc>
                  <a:txBody>
                    <a:bodyPr/>
                    <a:lstStyle/>
                    <a:p>
                      <a:pPr algn="ctr"/>
                      <a:r>
                        <a:rPr lang="en-US" sz="1600" dirty="0" smtClean="0">
                          <a:latin typeface="Berlin Sans FB Demi" pitchFamily="34" charset="0"/>
                        </a:rPr>
                        <a:t>5</a:t>
                      </a:r>
                      <a:r>
                        <a:rPr lang="id-ID" sz="1600" dirty="0" smtClean="0">
                          <a:latin typeface="Berlin Sans FB Demi" pitchFamily="34" charset="0"/>
                        </a:rPr>
                        <a:t>.</a:t>
                      </a:r>
                      <a:r>
                        <a:rPr lang="en-US" sz="1600" dirty="0" smtClean="0">
                          <a:latin typeface="Berlin Sans FB Demi" pitchFamily="34" charset="0"/>
                        </a:rPr>
                        <a:t> </a:t>
                      </a:r>
                      <a:endParaRPr lang="id-ID" sz="1600" dirty="0">
                        <a:latin typeface="Berlin Sans FB Demi" pitchFamily="34" charset="0"/>
                      </a:endParaRPr>
                    </a:p>
                  </a:txBody>
                  <a:tcPr marL="91439" marR="91439" marT="45713" marB="45713">
                    <a:solidFill>
                      <a:srgbClr val="FFFF00"/>
                    </a:solidFill>
                  </a:tcPr>
                </a:tc>
                <a:tc>
                  <a:txBody>
                    <a:bodyPr/>
                    <a:lstStyle/>
                    <a:p>
                      <a:r>
                        <a:rPr kumimoji="0" lang="id-ID" sz="1600" kern="1200" baseline="0" dirty="0" smtClean="0">
                          <a:solidFill>
                            <a:schemeClr val="tx1"/>
                          </a:solidFill>
                          <a:latin typeface="Berlin Sans FB Demi" pitchFamily="34" charset="0"/>
                          <a:ea typeface="+mn-ea"/>
                          <a:cs typeface="+mn-cs"/>
                        </a:rPr>
                        <a:t>memiliki pengalaman dalam pelaksanaan tugas di bidang JF yang akan diduduki paling kurang 2 (dua) tahun</a:t>
                      </a:r>
                      <a:r>
                        <a:rPr kumimoji="0" lang="en-US" sz="1600" kern="1200" baseline="0" dirty="0" smtClean="0">
                          <a:solidFill>
                            <a:schemeClr val="tx1"/>
                          </a:solidFill>
                          <a:latin typeface="Berlin Sans FB Demi" pitchFamily="34" charset="0"/>
                          <a:ea typeface="+mn-ea"/>
                          <a:cs typeface="+mn-cs"/>
                        </a:rPr>
                        <a:t> ?</a:t>
                      </a:r>
                      <a:endParaRPr kumimoji="0" lang="id-ID" sz="1600" kern="1200" baseline="0" dirty="0" smtClean="0">
                        <a:solidFill>
                          <a:schemeClr val="tx1"/>
                        </a:solidFill>
                        <a:latin typeface="Berlin Sans FB Demi" pitchFamily="34" charset="0"/>
                        <a:ea typeface="+mn-ea"/>
                        <a:cs typeface="+mn-cs"/>
                      </a:endParaRPr>
                    </a:p>
                  </a:txBody>
                  <a:tcPr marL="91439" marR="91439" marT="45713" marB="45713">
                    <a:solidFill>
                      <a:srgbClr val="FFFF00"/>
                    </a:solidFill>
                  </a:tcPr>
                </a:tc>
                <a:tc>
                  <a:txBody>
                    <a:bodyPr/>
                    <a:lstStyle/>
                    <a:p>
                      <a:r>
                        <a:rPr kumimoji="0" lang="id-ID" sz="1600" kern="1200" baseline="0" dirty="0" smtClean="0">
                          <a:solidFill>
                            <a:schemeClr val="tx1"/>
                          </a:solidFill>
                          <a:latin typeface="Berlin Sans FB Demi" pitchFamily="34" charset="0"/>
                          <a:ea typeface="+mn-ea"/>
                          <a:cs typeface="+mn-cs"/>
                        </a:rPr>
                        <a:t>memiliki pengalaman dalam pelaksanaan tugas di bidang JF yang akan diduduki paling kurang 2 (dua) tahun</a:t>
                      </a:r>
                      <a:r>
                        <a:rPr kumimoji="0" lang="en-US" sz="1600" kern="1200" baseline="0" dirty="0" smtClean="0">
                          <a:solidFill>
                            <a:schemeClr val="tx1"/>
                          </a:solidFill>
                          <a:latin typeface="Berlin Sans FB Demi" pitchFamily="34" charset="0"/>
                          <a:ea typeface="+mn-ea"/>
                          <a:cs typeface="+mn-cs"/>
                        </a:rPr>
                        <a:t> ?</a:t>
                      </a:r>
                      <a:endParaRPr kumimoji="0" lang="id-ID" sz="1600" kern="1200" baseline="0" dirty="0" smtClean="0">
                        <a:solidFill>
                          <a:schemeClr val="tx1"/>
                        </a:solidFill>
                        <a:latin typeface="Berlin Sans FB Demi" pitchFamily="34" charset="0"/>
                        <a:ea typeface="+mn-ea"/>
                        <a:cs typeface="+mn-cs"/>
                      </a:endParaRPr>
                    </a:p>
                  </a:txBody>
                  <a:tcPr marL="91439" marR="91439" marT="45713" marB="45713">
                    <a:solidFill>
                      <a:srgbClr val="FFFF00"/>
                    </a:solidFill>
                  </a:tcPr>
                </a:tc>
              </a:tr>
              <a:tr h="368679">
                <a:tc>
                  <a:txBody>
                    <a:bodyPr/>
                    <a:lstStyle/>
                    <a:p>
                      <a:pPr algn="ctr"/>
                      <a:r>
                        <a:rPr lang="en-US" sz="1600" dirty="0" smtClean="0">
                          <a:latin typeface="Berlin Sans FB Demi" pitchFamily="34" charset="0"/>
                        </a:rPr>
                        <a:t>6</a:t>
                      </a:r>
                      <a:r>
                        <a:rPr lang="id-ID" sz="1600" dirty="0" smtClean="0">
                          <a:latin typeface="Berlin Sans FB Demi" pitchFamily="34" charset="0"/>
                        </a:rPr>
                        <a:t>.</a:t>
                      </a:r>
                      <a:endParaRPr lang="id-ID" sz="1600" dirty="0">
                        <a:latin typeface="Berlin Sans FB Demi" pitchFamily="34" charset="0"/>
                      </a:endParaRPr>
                    </a:p>
                  </a:txBody>
                  <a:tcPr marL="91439" marR="91439" marT="45713" marB="45713">
                    <a:lnR w="12700" cap="flat" cmpd="sng" algn="ctr">
                      <a:solidFill>
                        <a:schemeClr val="accent1"/>
                      </a:solidFill>
                      <a:prstDash val="solid"/>
                      <a:round/>
                      <a:headEnd type="none" w="med" len="med"/>
                      <a:tailEnd type="none" w="med" len="med"/>
                    </a:lnR>
                    <a:solidFill>
                      <a:srgbClr val="FFFF00"/>
                    </a:solidFill>
                  </a:tcPr>
                </a:tc>
                <a:tc>
                  <a:txBody>
                    <a:bodyPr/>
                    <a:lstStyle/>
                    <a:p>
                      <a:r>
                        <a:rPr kumimoji="0" lang="it-IT" sz="1600" kern="1200" baseline="0" dirty="0" smtClean="0">
                          <a:solidFill>
                            <a:srgbClr val="FF0000"/>
                          </a:solidFill>
                          <a:latin typeface="Berlin Sans FB Demi" pitchFamily="34" charset="0"/>
                          <a:ea typeface="+mn-ea"/>
                          <a:cs typeface="+mn-cs"/>
                        </a:rPr>
                        <a:t>usia paling tinggi ?</a:t>
                      </a:r>
                      <a:endParaRPr lang="id-ID" sz="1600" dirty="0">
                        <a:solidFill>
                          <a:srgbClr val="FF0000"/>
                        </a:solidFill>
                        <a:latin typeface="Berlin Sans FB Demi" pitchFamily="34" charset="0"/>
                      </a:endParaRPr>
                    </a:p>
                  </a:txBody>
                  <a:tcPr marL="91439" marR="91439" marT="45713" marB="45713">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rgbClr val="FFFF00"/>
                    </a:solidFill>
                  </a:tcPr>
                </a:tc>
                <a:tc>
                  <a:txBody>
                    <a:bodyPr/>
                    <a:lstStyle/>
                    <a:p>
                      <a:r>
                        <a:rPr kumimoji="0" lang="it-IT" sz="1600" kern="1200" baseline="0" dirty="0" smtClean="0">
                          <a:solidFill>
                            <a:srgbClr val="FF0000"/>
                          </a:solidFill>
                          <a:latin typeface="Berlin Sans FB Demi" pitchFamily="34" charset="0"/>
                          <a:ea typeface="+mn-ea"/>
                          <a:cs typeface="+mn-cs"/>
                        </a:rPr>
                        <a:t>usia paling tinggi ? </a:t>
                      </a:r>
                    </a:p>
                  </a:txBody>
                  <a:tcPr marL="91439" marR="91439" marT="45713" marB="45713">
                    <a:lnL w="12700" cap="flat" cmpd="sng" algn="ctr">
                      <a:solidFill>
                        <a:schemeClr val="accent1"/>
                      </a:solidFill>
                      <a:prstDash val="solid"/>
                      <a:round/>
                      <a:headEnd type="none" w="med" len="med"/>
                      <a:tailEnd type="none" w="med" len="med"/>
                    </a:lnL>
                    <a:solidFill>
                      <a:srgbClr val="FFFF00"/>
                    </a:solidFill>
                  </a:tcPr>
                </a:tc>
              </a:tr>
              <a:tr h="579031">
                <a:tc>
                  <a:txBody>
                    <a:bodyPr/>
                    <a:lstStyle/>
                    <a:p>
                      <a:pPr algn="ctr"/>
                      <a:r>
                        <a:rPr lang="en-US" sz="1600" dirty="0" smtClean="0">
                          <a:latin typeface="Berlin Sans FB Demi" pitchFamily="34" charset="0"/>
                        </a:rPr>
                        <a:t>7.</a:t>
                      </a:r>
                      <a:endParaRPr lang="id-ID" sz="1600" dirty="0">
                        <a:latin typeface="Berlin Sans FB Demi" pitchFamily="34" charset="0"/>
                      </a:endParaRPr>
                    </a:p>
                  </a:txBody>
                  <a:tcPr marL="91439" marR="91439" marT="45713" marB="45713">
                    <a:lnR w="12700" cap="flat" cmpd="sng" algn="ctr">
                      <a:solidFill>
                        <a:schemeClr val="accent1"/>
                      </a:solidFill>
                      <a:prstDash val="solid"/>
                      <a:round/>
                      <a:headEnd type="none" w="med" len="med"/>
                      <a:tailEnd type="none" w="med" len="med"/>
                    </a:lnR>
                    <a:solidFill>
                      <a:srgbClr val="FFFF00"/>
                    </a:solidFill>
                  </a:tcPr>
                </a:tc>
                <a:tc>
                  <a:txBody>
                    <a:bodyPr/>
                    <a:lstStyle/>
                    <a:p>
                      <a:r>
                        <a:rPr kumimoji="0" lang="en-US" sz="1600" kern="1200" baseline="0" dirty="0" err="1" smtClean="0">
                          <a:solidFill>
                            <a:schemeClr val="tx1"/>
                          </a:solidFill>
                          <a:latin typeface="Berlin Sans FB Demi" pitchFamily="34" charset="0"/>
                          <a:ea typeface="+mn-ea"/>
                          <a:cs typeface="+mn-cs"/>
                        </a:rPr>
                        <a:t>Nilai</a:t>
                      </a:r>
                      <a:r>
                        <a:rPr kumimoji="0" lang="en-US" sz="1600" kern="1200" baseline="0" dirty="0" smtClean="0">
                          <a:solidFill>
                            <a:schemeClr val="tx1"/>
                          </a:solidFill>
                          <a:latin typeface="Berlin Sans FB Demi" pitchFamily="34" charset="0"/>
                          <a:ea typeface="+mn-ea"/>
                          <a:cs typeface="+mn-cs"/>
                        </a:rPr>
                        <a:t> </a:t>
                      </a:r>
                      <a:r>
                        <a:rPr kumimoji="0" lang="en-US" sz="1600" kern="1200" baseline="0" dirty="0" err="1" smtClean="0">
                          <a:solidFill>
                            <a:schemeClr val="tx1"/>
                          </a:solidFill>
                          <a:latin typeface="Berlin Sans FB Demi" pitchFamily="34" charset="0"/>
                          <a:ea typeface="+mn-ea"/>
                          <a:cs typeface="+mn-cs"/>
                        </a:rPr>
                        <a:t>prestasi</a:t>
                      </a:r>
                      <a:r>
                        <a:rPr kumimoji="0" lang="en-US" sz="1600" kern="1200" baseline="0" dirty="0" smtClean="0">
                          <a:solidFill>
                            <a:schemeClr val="tx1"/>
                          </a:solidFill>
                          <a:latin typeface="Berlin Sans FB Demi" pitchFamily="34" charset="0"/>
                          <a:ea typeface="+mn-ea"/>
                          <a:cs typeface="+mn-cs"/>
                        </a:rPr>
                        <a:t> </a:t>
                      </a:r>
                      <a:r>
                        <a:rPr kumimoji="0" lang="en-US" sz="1600" kern="1200" baseline="0" dirty="0" err="1" smtClean="0">
                          <a:solidFill>
                            <a:schemeClr val="tx1"/>
                          </a:solidFill>
                          <a:latin typeface="Berlin Sans FB Demi" pitchFamily="34" charset="0"/>
                          <a:ea typeface="+mn-ea"/>
                          <a:cs typeface="+mn-cs"/>
                        </a:rPr>
                        <a:t>kerja</a:t>
                      </a:r>
                      <a:r>
                        <a:rPr kumimoji="0" lang="en-US" sz="1600" kern="1200" baseline="0" dirty="0" smtClean="0">
                          <a:solidFill>
                            <a:schemeClr val="tx1"/>
                          </a:solidFill>
                          <a:latin typeface="Berlin Sans FB Demi" pitchFamily="34" charset="0"/>
                          <a:ea typeface="+mn-ea"/>
                          <a:cs typeface="+mn-cs"/>
                        </a:rPr>
                        <a:t> paling </a:t>
                      </a:r>
                      <a:r>
                        <a:rPr kumimoji="0" lang="en-US" sz="1600" kern="1200" baseline="0" dirty="0" err="1" smtClean="0">
                          <a:solidFill>
                            <a:schemeClr val="tx1"/>
                          </a:solidFill>
                          <a:latin typeface="Berlin Sans FB Demi" pitchFamily="34" charset="0"/>
                          <a:ea typeface="+mn-ea"/>
                          <a:cs typeface="+mn-cs"/>
                        </a:rPr>
                        <a:t>kurang</a:t>
                      </a:r>
                      <a:r>
                        <a:rPr kumimoji="0" lang="en-US" sz="1600" kern="1200" baseline="0" dirty="0" smtClean="0">
                          <a:solidFill>
                            <a:schemeClr val="tx1"/>
                          </a:solidFill>
                          <a:latin typeface="Berlin Sans FB Demi" pitchFamily="34" charset="0"/>
                          <a:ea typeface="+mn-ea"/>
                          <a:cs typeface="+mn-cs"/>
                        </a:rPr>
                        <a:t> </a:t>
                      </a:r>
                      <a:r>
                        <a:rPr kumimoji="0" lang="en-US" sz="1600" kern="1200" baseline="0" dirty="0" err="1" smtClean="0">
                          <a:solidFill>
                            <a:schemeClr val="tx1"/>
                          </a:solidFill>
                          <a:latin typeface="Berlin Sans FB Demi" pitchFamily="34" charset="0"/>
                          <a:ea typeface="+mn-ea"/>
                          <a:cs typeface="+mn-cs"/>
                        </a:rPr>
                        <a:t>bernilai</a:t>
                      </a:r>
                      <a:r>
                        <a:rPr kumimoji="0" lang="en-US" sz="1600" kern="1200" baseline="0" dirty="0" smtClean="0">
                          <a:solidFill>
                            <a:schemeClr val="tx1"/>
                          </a:solidFill>
                          <a:latin typeface="Berlin Sans FB Demi" pitchFamily="34" charset="0"/>
                          <a:ea typeface="+mn-ea"/>
                          <a:cs typeface="+mn-cs"/>
                        </a:rPr>
                        <a:t> </a:t>
                      </a:r>
                      <a:r>
                        <a:rPr kumimoji="0" lang="en-US" sz="1600" kern="1200" baseline="0" dirty="0" err="1" smtClean="0">
                          <a:solidFill>
                            <a:schemeClr val="tx1"/>
                          </a:solidFill>
                          <a:latin typeface="Berlin Sans FB Demi" pitchFamily="34" charset="0"/>
                          <a:ea typeface="+mn-ea"/>
                          <a:cs typeface="+mn-cs"/>
                        </a:rPr>
                        <a:t>baik</a:t>
                      </a:r>
                      <a:r>
                        <a:rPr kumimoji="0" lang="id-ID" sz="1600" kern="1200" baseline="0" dirty="0" smtClean="0">
                          <a:solidFill>
                            <a:schemeClr val="tx1"/>
                          </a:solidFill>
                          <a:latin typeface="Berlin Sans FB Demi" pitchFamily="34" charset="0"/>
                          <a:ea typeface="+mn-ea"/>
                          <a:cs typeface="+mn-cs"/>
                        </a:rPr>
                        <a:t>; </a:t>
                      </a:r>
                    </a:p>
                  </a:txBody>
                  <a:tcPr marL="91439" marR="91439" marT="45713" marB="45713">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baseline="0" dirty="0" err="1" smtClean="0">
                          <a:solidFill>
                            <a:schemeClr val="tx1"/>
                          </a:solidFill>
                          <a:latin typeface="Berlin Sans FB Demi" pitchFamily="34" charset="0"/>
                          <a:ea typeface="+mn-ea"/>
                          <a:cs typeface="+mn-cs"/>
                        </a:rPr>
                        <a:t>Nilai</a:t>
                      </a:r>
                      <a:r>
                        <a:rPr kumimoji="0" lang="en-US" sz="1600" kern="1200" baseline="0" dirty="0" smtClean="0">
                          <a:solidFill>
                            <a:schemeClr val="tx1"/>
                          </a:solidFill>
                          <a:latin typeface="Berlin Sans FB Demi" pitchFamily="34" charset="0"/>
                          <a:ea typeface="+mn-ea"/>
                          <a:cs typeface="+mn-cs"/>
                        </a:rPr>
                        <a:t> </a:t>
                      </a:r>
                      <a:r>
                        <a:rPr kumimoji="0" lang="en-US" sz="1600" kern="1200" baseline="0" dirty="0" err="1" smtClean="0">
                          <a:solidFill>
                            <a:schemeClr val="tx1"/>
                          </a:solidFill>
                          <a:latin typeface="Berlin Sans FB Demi" pitchFamily="34" charset="0"/>
                          <a:ea typeface="+mn-ea"/>
                          <a:cs typeface="+mn-cs"/>
                        </a:rPr>
                        <a:t>prestasi</a:t>
                      </a:r>
                      <a:r>
                        <a:rPr kumimoji="0" lang="en-US" sz="1600" kern="1200" baseline="0" dirty="0" smtClean="0">
                          <a:solidFill>
                            <a:schemeClr val="tx1"/>
                          </a:solidFill>
                          <a:latin typeface="Berlin Sans FB Demi" pitchFamily="34" charset="0"/>
                          <a:ea typeface="+mn-ea"/>
                          <a:cs typeface="+mn-cs"/>
                        </a:rPr>
                        <a:t> </a:t>
                      </a:r>
                      <a:r>
                        <a:rPr kumimoji="0" lang="en-US" sz="1600" kern="1200" baseline="0" dirty="0" err="1" smtClean="0">
                          <a:solidFill>
                            <a:schemeClr val="tx1"/>
                          </a:solidFill>
                          <a:latin typeface="Berlin Sans FB Demi" pitchFamily="34" charset="0"/>
                          <a:ea typeface="+mn-ea"/>
                          <a:cs typeface="+mn-cs"/>
                        </a:rPr>
                        <a:t>kerja</a:t>
                      </a:r>
                      <a:r>
                        <a:rPr kumimoji="0" lang="en-US" sz="1600" kern="1200" baseline="0" dirty="0" smtClean="0">
                          <a:solidFill>
                            <a:schemeClr val="tx1"/>
                          </a:solidFill>
                          <a:latin typeface="Berlin Sans FB Demi" pitchFamily="34" charset="0"/>
                          <a:ea typeface="+mn-ea"/>
                          <a:cs typeface="+mn-cs"/>
                        </a:rPr>
                        <a:t> paling </a:t>
                      </a:r>
                      <a:r>
                        <a:rPr kumimoji="0" lang="en-US" sz="1600" kern="1200" baseline="0" dirty="0" err="1" smtClean="0">
                          <a:solidFill>
                            <a:schemeClr val="tx1"/>
                          </a:solidFill>
                          <a:latin typeface="Berlin Sans FB Demi" pitchFamily="34" charset="0"/>
                          <a:ea typeface="+mn-ea"/>
                          <a:cs typeface="+mn-cs"/>
                        </a:rPr>
                        <a:t>kurang</a:t>
                      </a:r>
                      <a:r>
                        <a:rPr kumimoji="0" lang="en-US" sz="1600" kern="1200" baseline="0" dirty="0" smtClean="0">
                          <a:solidFill>
                            <a:schemeClr val="tx1"/>
                          </a:solidFill>
                          <a:latin typeface="Berlin Sans FB Demi" pitchFamily="34" charset="0"/>
                          <a:ea typeface="+mn-ea"/>
                          <a:cs typeface="+mn-cs"/>
                        </a:rPr>
                        <a:t> </a:t>
                      </a:r>
                      <a:r>
                        <a:rPr kumimoji="0" lang="en-US" sz="1600" kern="1200" baseline="0" dirty="0" err="1" smtClean="0">
                          <a:solidFill>
                            <a:schemeClr val="tx1"/>
                          </a:solidFill>
                          <a:latin typeface="Berlin Sans FB Demi" pitchFamily="34" charset="0"/>
                          <a:ea typeface="+mn-ea"/>
                          <a:cs typeface="+mn-cs"/>
                        </a:rPr>
                        <a:t>bernilai</a:t>
                      </a:r>
                      <a:r>
                        <a:rPr kumimoji="0" lang="en-US" sz="1600" kern="1200" baseline="0" dirty="0" smtClean="0">
                          <a:solidFill>
                            <a:schemeClr val="tx1"/>
                          </a:solidFill>
                          <a:latin typeface="Berlin Sans FB Demi" pitchFamily="34" charset="0"/>
                          <a:ea typeface="+mn-ea"/>
                          <a:cs typeface="+mn-cs"/>
                        </a:rPr>
                        <a:t> </a:t>
                      </a:r>
                      <a:r>
                        <a:rPr kumimoji="0" lang="en-US" sz="1600" kern="1200" baseline="0" dirty="0" err="1" smtClean="0">
                          <a:solidFill>
                            <a:schemeClr val="tx1"/>
                          </a:solidFill>
                          <a:latin typeface="Berlin Sans FB Demi" pitchFamily="34" charset="0"/>
                          <a:ea typeface="+mn-ea"/>
                          <a:cs typeface="+mn-cs"/>
                        </a:rPr>
                        <a:t>baik</a:t>
                      </a:r>
                      <a:r>
                        <a:rPr kumimoji="0" lang="id-ID" sz="1600" kern="1200" baseline="0" dirty="0" smtClean="0">
                          <a:solidFill>
                            <a:schemeClr val="tx1"/>
                          </a:solidFill>
                          <a:latin typeface="Berlin Sans FB Demi" pitchFamily="34" charset="0"/>
                          <a:ea typeface="+mn-ea"/>
                          <a:cs typeface="+mn-cs"/>
                        </a:rPr>
                        <a:t>; </a:t>
                      </a:r>
                    </a:p>
                  </a:txBody>
                  <a:tcPr marL="91439" marR="91439" marT="45713" marB="45713">
                    <a:lnL w="12700" cap="flat" cmpd="sng" algn="ctr">
                      <a:solidFill>
                        <a:schemeClr val="accent1"/>
                      </a:solidFill>
                      <a:prstDash val="solid"/>
                      <a:round/>
                      <a:headEnd type="none" w="med" len="med"/>
                      <a:tailEnd type="none" w="med" len="med"/>
                    </a:lnL>
                    <a:solidFill>
                      <a:srgbClr val="FFFF00"/>
                    </a:solidFill>
                  </a:tcPr>
                </a:tc>
              </a:tr>
            </a:tbl>
          </a:graphicData>
        </a:graphic>
      </p:graphicFrame>
    </p:spTree>
    <p:extLst>
      <p:ext uri="{BB962C8B-B14F-4D97-AF65-F5344CB8AC3E}">
        <p14:creationId xmlns:p14="http://schemas.microsoft.com/office/powerpoint/2010/main" val="4077660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Horizontal)">
                                      <p:cBhvr>
                                        <p:cTn id="7" dur="500"/>
                                        <p:tgtEl>
                                          <p:spTgt spid="8"/>
                                        </p:tgtEl>
                                      </p:cBhvr>
                                    </p:animEffect>
                                  </p:childTnLst>
                                </p:cTn>
                              </p:par>
                              <p:par>
                                <p:cTn id="8" presetID="29"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 calcmode="lin" valueType="num">
                                      <p:cBhvr>
                                        <p:cTn id="10" dur="1000" fill="hold"/>
                                        <p:tgtEl>
                                          <p:spTgt spid="10"/>
                                        </p:tgtEl>
                                        <p:attrNameLst>
                                          <p:attrName>ppt_x</p:attrName>
                                        </p:attrNameLst>
                                      </p:cBhvr>
                                      <p:tavLst>
                                        <p:tav tm="0">
                                          <p:val>
                                            <p:strVal val="#ppt_x-.2"/>
                                          </p:val>
                                        </p:tav>
                                        <p:tav tm="100000">
                                          <p:val>
                                            <p:strVal val="#ppt_x"/>
                                          </p:val>
                                        </p:tav>
                                      </p:tavLst>
                                    </p:anim>
                                    <p:anim calcmode="lin" valueType="num">
                                      <p:cBhvr>
                                        <p:cTn id="11"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12" dur="1000"/>
                                        <p:tgtEl>
                                          <p:spTgt spid="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7" presetClass="entr" presetSubtype="1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500" fill="hold"/>
                                        <p:tgtEl>
                                          <p:spTgt spid="11"/>
                                        </p:tgtEl>
                                        <p:attrNameLst>
                                          <p:attrName>ppt_w</p:attrName>
                                        </p:attrNameLst>
                                      </p:cBhvr>
                                      <p:tavLst>
                                        <p:tav tm="0">
                                          <p:val>
                                            <p:fltVal val="0"/>
                                          </p:val>
                                        </p:tav>
                                        <p:tav tm="100000">
                                          <p:val>
                                            <p:strVal val="#ppt_w"/>
                                          </p:val>
                                        </p:tav>
                                      </p:tavLst>
                                    </p:anim>
                                    <p:anim calcmode="lin" valueType="num">
                                      <p:cBhvr>
                                        <p:cTn id="18" dur="5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572"/>
            <a:ext cx="8077200" cy="1264196"/>
          </a:xfrm>
        </p:spPr>
        <p:txBody>
          <a:bodyPr>
            <a:noAutofit/>
          </a:bodyPr>
          <a:lstStyle/>
          <a:p>
            <a:pPr algn="ctr"/>
            <a:r>
              <a:rPr lang="id-ID" sz="3600" b="1" dirty="0" smtClean="0"/>
              <a:t/>
            </a:r>
            <a:br>
              <a:rPr lang="id-ID" sz="3600" b="1" dirty="0" smtClean="0"/>
            </a:br>
            <a:r>
              <a:rPr lang="id-ID" sz="3600" b="1" dirty="0" smtClean="0"/>
              <a:t>SYARAT PENGANGKATAN MELALUI PENYESUAIAN / INPASSING</a:t>
            </a:r>
            <a:r>
              <a:rPr lang="en-US" sz="3600" b="1" dirty="0" smtClean="0"/>
              <a:t> (PP 11/2017)</a:t>
            </a:r>
            <a:r>
              <a:rPr lang="id-ID" sz="1400" b="1" dirty="0" smtClean="0"/>
              <a:t/>
            </a:r>
            <a:br>
              <a:rPr lang="id-ID" sz="1400" b="1" dirty="0" smtClean="0"/>
            </a:br>
            <a:r>
              <a:rPr lang="id-ID" sz="900" b="1" dirty="0" smtClean="0"/>
              <a:t/>
            </a:r>
            <a:br>
              <a:rPr lang="id-ID" sz="900" b="1" dirty="0" smtClean="0"/>
            </a:br>
            <a:endParaRPr lang="id-ID" sz="3600" b="1" dirty="0"/>
          </a:p>
        </p:txBody>
      </p:sp>
      <p:sp>
        <p:nvSpPr>
          <p:cNvPr id="3" name="Content Placeholder 2"/>
          <p:cNvSpPr>
            <a:spLocks noGrp="1"/>
          </p:cNvSpPr>
          <p:nvPr>
            <p:ph idx="1"/>
          </p:nvPr>
        </p:nvSpPr>
        <p:spPr>
          <a:xfrm>
            <a:off x="107504" y="1363885"/>
            <a:ext cx="4320480" cy="5494115"/>
          </a:xfrm>
          <a:solidFill>
            <a:srgbClr val="00B0F0"/>
          </a:solidFill>
        </p:spPr>
        <p:txBody>
          <a:bodyPr>
            <a:noAutofit/>
          </a:bodyPr>
          <a:lstStyle/>
          <a:p>
            <a:pPr marL="0" indent="0">
              <a:buNone/>
            </a:pPr>
            <a:r>
              <a:rPr lang="id-ID" sz="1800" dirty="0" smtClean="0"/>
              <a:t>KEAHLIAN</a:t>
            </a:r>
            <a:endParaRPr lang="id-ID" sz="1800" dirty="0"/>
          </a:p>
          <a:p>
            <a:r>
              <a:rPr lang="id-ID" sz="1800" dirty="0" smtClean="0"/>
              <a:t>berstatus </a:t>
            </a:r>
            <a:r>
              <a:rPr lang="id-ID" sz="1800" dirty="0"/>
              <a:t>PNS; </a:t>
            </a:r>
          </a:p>
          <a:p>
            <a:r>
              <a:rPr lang="id-ID" sz="1800" dirty="0" smtClean="0"/>
              <a:t>memiliki </a:t>
            </a:r>
            <a:r>
              <a:rPr lang="id-ID" sz="1800" dirty="0"/>
              <a:t>integritas dan moralitas yang baik; </a:t>
            </a:r>
          </a:p>
          <a:p>
            <a:r>
              <a:rPr lang="id-ID" sz="1800" dirty="0" smtClean="0"/>
              <a:t>sehat </a:t>
            </a:r>
            <a:r>
              <a:rPr lang="id-ID" sz="1800" dirty="0"/>
              <a:t>jasmani dan rohani; </a:t>
            </a:r>
          </a:p>
          <a:p>
            <a:r>
              <a:rPr lang="id-ID" sz="1800" dirty="0" smtClean="0">
                <a:solidFill>
                  <a:srgbClr val="FF0000"/>
                </a:solidFill>
              </a:rPr>
              <a:t>berijazah </a:t>
            </a:r>
            <a:r>
              <a:rPr lang="id-ID" sz="1800" dirty="0">
                <a:solidFill>
                  <a:srgbClr val="FF0000"/>
                </a:solidFill>
              </a:rPr>
              <a:t>paling rendah sarjana atau diploma IV; </a:t>
            </a:r>
          </a:p>
          <a:p>
            <a:r>
              <a:rPr lang="id-ID" sz="1800" dirty="0" smtClean="0"/>
              <a:t>memiliki </a:t>
            </a:r>
            <a:r>
              <a:rPr lang="id-ID" sz="1800" dirty="0"/>
              <a:t>pengalaman dalam pelaksanaan tugas di bidang JF yang akan diduduki paling kurang 2 (dua) tahun; </a:t>
            </a:r>
          </a:p>
          <a:p>
            <a:r>
              <a:rPr lang="id-ID" sz="1800" dirty="0" smtClean="0"/>
              <a:t>nilai </a:t>
            </a:r>
            <a:r>
              <a:rPr lang="id-ID" sz="1800" dirty="0"/>
              <a:t>prestasi kerja paling sedikit bernilai baik dalam 2 (dua) tahun terakhir; dan </a:t>
            </a:r>
          </a:p>
          <a:p>
            <a:r>
              <a:rPr lang="id-ID" sz="1800" dirty="0" smtClean="0"/>
              <a:t>syarat </a:t>
            </a:r>
            <a:r>
              <a:rPr lang="id-ID" sz="1800" dirty="0"/>
              <a:t>lainnya yang ditetapkan oleh Menteri. </a:t>
            </a:r>
          </a:p>
          <a:p>
            <a:endParaRPr lang="id-ID" sz="1800" dirty="0"/>
          </a:p>
        </p:txBody>
      </p:sp>
      <p:sp>
        <p:nvSpPr>
          <p:cNvPr id="4" name="Content Placeholder 2"/>
          <p:cNvSpPr txBox="1">
            <a:spLocks/>
          </p:cNvSpPr>
          <p:nvPr/>
        </p:nvSpPr>
        <p:spPr>
          <a:xfrm>
            <a:off x="611560" y="1693037"/>
            <a:ext cx="4026024" cy="4297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id-ID" dirty="0"/>
          </a:p>
        </p:txBody>
      </p:sp>
      <p:sp>
        <p:nvSpPr>
          <p:cNvPr id="5" name="Content Placeholder 2"/>
          <p:cNvSpPr txBox="1">
            <a:spLocks/>
          </p:cNvSpPr>
          <p:nvPr/>
        </p:nvSpPr>
        <p:spPr>
          <a:xfrm>
            <a:off x="5154488" y="1845437"/>
            <a:ext cx="4026024" cy="4297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id-ID" dirty="0"/>
          </a:p>
        </p:txBody>
      </p:sp>
      <p:sp>
        <p:nvSpPr>
          <p:cNvPr id="6" name="Content Placeholder 2"/>
          <p:cNvSpPr txBox="1">
            <a:spLocks/>
          </p:cNvSpPr>
          <p:nvPr/>
        </p:nvSpPr>
        <p:spPr>
          <a:xfrm>
            <a:off x="4572000" y="1340768"/>
            <a:ext cx="4464496" cy="5517232"/>
          </a:xfrm>
          <a:prstGeom prst="rect">
            <a:avLst/>
          </a:prstGeom>
          <a:solidFill>
            <a:schemeClr val="accent6">
              <a:lumMod val="60000"/>
              <a:lumOff val="4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id-ID" sz="1800" dirty="0" smtClean="0"/>
              <a:t>KETERAMPILAN</a:t>
            </a:r>
          </a:p>
          <a:p>
            <a:r>
              <a:rPr lang="id-ID" sz="1800" dirty="0" smtClean="0"/>
              <a:t>berstatus </a:t>
            </a:r>
            <a:r>
              <a:rPr lang="id-ID" sz="1800" dirty="0"/>
              <a:t>PNS; </a:t>
            </a:r>
          </a:p>
          <a:p>
            <a:r>
              <a:rPr lang="id-ID" sz="1800" dirty="0" smtClean="0"/>
              <a:t>memiliki </a:t>
            </a:r>
            <a:r>
              <a:rPr lang="id-ID" sz="1800" dirty="0"/>
              <a:t>integritas dan moralitas yang baik; </a:t>
            </a:r>
          </a:p>
          <a:p>
            <a:r>
              <a:rPr lang="id-ID" sz="1800" dirty="0" smtClean="0"/>
              <a:t>sehat </a:t>
            </a:r>
            <a:r>
              <a:rPr lang="id-ID" sz="1800" dirty="0"/>
              <a:t>jasmani dan rohani; </a:t>
            </a:r>
          </a:p>
          <a:p>
            <a:r>
              <a:rPr lang="id-ID" sz="1800" dirty="0" smtClean="0">
                <a:solidFill>
                  <a:srgbClr val="FF0000"/>
                </a:solidFill>
              </a:rPr>
              <a:t>berijazah </a:t>
            </a:r>
            <a:r>
              <a:rPr lang="id-ID" sz="1800" dirty="0">
                <a:solidFill>
                  <a:srgbClr val="FF0000"/>
                </a:solidFill>
              </a:rPr>
              <a:t>paling rendah sekolah lanjutan tingkat atas atau setara; </a:t>
            </a:r>
          </a:p>
          <a:p>
            <a:r>
              <a:rPr lang="id-ID" sz="1800" dirty="0" smtClean="0"/>
              <a:t>memiliki </a:t>
            </a:r>
            <a:r>
              <a:rPr lang="id-ID" sz="1800" dirty="0"/>
              <a:t>pengalaman dalam pelaksanaan tugas di bidang JF yang akan diduduki paling singkat 2 (dua) tahun; </a:t>
            </a:r>
          </a:p>
          <a:p>
            <a:r>
              <a:rPr lang="id-ID" sz="1800" dirty="0" smtClean="0"/>
              <a:t>nilai </a:t>
            </a:r>
            <a:r>
              <a:rPr lang="id-ID" sz="1800" dirty="0"/>
              <a:t>prestasi kerja paling sedikit bernilai baik dalam 2 (dua) tahun terakhir; dan </a:t>
            </a:r>
          </a:p>
          <a:p>
            <a:r>
              <a:rPr lang="id-ID" sz="1800" dirty="0" smtClean="0"/>
              <a:t>syarat </a:t>
            </a:r>
            <a:r>
              <a:rPr lang="id-ID" sz="1800" dirty="0"/>
              <a:t>lainnya yang ditetapkan oleh Menteri. </a:t>
            </a:r>
          </a:p>
          <a:p>
            <a:endParaRPr lang="id-ID" sz="1800" dirty="0"/>
          </a:p>
        </p:txBody>
      </p:sp>
    </p:spTree>
    <p:extLst>
      <p:ext uri="{BB962C8B-B14F-4D97-AF65-F5344CB8AC3E}">
        <p14:creationId xmlns:p14="http://schemas.microsoft.com/office/powerpoint/2010/main" val="3342286775"/>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5359462"/>
            <a:ext cx="2736304" cy="1813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762000" y="368818"/>
            <a:ext cx="8077200" cy="944628"/>
          </a:xfrm>
        </p:spPr>
        <p:txBody>
          <a:bodyPr>
            <a:normAutofit fontScale="90000"/>
          </a:bodyPr>
          <a:lstStyle/>
          <a:p>
            <a:r>
              <a:rPr lang="id-ID" b="1" dirty="0">
                <a:solidFill>
                  <a:srgbClr val="C00000"/>
                </a:solidFill>
              </a:rPr>
              <a:t/>
            </a:r>
            <a:br>
              <a:rPr lang="id-ID" b="1" dirty="0">
                <a:solidFill>
                  <a:srgbClr val="C00000"/>
                </a:solidFill>
              </a:rPr>
            </a:br>
            <a:r>
              <a:rPr lang="id-ID" b="1" dirty="0" smtClean="0">
                <a:solidFill>
                  <a:srgbClr val="C00000"/>
                </a:solidFill>
              </a:rPr>
              <a:t>PENGANGKATAN MELALUI PENYESUAIAN / INPASSING</a:t>
            </a:r>
            <a:endParaRPr lang="id-ID" b="1" dirty="0">
              <a:solidFill>
                <a:srgbClr val="C00000"/>
              </a:solidFill>
            </a:endParaRPr>
          </a:p>
        </p:txBody>
      </p:sp>
      <p:sp>
        <p:nvSpPr>
          <p:cNvPr id="3" name="Content Placeholder 2"/>
          <p:cNvSpPr>
            <a:spLocks noGrp="1"/>
          </p:cNvSpPr>
          <p:nvPr>
            <p:ph idx="1"/>
          </p:nvPr>
        </p:nvSpPr>
        <p:spPr/>
        <p:txBody>
          <a:bodyPr>
            <a:normAutofit fontScale="92500"/>
          </a:bodyPr>
          <a:lstStyle/>
          <a:p>
            <a:endParaRPr lang="id-ID" dirty="0"/>
          </a:p>
          <a:p>
            <a:r>
              <a:rPr lang="id-ID" dirty="0" smtClean="0"/>
              <a:t>Dapat </a:t>
            </a:r>
            <a:r>
              <a:rPr lang="id-ID" dirty="0"/>
              <a:t>dilakukan apabila PNS yang bersangkutan pada saat penetapan JF oleh Menteri memiliki pengalaman dan masih menjalankan tugas di bidang JF yang akan diduduki berdasarkan keputusan PyB. </a:t>
            </a:r>
          </a:p>
          <a:p>
            <a:r>
              <a:rPr lang="id-ID" dirty="0" smtClean="0"/>
              <a:t>Penyesuaian </a:t>
            </a:r>
            <a:r>
              <a:rPr lang="id-ID" dirty="0"/>
              <a:t>dilaksanakan 1 (satu) kali untuk paling lama 2 (dua) tahun sejak penetapan JF dengan mempertimbangkan kebutuhan Jabatan. </a:t>
            </a:r>
          </a:p>
          <a:p>
            <a:endParaRPr lang="id-ID" dirty="0"/>
          </a:p>
        </p:txBody>
      </p:sp>
    </p:spTree>
    <p:extLst>
      <p:ext uri="{BB962C8B-B14F-4D97-AF65-F5344CB8AC3E}">
        <p14:creationId xmlns:p14="http://schemas.microsoft.com/office/powerpoint/2010/main" val="405558523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CURICULUM VITAE</a:t>
            </a:r>
            <a:endParaRPr lang="en-US" dirty="0"/>
          </a:p>
        </p:txBody>
      </p:sp>
      <p:sp>
        <p:nvSpPr>
          <p:cNvPr id="1025" name="Rectangle 1"/>
          <p:cNvSpPr>
            <a:spLocks noChangeArrowheads="1"/>
          </p:cNvSpPr>
          <p:nvPr/>
        </p:nvSpPr>
        <p:spPr bwMode="auto">
          <a:xfrm>
            <a:off x="457200" y="1371600"/>
            <a:ext cx="8613448" cy="47705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180975" algn="l"/>
                <a:tab pos="2070100" algn="l"/>
              </a:tabLst>
            </a:pP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NAMA LENGKAP DAN GELAR	: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SURATINI, </a:t>
            </a:r>
            <a:r>
              <a:rPr kumimoji="0" lang="en-US" sz="16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S.Sos</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M.M.</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 pos="2070100" algn="l"/>
              </a:tabLst>
            </a:pP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 I P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19</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6402201985092001</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 pos="2070100" algn="l"/>
              </a:tabLst>
            </a:pP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JENIS KELAMIN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PEREMPUAN</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 pos="2070100" algn="l"/>
              </a:tabLst>
            </a:pP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TEMPAT /  TANGGAL LAHIR	: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KLATEN, 20 PEBRUARI 1964</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 pos="2070100" algn="l"/>
              </a:tabLst>
            </a:pP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AGAMA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ISLAM</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 pos="2070100" algn="l"/>
              </a:tabLst>
            </a:pP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JABATAN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KEPALA BIDANG MUTASI DAN STATUS KEPEGAWAIAN</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 pos="2070100" algn="l"/>
              </a:tabLst>
            </a:pP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PANGKAT/GOL.RUANG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PEMBINA – IV/a</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 pos="2070100" algn="l"/>
              </a:tabLst>
            </a:pP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INSTANSI TEMPAT BEKERJA	: BADAN KEPEGAWAIAN NEGARA</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2070100" algn="l"/>
              </a:tabLst>
            </a:pP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UNIT ORGANISASI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KANTOR REGIONAL I BADAN KEPEGAWAIAN NEGARA YOGYAKARTA</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2070100" algn="l"/>
              </a:tabLst>
            </a:pP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UNIT KERJA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BIDANG MUTASI DAN STATUS KEPEGAWAIAN</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 pos="2070100" algn="l"/>
              </a:tabLst>
            </a:pP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ALAMAT KANTOR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JALAN MAGELANG KM 7,5 YOGYAKARTA</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 pos="2070100" algn="l"/>
              </a:tabLst>
            </a:pP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NO. TELEPON / FAX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0274-868234 / 0274-868821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 pos="2070100" algn="l"/>
              </a:tabLst>
            </a:pP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INSTANSI PENGIRIM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KANTOR REGIONAL I BKN YOGYAKARTA</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 pos="2070100" algn="l"/>
              </a:tabLst>
            </a:pP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PENDIDIKAN TERAKHIR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 MAGISTER MANAJEMEN</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 pos="2070100" algn="l"/>
              </a:tabLst>
            </a:pP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PENDIDIKAN KEDINASAN	: 1. DIKLAT TEKNIS MANAJEMEN KEPEGAWAIAN</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2070100" algn="l"/>
              </a:tabLst>
            </a:pP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16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a:t>
            </a: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 DIKLAT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KEPEMIMPINAN IV</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2070100" algn="l"/>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16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3. DIKLAT KEPEMIMPINAN III</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 pos="2070100" algn="l"/>
              </a:tabLst>
            </a:pP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ALAMAT RUMAH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PERUMAHAN BKN KOTA GEDE</a:t>
            </a: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YOGYAKARTA</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 pos="2070100" algn="l"/>
              </a:tabLst>
            </a:pP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NOMOR TELEPON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0</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8121556815 / 087834308771</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457200"/>
            <a:ext cx="3388876" cy="584775"/>
          </a:xfrm>
          <a:prstGeom prst="rect">
            <a:avLst/>
          </a:prstGeom>
          <a:noFill/>
        </p:spPr>
        <p:txBody>
          <a:bodyPr wrap="none" rtlCol="0">
            <a:spAutoFit/>
          </a:bodyPr>
          <a:lstStyle/>
          <a:p>
            <a:r>
              <a:rPr lang="en-US" sz="3200" b="1" dirty="0" smtClean="0">
                <a:solidFill>
                  <a:srgbClr val="C00000"/>
                </a:solidFill>
              </a:rPr>
              <a:t>SYARAT I</a:t>
            </a:r>
            <a:r>
              <a:rPr lang="id-ID" sz="3200" b="1" dirty="0" smtClean="0">
                <a:solidFill>
                  <a:srgbClr val="C00000"/>
                </a:solidFill>
              </a:rPr>
              <a:t>N</a:t>
            </a:r>
            <a:r>
              <a:rPr lang="en-US" sz="3200" b="1" dirty="0" smtClean="0">
                <a:solidFill>
                  <a:srgbClr val="C00000"/>
                </a:solidFill>
              </a:rPr>
              <a:t>PASSING</a:t>
            </a:r>
            <a:endParaRPr lang="en-US" sz="3200" b="1" dirty="0">
              <a:solidFill>
                <a:srgbClr val="C00000"/>
              </a:solidFill>
            </a:endParaRPr>
          </a:p>
        </p:txBody>
      </p:sp>
      <p:sp>
        <p:nvSpPr>
          <p:cNvPr id="3" name="TextBox 2"/>
          <p:cNvSpPr txBox="1"/>
          <p:nvPr/>
        </p:nvSpPr>
        <p:spPr>
          <a:xfrm>
            <a:off x="762000" y="1143000"/>
            <a:ext cx="2645019" cy="369332"/>
          </a:xfrm>
          <a:prstGeom prst="rect">
            <a:avLst/>
          </a:prstGeom>
          <a:noFill/>
        </p:spPr>
        <p:txBody>
          <a:bodyPr wrap="none" rtlCol="0">
            <a:spAutoFit/>
          </a:bodyPr>
          <a:lstStyle/>
          <a:p>
            <a:r>
              <a:rPr lang="en-US" b="1" dirty="0" smtClean="0">
                <a:solidFill>
                  <a:schemeClr val="accent2">
                    <a:lumMod val="50000"/>
                  </a:schemeClr>
                </a:solidFill>
              </a:rPr>
              <a:t>JABFUNG KETERAMPILAN</a:t>
            </a:r>
            <a:endParaRPr lang="en-US" b="1" dirty="0">
              <a:solidFill>
                <a:schemeClr val="accent2">
                  <a:lumMod val="50000"/>
                </a:schemeClr>
              </a:solidFill>
            </a:endParaRPr>
          </a:p>
        </p:txBody>
      </p:sp>
      <p:sp>
        <p:nvSpPr>
          <p:cNvPr id="4" name="Rectangle 3"/>
          <p:cNvSpPr/>
          <p:nvPr/>
        </p:nvSpPr>
        <p:spPr>
          <a:xfrm>
            <a:off x="609600" y="1371600"/>
            <a:ext cx="7848600" cy="5755422"/>
          </a:xfrm>
          <a:prstGeom prst="rect">
            <a:avLst/>
          </a:prstGeom>
        </p:spPr>
        <p:txBody>
          <a:bodyPr wrap="square">
            <a:spAutoFit/>
          </a:bodyPr>
          <a:lstStyle/>
          <a:p>
            <a:endParaRPr lang="en-US" sz="1600" dirty="0" smtClean="0"/>
          </a:p>
          <a:p>
            <a:pPr marL="342900" indent="-342900">
              <a:buAutoNum type="arabicParenR"/>
            </a:pPr>
            <a:r>
              <a:rPr lang="en-US" sz="1600" dirty="0" err="1" smtClean="0"/>
              <a:t>berijazah</a:t>
            </a:r>
            <a:r>
              <a:rPr lang="en-US" sz="1600" dirty="0" smtClean="0"/>
              <a:t> paling </a:t>
            </a:r>
            <a:r>
              <a:rPr lang="en-US" sz="1600" dirty="0" err="1" smtClean="0"/>
              <a:t>rendah</a:t>
            </a:r>
            <a:r>
              <a:rPr lang="en-US" sz="1600" dirty="0" smtClean="0"/>
              <a:t> SLTA </a:t>
            </a:r>
            <a:r>
              <a:rPr lang="en-US" sz="1600" dirty="0" err="1" smtClean="0"/>
              <a:t>atau</a:t>
            </a:r>
            <a:r>
              <a:rPr lang="en-US" sz="1600" dirty="0" smtClean="0"/>
              <a:t> </a:t>
            </a:r>
            <a:r>
              <a:rPr lang="en-US" sz="1600" dirty="0" err="1" smtClean="0"/>
              <a:t>sederajat</a:t>
            </a:r>
            <a:r>
              <a:rPr lang="en-US" sz="1600" dirty="0" smtClean="0"/>
              <a:t> /Diploma I/Diploma II/Diploma III </a:t>
            </a:r>
            <a:r>
              <a:rPr lang="en-US" sz="1600" dirty="0" err="1" smtClean="0"/>
              <a:t>sesuai</a:t>
            </a:r>
            <a:r>
              <a:rPr lang="en-US" sz="1600" dirty="0" smtClean="0"/>
              <a:t> </a:t>
            </a:r>
            <a:r>
              <a:rPr lang="en-US" sz="1600" dirty="0" err="1" smtClean="0"/>
              <a:t>dengan</a:t>
            </a:r>
            <a:r>
              <a:rPr lang="en-US" sz="1600" dirty="0" smtClean="0"/>
              <a:t> </a:t>
            </a:r>
            <a:r>
              <a:rPr lang="en-US" sz="1600" dirty="0" err="1" smtClean="0"/>
              <a:t>persyaratan</a:t>
            </a:r>
            <a:r>
              <a:rPr lang="en-US" sz="1600" dirty="0" smtClean="0"/>
              <a:t> </a:t>
            </a:r>
            <a:r>
              <a:rPr lang="en-US" sz="1600" dirty="0" err="1" smtClean="0"/>
              <a:t>kualifikasi</a:t>
            </a:r>
            <a:r>
              <a:rPr lang="en-US" sz="1600" dirty="0" smtClean="0"/>
              <a:t> </a:t>
            </a:r>
            <a:r>
              <a:rPr lang="en-US" sz="1600" dirty="0" err="1" smtClean="0"/>
              <a:t>pendidikan</a:t>
            </a:r>
            <a:r>
              <a:rPr lang="en-US" sz="1600" dirty="0" smtClean="0"/>
              <a:t> </a:t>
            </a:r>
            <a:r>
              <a:rPr lang="en-US" sz="1600" dirty="0" err="1" smtClean="0"/>
              <a:t>dari</a:t>
            </a:r>
            <a:r>
              <a:rPr lang="en-US" sz="1600" dirty="0" smtClean="0"/>
              <a:t> </a:t>
            </a:r>
            <a:r>
              <a:rPr lang="en-US" sz="1600" dirty="0" err="1" smtClean="0"/>
              <a:t>jabatan</a:t>
            </a:r>
            <a:r>
              <a:rPr lang="en-US" sz="1600" dirty="0" smtClean="0"/>
              <a:t> yang </a:t>
            </a:r>
            <a:r>
              <a:rPr lang="en-US" sz="1600" dirty="0" err="1" smtClean="0"/>
              <a:t>akan</a:t>
            </a:r>
            <a:r>
              <a:rPr lang="en-US" sz="1600" dirty="0" smtClean="0"/>
              <a:t> </a:t>
            </a:r>
            <a:r>
              <a:rPr lang="en-US" sz="1600" dirty="0" err="1" smtClean="0"/>
              <a:t>diduduki</a:t>
            </a:r>
            <a:r>
              <a:rPr lang="en-US" sz="1600" dirty="0" smtClean="0"/>
              <a:t>; </a:t>
            </a:r>
          </a:p>
          <a:p>
            <a:pPr marL="342900" indent="-342900">
              <a:buAutoNum type="arabicParenR"/>
            </a:pPr>
            <a:endParaRPr lang="en-US" sz="1600" dirty="0" smtClean="0"/>
          </a:p>
          <a:p>
            <a:pPr marL="342900" indent="-342900">
              <a:buAutoNum type="arabicParenR"/>
            </a:pPr>
            <a:r>
              <a:rPr lang="en-US" sz="1600" dirty="0" err="1" smtClean="0"/>
              <a:t>pangkat</a:t>
            </a:r>
            <a:r>
              <a:rPr lang="en-US" sz="1600" dirty="0" smtClean="0"/>
              <a:t> paling </a:t>
            </a:r>
            <a:r>
              <a:rPr lang="en-US" sz="1600" dirty="0" err="1" smtClean="0"/>
              <a:t>rendah</a:t>
            </a:r>
            <a:r>
              <a:rPr lang="en-US" sz="1600" dirty="0" smtClean="0"/>
              <a:t> </a:t>
            </a:r>
            <a:r>
              <a:rPr lang="en-US" sz="1600" dirty="0" err="1" smtClean="0"/>
              <a:t>Pengatur</a:t>
            </a:r>
            <a:r>
              <a:rPr lang="en-US" sz="1600" dirty="0" smtClean="0"/>
              <a:t> </a:t>
            </a:r>
            <a:r>
              <a:rPr lang="en-US" sz="1600" dirty="0" err="1" smtClean="0"/>
              <a:t>Muda</a:t>
            </a:r>
            <a:r>
              <a:rPr lang="en-US" sz="1600" dirty="0" smtClean="0"/>
              <a:t>, </a:t>
            </a:r>
            <a:r>
              <a:rPr lang="en-US" sz="1600" dirty="0" err="1" smtClean="0"/>
              <a:t>golongan</a:t>
            </a:r>
            <a:r>
              <a:rPr lang="en-US" sz="1600" dirty="0" smtClean="0"/>
              <a:t> </a:t>
            </a:r>
            <a:r>
              <a:rPr lang="en-US" sz="1600" dirty="0" err="1" smtClean="0"/>
              <a:t>ruang</a:t>
            </a:r>
            <a:r>
              <a:rPr lang="en-US" sz="1600" dirty="0" smtClean="0"/>
              <a:t> II/a </a:t>
            </a:r>
            <a:r>
              <a:rPr lang="en-US" sz="1600" dirty="0" err="1" smtClean="0"/>
              <a:t>sesuai</a:t>
            </a:r>
            <a:r>
              <a:rPr lang="en-US" sz="1600" dirty="0" smtClean="0"/>
              <a:t> </a:t>
            </a:r>
            <a:r>
              <a:rPr lang="en-US" sz="1600" dirty="0" err="1" smtClean="0"/>
              <a:t>dengan</a:t>
            </a:r>
            <a:r>
              <a:rPr lang="en-US" sz="1600" dirty="0" smtClean="0"/>
              <a:t> </a:t>
            </a:r>
            <a:r>
              <a:rPr lang="en-US" sz="1600" dirty="0" err="1" smtClean="0"/>
              <a:t>persyaratan</a:t>
            </a:r>
            <a:r>
              <a:rPr lang="en-US" sz="1600" dirty="0" smtClean="0"/>
              <a:t> </a:t>
            </a:r>
            <a:r>
              <a:rPr lang="en-US" sz="1600" dirty="0" err="1" smtClean="0"/>
              <a:t>kepangkatan</a:t>
            </a:r>
            <a:r>
              <a:rPr lang="en-US" sz="1600" dirty="0" smtClean="0"/>
              <a:t> </a:t>
            </a:r>
            <a:r>
              <a:rPr lang="en-US" sz="1600" dirty="0" err="1" smtClean="0"/>
              <a:t>dari</a:t>
            </a:r>
            <a:r>
              <a:rPr lang="en-US" sz="1600" dirty="0" smtClean="0"/>
              <a:t> </a:t>
            </a:r>
            <a:r>
              <a:rPr lang="en-US" sz="1600" dirty="0" err="1" smtClean="0"/>
              <a:t>jabatan</a:t>
            </a:r>
            <a:r>
              <a:rPr lang="en-US" sz="1600" dirty="0" smtClean="0"/>
              <a:t> yang </a:t>
            </a:r>
            <a:r>
              <a:rPr lang="en-US" sz="1600" dirty="0" err="1" smtClean="0"/>
              <a:t>akan</a:t>
            </a:r>
            <a:r>
              <a:rPr lang="en-US" sz="1600" dirty="0" smtClean="0"/>
              <a:t> </a:t>
            </a:r>
            <a:r>
              <a:rPr lang="en-US" sz="1600" dirty="0" err="1" smtClean="0"/>
              <a:t>diduduki</a:t>
            </a:r>
            <a:r>
              <a:rPr lang="en-US" sz="1600" dirty="0" smtClean="0"/>
              <a:t>; </a:t>
            </a:r>
          </a:p>
          <a:p>
            <a:pPr marL="342900" indent="-342900">
              <a:buAutoNum type="arabicParenR"/>
            </a:pPr>
            <a:endParaRPr lang="en-US" sz="1600" dirty="0" smtClean="0"/>
          </a:p>
          <a:p>
            <a:pPr marL="342900" indent="-342900">
              <a:buAutoNum type="arabicParenR"/>
            </a:pPr>
            <a:r>
              <a:rPr lang="en-US" sz="1600" dirty="0" err="1" smtClean="0"/>
              <a:t>memiliki</a:t>
            </a:r>
            <a:r>
              <a:rPr lang="en-US" sz="1600" dirty="0" smtClean="0"/>
              <a:t> </a:t>
            </a:r>
            <a:r>
              <a:rPr lang="en-US" sz="1600" dirty="0" err="1" smtClean="0"/>
              <a:t>pengalaman</a:t>
            </a:r>
            <a:r>
              <a:rPr lang="en-US" sz="1600" dirty="0" smtClean="0"/>
              <a:t> </a:t>
            </a:r>
            <a:r>
              <a:rPr lang="en-US" sz="1600" dirty="0" err="1" smtClean="0"/>
              <a:t>dalam</a:t>
            </a:r>
            <a:r>
              <a:rPr lang="en-US" sz="1600" dirty="0" smtClean="0"/>
              <a:t> </a:t>
            </a:r>
            <a:r>
              <a:rPr lang="en-US" sz="1600" dirty="0" err="1" smtClean="0"/>
              <a:t>pelaksanaan</a:t>
            </a:r>
            <a:r>
              <a:rPr lang="en-US" sz="1600" dirty="0" smtClean="0"/>
              <a:t> </a:t>
            </a:r>
            <a:r>
              <a:rPr lang="en-US" sz="1600" dirty="0" err="1" smtClean="0"/>
              <a:t>tugas</a:t>
            </a:r>
            <a:r>
              <a:rPr lang="en-US" sz="1600" dirty="0" smtClean="0"/>
              <a:t> </a:t>
            </a:r>
            <a:r>
              <a:rPr lang="en-US" sz="1600" dirty="0" err="1" smtClean="0"/>
              <a:t>di</a:t>
            </a:r>
            <a:r>
              <a:rPr lang="en-US" sz="1600" dirty="0" smtClean="0"/>
              <a:t> </a:t>
            </a:r>
            <a:r>
              <a:rPr lang="en-US" sz="1600" dirty="0" err="1" smtClean="0"/>
              <a:t>bidang</a:t>
            </a:r>
            <a:r>
              <a:rPr lang="en-US" sz="1600" dirty="0" smtClean="0"/>
              <a:t> </a:t>
            </a:r>
            <a:r>
              <a:rPr lang="en-US" sz="1600" dirty="0" err="1" smtClean="0"/>
              <a:t>Jabatan</a:t>
            </a:r>
            <a:r>
              <a:rPr lang="en-US" sz="1600" dirty="0" smtClean="0"/>
              <a:t> </a:t>
            </a:r>
            <a:r>
              <a:rPr lang="en-US" sz="1600" dirty="0" err="1" smtClean="0"/>
              <a:t>Fungsional</a:t>
            </a:r>
            <a:r>
              <a:rPr lang="en-US" sz="1600" dirty="0" smtClean="0"/>
              <a:t> yang </a:t>
            </a:r>
            <a:r>
              <a:rPr lang="en-US" sz="1600" dirty="0" err="1" smtClean="0"/>
              <a:t>akan</a:t>
            </a:r>
            <a:r>
              <a:rPr lang="en-US" sz="1600" dirty="0" smtClean="0"/>
              <a:t> </a:t>
            </a:r>
            <a:r>
              <a:rPr lang="en-US" sz="1600" dirty="0" err="1" smtClean="0"/>
              <a:t>diduduki</a:t>
            </a:r>
            <a:r>
              <a:rPr lang="en-US" sz="1600" dirty="0" smtClean="0"/>
              <a:t> paling </a:t>
            </a:r>
            <a:r>
              <a:rPr lang="en-US" sz="1600" dirty="0" err="1" smtClean="0"/>
              <a:t>kurang</a:t>
            </a:r>
            <a:r>
              <a:rPr lang="en-US" sz="1600" dirty="0" smtClean="0"/>
              <a:t> 2 (</a:t>
            </a:r>
            <a:r>
              <a:rPr lang="en-US" sz="1600" dirty="0" err="1" smtClean="0"/>
              <a:t>dua</a:t>
            </a:r>
            <a:r>
              <a:rPr lang="en-US" sz="1600" dirty="0" smtClean="0"/>
              <a:t>) </a:t>
            </a:r>
            <a:r>
              <a:rPr lang="en-US" sz="1600" dirty="0" err="1" smtClean="0"/>
              <a:t>tahun</a:t>
            </a:r>
            <a:r>
              <a:rPr lang="en-US" sz="1600" dirty="0" smtClean="0"/>
              <a:t>; </a:t>
            </a:r>
          </a:p>
          <a:p>
            <a:pPr marL="342900" indent="-342900">
              <a:buAutoNum type="arabicParenR"/>
            </a:pPr>
            <a:endParaRPr lang="en-US" sz="1600" dirty="0" smtClean="0"/>
          </a:p>
          <a:p>
            <a:pPr marL="342900" indent="-342900">
              <a:buAutoNum type="arabicParenR"/>
            </a:pPr>
            <a:r>
              <a:rPr lang="en-US" sz="1600" dirty="0" err="1" smtClean="0"/>
              <a:t>mengikuti</a:t>
            </a:r>
            <a:r>
              <a:rPr lang="en-US" sz="1600" dirty="0" smtClean="0"/>
              <a:t> </a:t>
            </a:r>
            <a:r>
              <a:rPr lang="en-US" sz="1600" dirty="0" err="1" smtClean="0"/>
              <a:t>dan</a:t>
            </a:r>
            <a:r>
              <a:rPr lang="en-US" sz="1600" dirty="0" smtClean="0"/>
              <a:t> lulus </a:t>
            </a:r>
            <a:r>
              <a:rPr lang="en-US" sz="1600" dirty="0" err="1" smtClean="0"/>
              <a:t>uji</a:t>
            </a:r>
            <a:r>
              <a:rPr lang="en-US" sz="1600" dirty="0" smtClean="0"/>
              <a:t> </a:t>
            </a:r>
            <a:r>
              <a:rPr lang="en-US" sz="1600" dirty="0" err="1" smtClean="0"/>
              <a:t>kompetensi</a:t>
            </a:r>
            <a:r>
              <a:rPr lang="en-US" sz="1600" dirty="0" smtClean="0"/>
              <a:t> </a:t>
            </a:r>
            <a:r>
              <a:rPr lang="en-US" sz="1600" dirty="0" err="1" smtClean="0"/>
              <a:t>di</a:t>
            </a:r>
            <a:r>
              <a:rPr lang="en-US" sz="1600" dirty="0" smtClean="0"/>
              <a:t> </a:t>
            </a:r>
            <a:r>
              <a:rPr lang="en-US" sz="1600" dirty="0" err="1" smtClean="0"/>
              <a:t>bidang</a:t>
            </a:r>
            <a:r>
              <a:rPr lang="en-US" sz="1600" dirty="0" smtClean="0"/>
              <a:t> </a:t>
            </a:r>
            <a:r>
              <a:rPr lang="en-US" sz="1600" dirty="0" err="1" smtClean="0"/>
              <a:t>Jabatan</a:t>
            </a:r>
            <a:r>
              <a:rPr lang="en-US" sz="1600" dirty="0" smtClean="0"/>
              <a:t> </a:t>
            </a:r>
            <a:r>
              <a:rPr lang="en-US" sz="1600" dirty="0" err="1" smtClean="0"/>
              <a:t>Fungsional</a:t>
            </a:r>
            <a:r>
              <a:rPr lang="en-US" sz="1600" dirty="0" smtClean="0"/>
              <a:t> yang </a:t>
            </a:r>
            <a:r>
              <a:rPr lang="en-US" sz="1600" dirty="0" err="1" smtClean="0"/>
              <a:t>akan</a:t>
            </a:r>
            <a:r>
              <a:rPr lang="en-US" sz="1600" dirty="0" smtClean="0"/>
              <a:t> </a:t>
            </a:r>
            <a:r>
              <a:rPr lang="en-US" sz="1600" dirty="0" err="1" smtClean="0"/>
              <a:t>diduduki</a:t>
            </a:r>
            <a:r>
              <a:rPr lang="en-US" sz="1600" dirty="0" smtClean="0"/>
              <a:t>; </a:t>
            </a:r>
          </a:p>
          <a:p>
            <a:pPr marL="342900" indent="-342900">
              <a:buAutoNum type="arabicParenR"/>
            </a:pPr>
            <a:endParaRPr lang="en-US" sz="1600" dirty="0" smtClean="0"/>
          </a:p>
          <a:p>
            <a:pPr marL="342900" indent="-342900">
              <a:buAutoNum type="arabicParenR"/>
            </a:pPr>
            <a:r>
              <a:rPr lang="en-US" sz="1600" dirty="0" err="1" smtClean="0"/>
              <a:t>nilai</a:t>
            </a:r>
            <a:r>
              <a:rPr lang="en-US" sz="1600" dirty="0" smtClean="0"/>
              <a:t> </a:t>
            </a:r>
            <a:r>
              <a:rPr lang="en-US" sz="1600" dirty="0" err="1" smtClean="0"/>
              <a:t>prestasi</a:t>
            </a:r>
            <a:r>
              <a:rPr lang="en-US" sz="1600" dirty="0" smtClean="0"/>
              <a:t> </a:t>
            </a:r>
            <a:r>
              <a:rPr lang="en-US" sz="1600" dirty="0" err="1" smtClean="0"/>
              <a:t>kerja</a:t>
            </a:r>
            <a:r>
              <a:rPr lang="en-US" sz="1600" dirty="0" smtClean="0"/>
              <a:t> paling </a:t>
            </a:r>
            <a:r>
              <a:rPr lang="en-US" sz="1600" dirty="0" err="1" smtClean="0"/>
              <a:t>kurang</a:t>
            </a:r>
            <a:r>
              <a:rPr lang="en-US" sz="1600" dirty="0" smtClean="0"/>
              <a:t> </a:t>
            </a:r>
            <a:r>
              <a:rPr lang="en-US" sz="1600" dirty="0" err="1" smtClean="0"/>
              <a:t>bernilai</a:t>
            </a:r>
            <a:r>
              <a:rPr lang="en-US" sz="1600" dirty="0" smtClean="0"/>
              <a:t> </a:t>
            </a:r>
            <a:r>
              <a:rPr lang="en-US" sz="1600" dirty="0" err="1" smtClean="0"/>
              <a:t>baik</a:t>
            </a:r>
            <a:r>
              <a:rPr lang="en-US" sz="1600" dirty="0" smtClean="0"/>
              <a:t> </a:t>
            </a:r>
            <a:r>
              <a:rPr lang="en-US" sz="1600" dirty="0" err="1" smtClean="0"/>
              <a:t>dalam</a:t>
            </a:r>
            <a:r>
              <a:rPr lang="en-US" sz="1600" dirty="0" smtClean="0"/>
              <a:t> 1 (</a:t>
            </a:r>
            <a:r>
              <a:rPr lang="en-US" sz="1600" dirty="0" err="1" smtClean="0"/>
              <a:t>satu</a:t>
            </a:r>
            <a:r>
              <a:rPr lang="en-US" sz="1600" dirty="0" smtClean="0"/>
              <a:t>) </a:t>
            </a:r>
            <a:r>
              <a:rPr lang="en-US" sz="1600" dirty="0" err="1" smtClean="0"/>
              <a:t>tahun</a:t>
            </a:r>
            <a:r>
              <a:rPr lang="en-US" sz="1600" dirty="0" smtClean="0"/>
              <a:t> </a:t>
            </a:r>
            <a:r>
              <a:rPr lang="en-US" sz="1600" dirty="0" err="1" smtClean="0"/>
              <a:t>terakhir</a:t>
            </a:r>
            <a:r>
              <a:rPr lang="en-US" sz="1600" dirty="0" smtClean="0"/>
              <a:t>; </a:t>
            </a:r>
            <a:r>
              <a:rPr lang="en-US" sz="1600" dirty="0" err="1" smtClean="0"/>
              <a:t>dan</a:t>
            </a:r>
            <a:endParaRPr lang="en-US" sz="1600" dirty="0" smtClean="0"/>
          </a:p>
          <a:p>
            <a:pPr marL="342900" indent="-342900">
              <a:buAutoNum type="arabicParenR"/>
            </a:pPr>
            <a:endParaRPr lang="en-US" sz="1600" dirty="0" smtClean="0"/>
          </a:p>
          <a:p>
            <a:pPr marL="342900" indent="-342900">
              <a:buAutoNum type="arabicParenR"/>
            </a:pPr>
            <a:r>
              <a:rPr lang="en-US" sz="1600" dirty="0" err="1" smtClean="0"/>
              <a:t>usia</a:t>
            </a:r>
            <a:r>
              <a:rPr lang="en-US" sz="1600" dirty="0" smtClean="0"/>
              <a:t> paling </a:t>
            </a:r>
            <a:r>
              <a:rPr lang="en-US" sz="1600" dirty="0" err="1" smtClean="0"/>
              <a:t>tinggi</a:t>
            </a:r>
            <a:r>
              <a:rPr lang="en-US" sz="1600" dirty="0" smtClean="0"/>
              <a:t>: </a:t>
            </a:r>
          </a:p>
          <a:p>
            <a:pPr marL="800100" lvl="1" indent="-342900">
              <a:buFont typeface="+mj-lt"/>
              <a:buAutoNum type="alphaLcPeriod"/>
            </a:pPr>
            <a:r>
              <a:rPr lang="en-US" sz="1600" dirty="0" smtClean="0"/>
              <a:t>3 (</a:t>
            </a:r>
            <a:r>
              <a:rPr lang="en-US" sz="1600" dirty="0" err="1" smtClean="0"/>
              <a:t>tiga</a:t>
            </a:r>
            <a:r>
              <a:rPr lang="en-US" sz="1600" dirty="0" smtClean="0"/>
              <a:t>) </a:t>
            </a:r>
            <a:r>
              <a:rPr lang="en-US" sz="1600" dirty="0" err="1" smtClean="0"/>
              <a:t>tahun</a:t>
            </a:r>
            <a:r>
              <a:rPr lang="en-US" sz="1600" dirty="0" smtClean="0"/>
              <a:t> </a:t>
            </a:r>
            <a:r>
              <a:rPr lang="en-US" sz="1600" dirty="0" err="1" smtClean="0"/>
              <a:t>sebelum</a:t>
            </a:r>
            <a:r>
              <a:rPr lang="en-US" sz="1600" dirty="0" smtClean="0"/>
              <a:t> </a:t>
            </a:r>
            <a:r>
              <a:rPr lang="en-US" sz="1600" dirty="0" err="1" smtClean="0"/>
              <a:t>batas</a:t>
            </a:r>
            <a:r>
              <a:rPr lang="en-US" sz="1600" dirty="0" smtClean="0"/>
              <a:t> </a:t>
            </a:r>
            <a:r>
              <a:rPr lang="en-US" sz="1600" dirty="0" err="1" smtClean="0"/>
              <a:t>usia</a:t>
            </a:r>
            <a:r>
              <a:rPr lang="en-US" sz="1600" dirty="0" smtClean="0"/>
              <a:t> </a:t>
            </a:r>
            <a:r>
              <a:rPr lang="en-US" sz="1600" dirty="0" err="1" smtClean="0"/>
              <a:t>pensiun</a:t>
            </a:r>
            <a:r>
              <a:rPr lang="en-US" sz="1600" dirty="0" smtClean="0"/>
              <a:t> </a:t>
            </a:r>
            <a:r>
              <a:rPr lang="en-US" sz="1600" dirty="0" err="1" smtClean="0"/>
              <a:t>dalam</a:t>
            </a:r>
            <a:r>
              <a:rPr lang="en-US" sz="1600" dirty="0" smtClean="0"/>
              <a:t> </a:t>
            </a:r>
            <a:r>
              <a:rPr lang="en-US" sz="1600" dirty="0" err="1" smtClean="0"/>
              <a:t>jabatan</a:t>
            </a:r>
            <a:r>
              <a:rPr lang="en-US" sz="1600" dirty="0" smtClean="0"/>
              <a:t> </a:t>
            </a:r>
            <a:r>
              <a:rPr lang="en-US" sz="1600" dirty="0" err="1" smtClean="0"/>
              <a:t>terakhir</a:t>
            </a:r>
            <a:r>
              <a:rPr lang="en-US" sz="1600" dirty="0" smtClean="0"/>
              <a:t> </a:t>
            </a:r>
            <a:r>
              <a:rPr lang="en-US" sz="1600" dirty="0" err="1" smtClean="0"/>
              <a:t>bagi</a:t>
            </a:r>
            <a:r>
              <a:rPr lang="en-US" sz="1600" dirty="0" smtClean="0"/>
              <a:t> </a:t>
            </a:r>
            <a:r>
              <a:rPr lang="en-US" sz="1600" dirty="0" err="1" smtClean="0"/>
              <a:t>pejabat</a:t>
            </a:r>
            <a:r>
              <a:rPr lang="en-US" sz="1600" dirty="0" smtClean="0"/>
              <a:t> </a:t>
            </a:r>
            <a:r>
              <a:rPr lang="en-US" sz="1600" dirty="0" err="1" smtClean="0"/>
              <a:t>pelaksana</a:t>
            </a:r>
            <a:r>
              <a:rPr lang="en-US" sz="1600" dirty="0" smtClean="0"/>
              <a:t>. </a:t>
            </a:r>
          </a:p>
          <a:p>
            <a:pPr marL="800100" lvl="1" indent="-342900">
              <a:buFont typeface="+mj-lt"/>
              <a:buAutoNum type="alphaLcPeriod"/>
            </a:pPr>
            <a:r>
              <a:rPr lang="en-US" sz="1600" dirty="0" smtClean="0"/>
              <a:t>2 (</a:t>
            </a:r>
            <a:r>
              <a:rPr lang="en-US" sz="1600" dirty="0" err="1" smtClean="0"/>
              <a:t>dua</a:t>
            </a:r>
            <a:r>
              <a:rPr lang="en-US" sz="1600" dirty="0" smtClean="0"/>
              <a:t>) </a:t>
            </a:r>
            <a:r>
              <a:rPr lang="en-US" sz="1600" dirty="0" err="1" smtClean="0"/>
              <a:t>tahun</a:t>
            </a:r>
            <a:r>
              <a:rPr lang="en-US" sz="1600" dirty="0" smtClean="0"/>
              <a:t> </a:t>
            </a:r>
            <a:r>
              <a:rPr lang="en-US" sz="1600" dirty="0" err="1" smtClean="0"/>
              <a:t>sebelum</a:t>
            </a:r>
            <a:r>
              <a:rPr lang="en-US" sz="1600" dirty="0" smtClean="0"/>
              <a:t> </a:t>
            </a:r>
            <a:r>
              <a:rPr lang="en-US" sz="1600" dirty="0" err="1" smtClean="0"/>
              <a:t>batas</a:t>
            </a:r>
            <a:r>
              <a:rPr lang="en-US" sz="1600" dirty="0" smtClean="0"/>
              <a:t> </a:t>
            </a:r>
            <a:r>
              <a:rPr lang="en-US" sz="1600" dirty="0" err="1" smtClean="0"/>
              <a:t>usia</a:t>
            </a:r>
            <a:r>
              <a:rPr lang="en-US" sz="1600" dirty="0" smtClean="0"/>
              <a:t> </a:t>
            </a:r>
            <a:r>
              <a:rPr lang="en-US" sz="1600" dirty="0" err="1" smtClean="0"/>
              <a:t>pensiun</a:t>
            </a:r>
            <a:r>
              <a:rPr lang="en-US" sz="1600" dirty="0" smtClean="0"/>
              <a:t> </a:t>
            </a:r>
            <a:r>
              <a:rPr lang="en-US" sz="1600" dirty="0" err="1" smtClean="0"/>
              <a:t>dalam</a:t>
            </a:r>
            <a:r>
              <a:rPr lang="en-US" sz="1600" dirty="0" smtClean="0"/>
              <a:t> </a:t>
            </a:r>
            <a:r>
              <a:rPr lang="en-US" sz="1600" dirty="0" err="1" smtClean="0"/>
              <a:t>jabatan</a:t>
            </a:r>
            <a:r>
              <a:rPr lang="en-US" sz="1600" dirty="0" smtClean="0"/>
              <a:t> </a:t>
            </a:r>
            <a:r>
              <a:rPr lang="en-US" sz="1600" dirty="0" err="1" smtClean="0"/>
              <a:t>terakhir</a:t>
            </a:r>
            <a:r>
              <a:rPr lang="en-US" sz="1600" dirty="0" smtClean="0"/>
              <a:t> </a:t>
            </a:r>
            <a:r>
              <a:rPr lang="en-US" sz="1600" dirty="0" err="1" smtClean="0"/>
              <a:t>bagi</a:t>
            </a:r>
            <a:r>
              <a:rPr lang="en-US" sz="1600" dirty="0" smtClean="0"/>
              <a:t> administrator </a:t>
            </a:r>
            <a:r>
              <a:rPr lang="en-US" sz="1600" dirty="0" err="1" smtClean="0"/>
              <a:t>dan</a:t>
            </a:r>
            <a:r>
              <a:rPr lang="en-US" sz="1600" dirty="0" smtClean="0"/>
              <a:t> </a:t>
            </a:r>
            <a:r>
              <a:rPr lang="en-US" sz="1600" dirty="0" err="1" smtClean="0"/>
              <a:t>pengawas</a:t>
            </a:r>
            <a:r>
              <a:rPr lang="en-US" sz="1600" dirty="0" smtClean="0"/>
              <a:t>. </a:t>
            </a:r>
          </a:p>
          <a:p>
            <a:pPr marL="342900" indent="-342900">
              <a:buAutoNum type="arabicParenR"/>
            </a:pPr>
            <a:endParaRPr lang="en-US" sz="1600" dirty="0" smtClean="0"/>
          </a:p>
          <a:p>
            <a:pPr marL="342900" indent="-342900">
              <a:buAutoNum type="arabicParenR"/>
            </a:pPr>
            <a:r>
              <a:rPr lang="fi-FI" sz="1600" dirty="0" smtClean="0"/>
              <a:t>Syarat lain yang ditentukan oleh Instansi Pembina. </a:t>
            </a:r>
            <a:endParaRPr lang="en-US" sz="1600" dirty="0" smtClean="0"/>
          </a:p>
          <a:p>
            <a:pPr marL="342900" indent="-342900">
              <a:buAutoNum type="arabicParenR"/>
            </a:pPr>
            <a:endParaRPr lang="en-US" sz="1600" dirty="0" smtClean="0"/>
          </a:p>
          <a:p>
            <a:pPr lvl="1"/>
            <a:endParaRPr lang="en-US" sz="1600" dirty="0" smtClean="0"/>
          </a:p>
        </p:txBody>
      </p:sp>
      <p:sp>
        <p:nvSpPr>
          <p:cNvPr id="5" name="Round Diagonal Corner Rectangle 4"/>
          <p:cNvSpPr/>
          <p:nvPr/>
        </p:nvSpPr>
        <p:spPr>
          <a:xfrm>
            <a:off x="4014260" y="0"/>
            <a:ext cx="5112568" cy="497179"/>
          </a:xfrm>
          <a:prstGeom prst="round2Diag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PERMENPAN &amp; RB </a:t>
            </a:r>
            <a:r>
              <a:rPr lang="id-ID" dirty="0"/>
              <a:t>NO 26 TH 2016</a:t>
            </a:r>
          </a:p>
        </p:txBody>
      </p:sp>
    </p:spTree>
    <p:extLst>
      <p:ext uri="{BB962C8B-B14F-4D97-AF65-F5344CB8AC3E}">
        <p14:creationId xmlns:p14="http://schemas.microsoft.com/office/powerpoint/2010/main" val="11672226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85800"/>
            <a:ext cx="2106795" cy="369332"/>
          </a:xfrm>
          <a:prstGeom prst="rect">
            <a:avLst/>
          </a:prstGeom>
          <a:noFill/>
        </p:spPr>
        <p:txBody>
          <a:bodyPr wrap="none" rtlCol="0">
            <a:spAutoFit/>
          </a:bodyPr>
          <a:lstStyle/>
          <a:p>
            <a:r>
              <a:rPr lang="en-US" b="1" dirty="0" smtClean="0"/>
              <a:t>JABFUNG KEAHLIAN</a:t>
            </a:r>
            <a:endParaRPr lang="en-US" b="1" dirty="0"/>
          </a:p>
        </p:txBody>
      </p:sp>
      <p:sp>
        <p:nvSpPr>
          <p:cNvPr id="3" name="Rectangle 2"/>
          <p:cNvSpPr/>
          <p:nvPr/>
        </p:nvSpPr>
        <p:spPr>
          <a:xfrm>
            <a:off x="304800" y="920889"/>
            <a:ext cx="8305800" cy="6463308"/>
          </a:xfrm>
          <a:prstGeom prst="rect">
            <a:avLst/>
          </a:prstGeom>
        </p:spPr>
        <p:txBody>
          <a:bodyPr wrap="square">
            <a:spAutoFit/>
          </a:bodyPr>
          <a:lstStyle/>
          <a:p>
            <a:endParaRPr lang="en-US" dirty="0" smtClean="0"/>
          </a:p>
          <a:p>
            <a:pPr marL="342900" indent="-342900">
              <a:buFont typeface="+mj-lt"/>
              <a:buAutoNum type="arabicPeriod"/>
            </a:pPr>
            <a:r>
              <a:rPr lang="en-US" dirty="0" err="1" smtClean="0"/>
              <a:t>berijazah</a:t>
            </a:r>
            <a:r>
              <a:rPr lang="en-US" dirty="0" smtClean="0"/>
              <a:t> paling </a:t>
            </a:r>
            <a:r>
              <a:rPr lang="en-US" dirty="0" err="1" smtClean="0"/>
              <a:t>rendah</a:t>
            </a:r>
            <a:r>
              <a:rPr lang="en-US" dirty="0" smtClean="0"/>
              <a:t> strata </a:t>
            </a:r>
            <a:r>
              <a:rPr lang="en-US" dirty="0" err="1" smtClean="0"/>
              <a:t>satu</a:t>
            </a:r>
            <a:r>
              <a:rPr lang="en-US" dirty="0" smtClean="0"/>
              <a:t> (S-1)/Diploma IV (D-IV) </a:t>
            </a:r>
            <a:r>
              <a:rPr lang="en-US" dirty="0" err="1" smtClean="0"/>
              <a:t>atau</a:t>
            </a:r>
            <a:r>
              <a:rPr lang="en-US" dirty="0" smtClean="0"/>
              <a:t> </a:t>
            </a:r>
            <a:r>
              <a:rPr lang="en-US" dirty="0" err="1" smtClean="0"/>
              <a:t>berijazah</a:t>
            </a:r>
            <a:r>
              <a:rPr lang="en-US" dirty="0" smtClean="0"/>
              <a:t> paling </a:t>
            </a:r>
            <a:r>
              <a:rPr lang="en-US" dirty="0" err="1" smtClean="0"/>
              <a:t>rendah</a:t>
            </a:r>
            <a:r>
              <a:rPr lang="en-US" dirty="0" smtClean="0"/>
              <a:t> strata </a:t>
            </a:r>
            <a:r>
              <a:rPr lang="en-US" dirty="0" err="1" smtClean="0"/>
              <a:t>dua</a:t>
            </a:r>
            <a:r>
              <a:rPr lang="en-US" dirty="0" smtClean="0"/>
              <a:t> (S2) </a:t>
            </a:r>
            <a:r>
              <a:rPr lang="en-US" dirty="0" err="1" smtClean="0"/>
              <a:t>atau</a:t>
            </a:r>
            <a:r>
              <a:rPr lang="en-US" dirty="0" smtClean="0"/>
              <a:t> yang </a:t>
            </a:r>
            <a:r>
              <a:rPr lang="en-US" dirty="0" err="1" smtClean="0"/>
              <a:t>sederajat</a:t>
            </a:r>
            <a:r>
              <a:rPr lang="en-US" dirty="0" smtClean="0"/>
              <a:t> </a:t>
            </a:r>
            <a:r>
              <a:rPr lang="en-US" dirty="0" err="1" smtClean="0"/>
              <a:t>dari</a:t>
            </a:r>
            <a:r>
              <a:rPr lang="en-US" dirty="0" smtClean="0"/>
              <a:t> </a:t>
            </a:r>
            <a:r>
              <a:rPr lang="en-US" dirty="0" err="1" smtClean="0"/>
              <a:t>pendidikan</a:t>
            </a:r>
            <a:r>
              <a:rPr lang="en-US" dirty="0" smtClean="0"/>
              <a:t> </a:t>
            </a:r>
            <a:r>
              <a:rPr lang="en-US" dirty="0" err="1" smtClean="0"/>
              <a:t>tinggi</a:t>
            </a:r>
            <a:r>
              <a:rPr lang="en-US" dirty="0" smtClean="0"/>
              <a:t> yang </a:t>
            </a:r>
            <a:r>
              <a:rPr lang="en-US" dirty="0" err="1" smtClean="0"/>
              <a:t>terakreditasi</a:t>
            </a:r>
            <a:r>
              <a:rPr lang="en-US" dirty="0" smtClean="0"/>
              <a:t> </a:t>
            </a:r>
            <a:r>
              <a:rPr lang="en-US" dirty="0" err="1" smtClean="0"/>
              <a:t>sesuai</a:t>
            </a:r>
            <a:r>
              <a:rPr lang="en-US" dirty="0" smtClean="0"/>
              <a:t> </a:t>
            </a:r>
            <a:r>
              <a:rPr lang="en-US" dirty="0" err="1" smtClean="0"/>
              <a:t>dengan</a:t>
            </a:r>
            <a:r>
              <a:rPr lang="en-US" dirty="0" smtClean="0"/>
              <a:t> </a:t>
            </a:r>
            <a:r>
              <a:rPr lang="en-US" dirty="0" err="1" smtClean="0"/>
              <a:t>persyaratan</a:t>
            </a:r>
            <a:r>
              <a:rPr lang="en-US" dirty="0" smtClean="0"/>
              <a:t> </a:t>
            </a:r>
            <a:r>
              <a:rPr lang="en-US" dirty="0" err="1" smtClean="0"/>
              <a:t>kualifikasi</a:t>
            </a:r>
            <a:r>
              <a:rPr lang="en-US" dirty="0" smtClean="0"/>
              <a:t> </a:t>
            </a:r>
            <a:r>
              <a:rPr lang="en-US" dirty="0" err="1" smtClean="0"/>
              <a:t>pendidikan</a:t>
            </a:r>
            <a:r>
              <a:rPr lang="en-US" dirty="0" smtClean="0"/>
              <a:t> </a:t>
            </a:r>
            <a:r>
              <a:rPr lang="en-US" dirty="0" err="1" smtClean="0"/>
              <a:t>dari</a:t>
            </a:r>
            <a:r>
              <a:rPr lang="en-US" dirty="0" smtClean="0"/>
              <a:t> </a:t>
            </a:r>
            <a:r>
              <a:rPr lang="en-US" dirty="0" err="1" smtClean="0"/>
              <a:t>jabatan</a:t>
            </a:r>
            <a:r>
              <a:rPr lang="en-US" dirty="0" smtClean="0"/>
              <a:t> yang </a:t>
            </a:r>
            <a:r>
              <a:rPr lang="en-US" dirty="0" err="1" smtClean="0"/>
              <a:t>akan</a:t>
            </a:r>
            <a:r>
              <a:rPr lang="en-US" dirty="0" smtClean="0"/>
              <a:t> </a:t>
            </a:r>
            <a:r>
              <a:rPr lang="en-US" dirty="0" err="1" smtClean="0"/>
              <a:t>diduduki</a:t>
            </a:r>
            <a:r>
              <a:rPr lang="en-US" dirty="0" smtClean="0"/>
              <a:t>; </a:t>
            </a:r>
          </a:p>
          <a:p>
            <a:pPr marL="342900" indent="-342900">
              <a:buFont typeface="+mj-lt"/>
              <a:buAutoNum type="arabicPeriod"/>
            </a:pPr>
            <a:r>
              <a:rPr lang="en-US" dirty="0" err="1" smtClean="0"/>
              <a:t>pangkat</a:t>
            </a:r>
            <a:r>
              <a:rPr lang="en-US" dirty="0" smtClean="0"/>
              <a:t> paling </a:t>
            </a:r>
            <a:r>
              <a:rPr lang="en-US" dirty="0" err="1" smtClean="0"/>
              <a:t>rendah</a:t>
            </a:r>
            <a:r>
              <a:rPr lang="en-US" dirty="0" smtClean="0"/>
              <a:t> </a:t>
            </a:r>
            <a:r>
              <a:rPr lang="en-US" dirty="0" err="1" smtClean="0"/>
              <a:t>Penata</a:t>
            </a:r>
            <a:r>
              <a:rPr lang="en-US" dirty="0" smtClean="0"/>
              <a:t> </a:t>
            </a:r>
            <a:r>
              <a:rPr lang="en-US" dirty="0" err="1" smtClean="0"/>
              <a:t>Muda</a:t>
            </a:r>
            <a:r>
              <a:rPr lang="en-US" dirty="0" smtClean="0"/>
              <a:t>, </a:t>
            </a:r>
            <a:r>
              <a:rPr lang="en-US" dirty="0" err="1" smtClean="0"/>
              <a:t>golongan</a:t>
            </a:r>
            <a:r>
              <a:rPr lang="en-US" dirty="0" smtClean="0"/>
              <a:t> </a:t>
            </a:r>
            <a:r>
              <a:rPr lang="en-US" dirty="0" err="1" smtClean="0"/>
              <a:t>ruang</a:t>
            </a:r>
            <a:r>
              <a:rPr lang="en-US" dirty="0" smtClean="0"/>
              <a:t> III/a </a:t>
            </a:r>
            <a:r>
              <a:rPr lang="en-US" dirty="0" err="1" smtClean="0"/>
              <a:t>sesuai</a:t>
            </a:r>
            <a:r>
              <a:rPr lang="en-US" dirty="0" smtClean="0"/>
              <a:t> </a:t>
            </a:r>
            <a:r>
              <a:rPr lang="en-US" dirty="0" err="1" smtClean="0"/>
              <a:t>dengan</a:t>
            </a:r>
            <a:r>
              <a:rPr lang="en-US" dirty="0" smtClean="0"/>
              <a:t> </a:t>
            </a:r>
            <a:r>
              <a:rPr lang="en-US" dirty="0" err="1" smtClean="0"/>
              <a:t>persyaratan</a:t>
            </a:r>
            <a:r>
              <a:rPr lang="en-US" dirty="0" smtClean="0"/>
              <a:t> </a:t>
            </a:r>
            <a:r>
              <a:rPr lang="en-US" dirty="0" err="1" smtClean="0"/>
              <a:t>kepangkatan</a:t>
            </a:r>
            <a:r>
              <a:rPr lang="en-US" dirty="0" smtClean="0"/>
              <a:t> </a:t>
            </a:r>
            <a:r>
              <a:rPr lang="en-US" dirty="0" err="1" smtClean="0"/>
              <a:t>dari</a:t>
            </a:r>
            <a:r>
              <a:rPr lang="en-US" dirty="0" smtClean="0"/>
              <a:t> </a:t>
            </a:r>
            <a:r>
              <a:rPr lang="en-US" dirty="0" err="1" smtClean="0"/>
              <a:t>jabatan</a:t>
            </a:r>
            <a:r>
              <a:rPr lang="en-US" dirty="0" smtClean="0"/>
              <a:t> yang </a:t>
            </a:r>
            <a:r>
              <a:rPr lang="en-US" dirty="0" err="1" smtClean="0"/>
              <a:t>akan</a:t>
            </a:r>
            <a:r>
              <a:rPr lang="en-US" dirty="0" smtClean="0"/>
              <a:t> </a:t>
            </a:r>
            <a:r>
              <a:rPr lang="en-US" dirty="0" err="1" smtClean="0"/>
              <a:t>diduduki</a:t>
            </a:r>
            <a:r>
              <a:rPr lang="en-US" dirty="0" smtClean="0"/>
              <a:t>; </a:t>
            </a:r>
          </a:p>
          <a:p>
            <a:pPr marL="342900" indent="-342900">
              <a:buFont typeface="+mj-lt"/>
              <a:buAutoNum type="arabicPeriod"/>
            </a:pPr>
            <a:r>
              <a:rPr lang="en-US" dirty="0" err="1" smtClean="0"/>
              <a:t>memiliki</a:t>
            </a:r>
            <a:r>
              <a:rPr lang="en-US" dirty="0" smtClean="0"/>
              <a:t> </a:t>
            </a:r>
            <a:r>
              <a:rPr lang="en-US" dirty="0" err="1" smtClean="0"/>
              <a:t>pengalaman</a:t>
            </a:r>
            <a:r>
              <a:rPr lang="en-US" dirty="0" smtClean="0"/>
              <a:t> </a:t>
            </a:r>
            <a:r>
              <a:rPr lang="en-US" dirty="0" err="1" smtClean="0"/>
              <a:t>dalam</a:t>
            </a:r>
            <a:r>
              <a:rPr lang="en-US" dirty="0" smtClean="0"/>
              <a:t> </a:t>
            </a:r>
            <a:r>
              <a:rPr lang="en-US" dirty="0" err="1" smtClean="0"/>
              <a:t>pelaksanaan</a:t>
            </a:r>
            <a:r>
              <a:rPr lang="en-US" dirty="0" smtClean="0"/>
              <a:t> </a:t>
            </a:r>
            <a:r>
              <a:rPr lang="en-US" dirty="0" err="1" smtClean="0"/>
              <a:t>tugas</a:t>
            </a:r>
            <a:r>
              <a:rPr lang="en-US" dirty="0" smtClean="0"/>
              <a:t> </a:t>
            </a:r>
            <a:r>
              <a:rPr lang="en-US" dirty="0" err="1" smtClean="0"/>
              <a:t>di</a:t>
            </a:r>
            <a:r>
              <a:rPr lang="en-US" dirty="0" smtClean="0"/>
              <a:t> </a:t>
            </a:r>
            <a:r>
              <a:rPr lang="en-US" dirty="0" err="1" smtClean="0"/>
              <a:t>bidang</a:t>
            </a:r>
            <a:r>
              <a:rPr lang="en-US" dirty="0" smtClean="0"/>
              <a:t> </a:t>
            </a:r>
            <a:r>
              <a:rPr lang="en-US" dirty="0" err="1" smtClean="0"/>
              <a:t>Jabatan</a:t>
            </a:r>
            <a:r>
              <a:rPr lang="en-US" dirty="0" smtClean="0"/>
              <a:t> </a:t>
            </a:r>
            <a:r>
              <a:rPr lang="en-US" dirty="0" err="1" smtClean="0"/>
              <a:t>Fungsional</a:t>
            </a:r>
            <a:r>
              <a:rPr lang="en-US" dirty="0" smtClean="0"/>
              <a:t> yang </a:t>
            </a:r>
            <a:r>
              <a:rPr lang="en-US" dirty="0" err="1" smtClean="0"/>
              <a:t>akan</a:t>
            </a:r>
            <a:r>
              <a:rPr lang="en-US" dirty="0" smtClean="0"/>
              <a:t> </a:t>
            </a:r>
            <a:r>
              <a:rPr lang="en-US" dirty="0" err="1" smtClean="0"/>
              <a:t>diduduki</a:t>
            </a:r>
            <a:r>
              <a:rPr lang="en-US" dirty="0" smtClean="0"/>
              <a:t> paling </a:t>
            </a:r>
            <a:r>
              <a:rPr lang="en-US" dirty="0" err="1" smtClean="0"/>
              <a:t>kurang</a:t>
            </a:r>
            <a:r>
              <a:rPr lang="en-US" dirty="0" smtClean="0"/>
              <a:t> 2 (</a:t>
            </a:r>
            <a:r>
              <a:rPr lang="en-US" dirty="0" err="1" smtClean="0"/>
              <a:t>dua</a:t>
            </a:r>
            <a:r>
              <a:rPr lang="en-US" dirty="0" smtClean="0"/>
              <a:t>) </a:t>
            </a:r>
            <a:r>
              <a:rPr lang="en-US" dirty="0" err="1" smtClean="0"/>
              <a:t>tahun</a:t>
            </a:r>
            <a:r>
              <a:rPr lang="en-US" dirty="0" smtClean="0"/>
              <a:t>; </a:t>
            </a:r>
          </a:p>
          <a:p>
            <a:pPr marL="342900" indent="-342900">
              <a:buFont typeface="+mj-lt"/>
              <a:buAutoNum type="arabicPeriod"/>
            </a:pPr>
            <a:r>
              <a:rPr lang="en-US" dirty="0" err="1" smtClean="0"/>
              <a:t>mengikuti</a:t>
            </a:r>
            <a:r>
              <a:rPr lang="en-US" dirty="0" smtClean="0"/>
              <a:t> </a:t>
            </a:r>
            <a:r>
              <a:rPr lang="en-US" dirty="0" err="1" smtClean="0"/>
              <a:t>dan</a:t>
            </a:r>
            <a:r>
              <a:rPr lang="en-US" dirty="0" smtClean="0"/>
              <a:t> lulus </a:t>
            </a:r>
            <a:r>
              <a:rPr lang="en-US" dirty="0" err="1" smtClean="0"/>
              <a:t>uji</a:t>
            </a:r>
            <a:r>
              <a:rPr lang="en-US" dirty="0" smtClean="0"/>
              <a:t> </a:t>
            </a:r>
            <a:r>
              <a:rPr lang="en-US" dirty="0" err="1" smtClean="0"/>
              <a:t>kompetensi</a:t>
            </a:r>
            <a:r>
              <a:rPr lang="en-US" dirty="0" smtClean="0"/>
              <a:t> </a:t>
            </a:r>
            <a:r>
              <a:rPr lang="en-US" dirty="0" err="1" smtClean="0"/>
              <a:t>di</a:t>
            </a:r>
            <a:r>
              <a:rPr lang="en-US" dirty="0" smtClean="0"/>
              <a:t> </a:t>
            </a:r>
            <a:r>
              <a:rPr lang="en-US" dirty="0" err="1" smtClean="0"/>
              <a:t>bidang</a:t>
            </a:r>
            <a:r>
              <a:rPr lang="en-US" dirty="0" smtClean="0"/>
              <a:t> </a:t>
            </a:r>
            <a:r>
              <a:rPr lang="en-US" dirty="0" err="1" smtClean="0"/>
              <a:t>Jabatan</a:t>
            </a:r>
            <a:r>
              <a:rPr lang="en-US" dirty="0" smtClean="0"/>
              <a:t> </a:t>
            </a:r>
            <a:r>
              <a:rPr lang="en-US" dirty="0" err="1" smtClean="0"/>
              <a:t>Fungsional</a:t>
            </a:r>
            <a:r>
              <a:rPr lang="en-US" dirty="0" smtClean="0"/>
              <a:t> yang </a:t>
            </a:r>
            <a:r>
              <a:rPr lang="en-US" dirty="0" err="1" smtClean="0"/>
              <a:t>akan</a:t>
            </a:r>
            <a:r>
              <a:rPr lang="en-US" dirty="0" smtClean="0"/>
              <a:t> </a:t>
            </a:r>
            <a:r>
              <a:rPr lang="en-US" dirty="0" err="1" smtClean="0"/>
              <a:t>diduduki</a:t>
            </a:r>
            <a:r>
              <a:rPr lang="en-US" dirty="0" smtClean="0"/>
              <a:t>; </a:t>
            </a:r>
          </a:p>
          <a:p>
            <a:pPr marL="342900" indent="-342900">
              <a:buFont typeface="+mj-lt"/>
              <a:buAutoNum type="arabicPeriod"/>
            </a:pPr>
            <a:r>
              <a:rPr lang="en-US" dirty="0" err="1" smtClean="0"/>
              <a:t>nilai</a:t>
            </a:r>
            <a:r>
              <a:rPr lang="en-US" dirty="0" smtClean="0"/>
              <a:t> </a:t>
            </a:r>
            <a:r>
              <a:rPr lang="en-US" dirty="0" err="1" smtClean="0"/>
              <a:t>prestasi</a:t>
            </a:r>
            <a:r>
              <a:rPr lang="en-US" dirty="0" smtClean="0"/>
              <a:t> </a:t>
            </a:r>
            <a:r>
              <a:rPr lang="en-US" dirty="0" err="1" smtClean="0"/>
              <a:t>kerja</a:t>
            </a:r>
            <a:r>
              <a:rPr lang="en-US" dirty="0" smtClean="0"/>
              <a:t> paling </a:t>
            </a:r>
            <a:r>
              <a:rPr lang="en-US" dirty="0" err="1" smtClean="0"/>
              <a:t>kurang</a:t>
            </a:r>
            <a:r>
              <a:rPr lang="en-US" dirty="0" smtClean="0"/>
              <a:t> </a:t>
            </a:r>
            <a:r>
              <a:rPr lang="en-US" dirty="0" err="1" smtClean="0"/>
              <a:t>bernilai</a:t>
            </a:r>
            <a:r>
              <a:rPr lang="en-US" dirty="0" smtClean="0"/>
              <a:t> </a:t>
            </a:r>
            <a:r>
              <a:rPr lang="en-US" dirty="0" err="1" smtClean="0"/>
              <a:t>baik</a:t>
            </a:r>
            <a:r>
              <a:rPr lang="en-US" dirty="0" smtClean="0"/>
              <a:t> </a:t>
            </a:r>
            <a:r>
              <a:rPr lang="en-US" dirty="0" err="1" smtClean="0"/>
              <a:t>dalam</a:t>
            </a:r>
            <a:r>
              <a:rPr lang="en-US" dirty="0" smtClean="0"/>
              <a:t> 1 (</a:t>
            </a:r>
            <a:r>
              <a:rPr lang="en-US" dirty="0" err="1" smtClean="0"/>
              <a:t>satu</a:t>
            </a:r>
            <a:r>
              <a:rPr lang="en-US" dirty="0" smtClean="0"/>
              <a:t>) </a:t>
            </a:r>
            <a:r>
              <a:rPr lang="en-US" dirty="0" err="1" smtClean="0"/>
              <a:t>tahun</a:t>
            </a:r>
            <a:r>
              <a:rPr lang="en-US" dirty="0" smtClean="0"/>
              <a:t> </a:t>
            </a:r>
            <a:r>
              <a:rPr lang="en-US" dirty="0" err="1" smtClean="0"/>
              <a:t>terakhir</a:t>
            </a:r>
            <a:r>
              <a:rPr lang="en-US" dirty="0" smtClean="0"/>
              <a:t>; </a:t>
            </a:r>
            <a:r>
              <a:rPr lang="en-US" dirty="0" err="1" smtClean="0"/>
              <a:t>dan</a:t>
            </a:r>
            <a:r>
              <a:rPr lang="en-US" dirty="0" smtClean="0"/>
              <a:t> </a:t>
            </a:r>
          </a:p>
          <a:p>
            <a:pPr marL="342900" indent="-342900">
              <a:buFont typeface="+mj-lt"/>
              <a:buAutoNum type="arabicPeriod"/>
            </a:pPr>
            <a:r>
              <a:rPr lang="en-US" dirty="0" err="1" smtClean="0"/>
              <a:t>usia</a:t>
            </a:r>
            <a:r>
              <a:rPr lang="en-US" dirty="0" smtClean="0"/>
              <a:t> paling </a:t>
            </a:r>
            <a:r>
              <a:rPr lang="en-US" dirty="0" err="1" smtClean="0"/>
              <a:t>tinggi</a:t>
            </a:r>
            <a:r>
              <a:rPr lang="en-US" dirty="0" smtClean="0"/>
              <a:t>: </a:t>
            </a:r>
          </a:p>
          <a:p>
            <a:pPr marL="800100" lvl="1" indent="-342900">
              <a:buFont typeface="+mj-lt"/>
              <a:buAutoNum type="alphaLcPeriod"/>
            </a:pPr>
            <a:r>
              <a:rPr lang="en-US" dirty="0" smtClean="0"/>
              <a:t>3 (</a:t>
            </a:r>
            <a:r>
              <a:rPr lang="en-US" dirty="0" err="1" smtClean="0"/>
              <a:t>tiga</a:t>
            </a:r>
            <a:r>
              <a:rPr lang="en-US" dirty="0" smtClean="0"/>
              <a:t>) </a:t>
            </a:r>
            <a:r>
              <a:rPr lang="en-US" dirty="0" err="1" smtClean="0"/>
              <a:t>tahun</a:t>
            </a:r>
            <a:r>
              <a:rPr lang="en-US" dirty="0" smtClean="0"/>
              <a:t> </a:t>
            </a:r>
            <a:r>
              <a:rPr lang="en-US" dirty="0" err="1" smtClean="0"/>
              <a:t>sebelum</a:t>
            </a:r>
            <a:r>
              <a:rPr lang="en-US" dirty="0" smtClean="0"/>
              <a:t> </a:t>
            </a:r>
            <a:r>
              <a:rPr lang="en-US" dirty="0" err="1" smtClean="0"/>
              <a:t>batas</a:t>
            </a:r>
            <a:r>
              <a:rPr lang="en-US" dirty="0" smtClean="0"/>
              <a:t> </a:t>
            </a:r>
            <a:r>
              <a:rPr lang="en-US" dirty="0" err="1" smtClean="0"/>
              <a:t>usia</a:t>
            </a:r>
            <a:r>
              <a:rPr lang="en-US" dirty="0" smtClean="0"/>
              <a:t> </a:t>
            </a:r>
            <a:r>
              <a:rPr lang="en-US" dirty="0" err="1" smtClean="0"/>
              <a:t>pensiun</a:t>
            </a:r>
            <a:r>
              <a:rPr lang="en-US" dirty="0" smtClean="0"/>
              <a:t> </a:t>
            </a:r>
            <a:r>
              <a:rPr lang="en-US" dirty="0" err="1" smtClean="0"/>
              <a:t>dalam</a:t>
            </a:r>
            <a:r>
              <a:rPr lang="en-US" dirty="0" smtClean="0"/>
              <a:t> </a:t>
            </a:r>
            <a:r>
              <a:rPr lang="en-US" dirty="0" err="1" smtClean="0"/>
              <a:t>jabatan</a:t>
            </a:r>
            <a:r>
              <a:rPr lang="en-US" dirty="0" smtClean="0"/>
              <a:t> </a:t>
            </a:r>
            <a:r>
              <a:rPr lang="en-US" dirty="0" err="1" smtClean="0"/>
              <a:t>terakhir</a:t>
            </a:r>
            <a:r>
              <a:rPr lang="en-US" dirty="0" smtClean="0"/>
              <a:t> </a:t>
            </a:r>
            <a:r>
              <a:rPr lang="en-US" dirty="0" err="1" smtClean="0"/>
              <a:t>bagi</a:t>
            </a:r>
            <a:r>
              <a:rPr lang="en-US" dirty="0" smtClean="0"/>
              <a:t> </a:t>
            </a:r>
            <a:r>
              <a:rPr lang="en-US" dirty="0" err="1" smtClean="0"/>
              <a:t>pejabat</a:t>
            </a:r>
            <a:r>
              <a:rPr lang="en-US" dirty="0" smtClean="0"/>
              <a:t> </a:t>
            </a:r>
            <a:r>
              <a:rPr lang="en-US" dirty="0" err="1" smtClean="0"/>
              <a:t>pelaksana</a:t>
            </a:r>
            <a:r>
              <a:rPr lang="en-US" dirty="0" smtClean="0"/>
              <a:t>. </a:t>
            </a:r>
          </a:p>
          <a:p>
            <a:pPr marL="800100" lvl="1" indent="-342900">
              <a:buFont typeface="+mj-lt"/>
              <a:buAutoNum type="alphaLcPeriod"/>
            </a:pPr>
            <a:r>
              <a:rPr lang="en-US" dirty="0" smtClean="0"/>
              <a:t>2 (</a:t>
            </a:r>
            <a:r>
              <a:rPr lang="en-US" dirty="0" err="1" smtClean="0"/>
              <a:t>dua</a:t>
            </a:r>
            <a:r>
              <a:rPr lang="en-US" dirty="0" smtClean="0"/>
              <a:t>) </a:t>
            </a:r>
            <a:r>
              <a:rPr lang="en-US" dirty="0" err="1" smtClean="0"/>
              <a:t>tahun</a:t>
            </a:r>
            <a:r>
              <a:rPr lang="en-US" dirty="0" smtClean="0"/>
              <a:t> </a:t>
            </a:r>
            <a:r>
              <a:rPr lang="en-US" dirty="0" err="1" smtClean="0"/>
              <a:t>sebelum</a:t>
            </a:r>
            <a:r>
              <a:rPr lang="en-US" dirty="0" smtClean="0"/>
              <a:t> </a:t>
            </a:r>
            <a:r>
              <a:rPr lang="en-US" dirty="0" err="1" smtClean="0"/>
              <a:t>batas</a:t>
            </a:r>
            <a:r>
              <a:rPr lang="en-US" dirty="0" smtClean="0"/>
              <a:t> </a:t>
            </a:r>
            <a:r>
              <a:rPr lang="en-US" dirty="0" err="1" smtClean="0"/>
              <a:t>usia</a:t>
            </a:r>
            <a:r>
              <a:rPr lang="en-US" dirty="0" smtClean="0"/>
              <a:t> </a:t>
            </a:r>
            <a:r>
              <a:rPr lang="en-US" dirty="0" err="1" smtClean="0"/>
              <a:t>pensiun</a:t>
            </a:r>
            <a:r>
              <a:rPr lang="en-US" dirty="0" smtClean="0"/>
              <a:t> </a:t>
            </a:r>
            <a:r>
              <a:rPr lang="en-US" dirty="0" err="1" smtClean="0"/>
              <a:t>dalam</a:t>
            </a:r>
            <a:r>
              <a:rPr lang="en-US" dirty="0" smtClean="0"/>
              <a:t> </a:t>
            </a:r>
            <a:r>
              <a:rPr lang="en-US" dirty="0" err="1" smtClean="0"/>
              <a:t>jabatan</a:t>
            </a:r>
            <a:r>
              <a:rPr lang="en-US" dirty="0" smtClean="0"/>
              <a:t> </a:t>
            </a:r>
            <a:r>
              <a:rPr lang="en-US" dirty="0" err="1" smtClean="0"/>
              <a:t>terakhir</a:t>
            </a:r>
            <a:r>
              <a:rPr lang="en-US" dirty="0" smtClean="0"/>
              <a:t> </a:t>
            </a:r>
            <a:r>
              <a:rPr lang="en-US" dirty="0" err="1" smtClean="0"/>
              <a:t>bagi</a:t>
            </a:r>
            <a:r>
              <a:rPr lang="en-US" dirty="0" smtClean="0"/>
              <a:t> administrator </a:t>
            </a:r>
            <a:r>
              <a:rPr lang="en-US" dirty="0" err="1" smtClean="0"/>
              <a:t>dan</a:t>
            </a:r>
            <a:r>
              <a:rPr lang="en-US" dirty="0" smtClean="0"/>
              <a:t> </a:t>
            </a:r>
            <a:r>
              <a:rPr lang="en-US" dirty="0" err="1" smtClean="0"/>
              <a:t>pengawas</a:t>
            </a:r>
            <a:r>
              <a:rPr lang="en-US" dirty="0" smtClean="0"/>
              <a:t>. </a:t>
            </a:r>
          </a:p>
          <a:p>
            <a:pPr marL="800100" lvl="1" indent="-342900">
              <a:buFont typeface="+mj-lt"/>
              <a:buAutoNum type="alphaLcPeriod"/>
            </a:pPr>
            <a:r>
              <a:rPr lang="en-US" dirty="0" smtClean="0"/>
              <a:t>1 (</a:t>
            </a:r>
            <a:r>
              <a:rPr lang="en-US" dirty="0" err="1" smtClean="0"/>
              <a:t>satu</a:t>
            </a:r>
            <a:r>
              <a:rPr lang="en-US" dirty="0" smtClean="0"/>
              <a:t>) </a:t>
            </a:r>
            <a:r>
              <a:rPr lang="en-US" dirty="0" err="1" smtClean="0"/>
              <a:t>tahun</a:t>
            </a:r>
            <a:r>
              <a:rPr lang="en-US" dirty="0" smtClean="0"/>
              <a:t> </a:t>
            </a:r>
            <a:r>
              <a:rPr lang="en-US" dirty="0" err="1" smtClean="0"/>
              <a:t>sebelum</a:t>
            </a:r>
            <a:r>
              <a:rPr lang="en-US" dirty="0" smtClean="0"/>
              <a:t> </a:t>
            </a:r>
            <a:r>
              <a:rPr lang="en-US" dirty="0" err="1" smtClean="0"/>
              <a:t>batas</a:t>
            </a:r>
            <a:r>
              <a:rPr lang="en-US" dirty="0" smtClean="0"/>
              <a:t> </a:t>
            </a:r>
            <a:r>
              <a:rPr lang="en-US" dirty="0" err="1" smtClean="0"/>
              <a:t>usia</a:t>
            </a:r>
            <a:r>
              <a:rPr lang="en-US" dirty="0" smtClean="0"/>
              <a:t> </a:t>
            </a:r>
            <a:r>
              <a:rPr lang="en-US" dirty="0" err="1" smtClean="0"/>
              <a:t>pensiun</a:t>
            </a:r>
            <a:r>
              <a:rPr lang="en-US" dirty="0" smtClean="0"/>
              <a:t> </a:t>
            </a:r>
            <a:r>
              <a:rPr lang="en-US" dirty="0" err="1" smtClean="0"/>
              <a:t>dalam</a:t>
            </a:r>
            <a:r>
              <a:rPr lang="en-US" dirty="0" smtClean="0"/>
              <a:t> </a:t>
            </a:r>
            <a:r>
              <a:rPr lang="en-US" dirty="0" err="1" smtClean="0"/>
              <a:t>jabatan</a:t>
            </a:r>
            <a:r>
              <a:rPr lang="en-US" dirty="0" smtClean="0"/>
              <a:t> </a:t>
            </a:r>
            <a:r>
              <a:rPr lang="en-US" dirty="0" err="1" smtClean="0"/>
              <a:t>terakhir</a:t>
            </a:r>
            <a:r>
              <a:rPr lang="en-US" dirty="0" smtClean="0"/>
              <a:t> </a:t>
            </a:r>
            <a:r>
              <a:rPr lang="en-US" dirty="0" err="1" smtClean="0"/>
              <a:t>bagi</a:t>
            </a:r>
            <a:r>
              <a:rPr lang="en-US" dirty="0" smtClean="0"/>
              <a:t> administrator yang </a:t>
            </a:r>
            <a:r>
              <a:rPr lang="en-US" dirty="0" err="1" smtClean="0"/>
              <a:t>akan</a:t>
            </a:r>
            <a:r>
              <a:rPr lang="en-US" dirty="0" smtClean="0"/>
              <a:t> </a:t>
            </a:r>
            <a:r>
              <a:rPr lang="en-US" dirty="0" err="1" smtClean="0"/>
              <a:t>menduduki</a:t>
            </a:r>
            <a:r>
              <a:rPr lang="en-US" dirty="0" smtClean="0"/>
              <a:t> </a:t>
            </a:r>
            <a:r>
              <a:rPr lang="en-US" dirty="0" err="1" smtClean="0"/>
              <a:t>Jabatan</a:t>
            </a:r>
            <a:r>
              <a:rPr lang="en-US" dirty="0" smtClean="0"/>
              <a:t> </a:t>
            </a:r>
            <a:r>
              <a:rPr lang="en-US" dirty="0" err="1" smtClean="0"/>
              <a:t>Fungsional</a:t>
            </a:r>
            <a:r>
              <a:rPr lang="en-US" dirty="0" smtClean="0"/>
              <a:t> </a:t>
            </a:r>
            <a:r>
              <a:rPr lang="en-US" dirty="0" err="1" smtClean="0"/>
              <a:t>ahli</a:t>
            </a:r>
            <a:r>
              <a:rPr lang="en-US" dirty="0" smtClean="0"/>
              <a:t> </a:t>
            </a:r>
            <a:r>
              <a:rPr lang="en-US" dirty="0" err="1" smtClean="0"/>
              <a:t>madya</a:t>
            </a:r>
            <a:r>
              <a:rPr lang="en-US" dirty="0" smtClean="0"/>
              <a:t>. </a:t>
            </a:r>
          </a:p>
          <a:p>
            <a:pPr marL="800100" lvl="1" indent="-342900">
              <a:buFont typeface="+mj-lt"/>
              <a:buAutoNum type="alphaLcPeriod"/>
            </a:pPr>
            <a:r>
              <a:rPr lang="en-US" dirty="0" smtClean="0"/>
              <a:t>1 (</a:t>
            </a:r>
            <a:r>
              <a:rPr lang="en-US" dirty="0" err="1" smtClean="0"/>
              <a:t>satu</a:t>
            </a:r>
            <a:r>
              <a:rPr lang="en-US" dirty="0" smtClean="0"/>
              <a:t>) </a:t>
            </a:r>
            <a:r>
              <a:rPr lang="en-US" dirty="0" err="1" smtClean="0"/>
              <a:t>tahun</a:t>
            </a:r>
            <a:r>
              <a:rPr lang="en-US" dirty="0" smtClean="0"/>
              <a:t> </a:t>
            </a:r>
            <a:r>
              <a:rPr lang="en-US" dirty="0" err="1" smtClean="0"/>
              <a:t>sebelum</a:t>
            </a:r>
            <a:r>
              <a:rPr lang="en-US" dirty="0" smtClean="0"/>
              <a:t> </a:t>
            </a:r>
            <a:r>
              <a:rPr lang="en-US" dirty="0" err="1" smtClean="0"/>
              <a:t>batas</a:t>
            </a:r>
            <a:r>
              <a:rPr lang="en-US" dirty="0" smtClean="0"/>
              <a:t> </a:t>
            </a:r>
            <a:r>
              <a:rPr lang="en-US" dirty="0" err="1" smtClean="0"/>
              <a:t>usia</a:t>
            </a:r>
            <a:r>
              <a:rPr lang="en-US" dirty="0" smtClean="0"/>
              <a:t> </a:t>
            </a:r>
            <a:r>
              <a:rPr lang="en-US" dirty="0" err="1" smtClean="0"/>
              <a:t>pensiun</a:t>
            </a:r>
            <a:r>
              <a:rPr lang="en-US" dirty="0" smtClean="0"/>
              <a:t> </a:t>
            </a:r>
            <a:r>
              <a:rPr lang="en-US" dirty="0" err="1" smtClean="0"/>
              <a:t>dalam</a:t>
            </a:r>
            <a:r>
              <a:rPr lang="en-US" dirty="0" smtClean="0"/>
              <a:t> </a:t>
            </a:r>
            <a:r>
              <a:rPr lang="en-US" dirty="0" err="1" smtClean="0"/>
              <a:t>jabatan</a:t>
            </a:r>
            <a:r>
              <a:rPr lang="en-US" dirty="0" smtClean="0"/>
              <a:t> </a:t>
            </a:r>
            <a:r>
              <a:rPr lang="en-US" dirty="0" err="1" smtClean="0"/>
              <a:t>terakhir</a:t>
            </a:r>
            <a:r>
              <a:rPr lang="en-US" dirty="0" smtClean="0"/>
              <a:t> </a:t>
            </a:r>
            <a:r>
              <a:rPr lang="en-US" dirty="0" err="1" smtClean="0"/>
              <a:t>bagi</a:t>
            </a:r>
            <a:r>
              <a:rPr lang="en-US" dirty="0" smtClean="0"/>
              <a:t> </a:t>
            </a:r>
            <a:r>
              <a:rPr lang="en-US" dirty="0" err="1" smtClean="0"/>
              <a:t>pejabat</a:t>
            </a:r>
            <a:r>
              <a:rPr lang="en-US" dirty="0" smtClean="0"/>
              <a:t> </a:t>
            </a:r>
            <a:r>
              <a:rPr lang="en-US" dirty="0" err="1" smtClean="0"/>
              <a:t>pimpinan</a:t>
            </a:r>
            <a:r>
              <a:rPr lang="en-US" dirty="0" smtClean="0"/>
              <a:t> </a:t>
            </a:r>
            <a:r>
              <a:rPr lang="en-US" dirty="0" err="1" smtClean="0"/>
              <a:t>tinggi</a:t>
            </a:r>
            <a:r>
              <a:rPr lang="en-US" dirty="0" smtClean="0"/>
              <a:t>. </a:t>
            </a:r>
          </a:p>
          <a:p>
            <a:pPr marL="342900" indent="-342900">
              <a:buFont typeface="+mj-lt"/>
              <a:buAutoNum type="arabicPeriod"/>
            </a:pPr>
            <a:r>
              <a:rPr lang="fi-FI" dirty="0" smtClean="0"/>
              <a:t>Syarat lain yang ditentukan oleh Instansi Pembina. </a:t>
            </a:r>
            <a:endParaRPr lang="en-US" dirty="0" smtClean="0"/>
          </a:p>
          <a:p>
            <a:pPr marL="342900" indent="-342900">
              <a:buFont typeface="+mj-lt"/>
              <a:buAutoNum type="arabicPeriod"/>
            </a:pPr>
            <a:endParaRPr lang="en-US" dirty="0" smtClean="0"/>
          </a:p>
          <a:p>
            <a:pPr marL="800100" lvl="1" indent="-342900">
              <a:buFont typeface="+mj-lt"/>
              <a:buAutoNum type="alphaLcPeriod"/>
            </a:pPr>
            <a:endParaRPr lang="fi-FI" dirty="0" smtClean="0"/>
          </a:p>
        </p:txBody>
      </p:sp>
      <p:sp>
        <p:nvSpPr>
          <p:cNvPr id="4" name="TextBox 3"/>
          <p:cNvSpPr txBox="1"/>
          <p:nvPr/>
        </p:nvSpPr>
        <p:spPr>
          <a:xfrm>
            <a:off x="381000" y="152400"/>
            <a:ext cx="3388876" cy="584775"/>
          </a:xfrm>
          <a:prstGeom prst="rect">
            <a:avLst/>
          </a:prstGeom>
          <a:noFill/>
        </p:spPr>
        <p:txBody>
          <a:bodyPr wrap="none" rtlCol="0">
            <a:spAutoFit/>
          </a:bodyPr>
          <a:lstStyle/>
          <a:p>
            <a:r>
              <a:rPr lang="en-US" sz="3200" b="1" dirty="0" smtClean="0">
                <a:solidFill>
                  <a:srgbClr val="C00000"/>
                </a:solidFill>
              </a:rPr>
              <a:t>SYARAT I</a:t>
            </a:r>
            <a:r>
              <a:rPr lang="id-ID" sz="3200" b="1" dirty="0" smtClean="0">
                <a:solidFill>
                  <a:srgbClr val="C00000"/>
                </a:solidFill>
              </a:rPr>
              <a:t>N</a:t>
            </a:r>
            <a:r>
              <a:rPr lang="en-US" sz="3200" b="1" dirty="0" smtClean="0">
                <a:solidFill>
                  <a:srgbClr val="C00000"/>
                </a:solidFill>
              </a:rPr>
              <a:t>PASSING</a:t>
            </a:r>
            <a:endParaRPr lang="en-US" sz="3200" b="1" dirty="0">
              <a:solidFill>
                <a:srgbClr val="C00000"/>
              </a:solidFill>
            </a:endParaRPr>
          </a:p>
        </p:txBody>
      </p:sp>
      <p:sp>
        <p:nvSpPr>
          <p:cNvPr id="5" name="Round Diagonal Corner Rectangle 4"/>
          <p:cNvSpPr/>
          <p:nvPr/>
        </p:nvSpPr>
        <p:spPr>
          <a:xfrm>
            <a:off x="4014260" y="0"/>
            <a:ext cx="5112568" cy="497179"/>
          </a:xfrm>
          <a:prstGeom prst="round2Diag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PERMENPAN &amp; RB </a:t>
            </a:r>
            <a:r>
              <a:rPr lang="id-ID" dirty="0"/>
              <a:t>NO 26 TH 2016</a:t>
            </a:r>
          </a:p>
        </p:txBody>
      </p:sp>
    </p:spTree>
    <p:extLst>
      <p:ext uri="{BB962C8B-B14F-4D97-AF65-F5344CB8AC3E}">
        <p14:creationId xmlns:p14="http://schemas.microsoft.com/office/powerpoint/2010/main" val="16273297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670" y="0"/>
            <a:ext cx="5429288" cy="1143000"/>
          </a:xfrm>
        </p:spPr>
        <p:style>
          <a:lnRef idx="0">
            <a:schemeClr val="accent2"/>
          </a:lnRef>
          <a:fillRef idx="3">
            <a:schemeClr val="accent2"/>
          </a:fillRef>
          <a:effectRef idx="3">
            <a:schemeClr val="accent2"/>
          </a:effectRef>
          <a:fontRef idx="minor">
            <a:schemeClr val="lt1"/>
          </a:fontRef>
        </p:style>
        <p:txBody>
          <a:bodyPr>
            <a:normAutofit fontScale="90000"/>
          </a:bodyPr>
          <a:lstStyle/>
          <a:p>
            <a:r>
              <a:rPr lang="en-US" sz="2400" b="1" dirty="0" smtClean="0">
                <a:latin typeface="Calisto MT" pitchFamily="18" charset="0"/>
              </a:rPr>
              <a:t>TATA CARA PENYESUAIAN/INPASSING JF</a:t>
            </a:r>
            <a:r>
              <a:rPr lang="id-ID" sz="2400" b="1" dirty="0" smtClean="0">
                <a:latin typeface="Calisto MT" pitchFamily="18" charset="0"/>
              </a:rPr>
              <a:t/>
            </a:r>
            <a:br>
              <a:rPr lang="id-ID" sz="2400" b="1" dirty="0" smtClean="0">
                <a:latin typeface="Calisto MT" pitchFamily="18" charset="0"/>
              </a:rPr>
            </a:br>
            <a:r>
              <a:rPr lang="id-ID" sz="2400" b="1" dirty="0" smtClean="0">
                <a:latin typeface="Calisto MT" pitchFamily="18" charset="0"/>
              </a:rPr>
              <a:t>-1</a:t>
            </a:r>
            <a:endParaRPr lang="en-US" sz="2400" b="1" dirty="0">
              <a:latin typeface="Calisto MT" pitchFamily="18" charset="0"/>
            </a:endParaRPr>
          </a:p>
        </p:txBody>
      </p:sp>
      <p:sp>
        <p:nvSpPr>
          <p:cNvPr id="4" name="Rectangle 1"/>
          <p:cNvSpPr>
            <a:spLocks noChangeArrowheads="1"/>
          </p:cNvSpPr>
          <p:nvPr/>
        </p:nvSpPr>
        <p:spPr bwMode="auto">
          <a:xfrm>
            <a:off x="142844" y="1371600"/>
            <a:ext cx="8786874" cy="5607689"/>
          </a:xfrm>
          <a:prstGeom prst="rect">
            <a:avLst/>
          </a:prstGeom>
          <a:solidFill>
            <a:schemeClr val="accent2">
              <a:lumMod val="40000"/>
              <a:lumOff val="6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indent="-457200" algn="just" fontAlgn="base">
              <a:lnSpc>
                <a:spcPct val="140000"/>
              </a:lnSpc>
              <a:spcBef>
                <a:spcPct val="0"/>
              </a:spcBef>
              <a:spcAft>
                <a:spcPct val="0"/>
              </a:spcAft>
              <a:buFont typeface="+mj-lt"/>
              <a:buAutoNum type="arabicPeriod"/>
              <a:tabLst>
                <a:tab pos="2070100" algn="l"/>
              </a:tabLst>
            </a:pPr>
            <a:r>
              <a:rPr kumimoji="0" lang="id-ID" sz="1600" b="1" u="none" strike="noStrike" cap="none" normalizeH="0" baseline="0" noProof="1" smtClean="0">
                <a:ln>
                  <a:noFill/>
                </a:ln>
                <a:effectLst/>
                <a:latin typeface="Calisto MT" pitchFamily="18" charset="0"/>
                <a:ea typeface="Calibri" pitchFamily="34" charset="0"/>
                <a:cs typeface="Arial" pitchFamily="34" charset="0"/>
              </a:rPr>
              <a:t>Pejabat</a:t>
            </a:r>
            <a:r>
              <a:rPr kumimoji="0" lang="id-ID" sz="1600" b="1" u="none" strike="noStrike" cap="none" normalizeH="0" noProof="1" smtClean="0">
                <a:ln>
                  <a:noFill/>
                </a:ln>
                <a:effectLst/>
                <a:latin typeface="Calisto MT" pitchFamily="18" charset="0"/>
                <a:ea typeface="Calibri" pitchFamily="34" charset="0"/>
                <a:cs typeface="Arial" pitchFamily="34" charset="0"/>
              </a:rPr>
              <a:t> Pembina Kepegawaian melakukan seleksi administrasi terhadap PNS yang akan mengikuti program inpassing.</a:t>
            </a:r>
            <a:endParaRPr kumimoji="0" lang="id-ID" sz="1600" b="1" u="none" strike="noStrike" cap="none" normalizeH="0" baseline="0" noProof="1" smtClean="0">
              <a:ln>
                <a:noFill/>
              </a:ln>
              <a:effectLst/>
              <a:latin typeface="Calisto MT" pitchFamily="18" charset="0"/>
              <a:ea typeface="Calibri" pitchFamily="34" charset="0"/>
              <a:cs typeface="Arial" pitchFamily="34" charset="0"/>
            </a:endParaRPr>
          </a:p>
          <a:p>
            <a:pPr marL="457200" indent="-457200" algn="just">
              <a:lnSpc>
                <a:spcPct val="140000"/>
              </a:lnSpc>
              <a:buFont typeface="+mj-lt"/>
              <a:buAutoNum type="arabicPeriod"/>
              <a:tabLst>
                <a:tab pos="2070100" algn="l"/>
              </a:tabLst>
              <a:defRPr/>
            </a:pPr>
            <a:r>
              <a:rPr lang="id-ID" sz="1600" b="1" noProof="1" smtClean="0">
                <a:latin typeface="Calisto MT" pitchFamily="18" charset="0"/>
                <a:ea typeface="Calibri" pitchFamily="34" charset="0"/>
                <a:cs typeface="Arial" pitchFamily="34" charset="0"/>
              </a:rPr>
              <a:t>Pejabat Pembina Kepegawaian menyampaikan usul pertimbangan pengangkatan dalam jabatan fungsional kepada Instansi Pembina JF, dengan melampirkan:</a:t>
            </a:r>
          </a:p>
          <a:p>
            <a:pPr marL="903287" lvl="0" indent="-457200" algn="just" fontAlgn="base">
              <a:lnSpc>
                <a:spcPct val="140000"/>
              </a:lnSpc>
              <a:spcBef>
                <a:spcPct val="0"/>
              </a:spcBef>
              <a:spcAft>
                <a:spcPct val="0"/>
              </a:spcAft>
              <a:buFont typeface="+mj-lt"/>
              <a:buAutoNum type="alphaLcPeriod"/>
              <a:tabLst>
                <a:tab pos="2070100" algn="l"/>
              </a:tabLst>
            </a:pPr>
            <a:r>
              <a:rPr kumimoji="0" lang="id-ID" sz="1600" b="1" u="none" strike="noStrike" cap="none" normalizeH="0" baseline="0" noProof="1" smtClean="0">
                <a:ln>
                  <a:noFill/>
                </a:ln>
                <a:effectLst/>
                <a:latin typeface="Calisto MT" pitchFamily="18" charset="0"/>
                <a:cs typeface="Arial" pitchFamily="34" charset="0"/>
              </a:rPr>
              <a:t>Fotokopi Surat Keputusan Pengangkatan Calon PNS;</a:t>
            </a:r>
          </a:p>
          <a:p>
            <a:pPr marL="903287" lvl="0" indent="-457200" algn="just" fontAlgn="base">
              <a:lnSpc>
                <a:spcPct val="140000"/>
              </a:lnSpc>
              <a:spcBef>
                <a:spcPct val="0"/>
              </a:spcBef>
              <a:spcAft>
                <a:spcPct val="0"/>
              </a:spcAft>
              <a:buFont typeface="+mj-lt"/>
              <a:buAutoNum type="alphaLcPeriod"/>
              <a:tabLst>
                <a:tab pos="2070100" algn="l"/>
              </a:tabLst>
            </a:pPr>
            <a:r>
              <a:rPr kumimoji="0" lang="id-ID" sz="1600" b="1" u="none" strike="noStrike" cap="none" normalizeH="0" baseline="0" noProof="1" smtClean="0">
                <a:ln>
                  <a:noFill/>
                </a:ln>
                <a:effectLst/>
                <a:latin typeface="Calisto MT" pitchFamily="18" charset="0"/>
                <a:cs typeface="Arial" pitchFamily="34" charset="0"/>
              </a:rPr>
              <a:t>Fotokopi Surat Keputusan Pengangkatan PNS;</a:t>
            </a:r>
          </a:p>
          <a:p>
            <a:pPr marL="903287" lvl="0" indent="-457200" algn="just" fontAlgn="base">
              <a:lnSpc>
                <a:spcPct val="140000"/>
              </a:lnSpc>
              <a:spcBef>
                <a:spcPct val="0"/>
              </a:spcBef>
              <a:spcAft>
                <a:spcPct val="0"/>
              </a:spcAft>
              <a:buFont typeface="+mj-lt"/>
              <a:buAutoNum type="alphaLcPeriod"/>
              <a:tabLst>
                <a:tab pos="2070100" algn="l"/>
              </a:tabLst>
            </a:pPr>
            <a:r>
              <a:rPr kumimoji="0" lang="id-ID" sz="1600" b="1" u="none" strike="noStrike" cap="none" normalizeH="0" baseline="0" noProof="1" smtClean="0">
                <a:ln>
                  <a:noFill/>
                </a:ln>
                <a:effectLst/>
                <a:latin typeface="Calisto MT" pitchFamily="18" charset="0"/>
                <a:cs typeface="Arial" pitchFamily="34" charset="0"/>
              </a:rPr>
              <a:t>Fotokopi Sertifikat lulus uji kompetensi; dan</a:t>
            </a:r>
          </a:p>
          <a:p>
            <a:pPr marL="903287" lvl="0" indent="-457200" algn="just" fontAlgn="base">
              <a:lnSpc>
                <a:spcPct val="140000"/>
              </a:lnSpc>
              <a:spcBef>
                <a:spcPct val="0"/>
              </a:spcBef>
              <a:spcAft>
                <a:spcPct val="0"/>
              </a:spcAft>
              <a:buFont typeface="+mj-lt"/>
              <a:buAutoNum type="alphaLcPeriod"/>
              <a:tabLst>
                <a:tab pos="2070100" algn="l"/>
              </a:tabLst>
            </a:pPr>
            <a:r>
              <a:rPr kumimoji="0" lang="id-ID" sz="1600" b="1" u="none" strike="noStrike" cap="none" normalizeH="0" baseline="0" noProof="1" smtClean="0">
                <a:ln>
                  <a:noFill/>
                </a:ln>
                <a:effectLst/>
                <a:latin typeface="Calisto MT" pitchFamily="18" charset="0"/>
                <a:cs typeface="Arial" pitchFamily="34" charset="0"/>
              </a:rPr>
              <a:t>Fotokopi nilai prestasi kerja paling kurang bernilai baik dalam 1 (satu) tahun terakhir.</a:t>
            </a:r>
          </a:p>
          <a:p>
            <a:pPr marL="903287" lvl="0" indent="-457200" algn="just" fontAlgn="base">
              <a:lnSpc>
                <a:spcPct val="140000"/>
              </a:lnSpc>
              <a:spcBef>
                <a:spcPct val="0"/>
              </a:spcBef>
              <a:spcAft>
                <a:spcPct val="0"/>
              </a:spcAft>
              <a:buFont typeface="+mj-lt"/>
              <a:buAutoNum type="alphaLcPeriod"/>
              <a:tabLst>
                <a:tab pos="2070100" algn="l"/>
              </a:tabLst>
            </a:pPr>
            <a:r>
              <a:rPr lang="id-ID" sz="1600" b="1" dirty="0" smtClean="0">
                <a:latin typeface="Calisto MT" pitchFamily="18" charset="0"/>
                <a:cs typeface="Arial" pitchFamily="34" charset="0"/>
              </a:rPr>
              <a:t>Surat pernyataan dari kepala satuan kerja yang menyatakan bahwa yang bersangkutan telah dan masih menjalankan tugas di bidang jabatan fungsional yang akan diduduki berdasarkan keputusan pejabat yang berwenang/jabatan struktural yang sebelumnya berkesesuaian dengan JF yang akan diduduki/dibebaskan sementara karena 5 tahun tidak dapat mengumpulkan angka kredit</a:t>
            </a:r>
            <a:r>
              <a:rPr lang="id-ID" sz="1600" b="1" noProof="1" smtClean="0">
                <a:latin typeface="Calisto MT" pitchFamily="18" charset="0"/>
                <a:cs typeface="Arial" pitchFamily="34" charset="0"/>
              </a:rPr>
              <a:t> </a:t>
            </a:r>
          </a:p>
          <a:p>
            <a:pPr marL="446088" indent="-446088" algn="just">
              <a:lnSpc>
                <a:spcPct val="140000"/>
              </a:lnSpc>
              <a:tabLst>
                <a:tab pos="2070100" algn="l"/>
              </a:tabLst>
              <a:defRPr/>
            </a:pPr>
            <a:endParaRPr lang="id-ID" sz="1600" b="1" noProof="1">
              <a:latin typeface="Calisto MT" pitchFamily="18" charset="0"/>
              <a:cs typeface="Arial" pitchFamily="34" charset="0"/>
            </a:endParaRPr>
          </a:p>
        </p:txBody>
      </p:sp>
      <p:sp>
        <p:nvSpPr>
          <p:cNvPr id="5" name="Notched Right Arrow 4"/>
          <p:cNvSpPr/>
          <p:nvPr/>
        </p:nvSpPr>
        <p:spPr>
          <a:xfrm rot="5400000">
            <a:off x="4429124" y="1000108"/>
            <a:ext cx="428628" cy="71438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1600861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1736" y="53752"/>
            <a:ext cx="4429156" cy="1143000"/>
          </a:xfrm>
        </p:spPr>
        <p:style>
          <a:lnRef idx="0">
            <a:schemeClr val="accent2"/>
          </a:lnRef>
          <a:fillRef idx="3">
            <a:schemeClr val="accent2"/>
          </a:fillRef>
          <a:effectRef idx="3">
            <a:schemeClr val="accent2"/>
          </a:effectRef>
          <a:fontRef idx="minor">
            <a:schemeClr val="lt1"/>
          </a:fontRef>
        </p:style>
        <p:txBody>
          <a:bodyPr>
            <a:normAutofit fontScale="90000"/>
          </a:bodyPr>
          <a:lstStyle/>
          <a:p>
            <a:r>
              <a:rPr lang="en-US" sz="2400" b="1" dirty="0" smtClean="0">
                <a:latin typeface="Calisto MT" pitchFamily="18" charset="0"/>
              </a:rPr>
              <a:t>TATA CARA PENYESUAIAN/INPASSING JF - 2</a:t>
            </a:r>
            <a:endParaRPr lang="en-US" sz="2400" b="1" dirty="0">
              <a:latin typeface="Calisto MT" pitchFamily="18" charset="0"/>
            </a:endParaRPr>
          </a:p>
        </p:txBody>
      </p:sp>
      <p:sp>
        <p:nvSpPr>
          <p:cNvPr id="4" name="Rectangle 1"/>
          <p:cNvSpPr>
            <a:spLocks noChangeArrowheads="1"/>
          </p:cNvSpPr>
          <p:nvPr/>
        </p:nvSpPr>
        <p:spPr bwMode="auto">
          <a:xfrm>
            <a:off x="214282" y="2105085"/>
            <a:ext cx="8572560" cy="4097532"/>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450850" indent="-269875" algn="just">
              <a:lnSpc>
                <a:spcPct val="150000"/>
              </a:lnSpc>
              <a:tabLst>
                <a:tab pos="2070100" algn="l"/>
              </a:tabLst>
            </a:pPr>
            <a:r>
              <a:rPr lang="id-ID" sz="1600" b="1" noProof="1" smtClean="0">
                <a:latin typeface="Calisto MT" pitchFamily="18" charset="0"/>
                <a:cs typeface="Arial" pitchFamily="34" charset="0"/>
              </a:rPr>
              <a:t>3. Instansi Pembina JF memberikan pertimbangan teknis pengangkatan dalam Jabatan Fungsional yang sudah mencantumkan Angka Kredit sesuai Lampiran I dan II PermenPAN dan RB Nomor 26 Tahun 2016, dan disampaikan kepada pimpinan instansi pengusul. Bagi PNS daerah tembusan disampaikan kepada Kepala Kantor Regional Badan Kepegawaian Negara menurut wilayah kerja masing-masing. </a:t>
            </a:r>
          </a:p>
          <a:p>
            <a:pPr marL="450850" indent="-269875" algn="just">
              <a:lnSpc>
                <a:spcPct val="150000"/>
              </a:lnSpc>
              <a:tabLst>
                <a:tab pos="2070100" algn="l"/>
              </a:tabLst>
            </a:pPr>
            <a:r>
              <a:rPr kumimoji="0" lang="id-ID" sz="1600" b="1" u="none" strike="noStrike" cap="none" normalizeH="0" baseline="0" dirty="0" smtClean="0">
                <a:ln>
                  <a:noFill/>
                </a:ln>
                <a:effectLst/>
                <a:latin typeface="Calisto MT" pitchFamily="18" charset="0"/>
                <a:cs typeface="Arial" pitchFamily="34" charset="0"/>
              </a:rPr>
              <a:t>4. </a:t>
            </a:r>
            <a:r>
              <a:rPr lang="en-US" sz="1600" b="1" dirty="0" err="1" smtClean="0">
                <a:latin typeface="Calisto MT" pitchFamily="18" charset="0"/>
              </a:rPr>
              <a:t>Pejabat</a:t>
            </a:r>
            <a:r>
              <a:rPr lang="en-US" sz="1600" b="1" dirty="0" smtClean="0">
                <a:latin typeface="Calisto MT" pitchFamily="18" charset="0"/>
              </a:rPr>
              <a:t> Pembina </a:t>
            </a:r>
            <a:r>
              <a:rPr lang="en-US" sz="1600" b="1" dirty="0" err="1" smtClean="0">
                <a:latin typeface="Calisto MT" pitchFamily="18" charset="0"/>
              </a:rPr>
              <a:t>Kepegawaian</a:t>
            </a:r>
            <a:r>
              <a:rPr lang="en-US" sz="1600" b="1" dirty="0" smtClean="0">
                <a:latin typeface="Calisto MT" pitchFamily="18" charset="0"/>
              </a:rPr>
              <a:t> </a:t>
            </a:r>
            <a:r>
              <a:rPr lang="en-US" sz="1600" b="1" dirty="0" err="1" smtClean="0">
                <a:latin typeface="Calisto MT" pitchFamily="18" charset="0"/>
              </a:rPr>
              <a:t>mengangkat</a:t>
            </a:r>
            <a:r>
              <a:rPr lang="en-US" sz="1600" b="1" dirty="0" smtClean="0">
                <a:latin typeface="Calisto MT" pitchFamily="18" charset="0"/>
              </a:rPr>
              <a:t> PNS yang </a:t>
            </a:r>
            <a:r>
              <a:rPr lang="en-US" sz="1600" b="1" dirty="0" err="1" smtClean="0">
                <a:latin typeface="Calisto MT" pitchFamily="18" charset="0"/>
              </a:rPr>
              <a:t>bersangkutan</a:t>
            </a:r>
            <a:r>
              <a:rPr lang="en-US" sz="1600" b="1" dirty="0" smtClean="0">
                <a:latin typeface="Calisto MT" pitchFamily="18" charset="0"/>
              </a:rPr>
              <a:t> </a:t>
            </a:r>
            <a:r>
              <a:rPr lang="en-US" sz="1600" b="1" dirty="0" err="1" smtClean="0">
                <a:latin typeface="Calisto MT" pitchFamily="18" charset="0"/>
              </a:rPr>
              <a:t>ke</a:t>
            </a:r>
            <a:r>
              <a:rPr lang="en-US" sz="1600" b="1" dirty="0" smtClean="0">
                <a:latin typeface="Calisto MT" pitchFamily="18" charset="0"/>
              </a:rPr>
              <a:t> </a:t>
            </a:r>
            <a:r>
              <a:rPr lang="en-US" sz="1600" b="1" dirty="0" err="1" smtClean="0">
                <a:latin typeface="Calisto MT" pitchFamily="18" charset="0"/>
              </a:rPr>
              <a:t>dalam</a:t>
            </a:r>
            <a:r>
              <a:rPr lang="en-US" sz="1600" b="1" dirty="0" smtClean="0">
                <a:latin typeface="Calisto MT" pitchFamily="18" charset="0"/>
              </a:rPr>
              <a:t> </a:t>
            </a:r>
            <a:r>
              <a:rPr lang="en-US" sz="1600" b="1" dirty="0" err="1" smtClean="0">
                <a:latin typeface="Calisto MT" pitchFamily="18" charset="0"/>
              </a:rPr>
              <a:t>Jabatan</a:t>
            </a:r>
            <a:r>
              <a:rPr lang="en-US" sz="1600" b="1" dirty="0" smtClean="0">
                <a:latin typeface="Calisto MT" pitchFamily="18" charset="0"/>
              </a:rPr>
              <a:t> </a:t>
            </a:r>
            <a:r>
              <a:rPr lang="en-US" sz="1600" b="1" dirty="0" err="1" smtClean="0">
                <a:latin typeface="Calisto MT" pitchFamily="18" charset="0"/>
              </a:rPr>
              <a:t>Fungsional</a:t>
            </a:r>
            <a:r>
              <a:rPr lang="en-US" sz="1600" b="1" dirty="0" smtClean="0">
                <a:latin typeface="Calisto MT" pitchFamily="18" charset="0"/>
              </a:rPr>
              <a:t> </a:t>
            </a:r>
            <a:r>
              <a:rPr lang="en-US" sz="1600" b="1" dirty="0" err="1" smtClean="0">
                <a:latin typeface="Calisto MT" pitchFamily="18" charset="0"/>
              </a:rPr>
              <a:t>dan</a:t>
            </a:r>
            <a:r>
              <a:rPr lang="en-US" sz="1600" b="1" dirty="0" smtClean="0">
                <a:latin typeface="Calisto MT" pitchFamily="18" charset="0"/>
              </a:rPr>
              <a:t> </a:t>
            </a:r>
            <a:r>
              <a:rPr lang="en-US" sz="1600" b="1" dirty="0" err="1" smtClean="0">
                <a:latin typeface="Calisto MT" pitchFamily="18" charset="0"/>
              </a:rPr>
              <a:t>diberikan</a:t>
            </a:r>
            <a:r>
              <a:rPr lang="en-US" sz="1600" b="1" dirty="0" smtClean="0">
                <a:latin typeface="Calisto MT" pitchFamily="18" charset="0"/>
              </a:rPr>
              <a:t> </a:t>
            </a:r>
            <a:r>
              <a:rPr lang="en-US" sz="1600" b="1" dirty="0" err="1" smtClean="0">
                <a:latin typeface="Calisto MT" pitchFamily="18" charset="0"/>
              </a:rPr>
              <a:t>Angka</a:t>
            </a:r>
            <a:r>
              <a:rPr lang="en-US" sz="1600" b="1" dirty="0" smtClean="0">
                <a:latin typeface="Calisto MT" pitchFamily="18" charset="0"/>
              </a:rPr>
              <a:t> </a:t>
            </a:r>
            <a:r>
              <a:rPr lang="en-US" sz="1600" b="1" dirty="0" err="1" smtClean="0">
                <a:latin typeface="Calisto MT" pitchFamily="18" charset="0"/>
              </a:rPr>
              <a:t>Kredit</a:t>
            </a:r>
            <a:r>
              <a:rPr lang="en-US" sz="1600" b="1" dirty="0" smtClean="0">
                <a:latin typeface="Calisto MT" pitchFamily="18" charset="0"/>
              </a:rPr>
              <a:t> </a:t>
            </a:r>
            <a:r>
              <a:rPr lang="en-US" sz="1600" b="1" dirty="0" err="1" smtClean="0">
                <a:latin typeface="Calisto MT" pitchFamily="18" charset="0"/>
              </a:rPr>
              <a:t>sesuai</a:t>
            </a:r>
            <a:r>
              <a:rPr lang="en-US" sz="1600" b="1" dirty="0" smtClean="0">
                <a:latin typeface="Calisto MT" pitchFamily="18" charset="0"/>
              </a:rPr>
              <a:t> </a:t>
            </a:r>
            <a:r>
              <a:rPr lang="en-US" sz="1600" b="1" dirty="0" err="1" smtClean="0">
                <a:latin typeface="Calisto MT" pitchFamily="18" charset="0"/>
              </a:rPr>
              <a:t>pertimbangan</a:t>
            </a:r>
            <a:r>
              <a:rPr lang="en-US" sz="1600" b="1" dirty="0" smtClean="0">
                <a:latin typeface="Calisto MT" pitchFamily="18" charset="0"/>
              </a:rPr>
              <a:t> </a:t>
            </a:r>
            <a:r>
              <a:rPr lang="en-US" sz="1600" b="1" dirty="0" err="1" smtClean="0">
                <a:latin typeface="Calisto MT" pitchFamily="18" charset="0"/>
              </a:rPr>
              <a:t>teknis</a:t>
            </a:r>
            <a:r>
              <a:rPr lang="en-US" sz="1600" b="1" dirty="0" smtClean="0">
                <a:latin typeface="Calisto MT" pitchFamily="18" charset="0"/>
              </a:rPr>
              <a:t> </a:t>
            </a:r>
            <a:r>
              <a:rPr lang="en-US" sz="1600" b="1" dirty="0" err="1" smtClean="0">
                <a:latin typeface="Calisto MT" pitchFamily="18" charset="0"/>
              </a:rPr>
              <a:t>instansi</a:t>
            </a:r>
            <a:r>
              <a:rPr lang="en-US" sz="1600" b="1" dirty="0" smtClean="0">
                <a:latin typeface="Calisto MT" pitchFamily="18" charset="0"/>
              </a:rPr>
              <a:t> </a:t>
            </a:r>
            <a:r>
              <a:rPr lang="en-US" sz="1600" b="1" dirty="0" err="1" smtClean="0">
                <a:latin typeface="Calisto MT" pitchFamily="18" charset="0"/>
              </a:rPr>
              <a:t>pembina</a:t>
            </a:r>
            <a:r>
              <a:rPr lang="en-US" sz="1600" b="1" dirty="0" smtClean="0">
                <a:latin typeface="Calisto MT" pitchFamily="18" charset="0"/>
              </a:rPr>
              <a:t> JF</a:t>
            </a:r>
          </a:p>
          <a:p>
            <a:pPr marL="450850" indent="-269875" algn="just">
              <a:lnSpc>
                <a:spcPct val="150000"/>
              </a:lnSpc>
              <a:tabLst>
                <a:tab pos="2070100" algn="l"/>
              </a:tabLst>
            </a:pPr>
            <a:r>
              <a:rPr lang="id-ID" sz="1600" b="1" dirty="0" smtClean="0">
                <a:latin typeface="Calisto MT" pitchFamily="18" charset="0"/>
              </a:rPr>
              <a:t>5. </a:t>
            </a:r>
            <a:r>
              <a:rPr lang="en-US" sz="1600" b="1" dirty="0" err="1" smtClean="0">
                <a:latin typeface="Calisto MT" pitchFamily="18" charset="0"/>
              </a:rPr>
              <a:t>Surat</a:t>
            </a:r>
            <a:r>
              <a:rPr lang="en-US" sz="1600" b="1" dirty="0" smtClean="0">
                <a:latin typeface="Calisto MT" pitchFamily="18" charset="0"/>
              </a:rPr>
              <a:t> </a:t>
            </a:r>
            <a:r>
              <a:rPr lang="en-US" sz="1600" b="1" dirty="0" err="1" smtClean="0">
                <a:latin typeface="Calisto MT" pitchFamily="18" charset="0"/>
              </a:rPr>
              <a:t>Keputusan</a:t>
            </a:r>
            <a:r>
              <a:rPr lang="en-US" sz="1600" b="1" dirty="0" smtClean="0">
                <a:latin typeface="Calisto MT" pitchFamily="18" charset="0"/>
              </a:rPr>
              <a:t> </a:t>
            </a:r>
            <a:r>
              <a:rPr lang="en-US" sz="1600" b="1" dirty="0" err="1" smtClean="0">
                <a:latin typeface="Calisto MT" pitchFamily="18" charset="0"/>
              </a:rPr>
              <a:t>Pengangkatan</a:t>
            </a:r>
            <a:r>
              <a:rPr lang="en-US" sz="1600" b="1" dirty="0" smtClean="0">
                <a:latin typeface="Calisto MT" pitchFamily="18" charset="0"/>
              </a:rPr>
              <a:t> </a:t>
            </a:r>
            <a:r>
              <a:rPr lang="en-US" sz="1600" b="1" dirty="0" err="1" smtClean="0">
                <a:latin typeface="Calisto MT" pitchFamily="18" charset="0"/>
              </a:rPr>
              <a:t>Jabatan</a:t>
            </a:r>
            <a:r>
              <a:rPr lang="en-US" sz="1600" b="1" dirty="0" smtClean="0">
                <a:latin typeface="Calisto MT" pitchFamily="18" charset="0"/>
              </a:rPr>
              <a:t> </a:t>
            </a:r>
            <a:r>
              <a:rPr lang="en-US" sz="1600" b="1" dirty="0" err="1" smtClean="0">
                <a:latin typeface="Calisto MT" pitchFamily="18" charset="0"/>
              </a:rPr>
              <a:t>Fungsional</a:t>
            </a:r>
            <a:r>
              <a:rPr lang="en-US" sz="1600" b="1" dirty="0" smtClean="0">
                <a:latin typeface="Calisto MT" pitchFamily="18" charset="0"/>
              </a:rPr>
              <a:t> </a:t>
            </a:r>
            <a:r>
              <a:rPr lang="en-US" sz="1600" b="1" dirty="0" err="1" smtClean="0">
                <a:latin typeface="Calisto MT" pitchFamily="18" charset="0"/>
              </a:rPr>
              <a:t>tembusannya</a:t>
            </a:r>
            <a:r>
              <a:rPr lang="en-US" sz="1600" b="1" dirty="0" smtClean="0">
                <a:latin typeface="Calisto MT" pitchFamily="18" charset="0"/>
              </a:rPr>
              <a:t> </a:t>
            </a:r>
            <a:r>
              <a:rPr lang="en-US" sz="1600" b="1" dirty="0" err="1" smtClean="0">
                <a:latin typeface="Calisto MT" pitchFamily="18" charset="0"/>
              </a:rPr>
              <a:t>disampaikan</a:t>
            </a:r>
            <a:r>
              <a:rPr lang="en-US" sz="1600" b="1" dirty="0" smtClean="0">
                <a:latin typeface="Calisto MT" pitchFamily="18" charset="0"/>
              </a:rPr>
              <a:t> </a:t>
            </a:r>
            <a:r>
              <a:rPr lang="en-US" sz="1600" b="1" dirty="0" err="1" smtClean="0">
                <a:latin typeface="Calisto MT" pitchFamily="18" charset="0"/>
              </a:rPr>
              <a:t>kepada</a:t>
            </a:r>
            <a:r>
              <a:rPr lang="en-US" sz="1600" b="1" dirty="0" smtClean="0">
                <a:latin typeface="Calisto MT" pitchFamily="18" charset="0"/>
              </a:rPr>
              <a:t> </a:t>
            </a:r>
            <a:r>
              <a:rPr lang="en-US" sz="1600" b="1" dirty="0" err="1" smtClean="0">
                <a:latin typeface="Calisto MT" pitchFamily="18" charset="0"/>
              </a:rPr>
              <a:t>Kepala</a:t>
            </a:r>
            <a:r>
              <a:rPr lang="en-US" sz="1600" b="1" dirty="0" smtClean="0">
                <a:latin typeface="Calisto MT" pitchFamily="18" charset="0"/>
              </a:rPr>
              <a:t> BKN/</a:t>
            </a:r>
            <a:r>
              <a:rPr lang="en-US" sz="1600" b="1" dirty="0" err="1" smtClean="0">
                <a:latin typeface="Calisto MT" pitchFamily="18" charset="0"/>
              </a:rPr>
              <a:t>Kepala</a:t>
            </a:r>
            <a:r>
              <a:rPr lang="en-US" sz="1600" b="1" dirty="0" smtClean="0">
                <a:latin typeface="Calisto MT" pitchFamily="18" charset="0"/>
              </a:rPr>
              <a:t> Kantor Regional BKN </a:t>
            </a:r>
            <a:r>
              <a:rPr lang="en-US" sz="1600" b="1" dirty="0" err="1" smtClean="0">
                <a:latin typeface="Calisto MT" pitchFamily="18" charset="0"/>
              </a:rPr>
              <a:t>menurut</a:t>
            </a:r>
            <a:r>
              <a:rPr lang="en-US" sz="1600" b="1" dirty="0" smtClean="0">
                <a:latin typeface="Calisto MT" pitchFamily="18" charset="0"/>
              </a:rPr>
              <a:t> </a:t>
            </a:r>
            <a:r>
              <a:rPr lang="en-US" sz="1600" b="1" dirty="0" err="1" smtClean="0">
                <a:latin typeface="Calisto MT" pitchFamily="18" charset="0"/>
              </a:rPr>
              <a:t>wilayah</a:t>
            </a:r>
            <a:r>
              <a:rPr lang="en-US" sz="1600" b="1" dirty="0" smtClean="0">
                <a:latin typeface="Calisto MT" pitchFamily="18" charset="0"/>
              </a:rPr>
              <a:t> </a:t>
            </a:r>
            <a:r>
              <a:rPr lang="en-US" sz="1600" b="1" dirty="0" err="1" smtClean="0">
                <a:latin typeface="Calisto MT" pitchFamily="18" charset="0"/>
              </a:rPr>
              <a:t>kerja</a:t>
            </a:r>
            <a:r>
              <a:rPr lang="en-US" sz="1600" b="1" dirty="0" smtClean="0">
                <a:latin typeface="Calisto MT" pitchFamily="18" charset="0"/>
              </a:rPr>
              <a:t> </a:t>
            </a:r>
            <a:r>
              <a:rPr lang="en-US" sz="1600" b="1" dirty="0" err="1" smtClean="0">
                <a:latin typeface="Calisto MT" pitchFamily="18" charset="0"/>
              </a:rPr>
              <a:t>masing-masing</a:t>
            </a:r>
            <a:r>
              <a:rPr lang="en-US" sz="1600" b="1" dirty="0" smtClean="0">
                <a:latin typeface="Calisto MT" pitchFamily="18" charset="0"/>
              </a:rPr>
              <a:t> </a:t>
            </a:r>
            <a:r>
              <a:rPr lang="en-US" sz="1600" b="1" dirty="0" err="1" smtClean="0">
                <a:latin typeface="Calisto MT" pitchFamily="18" charset="0"/>
              </a:rPr>
              <a:t>untuk</a:t>
            </a:r>
            <a:r>
              <a:rPr lang="en-US" sz="1600" b="1" dirty="0" smtClean="0">
                <a:latin typeface="Calisto MT" pitchFamily="18" charset="0"/>
              </a:rPr>
              <a:t> </a:t>
            </a:r>
            <a:r>
              <a:rPr lang="en-US" sz="1600" b="1" dirty="0" err="1" smtClean="0">
                <a:latin typeface="Calisto MT" pitchFamily="18" charset="0"/>
              </a:rPr>
              <a:t>diinput</a:t>
            </a:r>
            <a:r>
              <a:rPr lang="en-US" sz="1600" b="1" dirty="0" smtClean="0">
                <a:latin typeface="Calisto MT" pitchFamily="18" charset="0"/>
              </a:rPr>
              <a:t> </a:t>
            </a:r>
            <a:r>
              <a:rPr lang="en-US" sz="1600" b="1" dirty="0" err="1" smtClean="0">
                <a:latin typeface="Calisto MT" pitchFamily="18" charset="0"/>
              </a:rPr>
              <a:t>dalam</a:t>
            </a:r>
            <a:r>
              <a:rPr lang="en-US" sz="1600" b="1" dirty="0" smtClean="0">
                <a:latin typeface="Calisto MT" pitchFamily="18" charset="0"/>
              </a:rPr>
              <a:t> </a:t>
            </a:r>
            <a:r>
              <a:rPr lang="en-US" sz="1600" b="1" i="1" dirty="0" smtClean="0">
                <a:latin typeface="Calisto MT" pitchFamily="18" charset="0"/>
              </a:rPr>
              <a:t>database</a:t>
            </a:r>
            <a:endParaRPr lang="en-US" sz="1600" b="1" i="1" dirty="0">
              <a:latin typeface="Calisto MT" pitchFamily="18" charset="0"/>
            </a:endParaRPr>
          </a:p>
        </p:txBody>
      </p:sp>
      <p:sp>
        <p:nvSpPr>
          <p:cNvPr id="5" name="Notched Right Arrow 4"/>
          <p:cNvSpPr/>
          <p:nvPr/>
        </p:nvSpPr>
        <p:spPr>
          <a:xfrm rot="5400000">
            <a:off x="4341309" y="1088528"/>
            <a:ext cx="785818" cy="1199563"/>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atin typeface="Calisto MT" pitchFamily="18" charset="0"/>
            </a:endParaRPr>
          </a:p>
        </p:txBody>
      </p:sp>
    </p:spTree>
    <p:extLst>
      <p:ext uri="{BB962C8B-B14F-4D97-AF65-F5344CB8AC3E}">
        <p14:creationId xmlns:p14="http://schemas.microsoft.com/office/powerpoint/2010/main" val="27127902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143000"/>
            <a:ext cx="7162800" cy="2862322"/>
          </a:xfrm>
          <a:prstGeom prst="rect">
            <a:avLst/>
          </a:prstGeom>
        </p:spPr>
        <p:txBody>
          <a:bodyPr wrap="square">
            <a:spAutoFit/>
          </a:bodyPr>
          <a:lstStyle/>
          <a:p>
            <a:pPr algn="ctr"/>
            <a:r>
              <a:rPr lang="en-US" sz="3600" dirty="0" smtClean="0"/>
              <a:t>Tata </a:t>
            </a:r>
            <a:r>
              <a:rPr lang="en-US" sz="3600" dirty="0" err="1" smtClean="0"/>
              <a:t>cara</a:t>
            </a:r>
            <a:r>
              <a:rPr lang="en-US" sz="3600" dirty="0" smtClean="0"/>
              <a:t> </a:t>
            </a:r>
            <a:r>
              <a:rPr lang="en-US" sz="3600" dirty="0" err="1" smtClean="0"/>
              <a:t>Penyesuaian</a:t>
            </a:r>
            <a:r>
              <a:rPr lang="en-US" sz="3600" dirty="0" smtClean="0"/>
              <a:t>/</a:t>
            </a:r>
            <a:r>
              <a:rPr lang="en-US" sz="3600" i="1" dirty="0" err="1" smtClean="0"/>
              <a:t>Inpassing</a:t>
            </a:r>
            <a:r>
              <a:rPr lang="en-US" sz="3600" i="1" dirty="0" smtClean="0"/>
              <a:t>, </a:t>
            </a:r>
          </a:p>
          <a:p>
            <a:pPr algn="ctr"/>
            <a:r>
              <a:rPr lang="en-US" sz="3600" i="1" dirty="0" err="1" smtClean="0"/>
              <a:t>pelaksanaan</a:t>
            </a:r>
            <a:r>
              <a:rPr lang="en-US" sz="3600" i="1" dirty="0" smtClean="0"/>
              <a:t> </a:t>
            </a:r>
            <a:r>
              <a:rPr lang="en-US" sz="3600" i="1" dirty="0" err="1" smtClean="0"/>
              <a:t>uji</a:t>
            </a:r>
            <a:r>
              <a:rPr lang="en-US" sz="3600" i="1" dirty="0" smtClean="0"/>
              <a:t> </a:t>
            </a:r>
            <a:r>
              <a:rPr lang="en-US" sz="3600" i="1" dirty="0" err="1" smtClean="0"/>
              <a:t>kompetensi</a:t>
            </a:r>
            <a:r>
              <a:rPr lang="en-US" sz="3600" i="1" dirty="0" smtClean="0"/>
              <a:t> </a:t>
            </a:r>
            <a:r>
              <a:rPr lang="en-US" sz="3600" i="1" dirty="0" err="1" smtClean="0"/>
              <a:t>dan</a:t>
            </a:r>
            <a:r>
              <a:rPr lang="en-US" sz="3600" i="1" dirty="0" smtClean="0"/>
              <a:t> </a:t>
            </a:r>
          </a:p>
          <a:p>
            <a:pPr algn="ctr"/>
            <a:r>
              <a:rPr lang="en-US" sz="3600" i="1" dirty="0" err="1" smtClean="0"/>
              <a:t>penetapan</a:t>
            </a:r>
            <a:r>
              <a:rPr lang="en-US" sz="3600" i="1" dirty="0" smtClean="0"/>
              <a:t> </a:t>
            </a:r>
            <a:r>
              <a:rPr lang="en-US" sz="3600" i="1" dirty="0" err="1" smtClean="0"/>
              <a:t>kebutuhan</a:t>
            </a:r>
            <a:r>
              <a:rPr lang="en-US" sz="3600" i="1" dirty="0" smtClean="0"/>
              <a:t> </a:t>
            </a:r>
            <a:r>
              <a:rPr lang="en-US" sz="3600" i="1" dirty="0" err="1" smtClean="0"/>
              <a:t>dalam</a:t>
            </a:r>
            <a:r>
              <a:rPr lang="en-US" sz="3600" i="1" dirty="0" smtClean="0"/>
              <a:t> </a:t>
            </a:r>
            <a:r>
              <a:rPr lang="en-US" sz="3600" i="1" dirty="0" err="1" smtClean="0"/>
              <a:t>rangka</a:t>
            </a:r>
            <a:r>
              <a:rPr lang="en-US" sz="3600" i="1" dirty="0" smtClean="0"/>
              <a:t> </a:t>
            </a:r>
            <a:r>
              <a:rPr lang="en-US" sz="3600" i="1" dirty="0" err="1" smtClean="0"/>
              <a:t>Penyesuaian</a:t>
            </a:r>
            <a:r>
              <a:rPr lang="en-US" sz="3600" i="1" dirty="0" smtClean="0"/>
              <a:t>/</a:t>
            </a:r>
            <a:r>
              <a:rPr lang="en-US" sz="3600" i="1" dirty="0" err="1" smtClean="0"/>
              <a:t>Inpassing</a:t>
            </a:r>
            <a:r>
              <a:rPr lang="en-US" sz="3600" i="1" dirty="0" smtClean="0"/>
              <a:t> </a:t>
            </a:r>
          </a:p>
          <a:p>
            <a:pPr algn="ctr"/>
            <a:endParaRPr lang="en-US" sz="3600" i="1" dirty="0" smtClean="0"/>
          </a:p>
        </p:txBody>
      </p:sp>
      <p:sp>
        <p:nvSpPr>
          <p:cNvPr id="3" name="Down Arrow 2"/>
          <p:cNvSpPr/>
          <p:nvPr/>
        </p:nvSpPr>
        <p:spPr>
          <a:xfrm>
            <a:off x="4314424" y="3581400"/>
            <a:ext cx="914400" cy="5334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endParaRPr>
          </a:p>
        </p:txBody>
      </p:sp>
      <p:sp>
        <p:nvSpPr>
          <p:cNvPr id="5" name="Down Arrow 4"/>
          <p:cNvSpPr/>
          <p:nvPr/>
        </p:nvSpPr>
        <p:spPr>
          <a:xfrm>
            <a:off x="4343400" y="5638800"/>
            <a:ext cx="914400" cy="5334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endParaRPr>
          </a:p>
        </p:txBody>
      </p:sp>
      <p:sp>
        <p:nvSpPr>
          <p:cNvPr id="6" name="Rectangle 5"/>
          <p:cNvSpPr/>
          <p:nvPr/>
        </p:nvSpPr>
        <p:spPr>
          <a:xfrm>
            <a:off x="1066800" y="3733800"/>
            <a:ext cx="7162800" cy="1754326"/>
          </a:xfrm>
          <a:prstGeom prst="rect">
            <a:avLst/>
          </a:prstGeom>
        </p:spPr>
        <p:txBody>
          <a:bodyPr wrap="square">
            <a:spAutoFit/>
          </a:bodyPr>
          <a:lstStyle/>
          <a:p>
            <a:pPr algn="ctr"/>
            <a:endParaRPr lang="en-US" sz="3600" i="1" dirty="0" smtClean="0"/>
          </a:p>
          <a:p>
            <a:pPr algn="ctr"/>
            <a:r>
              <a:rPr lang="en-US" sz="3600" i="1" dirty="0" err="1" smtClean="0"/>
              <a:t>diatur</a:t>
            </a:r>
            <a:r>
              <a:rPr lang="en-US" sz="3600" i="1" dirty="0" smtClean="0"/>
              <a:t> </a:t>
            </a:r>
            <a:r>
              <a:rPr lang="en-US" sz="3600" i="1" dirty="0" err="1" smtClean="0"/>
              <a:t>lebih</a:t>
            </a:r>
            <a:r>
              <a:rPr lang="en-US" sz="3600" i="1" dirty="0" smtClean="0"/>
              <a:t> </a:t>
            </a:r>
            <a:r>
              <a:rPr lang="en-US" sz="3600" i="1" dirty="0" err="1" smtClean="0"/>
              <a:t>lanjut</a:t>
            </a:r>
            <a:r>
              <a:rPr lang="en-US" sz="3600" i="1" dirty="0" smtClean="0"/>
              <a:t> </a:t>
            </a:r>
            <a:r>
              <a:rPr lang="en-US" sz="3600" i="1" dirty="0" err="1" smtClean="0"/>
              <a:t>oleh</a:t>
            </a:r>
            <a:r>
              <a:rPr lang="en-US" sz="3600" i="1" dirty="0" smtClean="0"/>
              <a:t> </a:t>
            </a:r>
            <a:r>
              <a:rPr lang="en-US" sz="3600" i="1" dirty="0" err="1" smtClean="0"/>
              <a:t>Pimpinan</a:t>
            </a:r>
            <a:r>
              <a:rPr lang="en-US" sz="3600" i="1" dirty="0" smtClean="0"/>
              <a:t> </a:t>
            </a:r>
            <a:r>
              <a:rPr lang="en-US" sz="3600" i="1" dirty="0" err="1" smtClean="0"/>
              <a:t>Instansi</a:t>
            </a:r>
            <a:r>
              <a:rPr lang="en-US" sz="3600" i="1" dirty="0" smtClean="0"/>
              <a:t> Pembina </a:t>
            </a:r>
            <a:r>
              <a:rPr lang="en-US" sz="3600" i="1" dirty="0" err="1" smtClean="0"/>
              <a:t>Jabatan</a:t>
            </a:r>
            <a:r>
              <a:rPr lang="en-US" sz="3600" i="1" dirty="0" smtClean="0"/>
              <a:t> </a:t>
            </a:r>
            <a:r>
              <a:rPr lang="en-US" sz="3600" i="1" dirty="0" err="1" smtClean="0"/>
              <a:t>Fungsional</a:t>
            </a:r>
            <a:r>
              <a:rPr lang="en-US" sz="3600" i="1" dirty="0" smtClean="0"/>
              <a:t>. </a:t>
            </a:r>
          </a:p>
        </p:txBody>
      </p:sp>
    </p:spTree>
    <p:extLst>
      <p:ext uri="{BB962C8B-B14F-4D97-AF65-F5344CB8AC3E}">
        <p14:creationId xmlns:p14="http://schemas.microsoft.com/office/powerpoint/2010/main" val="19617454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9687" y="1661279"/>
            <a:ext cx="8771913" cy="3416320"/>
          </a:xfrm>
          <a:prstGeom prst="rect">
            <a:avLst/>
          </a:prstGeom>
          <a:solidFill>
            <a:schemeClr val="accent5">
              <a:lumMod val="20000"/>
              <a:lumOff val="80000"/>
            </a:schemeClr>
          </a:solidFill>
          <a:ln>
            <a:solidFill>
              <a:schemeClr val="accent1"/>
            </a:solidFill>
          </a:ln>
        </p:spPr>
        <p:txBody>
          <a:bodyPr wrap="square" rtlCol="0">
            <a:spAutoFit/>
          </a:bodyPr>
          <a:lstStyle/>
          <a:p>
            <a:pPr marL="285750" indent="-285750">
              <a:buFont typeface="Arial" pitchFamily="34" charset="0"/>
              <a:buChar char="•"/>
            </a:pPr>
            <a:r>
              <a:rPr lang="id-ID" b="1" dirty="0" smtClean="0"/>
              <a:t>Perka ANRI No. 6 Th 2017 : ARSIPARIS</a:t>
            </a:r>
          </a:p>
          <a:p>
            <a:pPr marL="285750" indent="-285750">
              <a:buFont typeface="Arial" pitchFamily="34" charset="0"/>
              <a:buChar char="•"/>
            </a:pPr>
            <a:r>
              <a:rPr lang="id-ID" b="1" dirty="0" smtClean="0"/>
              <a:t>Perka BPKP No. 6 Th 2017 : AUDITOR  jo SE No. 687/JF/1/2017</a:t>
            </a:r>
          </a:p>
          <a:p>
            <a:pPr marL="285750" indent="-285750">
              <a:buFont typeface="Arial" pitchFamily="34" charset="0"/>
              <a:buChar char="•"/>
            </a:pPr>
            <a:r>
              <a:rPr lang="id-ID" b="1" dirty="0" smtClean="0"/>
              <a:t>Perka BPS No. 26 Th 2017 : STASTITISI</a:t>
            </a:r>
          </a:p>
          <a:p>
            <a:pPr marL="285750" indent="-285750">
              <a:buFont typeface="Arial" pitchFamily="34" charset="0"/>
              <a:buChar char="•"/>
            </a:pPr>
            <a:r>
              <a:rPr lang="id-ID" b="1" dirty="0" smtClean="0"/>
              <a:t>Perka BPS No. 27 Th 2017 : PRANATA KOMPUTER</a:t>
            </a:r>
          </a:p>
          <a:p>
            <a:pPr marL="285750" indent="-285750">
              <a:buFont typeface="Arial" pitchFamily="34" charset="0"/>
              <a:buChar char="•"/>
            </a:pPr>
            <a:r>
              <a:rPr lang="id-ID" b="1" dirty="0" smtClean="0"/>
              <a:t>Perka Perpusnas RI No. 2 Th 2017 : PUSTAKAWAN</a:t>
            </a:r>
          </a:p>
          <a:p>
            <a:pPr marL="285750" indent="-285750">
              <a:buFont typeface="Arial" pitchFamily="34" charset="0"/>
              <a:buChar char="•"/>
            </a:pPr>
            <a:r>
              <a:rPr lang="id-ID" b="1" dirty="0" smtClean="0"/>
              <a:t>SE Dirjen Infokom Publik No. 11/KOMINFO/DJIKP/IK.01.02/1/2017 : PRANATA HUMAS</a:t>
            </a:r>
          </a:p>
          <a:p>
            <a:pPr marL="285750" indent="-285750">
              <a:buFont typeface="Arial" pitchFamily="34" charset="0"/>
              <a:buChar char="•"/>
            </a:pPr>
            <a:r>
              <a:rPr lang="id-ID" b="1" dirty="0" smtClean="0"/>
              <a:t>SE KA. LAN No. 1065/K.1/HKM.02.3 : ANALIS KEBIJAKAN </a:t>
            </a:r>
          </a:p>
          <a:p>
            <a:pPr marL="285750" indent="-285750">
              <a:buFont typeface="Arial" pitchFamily="34" charset="0"/>
              <a:buChar char="•"/>
            </a:pPr>
            <a:r>
              <a:rPr lang="id-ID" b="1" dirty="0" smtClean="0"/>
              <a:t>PERKA BKN No. 12 Th 2017 : JABFUNG KEPEGAWAIAN (ANALIS KEPEG, AUDIWAN, ASSESSOR SDM)</a:t>
            </a:r>
          </a:p>
          <a:p>
            <a:pPr marL="285750" indent="-285750">
              <a:buFont typeface="Arial" pitchFamily="34" charset="0"/>
              <a:buChar char="•"/>
            </a:pPr>
            <a:r>
              <a:rPr lang="id-ID" b="1" dirty="0" smtClean="0"/>
              <a:t>PERMENTAN No. 09/PERMENTAN/OT.110/3/2017 : JABFUNG BIDANG PERTANIAN</a:t>
            </a:r>
          </a:p>
          <a:p>
            <a:pPr marL="285750" indent="-285750">
              <a:buFont typeface="Arial" pitchFamily="34" charset="0"/>
              <a:buChar char="•"/>
            </a:pPr>
            <a:r>
              <a:rPr lang="id-ID" b="1" dirty="0" smtClean="0"/>
              <a:t>PerMenKes No. 42 Th 2017 : JABFUNG BIDANG KESEHATAN</a:t>
            </a:r>
          </a:p>
          <a:p>
            <a:pPr marL="285750" indent="-285750">
              <a:buFont typeface="Arial" pitchFamily="34" charset="0"/>
              <a:buChar char="•"/>
            </a:pPr>
            <a:r>
              <a:rPr lang="id-ID" b="1" dirty="0" smtClean="0"/>
              <a:t>..............................</a:t>
            </a:r>
            <a:endParaRPr lang="id-ID" b="1" dirty="0"/>
          </a:p>
        </p:txBody>
      </p:sp>
      <p:sp>
        <p:nvSpPr>
          <p:cNvPr id="3" name="Down Arrow 2"/>
          <p:cNvSpPr/>
          <p:nvPr/>
        </p:nvSpPr>
        <p:spPr>
          <a:xfrm>
            <a:off x="3886200" y="752341"/>
            <a:ext cx="914400" cy="5334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endParaRPr>
          </a:p>
        </p:txBody>
      </p:sp>
    </p:spTree>
    <p:extLst>
      <p:ext uri="{BB962C8B-B14F-4D97-AF65-F5344CB8AC3E}">
        <p14:creationId xmlns:p14="http://schemas.microsoft.com/office/powerpoint/2010/main" val="29511282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01824"/>
            <a:ext cx="8077200" cy="1143000"/>
          </a:xfrm>
        </p:spPr>
        <p:txBody>
          <a:bodyPr>
            <a:normAutofit fontScale="90000"/>
          </a:bodyPr>
          <a:lstStyle/>
          <a:p>
            <a:pPr algn="ctr"/>
            <a:r>
              <a:rPr lang="id-ID" b="1" dirty="0">
                <a:solidFill>
                  <a:srgbClr val="C00000"/>
                </a:solidFill>
              </a:rPr>
              <a:t>Pelantikan dan Pengambilan Sumpah/Janji</a:t>
            </a:r>
          </a:p>
        </p:txBody>
      </p:sp>
      <p:sp>
        <p:nvSpPr>
          <p:cNvPr id="3" name="Content Placeholder 2"/>
          <p:cNvSpPr>
            <a:spLocks noGrp="1"/>
          </p:cNvSpPr>
          <p:nvPr>
            <p:ph idx="1"/>
          </p:nvPr>
        </p:nvSpPr>
        <p:spPr>
          <a:xfrm>
            <a:off x="743272" y="3772536"/>
            <a:ext cx="8077200" cy="3184856"/>
          </a:xfrm>
        </p:spPr>
        <p:txBody>
          <a:bodyPr/>
          <a:lstStyle/>
          <a:p>
            <a:pPr marL="0" indent="0" algn="ctr">
              <a:buNone/>
            </a:pPr>
            <a:r>
              <a:rPr lang="id-ID" dirty="0" smtClean="0"/>
              <a:t>Setiap </a:t>
            </a:r>
            <a:r>
              <a:rPr lang="id-ID" dirty="0"/>
              <a:t>PNS yang diangkat menjadi pejabat fungsional </a:t>
            </a:r>
            <a:r>
              <a:rPr lang="id-ID" b="1" dirty="0">
                <a:solidFill>
                  <a:srgbClr val="C00000"/>
                </a:solidFill>
              </a:rPr>
              <a:t>wajib</a:t>
            </a:r>
            <a:r>
              <a:rPr lang="id-ID" dirty="0"/>
              <a:t> dilantik dan diambil sumpah/janji menurut agama atau kepercayaannya kepada Tuhan Yang Maha Esa</a:t>
            </a:r>
            <a:r>
              <a:rPr lang="id-ID" dirty="0" smtClean="0"/>
              <a:t>.</a:t>
            </a:r>
          </a:p>
          <a:p>
            <a:pPr marL="0" indent="0" algn="ctr">
              <a:buNone/>
            </a:pPr>
            <a:r>
              <a:rPr lang="id-ID" dirty="0" smtClean="0">
                <a:solidFill>
                  <a:srgbClr val="C00000"/>
                </a:solidFill>
              </a:rPr>
              <a:t>(PP 11/2017 &amp; Perka BKN 7/2017)</a:t>
            </a:r>
            <a:r>
              <a:rPr lang="id-ID" dirty="0" smtClean="0"/>
              <a:t> </a:t>
            </a:r>
            <a:endParaRPr lang="id-ID"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7659" y="1916832"/>
            <a:ext cx="2830525" cy="1682752"/>
          </a:xfrm>
          <a:prstGeom prst="rect">
            <a:avLst/>
          </a:prstGeom>
        </p:spPr>
      </p:pic>
    </p:spTree>
    <p:extLst>
      <p:ext uri="{BB962C8B-B14F-4D97-AF65-F5344CB8AC3E}">
        <p14:creationId xmlns:p14="http://schemas.microsoft.com/office/powerpoint/2010/main" val="36127229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WordArt 3"/>
          <p:cNvSpPr>
            <a:spLocks noChangeArrowheads="1" noChangeShapeType="1" noTextEdit="1"/>
          </p:cNvSpPr>
          <p:nvPr/>
        </p:nvSpPr>
        <p:spPr bwMode="auto">
          <a:xfrm>
            <a:off x="1143000" y="990600"/>
            <a:ext cx="6781800" cy="4632325"/>
          </a:xfrm>
          <a:prstGeom prst="rect">
            <a:avLst/>
          </a:prstGeom>
        </p:spPr>
        <p:txBody>
          <a:bodyPr wrap="none" fromWordArt="1">
            <a:prstTxWarp prst="textWave1">
              <a:avLst>
                <a:gd name="adj1" fmla="val 13005"/>
                <a:gd name="adj2" fmla="val 0"/>
              </a:avLst>
            </a:prstTxWarp>
          </a:bodyPr>
          <a:lstStyle/>
          <a:p>
            <a:r>
              <a:rPr lang="en-US" sz="3200" kern="10" dirty="0" err="1" smtClean="0">
                <a:ln w="9525">
                  <a:solidFill>
                    <a:srgbClr val="000000"/>
                  </a:solidFill>
                  <a:round/>
                  <a:headEnd/>
                  <a:tailEnd/>
                </a:ln>
                <a:solidFill>
                  <a:srgbClr val="FF0000"/>
                </a:solidFill>
                <a:effectLst>
                  <a:outerShdw dist="53882" dir="2700000" algn="ctr" rotWithShape="0">
                    <a:srgbClr val="C0C0C0">
                      <a:alpha val="79999"/>
                    </a:srgbClr>
                  </a:outerShdw>
                </a:effectLst>
                <a:latin typeface="Bodoni MT Black" panose="02070A03080606020203" pitchFamily="18" charset="0"/>
              </a:rPr>
              <a:t>Penilai</a:t>
            </a:r>
            <a:r>
              <a:rPr lang="id-ID" sz="3200" kern="10" dirty="0" smtClean="0">
                <a:ln w="9525">
                  <a:solidFill>
                    <a:srgbClr val="000000"/>
                  </a:solidFill>
                  <a:round/>
                  <a:headEnd/>
                  <a:tailEnd/>
                </a:ln>
                <a:solidFill>
                  <a:srgbClr val="FF0000"/>
                </a:solidFill>
                <a:effectLst>
                  <a:outerShdw dist="53882" dir="2700000" algn="ctr" rotWithShape="0">
                    <a:srgbClr val="C0C0C0">
                      <a:alpha val="79999"/>
                    </a:srgbClr>
                  </a:outerShdw>
                </a:effectLst>
                <a:latin typeface="Bodoni MT Black" panose="02070A03080606020203" pitchFamily="18" charset="0"/>
              </a:rPr>
              <a:t>an </a:t>
            </a:r>
            <a:r>
              <a:rPr lang="id-ID" sz="3200" kern="10" dirty="0">
                <a:ln w="9525">
                  <a:solidFill>
                    <a:srgbClr val="000000"/>
                  </a:solidFill>
                  <a:round/>
                  <a:headEnd/>
                  <a:tailEnd/>
                </a:ln>
                <a:solidFill>
                  <a:srgbClr val="FF0000"/>
                </a:solidFill>
                <a:effectLst>
                  <a:outerShdw dist="53882" dir="2700000" algn="ctr" rotWithShape="0">
                    <a:srgbClr val="C0C0C0">
                      <a:alpha val="79999"/>
                    </a:srgbClr>
                  </a:outerShdw>
                </a:effectLst>
                <a:latin typeface="Bodoni MT Black" panose="02070A03080606020203" pitchFamily="18" charset="0"/>
              </a:rPr>
              <a:t>Angka </a:t>
            </a:r>
            <a:r>
              <a:rPr lang="id-ID" sz="3200" kern="10" dirty="0" smtClean="0">
                <a:ln w="9525">
                  <a:solidFill>
                    <a:srgbClr val="000000"/>
                  </a:solidFill>
                  <a:round/>
                  <a:headEnd/>
                  <a:tailEnd/>
                </a:ln>
                <a:solidFill>
                  <a:srgbClr val="FF0000"/>
                </a:solidFill>
                <a:effectLst>
                  <a:outerShdw dist="53882" dir="2700000" algn="ctr" rotWithShape="0">
                    <a:srgbClr val="C0C0C0">
                      <a:alpha val="79999"/>
                    </a:srgbClr>
                  </a:outerShdw>
                </a:effectLst>
                <a:latin typeface="Bodoni MT Black" panose="02070A03080606020203" pitchFamily="18" charset="0"/>
              </a:rPr>
              <a:t>Kredit</a:t>
            </a:r>
            <a:endParaRPr lang="en-US" sz="3200" kern="10" dirty="0" smtClean="0">
              <a:ln w="9525">
                <a:solidFill>
                  <a:srgbClr val="000000"/>
                </a:solidFill>
                <a:round/>
                <a:headEnd/>
                <a:tailEnd/>
              </a:ln>
              <a:solidFill>
                <a:srgbClr val="FF0000"/>
              </a:solidFill>
              <a:effectLst>
                <a:outerShdw dist="53882" dir="2700000" algn="ctr" rotWithShape="0">
                  <a:srgbClr val="C0C0C0">
                    <a:alpha val="79999"/>
                  </a:srgbClr>
                </a:outerShdw>
              </a:effectLst>
              <a:latin typeface="Bodoni MT Black" panose="02070A03080606020203" pitchFamily="18" charset="0"/>
            </a:endParaRPr>
          </a:p>
          <a:p>
            <a:pPr algn="ctr"/>
            <a:r>
              <a:rPr lang="en-US" sz="3200" kern="10" dirty="0" err="1" smtClean="0">
                <a:ln w="9525">
                  <a:solidFill>
                    <a:srgbClr val="000000"/>
                  </a:solidFill>
                  <a:round/>
                  <a:headEnd/>
                  <a:tailEnd/>
                </a:ln>
                <a:solidFill>
                  <a:srgbClr val="FF0000"/>
                </a:solidFill>
                <a:effectLst>
                  <a:outerShdw dist="53882" dir="2700000" algn="ctr" rotWithShape="0">
                    <a:srgbClr val="C0C0C0">
                      <a:alpha val="79999"/>
                    </a:srgbClr>
                  </a:outerShdw>
                </a:effectLst>
                <a:latin typeface="Bodoni MT Black" panose="02070A03080606020203" pitchFamily="18" charset="0"/>
              </a:rPr>
              <a:t>Jabatan</a:t>
            </a:r>
            <a:r>
              <a:rPr lang="en-US" sz="3200" kern="10" dirty="0" smtClean="0">
                <a:ln w="9525">
                  <a:solidFill>
                    <a:srgbClr val="000000"/>
                  </a:solidFill>
                  <a:round/>
                  <a:headEnd/>
                  <a:tailEnd/>
                </a:ln>
                <a:solidFill>
                  <a:srgbClr val="FF0000"/>
                </a:solidFill>
                <a:effectLst>
                  <a:outerShdw dist="53882" dir="2700000" algn="ctr" rotWithShape="0">
                    <a:srgbClr val="C0C0C0">
                      <a:alpha val="79999"/>
                    </a:srgbClr>
                  </a:outerShdw>
                </a:effectLst>
                <a:latin typeface="Bodoni MT Black" panose="02070A03080606020203" pitchFamily="18" charset="0"/>
              </a:rPr>
              <a:t> </a:t>
            </a:r>
            <a:r>
              <a:rPr lang="en-US" sz="3200" kern="10" dirty="0" err="1" smtClean="0">
                <a:ln w="9525">
                  <a:solidFill>
                    <a:srgbClr val="000000"/>
                  </a:solidFill>
                  <a:round/>
                  <a:headEnd/>
                  <a:tailEnd/>
                </a:ln>
                <a:solidFill>
                  <a:srgbClr val="FF0000"/>
                </a:solidFill>
                <a:effectLst>
                  <a:outerShdw dist="53882" dir="2700000" algn="ctr" rotWithShape="0">
                    <a:srgbClr val="C0C0C0">
                      <a:alpha val="79999"/>
                    </a:srgbClr>
                  </a:outerShdw>
                </a:effectLst>
                <a:latin typeface="Bodoni MT Black" panose="02070A03080606020203" pitchFamily="18" charset="0"/>
              </a:rPr>
              <a:t>Fungsional</a:t>
            </a:r>
            <a:endParaRPr lang="id-ID" sz="3200" kern="10" dirty="0">
              <a:ln w="9525">
                <a:solidFill>
                  <a:srgbClr val="000000"/>
                </a:solidFill>
                <a:round/>
                <a:headEnd/>
                <a:tailEnd/>
              </a:ln>
              <a:solidFill>
                <a:srgbClr val="FF0000"/>
              </a:solidFill>
              <a:effectLst>
                <a:outerShdw dist="53882" dir="2700000" algn="ctr" rotWithShape="0">
                  <a:srgbClr val="C0C0C0">
                    <a:alpha val="79999"/>
                  </a:srgbClr>
                </a:outerShdw>
              </a:effectLst>
              <a:latin typeface="Bodoni MT Black" panose="02070A03080606020203"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9480983">
            <a:off x="319076" y="3523985"/>
            <a:ext cx="2890363" cy="3078495"/>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657600" y="2514600"/>
            <a:ext cx="2057400" cy="182880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accent6">
                    <a:lumMod val="50000"/>
                  </a:schemeClr>
                </a:solidFill>
              </a:rPr>
              <a:t>JABATAN FUNGSIONAL</a:t>
            </a:r>
            <a:endParaRPr lang="id-ID" b="1" dirty="0">
              <a:solidFill>
                <a:schemeClr val="accent6">
                  <a:lumMod val="50000"/>
                </a:schemeClr>
              </a:solidFill>
            </a:endParaRPr>
          </a:p>
        </p:txBody>
      </p:sp>
      <p:sp>
        <p:nvSpPr>
          <p:cNvPr id="5" name="Up Arrow 4"/>
          <p:cNvSpPr/>
          <p:nvPr/>
        </p:nvSpPr>
        <p:spPr>
          <a:xfrm>
            <a:off x="533400" y="381000"/>
            <a:ext cx="2590800" cy="1143000"/>
          </a:xfrm>
          <a:prstGeom prst="up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INSTANSI PEMBINA</a:t>
            </a:r>
            <a:endParaRPr lang="id-ID" dirty="0"/>
          </a:p>
        </p:txBody>
      </p:sp>
      <p:sp>
        <p:nvSpPr>
          <p:cNvPr id="6" name="Up Arrow 5"/>
          <p:cNvSpPr/>
          <p:nvPr/>
        </p:nvSpPr>
        <p:spPr>
          <a:xfrm>
            <a:off x="6019800" y="381000"/>
            <a:ext cx="2590800" cy="1143000"/>
          </a:xfrm>
          <a:prstGeom prst="up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INSTANSI PENGGUNA</a:t>
            </a:r>
            <a:endParaRPr lang="id-ID" dirty="0"/>
          </a:p>
        </p:txBody>
      </p:sp>
      <p:sp>
        <p:nvSpPr>
          <p:cNvPr id="7" name="TextBox 6"/>
          <p:cNvSpPr txBox="1"/>
          <p:nvPr/>
        </p:nvSpPr>
        <p:spPr>
          <a:xfrm>
            <a:off x="3961646" y="152400"/>
            <a:ext cx="1449308" cy="646331"/>
          </a:xfrm>
          <a:prstGeom prst="rect">
            <a:avLst/>
          </a:prstGeom>
          <a:solidFill>
            <a:schemeClr val="accent6">
              <a:lumMod val="20000"/>
              <a:lumOff val="80000"/>
            </a:schemeClr>
          </a:solidFill>
        </p:spPr>
        <p:txBody>
          <a:bodyPr wrap="none" rtlCol="0">
            <a:spAutoFit/>
          </a:bodyPr>
          <a:lstStyle/>
          <a:p>
            <a:r>
              <a:rPr lang="id-ID" dirty="0" smtClean="0"/>
              <a:t>PLUS/MINUS </a:t>
            </a:r>
          </a:p>
          <a:p>
            <a:pPr algn="ctr"/>
            <a:r>
              <a:rPr lang="id-ID" dirty="0" smtClean="0"/>
              <a:t>JABFUNG</a:t>
            </a:r>
            <a:endParaRPr lang="id-ID" dirty="0"/>
          </a:p>
        </p:txBody>
      </p:sp>
      <p:sp>
        <p:nvSpPr>
          <p:cNvPr id="8" name="TextBox 7"/>
          <p:cNvSpPr txBox="1"/>
          <p:nvPr/>
        </p:nvSpPr>
        <p:spPr>
          <a:xfrm>
            <a:off x="6511024" y="2667000"/>
            <a:ext cx="2404376" cy="2308324"/>
          </a:xfrm>
          <a:prstGeom prst="rect">
            <a:avLst/>
          </a:prstGeom>
          <a:solidFill>
            <a:schemeClr val="accent2">
              <a:lumMod val="20000"/>
              <a:lumOff val="80000"/>
            </a:schemeClr>
          </a:solidFill>
        </p:spPr>
        <p:txBody>
          <a:bodyPr wrap="none" rtlCol="0">
            <a:spAutoFit/>
          </a:bodyPr>
          <a:lstStyle/>
          <a:p>
            <a:r>
              <a:rPr lang="id-ID" b="1" dirty="0" smtClean="0"/>
              <a:t>KEGIATAN </a:t>
            </a:r>
            <a:r>
              <a:rPr lang="id-ID" b="1" dirty="0" smtClean="0">
                <a:sym typeface="Wingdings" panose="05000000000000000000" pitchFamily="2" charset="2"/>
              </a:rPr>
              <a:t> Butir Keg</a:t>
            </a:r>
            <a:r>
              <a:rPr lang="id-ID" b="1" dirty="0" smtClean="0"/>
              <a:t>:</a:t>
            </a:r>
          </a:p>
          <a:p>
            <a:pPr marL="285750" indent="-285750">
              <a:buFontTx/>
              <a:buChar char="-"/>
            </a:pPr>
            <a:r>
              <a:rPr lang="id-ID" dirty="0" smtClean="0"/>
              <a:t>U. Utama</a:t>
            </a:r>
          </a:p>
          <a:p>
            <a:pPr marL="742950" lvl="1" indent="-285750">
              <a:buFontTx/>
              <a:buChar char="-"/>
            </a:pPr>
            <a:r>
              <a:rPr lang="id-ID" dirty="0" smtClean="0"/>
              <a:t>Pendidikan</a:t>
            </a:r>
          </a:p>
          <a:p>
            <a:pPr marL="742950" lvl="1" indent="-285750">
              <a:buFontTx/>
              <a:buChar char="-"/>
            </a:pPr>
            <a:r>
              <a:rPr lang="id-ID" dirty="0" smtClean="0"/>
              <a:t>Tugas Pokok</a:t>
            </a:r>
          </a:p>
          <a:p>
            <a:pPr marL="1200150" lvl="2" indent="-285750">
              <a:buFontTx/>
              <a:buChar char="-"/>
            </a:pPr>
            <a:r>
              <a:rPr lang="id-ID" dirty="0"/>
              <a:t>T. Jenjang</a:t>
            </a:r>
          </a:p>
          <a:p>
            <a:pPr marL="1200150" lvl="2" indent="-285750">
              <a:buFontTx/>
              <a:buChar char="-"/>
            </a:pPr>
            <a:r>
              <a:rPr lang="id-ID" dirty="0"/>
              <a:t>T. </a:t>
            </a:r>
            <a:r>
              <a:rPr lang="id-ID" dirty="0" smtClean="0"/>
              <a:t>Limpah</a:t>
            </a:r>
          </a:p>
          <a:p>
            <a:pPr marL="742950" lvl="1" indent="-285750">
              <a:buFontTx/>
              <a:buChar char="-"/>
            </a:pPr>
            <a:r>
              <a:rPr lang="id-ID" dirty="0" smtClean="0"/>
              <a:t>Pengmb Profesi</a:t>
            </a:r>
          </a:p>
          <a:p>
            <a:pPr marL="285750" indent="-285750">
              <a:buFontTx/>
              <a:buChar char="-"/>
            </a:pPr>
            <a:r>
              <a:rPr lang="id-ID" dirty="0" smtClean="0"/>
              <a:t>U. Penunjang</a:t>
            </a:r>
            <a:endParaRPr lang="id-ID" dirty="0"/>
          </a:p>
        </p:txBody>
      </p:sp>
      <p:sp>
        <p:nvSpPr>
          <p:cNvPr id="9" name="TextBox 8"/>
          <p:cNvSpPr txBox="1"/>
          <p:nvPr/>
        </p:nvSpPr>
        <p:spPr>
          <a:xfrm>
            <a:off x="3962400" y="864254"/>
            <a:ext cx="1428597" cy="646331"/>
          </a:xfrm>
          <a:prstGeom prst="rect">
            <a:avLst/>
          </a:prstGeom>
          <a:solidFill>
            <a:schemeClr val="accent6">
              <a:lumMod val="20000"/>
              <a:lumOff val="80000"/>
            </a:schemeClr>
          </a:solidFill>
        </p:spPr>
        <p:txBody>
          <a:bodyPr wrap="none" rtlCol="0">
            <a:spAutoFit/>
          </a:bodyPr>
          <a:lstStyle/>
          <a:p>
            <a:pPr algn="ctr"/>
            <a:r>
              <a:rPr lang="id-ID" dirty="0" smtClean="0"/>
              <a:t>JENJANG </a:t>
            </a:r>
          </a:p>
          <a:p>
            <a:pPr algn="ctr"/>
            <a:r>
              <a:rPr lang="id-ID" dirty="0" smtClean="0"/>
              <a:t>JABFUNG T/A</a:t>
            </a:r>
            <a:endParaRPr lang="id-ID" dirty="0"/>
          </a:p>
        </p:txBody>
      </p:sp>
      <p:sp>
        <p:nvSpPr>
          <p:cNvPr id="10" name="TextBox 9"/>
          <p:cNvSpPr txBox="1"/>
          <p:nvPr/>
        </p:nvSpPr>
        <p:spPr>
          <a:xfrm>
            <a:off x="3657600" y="1576108"/>
            <a:ext cx="2065822" cy="646331"/>
          </a:xfrm>
          <a:prstGeom prst="rect">
            <a:avLst/>
          </a:prstGeom>
          <a:solidFill>
            <a:schemeClr val="accent6">
              <a:lumMod val="20000"/>
              <a:lumOff val="80000"/>
            </a:schemeClr>
          </a:solidFill>
        </p:spPr>
        <p:txBody>
          <a:bodyPr wrap="none" rtlCol="0">
            <a:spAutoFit/>
          </a:bodyPr>
          <a:lstStyle/>
          <a:p>
            <a:r>
              <a:rPr lang="id-ID" dirty="0" smtClean="0"/>
              <a:t>PENILAIAN KINERJA </a:t>
            </a:r>
          </a:p>
          <a:p>
            <a:pPr algn="ctr"/>
            <a:r>
              <a:rPr lang="id-ID" dirty="0" smtClean="0"/>
              <a:t>JABFUNG</a:t>
            </a:r>
            <a:endParaRPr lang="id-ID" dirty="0"/>
          </a:p>
        </p:txBody>
      </p:sp>
      <p:sp>
        <p:nvSpPr>
          <p:cNvPr id="11" name="Flowchart: Multidocument 10"/>
          <p:cNvSpPr/>
          <p:nvPr/>
        </p:nvSpPr>
        <p:spPr>
          <a:xfrm>
            <a:off x="6721481" y="1899273"/>
            <a:ext cx="990600" cy="767727"/>
          </a:xfrm>
          <a:prstGeom prst="flowChartMultidocumen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rgbClr val="C00000"/>
                </a:solidFill>
              </a:rPr>
              <a:t>PAK</a:t>
            </a:r>
            <a:endParaRPr lang="id-ID" b="1" dirty="0">
              <a:solidFill>
                <a:srgbClr val="C00000"/>
              </a:solidFill>
            </a:endParaRPr>
          </a:p>
        </p:txBody>
      </p:sp>
      <p:sp>
        <p:nvSpPr>
          <p:cNvPr id="12" name="Flowchart: Multidocument 11"/>
          <p:cNvSpPr/>
          <p:nvPr/>
        </p:nvSpPr>
        <p:spPr>
          <a:xfrm>
            <a:off x="1516190" y="1885140"/>
            <a:ext cx="990600" cy="767727"/>
          </a:xfrm>
          <a:prstGeom prst="flowChartMultidocumen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rgbClr val="C00000"/>
                </a:solidFill>
              </a:rPr>
              <a:t>SKP</a:t>
            </a:r>
            <a:endParaRPr lang="id-ID" b="1" dirty="0">
              <a:solidFill>
                <a:srgbClr val="C00000"/>
              </a:solidFill>
            </a:endParaRPr>
          </a:p>
        </p:txBody>
      </p:sp>
      <p:sp>
        <p:nvSpPr>
          <p:cNvPr id="14" name="TextBox 13"/>
          <p:cNvSpPr txBox="1"/>
          <p:nvPr/>
        </p:nvSpPr>
        <p:spPr>
          <a:xfrm>
            <a:off x="1134050" y="2666999"/>
            <a:ext cx="2118850" cy="923330"/>
          </a:xfrm>
          <a:prstGeom prst="rect">
            <a:avLst/>
          </a:prstGeom>
          <a:solidFill>
            <a:schemeClr val="accent2">
              <a:lumMod val="20000"/>
              <a:lumOff val="80000"/>
            </a:schemeClr>
          </a:solidFill>
        </p:spPr>
        <p:txBody>
          <a:bodyPr wrap="none" rtlCol="0">
            <a:spAutoFit/>
          </a:bodyPr>
          <a:lstStyle/>
          <a:p>
            <a:r>
              <a:rPr lang="id-ID" b="1" dirty="0" smtClean="0"/>
              <a:t>URAIAN KEGIATAN:</a:t>
            </a:r>
          </a:p>
          <a:p>
            <a:pPr marL="285750" indent="-285750">
              <a:buFontTx/>
              <a:buChar char="-"/>
            </a:pPr>
            <a:r>
              <a:rPr lang="id-ID" dirty="0" smtClean="0"/>
              <a:t>Target &amp; Realisasi</a:t>
            </a:r>
          </a:p>
          <a:p>
            <a:pPr marL="285750" indent="-285750">
              <a:buFontTx/>
              <a:buChar char="-"/>
            </a:pPr>
            <a:r>
              <a:rPr lang="id-ID" dirty="0" smtClean="0"/>
              <a:t>Aspek KKWB</a:t>
            </a:r>
          </a:p>
        </p:txBody>
      </p:sp>
      <p:sp>
        <p:nvSpPr>
          <p:cNvPr id="15" name="TextBox 14"/>
          <p:cNvSpPr txBox="1"/>
          <p:nvPr/>
        </p:nvSpPr>
        <p:spPr>
          <a:xfrm>
            <a:off x="7746261" y="2145268"/>
            <a:ext cx="864339" cy="461665"/>
          </a:xfrm>
          <a:prstGeom prst="rect">
            <a:avLst/>
          </a:prstGeom>
          <a:noFill/>
        </p:spPr>
        <p:txBody>
          <a:bodyPr wrap="none" rtlCol="0">
            <a:spAutoFit/>
          </a:bodyPr>
          <a:lstStyle/>
          <a:p>
            <a:r>
              <a:rPr lang="id-ID" sz="1200" dirty="0" smtClean="0"/>
              <a:t>3 bln sblm </a:t>
            </a:r>
          </a:p>
          <a:p>
            <a:r>
              <a:rPr lang="id-ID" sz="1200" dirty="0" smtClean="0"/>
              <a:t>periode KP</a:t>
            </a:r>
            <a:endParaRPr lang="id-ID" sz="1200" dirty="0"/>
          </a:p>
        </p:txBody>
      </p:sp>
      <p:sp>
        <p:nvSpPr>
          <p:cNvPr id="16" name="TextBox 15"/>
          <p:cNvSpPr txBox="1"/>
          <p:nvPr/>
        </p:nvSpPr>
        <p:spPr>
          <a:xfrm>
            <a:off x="854086" y="2100487"/>
            <a:ext cx="662104" cy="276999"/>
          </a:xfrm>
          <a:prstGeom prst="rect">
            <a:avLst/>
          </a:prstGeom>
          <a:noFill/>
        </p:spPr>
        <p:txBody>
          <a:bodyPr wrap="none" rtlCol="0">
            <a:spAutoFit/>
          </a:bodyPr>
          <a:lstStyle/>
          <a:p>
            <a:r>
              <a:rPr lang="id-ID" sz="1200" dirty="0" smtClean="0"/>
              <a:t>1 tahun</a:t>
            </a:r>
            <a:endParaRPr lang="id-ID" sz="1200" dirty="0"/>
          </a:p>
        </p:txBody>
      </p:sp>
      <p:sp>
        <p:nvSpPr>
          <p:cNvPr id="17" name="Flowchart: Terminator 16"/>
          <p:cNvSpPr/>
          <p:nvPr/>
        </p:nvSpPr>
        <p:spPr>
          <a:xfrm>
            <a:off x="2927325" y="4648200"/>
            <a:ext cx="3549675" cy="838200"/>
          </a:xfrm>
          <a:prstGeom prst="flowChartTermina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solidFill>
                  <a:schemeClr val="tx1"/>
                </a:solidFill>
              </a:rPr>
              <a:t>PENGANGKATAN DLM JAB Pertama/Perpindahan/Impasing</a:t>
            </a:r>
            <a:endParaRPr lang="id-ID" dirty="0">
              <a:solidFill>
                <a:schemeClr val="tx1"/>
              </a:solidFill>
            </a:endParaRPr>
          </a:p>
        </p:txBody>
      </p:sp>
      <p:sp>
        <p:nvSpPr>
          <p:cNvPr id="18" name="Flowchart: Terminator 17"/>
          <p:cNvSpPr/>
          <p:nvPr/>
        </p:nvSpPr>
        <p:spPr>
          <a:xfrm>
            <a:off x="2446123" y="5698937"/>
            <a:ext cx="2125877" cy="838200"/>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solidFill>
                  <a:srgbClr val="C00000"/>
                </a:solidFill>
              </a:rPr>
              <a:t>PEMBEBASAN SEMENTARA</a:t>
            </a:r>
            <a:endParaRPr lang="id-ID" dirty="0">
              <a:solidFill>
                <a:srgbClr val="C00000"/>
              </a:solidFill>
            </a:endParaRPr>
          </a:p>
        </p:txBody>
      </p:sp>
      <p:sp>
        <p:nvSpPr>
          <p:cNvPr id="19" name="Flowchart: Terminator 18"/>
          <p:cNvSpPr/>
          <p:nvPr/>
        </p:nvSpPr>
        <p:spPr>
          <a:xfrm>
            <a:off x="6950062" y="5698937"/>
            <a:ext cx="2041538" cy="838200"/>
          </a:xfrm>
          <a:prstGeom prst="flowChartTermina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PEMBERHENTIAN</a:t>
            </a:r>
            <a:endParaRPr lang="id-ID" dirty="0"/>
          </a:p>
        </p:txBody>
      </p:sp>
      <p:sp>
        <p:nvSpPr>
          <p:cNvPr id="21" name="Flowchart: Terminator 20"/>
          <p:cNvSpPr/>
          <p:nvPr/>
        </p:nvSpPr>
        <p:spPr>
          <a:xfrm>
            <a:off x="4732123" y="5698937"/>
            <a:ext cx="2125877" cy="838200"/>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solidFill>
                  <a:schemeClr val="tx1"/>
                </a:solidFill>
              </a:rPr>
              <a:t>PENGANGKATAN KEMBALI</a:t>
            </a:r>
            <a:endParaRPr lang="id-ID" dirty="0">
              <a:solidFill>
                <a:schemeClr val="tx1"/>
              </a:solidFill>
            </a:endParaRPr>
          </a:p>
        </p:txBody>
      </p:sp>
      <p:sp>
        <p:nvSpPr>
          <p:cNvPr id="22" name="Up Arrow 21"/>
          <p:cNvSpPr/>
          <p:nvPr/>
        </p:nvSpPr>
        <p:spPr>
          <a:xfrm>
            <a:off x="4301826" y="2222439"/>
            <a:ext cx="715052" cy="292161"/>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29" name="Straight Arrow Connector 28"/>
          <p:cNvCxnSpPr>
            <a:endCxn id="12" idx="3"/>
          </p:cNvCxnSpPr>
          <p:nvPr/>
        </p:nvCxnSpPr>
        <p:spPr>
          <a:xfrm flipH="1">
            <a:off x="2506790" y="2222439"/>
            <a:ext cx="1150810" cy="4656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endCxn id="11" idx="1"/>
          </p:cNvCxnSpPr>
          <p:nvPr/>
        </p:nvCxnSpPr>
        <p:spPr>
          <a:xfrm>
            <a:off x="5715000" y="2222439"/>
            <a:ext cx="1006481" cy="6069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2" name="Up Arrow 31"/>
          <p:cNvSpPr/>
          <p:nvPr/>
        </p:nvSpPr>
        <p:spPr>
          <a:xfrm rot="10800000">
            <a:off x="4343401" y="4356038"/>
            <a:ext cx="715052" cy="292161"/>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4" name="Flowchart: Extract 33"/>
          <p:cNvSpPr/>
          <p:nvPr/>
        </p:nvSpPr>
        <p:spPr>
          <a:xfrm>
            <a:off x="558263" y="4358184"/>
            <a:ext cx="1481995" cy="1012924"/>
          </a:xfrm>
          <a:prstGeom prst="flowChartExtra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solidFill>
                  <a:schemeClr val="tx1"/>
                </a:solidFill>
              </a:rPr>
              <a:t>KP/KJ</a:t>
            </a:r>
            <a:endParaRPr lang="id-ID" dirty="0">
              <a:solidFill>
                <a:schemeClr val="tx1"/>
              </a:solidFill>
            </a:endParaRPr>
          </a:p>
        </p:txBody>
      </p:sp>
      <p:sp>
        <p:nvSpPr>
          <p:cNvPr id="38" name="Flowchart: Terminator 37"/>
          <p:cNvSpPr/>
          <p:nvPr/>
        </p:nvSpPr>
        <p:spPr>
          <a:xfrm>
            <a:off x="236323" y="5698937"/>
            <a:ext cx="2125877" cy="838200"/>
          </a:xfrm>
          <a:prstGeom prst="flowChartTerminator">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solidFill>
                  <a:srgbClr val="C00000"/>
                </a:solidFill>
              </a:rPr>
              <a:t>PERINGATAN</a:t>
            </a:r>
            <a:endParaRPr lang="id-ID" dirty="0">
              <a:solidFill>
                <a:srgbClr val="C00000"/>
              </a:solidFill>
            </a:endParaRPr>
          </a:p>
        </p:txBody>
      </p:sp>
      <p:cxnSp>
        <p:nvCxnSpPr>
          <p:cNvPr id="40" name="Straight Arrow Connector 39"/>
          <p:cNvCxnSpPr>
            <a:stCxn id="17" idx="1"/>
          </p:cNvCxnSpPr>
          <p:nvPr/>
        </p:nvCxnSpPr>
        <p:spPr>
          <a:xfrm flipH="1">
            <a:off x="1828800" y="5067300"/>
            <a:ext cx="1098525" cy="0"/>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34" idx="2"/>
            <a:endCxn id="38" idx="0"/>
          </p:cNvCxnSpPr>
          <p:nvPr/>
        </p:nvCxnSpPr>
        <p:spPr>
          <a:xfrm>
            <a:off x="1299261" y="5371108"/>
            <a:ext cx="1" cy="32782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3" name="Right Arrow 42"/>
          <p:cNvSpPr/>
          <p:nvPr/>
        </p:nvSpPr>
        <p:spPr>
          <a:xfrm>
            <a:off x="2362200" y="6096000"/>
            <a:ext cx="102455" cy="130363"/>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4" name="Right Arrow 43"/>
          <p:cNvSpPr/>
          <p:nvPr/>
        </p:nvSpPr>
        <p:spPr>
          <a:xfrm>
            <a:off x="4600834" y="6069253"/>
            <a:ext cx="102455" cy="130363"/>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5" name="Right Arrow 44"/>
          <p:cNvSpPr/>
          <p:nvPr/>
        </p:nvSpPr>
        <p:spPr>
          <a:xfrm>
            <a:off x="6882187" y="6089775"/>
            <a:ext cx="102455" cy="130363"/>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47" name="Straight Arrow Connector 46"/>
          <p:cNvCxnSpPr>
            <a:endCxn id="4" idx="1"/>
          </p:cNvCxnSpPr>
          <p:nvPr/>
        </p:nvCxnSpPr>
        <p:spPr>
          <a:xfrm>
            <a:off x="2506790" y="1538132"/>
            <a:ext cx="1452109" cy="124429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endCxn id="4" idx="7"/>
          </p:cNvCxnSpPr>
          <p:nvPr/>
        </p:nvCxnSpPr>
        <p:spPr>
          <a:xfrm flipH="1">
            <a:off x="5413701" y="1538132"/>
            <a:ext cx="1280658" cy="124429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3" name="Elbow Connector 52"/>
          <p:cNvCxnSpPr>
            <a:stCxn id="8" idx="2"/>
            <a:endCxn id="17" idx="3"/>
          </p:cNvCxnSpPr>
          <p:nvPr/>
        </p:nvCxnSpPr>
        <p:spPr>
          <a:xfrm rot="5400000">
            <a:off x="7049118" y="4403206"/>
            <a:ext cx="91976" cy="1236212"/>
          </a:xfrm>
          <a:prstGeom prst="bentConnector2">
            <a:avLst/>
          </a:prstGeom>
          <a:ln w="38100">
            <a:solidFill>
              <a:srgbClr val="0070C0"/>
            </a:solidFill>
            <a:headEnd w="lg" len="lg"/>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63656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4"/>
          <p:cNvGrpSpPr>
            <a:grpSpLocks/>
          </p:cNvGrpSpPr>
          <p:nvPr/>
        </p:nvGrpSpPr>
        <p:grpSpPr bwMode="auto">
          <a:xfrm>
            <a:off x="3595688" y="2743200"/>
            <a:ext cx="2362199" cy="2247900"/>
            <a:chOff x="2477" y="1824"/>
            <a:chExt cx="1375" cy="1434"/>
          </a:xfrm>
        </p:grpSpPr>
        <p:sp>
          <p:nvSpPr>
            <p:cNvPr id="18499" name="AutoShape 15"/>
            <p:cNvSpPr>
              <a:spLocks noChangeArrowheads="1"/>
            </p:cNvSpPr>
            <p:nvPr/>
          </p:nvSpPr>
          <p:spPr bwMode="gray">
            <a:xfrm rot="10800000">
              <a:off x="3468" y="1824"/>
              <a:ext cx="384" cy="288"/>
            </a:xfrm>
            <a:prstGeom prst="leftArrow">
              <a:avLst>
                <a:gd name="adj1" fmla="val 31250"/>
                <a:gd name="adj2" fmla="val 71531"/>
              </a:avLst>
            </a:prstGeom>
            <a:gradFill rotWithShape="1">
              <a:gsLst>
                <a:gs pos="0">
                  <a:srgbClr val="666699"/>
                </a:gs>
                <a:gs pos="100000">
                  <a:srgbClr val="BEBED4"/>
                </a:gs>
              </a:gsLst>
              <a:lin ang="0" scaled="1"/>
            </a:gradFill>
            <a:ln w="9525" algn="ctr">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nchor="ctr"/>
            <a:lstStyle/>
            <a:p>
              <a:pPr>
                <a:defRPr/>
              </a:pPr>
              <a:endParaRPr lang="id-ID">
                <a:latin typeface="Arial" charset="0"/>
              </a:endParaRPr>
            </a:p>
          </p:txBody>
        </p:sp>
        <p:sp>
          <p:nvSpPr>
            <p:cNvPr id="18500" name="AutoShape 16"/>
            <p:cNvSpPr>
              <a:spLocks noChangeArrowheads="1"/>
            </p:cNvSpPr>
            <p:nvPr/>
          </p:nvSpPr>
          <p:spPr bwMode="gray">
            <a:xfrm rot="17914860">
              <a:off x="2429" y="2922"/>
              <a:ext cx="384" cy="288"/>
            </a:xfrm>
            <a:prstGeom prst="leftArrow">
              <a:avLst>
                <a:gd name="adj1" fmla="val 31250"/>
                <a:gd name="adj2" fmla="val 71531"/>
              </a:avLst>
            </a:prstGeom>
            <a:gradFill rotWithShape="1">
              <a:gsLst>
                <a:gs pos="0">
                  <a:srgbClr val="666699"/>
                </a:gs>
                <a:gs pos="100000">
                  <a:srgbClr val="BEBED4"/>
                </a:gs>
              </a:gsLst>
              <a:lin ang="0" scaled="1"/>
            </a:gradFill>
            <a:ln w="9525" algn="ctr">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nchor="ctr"/>
            <a:lstStyle/>
            <a:p>
              <a:pPr>
                <a:defRPr/>
              </a:pPr>
              <a:endParaRPr lang="id-ID">
                <a:latin typeface="Arial" charset="0"/>
              </a:endParaRPr>
            </a:p>
          </p:txBody>
        </p:sp>
        <p:sp>
          <p:nvSpPr>
            <p:cNvPr id="18502" name="AutoShape 18"/>
            <p:cNvSpPr>
              <a:spLocks noChangeArrowheads="1"/>
            </p:cNvSpPr>
            <p:nvPr/>
          </p:nvSpPr>
          <p:spPr bwMode="gray">
            <a:xfrm rot="13815450">
              <a:off x="3184" y="2651"/>
              <a:ext cx="384" cy="288"/>
            </a:xfrm>
            <a:prstGeom prst="leftArrow">
              <a:avLst>
                <a:gd name="adj1" fmla="val 31250"/>
                <a:gd name="adj2" fmla="val 71531"/>
              </a:avLst>
            </a:prstGeom>
            <a:gradFill rotWithShape="1">
              <a:gsLst>
                <a:gs pos="0">
                  <a:srgbClr val="666699"/>
                </a:gs>
                <a:gs pos="100000">
                  <a:srgbClr val="BEBED4"/>
                </a:gs>
              </a:gsLst>
              <a:lin ang="0" scaled="1"/>
            </a:gradFill>
            <a:ln w="9525" algn="ctr">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nchor="ctr"/>
            <a:lstStyle/>
            <a:p>
              <a:pPr>
                <a:defRPr/>
              </a:pPr>
              <a:endParaRPr lang="id-ID">
                <a:latin typeface="Arial" charset="0"/>
              </a:endParaRPr>
            </a:p>
          </p:txBody>
        </p:sp>
      </p:grpSp>
      <p:sp>
        <p:nvSpPr>
          <p:cNvPr id="21508" name="Text Box 19"/>
          <p:cNvSpPr txBox="1">
            <a:spLocks noChangeArrowheads="1"/>
          </p:cNvSpPr>
          <p:nvPr/>
        </p:nvSpPr>
        <p:spPr bwMode="gray">
          <a:xfrm>
            <a:off x="4151313" y="2590800"/>
            <a:ext cx="1571625" cy="830263"/>
          </a:xfrm>
          <a:prstGeom prst="rect">
            <a:avLst/>
          </a:prstGeom>
          <a:noFill/>
          <a:ln w="9525" algn="ctr">
            <a:noFill/>
            <a:miter lim="800000"/>
            <a:headEnd/>
            <a:tailEnd/>
          </a:ln>
        </p:spPr>
        <p:txBody>
          <a:bodyPr wrap="none">
            <a:spAutoFit/>
          </a:bodyPr>
          <a:lstStyle/>
          <a:p>
            <a:pPr algn="ctr" eaLnBrk="0" hangingPunct="0">
              <a:defRPr/>
            </a:pPr>
            <a:r>
              <a:rPr lang="en-US" sz="2400" b="1" dirty="0">
                <a:solidFill>
                  <a:schemeClr val="bg1"/>
                </a:solidFill>
                <a:effectLst>
                  <a:outerShdw blurRad="38100" dist="38100" dir="2700000" algn="tl">
                    <a:srgbClr val="000000">
                      <a:alpha val="43137"/>
                    </a:srgbClr>
                  </a:outerShdw>
                </a:effectLst>
                <a:latin typeface="Arial Black" pitchFamily="34" charset="0"/>
              </a:rPr>
              <a:t>TIM </a:t>
            </a:r>
          </a:p>
          <a:p>
            <a:pPr algn="ctr" eaLnBrk="0" hangingPunct="0">
              <a:defRPr/>
            </a:pPr>
            <a:r>
              <a:rPr lang="en-US" sz="2400" b="1" dirty="0">
                <a:solidFill>
                  <a:schemeClr val="bg1"/>
                </a:solidFill>
                <a:effectLst>
                  <a:outerShdw blurRad="38100" dist="38100" dir="2700000" algn="tl">
                    <a:srgbClr val="000000">
                      <a:alpha val="43137"/>
                    </a:srgbClr>
                  </a:outerShdw>
                </a:effectLst>
                <a:latin typeface="Arial Black" pitchFamily="34" charset="0"/>
              </a:rPr>
              <a:t>PENILAI</a:t>
            </a:r>
          </a:p>
        </p:txBody>
      </p:sp>
      <p:sp>
        <p:nvSpPr>
          <p:cNvPr id="21510" name="Text Box 31"/>
          <p:cNvSpPr txBox="1">
            <a:spLocks noChangeArrowheads="1"/>
          </p:cNvSpPr>
          <p:nvPr/>
        </p:nvSpPr>
        <p:spPr bwMode="gray">
          <a:xfrm>
            <a:off x="6442075" y="2667000"/>
            <a:ext cx="963612"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sz="2200" b="1" dirty="0">
                <a:solidFill>
                  <a:schemeClr val="bg1"/>
                </a:solidFill>
              </a:rPr>
              <a:t>KAB/</a:t>
            </a:r>
          </a:p>
          <a:p>
            <a:pPr algn="ctr"/>
            <a:r>
              <a:rPr lang="en-US" sz="2200" b="1" dirty="0">
                <a:solidFill>
                  <a:schemeClr val="bg1"/>
                </a:solidFill>
              </a:rPr>
              <a:t>KOTA</a:t>
            </a:r>
          </a:p>
        </p:txBody>
      </p:sp>
      <p:sp>
        <p:nvSpPr>
          <p:cNvPr id="21513" name="Text Box 53"/>
          <p:cNvSpPr txBox="1">
            <a:spLocks noChangeArrowheads="1"/>
          </p:cNvSpPr>
          <p:nvPr/>
        </p:nvSpPr>
        <p:spPr bwMode="gray">
          <a:xfrm>
            <a:off x="762000" y="2570163"/>
            <a:ext cx="1119187" cy="430212"/>
          </a:xfrm>
          <a:prstGeom prst="rect">
            <a:avLst/>
          </a:prstGeom>
          <a:noFill/>
          <a:ln w="9525" algn="ctr">
            <a:noFill/>
            <a:miter lim="800000"/>
            <a:headEnd/>
            <a:tailEnd/>
          </a:ln>
        </p:spPr>
        <p:txBody>
          <a:bodyPr wrap="none">
            <a:spAutoFit/>
          </a:bodyPr>
          <a:lstStyle/>
          <a:p>
            <a:pPr algn="ctr" eaLnBrk="0" hangingPunct="0">
              <a:defRPr/>
            </a:pPr>
            <a:r>
              <a:rPr lang="en-US" sz="2200" b="1" dirty="0">
                <a:solidFill>
                  <a:srgbClr val="000000"/>
                </a:solidFill>
                <a:effectLst>
                  <a:outerShdw blurRad="38100" dist="38100" dir="2700000" algn="tl">
                    <a:srgbClr val="000000">
                      <a:alpha val="43137"/>
                    </a:srgbClr>
                  </a:outerShdw>
                </a:effectLst>
                <a:latin typeface="Arial" charset="0"/>
              </a:rPr>
              <a:t>PUSAT</a:t>
            </a:r>
          </a:p>
        </p:txBody>
      </p:sp>
      <p:sp>
        <p:nvSpPr>
          <p:cNvPr id="18445" name="AutoShape 17"/>
          <p:cNvSpPr>
            <a:spLocks noChangeArrowheads="1"/>
          </p:cNvSpPr>
          <p:nvPr/>
        </p:nvSpPr>
        <p:spPr bwMode="gray">
          <a:xfrm rot="17991540">
            <a:off x="2440816" y="3364238"/>
            <a:ext cx="609600" cy="457200"/>
          </a:xfrm>
          <a:prstGeom prst="leftArrow">
            <a:avLst>
              <a:gd name="adj1" fmla="val 31250"/>
              <a:gd name="adj2" fmla="val 71531"/>
            </a:avLst>
          </a:prstGeom>
          <a:gradFill rotWithShape="1">
            <a:gsLst>
              <a:gs pos="0">
                <a:srgbClr val="666699"/>
              </a:gs>
              <a:gs pos="100000">
                <a:srgbClr val="BEBED4"/>
              </a:gs>
            </a:gsLst>
            <a:lin ang="0" scaled="1"/>
          </a:gradFill>
          <a:ln w="9525" algn="ctr">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nchor="ctr"/>
          <a:lstStyle/>
          <a:p>
            <a:pPr>
              <a:defRPr/>
            </a:pPr>
            <a:endParaRPr lang="id-ID">
              <a:latin typeface="Arial" charset="0"/>
            </a:endParaRPr>
          </a:p>
        </p:txBody>
      </p:sp>
      <p:sp>
        <p:nvSpPr>
          <p:cNvPr id="82" name="AutoShape 15"/>
          <p:cNvSpPr>
            <a:spLocks noChangeArrowheads="1"/>
          </p:cNvSpPr>
          <p:nvPr/>
        </p:nvSpPr>
        <p:spPr bwMode="gray">
          <a:xfrm rot="10800000" flipH="1">
            <a:off x="1952614" y="2395533"/>
            <a:ext cx="685800" cy="533400"/>
          </a:xfrm>
          <a:prstGeom prst="leftArrow">
            <a:avLst>
              <a:gd name="adj1" fmla="val 31250"/>
              <a:gd name="adj2" fmla="val 71531"/>
            </a:avLst>
          </a:prstGeom>
          <a:gradFill rotWithShape="1">
            <a:gsLst>
              <a:gs pos="0">
                <a:srgbClr val="666699"/>
              </a:gs>
              <a:gs pos="100000">
                <a:srgbClr val="BEBED4"/>
              </a:gs>
            </a:gsLst>
            <a:lin ang="0" scaled="1"/>
          </a:gradFill>
          <a:ln w="9525" algn="ctr">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nchor="ctr"/>
          <a:lstStyle/>
          <a:p>
            <a:pPr>
              <a:defRPr/>
            </a:pPr>
            <a:endParaRPr lang="id-ID">
              <a:latin typeface="Arial" charset="0"/>
            </a:endParaRPr>
          </a:p>
        </p:txBody>
      </p:sp>
      <p:pic>
        <p:nvPicPr>
          <p:cNvPr id="162818" name="Picture 2" descr="D:\A GAMBAR\1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0" y="2143125"/>
            <a:ext cx="22860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4" name="Text Box 53"/>
          <p:cNvSpPr txBox="1">
            <a:spLocks noChangeArrowheads="1"/>
          </p:cNvSpPr>
          <p:nvPr/>
        </p:nvSpPr>
        <p:spPr bwMode="gray">
          <a:xfrm>
            <a:off x="1833562" y="3857625"/>
            <a:ext cx="1139825" cy="769938"/>
          </a:xfrm>
          <a:prstGeom prst="rect">
            <a:avLst/>
          </a:prstGeom>
          <a:noFill/>
          <a:ln w="9525" algn="ctr">
            <a:noFill/>
            <a:miter lim="800000"/>
            <a:headEnd/>
            <a:tailEnd/>
          </a:ln>
        </p:spPr>
        <p:txBody>
          <a:bodyPr wrap="none">
            <a:spAutoFit/>
          </a:bodyPr>
          <a:lstStyle/>
          <a:p>
            <a:pPr algn="ctr" eaLnBrk="0" hangingPunct="0">
              <a:defRPr/>
            </a:pPr>
            <a:r>
              <a:rPr lang="en-US" sz="2200" b="1" dirty="0">
                <a:solidFill>
                  <a:srgbClr val="000000"/>
                </a:solidFill>
                <a:effectLst>
                  <a:outerShdw blurRad="38100" dist="38100" dir="2700000" algn="tl">
                    <a:srgbClr val="000000">
                      <a:alpha val="43137"/>
                    </a:srgbClr>
                  </a:outerShdw>
                </a:effectLst>
                <a:latin typeface="Arial" charset="0"/>
              </a:rPr>
              <a:t>UNIT </a:t>
            </a:r>
          </a:p>
          <a:p>
            <a:pPr algn="ctr" eaLnBrk="0" hangingPunct="0">
              <a:defRPr/>
            </a:pPr>
            <a:r>
              <a:rPr lang="en-US" sz="2200" b="1" dirty="0">
                <a:solidFill>
                  <a:srgbClr val="000000"/>
                </a:solidFill>
                <a:effectLst>
                  <a:outerShdw blurRad="38100" dist="38100" dir="2700000" algn="tl">
                    <a:srgbClr val="000000">
                      <a:alpha val="43137"/>
                    </a:srgbClr>
                  </a:outerShdw>
                </a:effectLst>
                <a:latin typeface="Arial" charset="0"/>
              </a:rPr>
              <a:t>KERJA</a:t>
            </a:r>
          </a:p>
        </p:txBody>
      </p:sp>
      <p:sp>
        <p:nvSpPr>
          <p:cNvPr id="85" name="Text Box 53"/>
          <p:cNvSpPr txBox="1">
            <a:spLocks noChangeArrowheads="1"/>
          </p:cNvSpPr>
          <p:nvPr/>
        </p:nvSpPr>
        <p:spPr bwMode="gray">
          <a:xfrm>
            <a:off x="2952750" y="5070475"/>
            <a:ext cx="1558925" cy="430213"/>
          </a:xfrm>
          <a:prstGeom prst="rect">
            <a:avLst/>
          </a:prstGeom>
          <a:noFill/>
          <a:ln w="9525" algn="ctr">
            <a:noFill/>
            <a:miter lim="800000"/>
            <a:headEnd/>
            <a:tailEnd/>
          </a:ln>
        </p:spPr>
        <p:txBody>
          <a:bodyPr wrap="none">
            <a:spAutoFit/>
          </a:bodyPr>
          <a:lstStyle/>
          <a:p>
            <a:pPr algn="ctr" eaLnBrk="0" hangingPunct="0">
              <a:defRPr/>
            </a:pPr>
            <a:r>
              <a:rPr lang="en-US" sz="2200" b="1" dirty="0">
                <a:solidFill>
                  <a:srgbClr val="000000"/>
                </a:solidFill>
                <a:effectLst>
                  <a:outerShdw blurRad="38100" dist="38100" dir="2700000" algn="tl">
                    <a:srgbClr val="000000">
                      <a:alpha val="43137"/>
                    </a:srgbClr>
                  </a:outerShdw>
                </a:effectLst>
                <a:latin typeface="Arial" charset="0"/>
              </a:rPr>
              <a:t>INSTANSI </a:t>
            </a:r>
          </a:p>
        </p:txBody>
      </p:sp>
      <p:sp>
        <p:nvSpPr>
          <p:cNvPr id="86" name="Text Box 53"/>
          <p:cNvSpPr txBox="1">
            <a:spLocks noChangeArrowheads="1"/>
          </p:cNvSpPr>
          <p:nvPr/>
        </p:nvSpPr>
        <p:spPr bwMode="gray">
          <a:xfrm>
            <a:off x="6248400" y="2743200"/>
            <a:ext cx="1720850" cy="430213"/>
          </a:xfrm>
          <a:prstGeom prst="rect">
            <a:avLst/>
          </a:prstGeom>
          <a:noFill/>
          <a:ln w="9525" algn="ctr">
            <a:noFill/>
            <a:miter lim="800000"/>
            <a:headEnd/>
            <a:tailEnd/>
          </a:ln>
        </p:spPr>
        <p:txBody>
          <a:bodyPr wrap="none">
            <a:spAutoFit/>
          </a:bodyPr>
          <a:lstStyle/>
          <a:p>
            <a:pPr algn="ctr" eaLnBrk="0" hangingPunct="0">
              <a:defRPr/>
            </a:pPr>
            <a:r>
              <a:rPr lang="en-US" sz="2200" b="1" dirty="0">
                <a:solidFill>
                  <a:srgbClr val="000000"/>
                </a:solidFill>
                <a:effectLst>
                  <a:outerShdw blurRad="38100" dist="38100" dir="2700000" algn="tl">
                    <a:srgbClr val="000000">
                      <a:alpha val="43137"/>
                    </a:srgbClr>
                  </a:outerShdw>
                </a:effectLst>
                <a:latin typeface="Arial" charset="0"/>
              </a:rPr>
              <a:t>KAB/KOTA </a:t>
            </a:r>
          </a:p>
        </p:txBody>
      </p:sp>
      <p:sp>
        <p:nvSpPr>
          <p:cNvPr id="87" name="Text Box 53"/>
          <p:cNvSpPr txBox="1">
            <a:spLocks noChangeArrowheads="1"/>
          </p:cNvSpPr>
          <p:nvPr/>
        </p:nvSpPr>
        <p:spPr bwMode="gray">
          <a:xfrm>
            <a:off x="5029200" y="4500563"/>
            <a:ext cx="1062037" cy="430212"/>
          </a:xfrm>
          <a:prstGeom prst="rect">
            <a:avLst/>
          </a:prstGeom>
          <a:noFill/>
          <a:ln w="9525" algn="ctr">
            <a:noFill/>
            <a:miter lim="800000"/>
            <a:headEnd/>
            <a:tailEnd/>
          </a:ln>
        </p:spPr>
        <p:txBody>
          <a:bodyPr wrap="none">
            <a:spAutoFit/>
          </a:bodyPr>
          <a:lstStyle/>
          <a:p>
            <a:pPr algn="ctr" eaLnBrk="0" hangingPunct="0">
              <a:defRPr/>
            </a:pPr>
            <a:r>
              <a:rPr lang="en-US" sz="2200" b="1" dirty="0">
                <a:solidFill>
                  <a:srgbClr val="000000"/>
                </a:solidFill>
                <a:effectLst>
                  <a:outerShdw blurRad="38100" dist="38100" dir="2700000" algn="tl">
                    <a:srgbClr val="000000">
                      <a:alpha val="43137"/>
                    </a:srgbClr>
                  </a:outerShdw>
                </a:effectLst>
                <a:latin typeface="Arial" charset="0"/>
              </a:rPr>
              <a:t>PROV </a:t>
            </a:r>
          </a:p>
        </p:txBody>
      </p:sp>
      <p:sp>
        <p:nvSpPr>
          <p:cNvPr id="18" name="Rectangle 17"/>
          <p:cNvSpPr/>
          <p:nvPr/>
        </p:nvSpPr>
        <p:spPr>
          <a:xfrm>
            <a:off x="685800" y="685800"/>
            <a:ext cx="7160486" cy="1200329"/>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Rockwell Extra Bold" pitchFamily="18" charset="0"/>
              </a:rPr>
              <a:t>KINERJA JABFUNG </a:t>
            </a:r>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Rockwell Extra Bold" pitchFamily="18" charset="0"/>
                <a:sym typeface="Wingdings" pitchFamily="2" charset="2"/>
              </a:rPr>
              <a:t> AK</a:t>
            </a:r>
          </a:p>
          <a:p>
            <a:pPr algn="ctr">
              <a:defRPr/>
            </a:pPr>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Rockwell Extra Bold" pitchFamily="18" charset="0"/>
                <a:sym typeface="Wingdings" pitchFamily="2" charset="2"/>
              </a:rPr>
              <a:t>PENILAI : </a:t>
            </a:r>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Rockwell Extra Bold" pitchFamily="18" charset="0"/>
              </a:rPr>
              <a:t>TIM PENILAI AK</a:t>
            </a:r>
          </a:p>
        </p:txBody>
      </p:sp>
      <p:sp>
        <p:nvSpPr>
          <p:cNvPr id="19" name="Rectangle 18"/>
          <p:cNvSpPr/>
          <p:nvPr/>
        </p:nvSpPr>
        <p:spPr>
          <a:xfrm>
            <a:off x="381000" y="5638800"/>
            <a:ext cx="8219173" cy="646331"/>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Rockwell Extra Bold" pitchFamily="18" charset="0"/>
              </a:rPr>
              <a:t>PENETAP PAK : PEJABAT YBW </a:t>
            </a:r>
            <a:endPar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Rockwell Extra Bold" pitchFamily="18" charset="0"/>
            </a:endParaRPr>
          </a:p>
        </p:txBody>
      </p:sp>
    </p:spTree>
    <p:extLst>
      <p:ext uri="{BB962C8B-B14F-4D97-AF65-F5344CB8AC3E}">
        <p14:creationId xmlns:p14="http://schemas.microsoft.com/office/powerpoint/2010/main" val="3892964348"/>
      </p:ext>
    </p:extLst>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21508"/>
                                        </p:tgtEl>
                                        <p:attrNameLst>
                                          <p:attrName>style.visibility</p:attrName>
                                        </p:attrNameLst>
                                      </p:cBhvr>
                                      <p:to>
                                        <p:strVal val="visible"/>
                                      </p:to>
                                    </p:set>
                                    <p:anim calcmode="lin" valueType="num">
                                      <p:cBhvr>
                                        <p:cTn id="12" dur="1000" fill="hold"/>
                                        <p:tgtEl>
                                          <p:spTgt spid="21508"/>
                                        </p:tgtEl>
                                        <p:attrNameLst>
                                          <p:attrName>ppt_x</p:attrName>
                                        </p:attrNameLst>
                                      </p:cBhvr>
                                      <p:tavLst>
                                        <p:tav tm="0">
                                          <p:val>
                                            <p:strVal val="#ppt_x-.2"/>
                                          </p:val>
                                        </p:tav>
                                        <p:tav tm="100000">
                                          <p:val>
                                            <p:strVal val="#ppt_x"/>
                                          </p:val>
                                        </p:tav>
                                      </p:tavLst>
                                    </p:anim>
                                    <p:anim calcmode="lin" valueType="num">
                                      <p:cBhvr>
                                        <p:cTn id="13" dur="1000" fill="hold"/>
                                        <p:tgtEl>
                                          <p:spTgt spid="21508"/>
                                        </p:tgtEl>
                                        <p:attrNameLst>
                                          <p:attrName>ppt_y</p:attrName>
                                        </p:attrNameLst>
                                      </p:cBhvr>
                                      <p:tavLst>
                                        <p:tav tm="0">
                                          <p:val>
                                            <p:strVal val="#ppt_y"/>
                                          </p:val>
                                        </p:tav>
                                        <p:tav tm="100000">
                                          <p:val>
                                            <p:strVal val="#ppt_y"/>
                                          </p:val>
                                        </p:tav>
                                      </p:tavLst>
                                    </p:anim>
                                    <p:animEffect transition="in" filter="wipe(right)" prLst="gradientSize: 0.1">
                                      <p:cBhvr>
                                        <p:cTn id="14" dur="1000"/>
                                        <p:tgtEl>
                                          <p:spTgt spid="21508"/>
                                        </p:tgtEl>
                                      </p:cBhvr>
                                    </p:animEffect>
                                  </p:childTnLst>
                                </p:cTn>
                              </p:par>
                              <p:par>
                                <p:cTn id="15" presetID="29" presetClass="entr" presetSubtype="0" fill="hold" grpId="0" nodeType="withEffect">
                                  <p:stCondLst>
                                    <p:cond delay="0"/>
                                  </p:stCondLst>
                                  <p:childTnLst>
                                    <p:set>
                                      <p:cBhvr>
                                        <p:cTn id="16" dur="1" fill="hold">
                                          <p:stCondLst>
                                            <p:cond delay="0"/>
                                          </p:stCondLst>
                                        </p:cTn>
                                        <p:tgtEl>
                                          <p:spTgt spid="21510"/>
                                        </p:tgtEl>
                                        <p:attrNameLst>
                                          <p:attrName>style.visibility</p:attrName>
                                        </p:attrNameLst>
                                      </p:cBhvr>
                                      <p:to>
                                        <p:strVal val="visible"/>
                                      </p:to>
                                    </p:set>
                                    <p:anim calcmode="lin" valueType="num">
                                      <p:cBhvr>
                                        <p:cTn id="17" dur="1000" fill="hold"/>
                                        <p:tgtEl>
                                          <p:spTgt spid="21510"/>
                                        </p:tgtEl>
                                        <p:attrNameLst>
                                          <p:attrName>ppt_x</p:attrName>
                                        </p:attrNameLst>
                                      </p:cBhvr>
                                      <p:tavLst>
                                        <p:tav tm="0">
                                          <p:val>
                                            <p:strVal val="#ppt_x-.2"/>
                                          </p:val>
                                        </p:tav>
                                        <p:tav tm="100000">
                                          <p:val>
                                            <p:strVal val="#ppt_x"/>
                                          </p:val>
                                        </p:tav>
                                      </p:tavLst>
                                    </p:anim>
                                    <p:anim calcmode="lin" valueType="num">
                                      <p:cBhvr>
                                        <p:cTn id="18" dur="1000" fill="hold"/>
                                        <p:tgtEl>
                                          <p:spTgt spid="21510"/>
                                        </p:tgtEl>
                                        <p:attrNameLst>
                                          <p:attrName>ppt_y</p:attrName>
                                        </p:attrNameLst>
                                      </p:cBhvr>
                                      <p:tavLst>
                                        <p:tav tm="0">
                                          <p:val>
                                            <p:strVal val="#ppt_y"/>
                                          </p:val>
                                        </p:tav>
                                        <p:tav tm="100000">
                                          <p:val>
                                            <p:strVal val="#ppt_y"/>
                                          </p:val>
                                        </p:tav>
                                      </p:tavLst>
                                    </p:anim>
                                    <p:animEffect transition="in" filter="wipe(right)" prLst="gradientSize: 0.1">
                                      <p:cBhvr>
                                        <p:cTn id="19" dur="1000"/>
                                        <p:tgtEl>
                                          <p:spTgt spid="21510"/>
                                        </p:tgtEl>
                                      </p:cBhvr>
                                    </p:animEffect>
                                  </p:childTnLst>
                                </p:cTn>
                              </p:par>
                              <p:par>
                                <p:cTn id="20" presetID="29" presetClass="entr" presetSubtype="0" fill="hold" grpId="0" nodeType="withEffect">
                                  <p:stCondLst>
                                    <p:cond delay="0"/>
                                  </p:stCondLst>
                                  <p:childTnLst>
                                    <p:set>
                                      <p:cBhvr>
                                        <p:cTn id="21" dur="1" fill="hold">
                                          <p:stCondLst>
                                            <p:cond delay="0"/>
                                          </p:stCondLst>
                                        </p:cTn>
                                        <p:tgtEl>
                                          <p:spTgt spid="21513"/>
                                        </p:tgtEl>
                                        <p:attrNameLst>
                                          <p:attrName>style.visibility</p:attrName>
                                        </p:attrNameLst>
                                      </p:cBhvr>
                                      <p:to>
                                        <p:strVal val="visible"/>
                                      </p:to>
                                    </p:set>
                                    <p:anim calcmode="lin" valueType="num">
                                      <p:cBhvr>
                                        <p:cTn id="22" dur="1000" fill="hold"/>
                                        <p:tgtEl>
                                          <p:spTgt spid="21513"/>
                                        </p:tgtEl>
                                        <p:attrNameLst>
                                          <p:attrName>ppt_x</p:attrName>
                                        </p:attrNameLst>
                                      </p:cBhvr>
                                      <p:tavLst>
                                        <p:tav tm="0">
                                          <p:val>
                                            <p:strVal val="#ppt_x-.2"/>
                                          </p:val>
                                        </p:tav>
                                        <p:tav tm="100000">
                                          <p:val>
                                            <p:strVal val="#ppt_x"/>
                                          </p:val>
                                        </p:tav>
                                      </p:tavLst>
                                    </p:anim>
                                    <p:anim calcmode="lin" valueType="num">
                                      <p:cBhvr>
                                        <p:cTn id="23" dur="1000" fill="hold"/>
                                        <p:tgtEl>
                                          <p:spTgt spid="21513"/>
                                        </p:tgtEl>
                                        <p:attrNameLst>
                                          <p:attrName>ppt_y</p:attrName>
                                        </p:attrNameLst>
                                      </p:cBhvr>
                                      <p:tavLst>
                                        <p:tav tm="0">
                                          <p:val>
                                            <p:strVal val="#ppt_y"/>
                                          </p:val>
                                        </p:tav>
                                        <p:tav tm="100000">
                                          <p:val>
                                            <p:strVal val="#ppt_y"/>
                                          </p:val>
                                        </p:tav>
                                      </p:tavLst>
                                    </p:anim>
                                    <p:animEffect transition="in" filter="wipe(right)" prLst="gradientSize: 0.1">
                                      <p:cBhvr>
                                        <p:cTn id="24" dur="1000"/>
                                        <p:tgtEl>
                                          <p:spTgt spid="21513"/>
                                        </p:tgtEl>
                                      </p:cBhvr>
                                    </p:animEffect>
                                  </p:childTnLst>
                                </p:cTn>
                              </p:par>
                              <p:par>
                                <p:cTn id="25" presetID="29" presetClass="entr" presetSubtype="0" fill="hold" nodeType="withEffect">
                                  <p:stCondLst>
                                    <p:cond delay="0"/>
                                  </p:stCondLst>
                                  <p:childTnLst>
                                    <p:set>
                                      <p:cBhvr>
                                        <p:cTn id="26" dur="1" fill="hold">
                                          <p:stCondLst>
                                            <p:cond delay="0"/>
                                          </p:stCondLst>
                                        </p:cTn>
                                        <p:tgtEl>
                                          <p:spTgt spid="18445"/>
                                        </p:tgtEl>
                                        <p:attrNameLst>
                                          <p:attrName>style.visibility</p:attrName>
                                        </p:attrNameLst>
                                      </p:cBhvr>
                                      <p:to>
                                        <p:strVal val="visible"/>
                                      </p:to>
                                    </p:set>
                                    <p:anim calcmode="lin" valueType="num">
                                      <p:cBhvr>
                                        <p:cTn id="27" dur="1000" fill="hold"/>
                                        <p:tgtEl>
                                          <p:spTgt spid="18445"/>
                                        </p:tgtEl>
                                        <p:attrNameLst>
                                          <p:attrName>ppt_x</p:attrName>
                                        </p:attrNameLst>
                                      </p:cBhvr>
                                      <p:tavLst>
                                        <p:tav tm="0">
                                          <p:val>
                                            <p:strVal val="#ppt_x-.2"/>
                                          </p:val>
                                        </p:tav>
                                        <p:tav tm="100000">
                                          <p:val>
                                            <p:strVal val="#ppt_x"/>
                                          </p:val>
                                        </p:tav>
                                      </p:tavLst>
                                    </p:anim>
                                    <p:anim calcmode="lin" valueType="num">
                                      <p:cBhvr>
                                        <p:cTn id="28" dur="1000" fill="hold"/>
                                        <p:tgtEl>
                                          <p:spTgt spid="18445"/>
                                        </p:tgtEl>
                                        <p:attrNameLst>
                                          <p:attrName>ppt_y</p:attrName>
                                        </p:attrNameLst>
                                      </p:cBhvr>
                                      <p:tavLst>
                                        <p:tav tm="0">
                                          <p:val>
                                            <p:strVal val="#ppt_y"/>
                                          </p:val>
                                        </p:tav>
                                        <p:tav tm="100000">
                                          <p:val>
                                            <p:strVal val="#ppt_y"/>
                                          </p:val>
                                        </p:tav>
                                      </p:tavLst>
                                    </p:anim>
                                    <p:animEffect transition="in" filter="wipe(right)" prLst="gradientSize: 0.1">
                                      <p:cBhvr>
                                        <p:cTn id="29" dur="1000"/>
                                        <p:tgtEl>
                                          <p:spTgt spid="18445"/>
                                        </p:tgtEl>
                                      </p:cBhvr>
                                    </p:animEffect>
                                  </p:childTnLst>
                                </p:cTn>
                              </p:par>
                              <p:par>
                                <p:cTn id="30" presetID="29" presetClass="entr" presetSubtype="0" fill="hold" nodeType="withEffect">
                                  <p:stCondLst>
                                    <p:cond delay="0"/>
                                  </p:stCondLst>
                                  <p:childTnLst>
                                    <p:set>
                                      <p:cBhvr>
                                        <p:cTn id="31" dur="1" fill="hold">
                                          <p:stCondLst>
                                            <p:cond delay="0"/>
                                          </p:stCondLst>
                                        </p:cTn>
                                        <p:tgtEl>
                                          <p:spTgt spid="82"/>
                                        </p:tgtEl>
                                        <p:attrNameLst>
                                          <p:attrName>style.visibility</p:attrName>
                                        </p:attrNameLst>
                                      </p:cBhvr>
                                      <p:to>
                                        <p:strVal val="visible"/>
                                      </p:to>
                                    </p:set>
                                    <p:anim calcmode="lin" valueType="num">
                                      <p:cBhvr>
                                        <p:cTn id="32" dur="1000" fill="hold"/>
                                        <p:tgtEl>
                                          <p:spTgt spid="82"/>
                                        </p:tgtEl>
                                        <p:attrNameLst>
                                          <p:attrName>ppt_x</p:attrName>
                                        </p:attrNameLst>
                                      </p:cBhvr>
                                      <p:tavLst>
                                        <p:tav tm="0">
                                          <p:val>
                                            <p:strVal val="#ppt_x-.2"/>
                                          </p:val>
                                        </p:tav>
                                        <p:tav tm="100000">
                                          <p:val>
                                            <p:strVal val="#ppt_x"/>
                                          </p:val>
                                        </p:tav>
                                      </p:tavLst>
                                    </p:anim>
                                    <p:anim calcmode="lin" valueType="num">
                                      <p:cBhvr>
                                        <p:cTn id="33" dur="1000" fill="hold"/>
                                        <p:tgtEl>
                                          <p:spTgt spid="82"/>
                                        </p:tgtEl>
                                        <p:attrNameLst>
                                          <p:attrName>ppt_y</p:attrName>
                                        </p:attrNameLst>
                                      </p:cBhvr>
                                      <p:tavLst>
                                        <p:tav tm="0">
                                          <p:val>
                                            <p:strVal val="#ppt_y"/>
                                          </p:val>
                                        </p:tav>
                                        <p:tav tm="100000">
                                          <p:val>
                                            <p:strVal val="#ppt_y"/>
                                          </p:val>
                                        </p:tav>
                                      </p:tavLst>
                                    </p:anim>
                                    <p:animEffect transition="in" filter="wipe(right)" prLst="gradientSize: 0.1">
                                      <p:cBhvr>
                                        <p:cTn id="34" dur="1000"/>
                                        <p:tgtEl>
                                          <p:spTgt spid="82"/>
                                        </p:tgtEl>
                                      </p:cBhvr>
                                    </p:animEffect>
                                  </p:childTnLst>
                                </p:cTn>
                              </p:par>
                              <p:par>
                                <p:cTn id="35" presetID="29" presetClass="entr" presetSubtype="0" fill="hold" nodeType="withEffect">
                                  <p:stCondLst>
                                    <p:cond delay="0"/>
                                  </p:stCondLst>
                                  <p:childTnLst>
                                    <p:set>
                                      <p:cBhvr>
                                        <p:cTn id="36" dur="1" fill="hold">
                                          <p:stCondLst>
                                            <p:cond delay="0"/>
                                          </p:stCondLst>
                                        </p:cTn>
                                        <p:tgtEl>
                                          <p:spTgt spid="162818"/>
                                        </p:tgtEl>
                                        <p:attrNameLst>
                                          <p:attrName>style.visibility</p:attrName>
                                        </p:attrNameLst>
                                      </p:cBhvr>
                                      <p:to>
                                        <p:strVal val="visible"/>
                                      </p:to>
                                    </p:set>
                                    <p:anim calcmode="lin" valueType="num">
                                      <p:cBhvr>
                                        <p:cTn id="37" dur="1000" fill="hold"/>
                                        <p:tgtEl>
                                          <p:spTgt spid="162818"/>
                                        </p:tgtEl>
                                        <p:attrNameLst>
                                          <p:attrName>ppt_x</p:attrName>
                                        </p:attrNameLst>
                                      </p:cBhvr>
                                      <p:tavLst>
                                        <p:tav tm="0">
                                          <p:val>
                                            <p:strVal val="#ppt_x-.2"/>
                                          </p:val>
                                        </p:tav>
                                        <p:tav tm="100000">
                                          <p:val>
                                            <p:strVal val="#ppt_x"/>
                                          </p:val>
                                        </p:tav>
                                      </p:tavLst>
                                    </p:anim>
                                    <p:anim calcmode="lin" valueType="num">
                                      <p:cBhvr>
                                        <p:cTn id="38" dur="1000" fill="hold"/>
                                        <p:tgtEl>
                                          <p:spTgt spid="162818"/>
                                        </p:tgtEl>
                                        <p:attrNameLst>
                                          <p:attrName>ppt_y</p:attrName>
                                        </p:attrNameLst>
                                      </p:cBhvr>
                                      <p:tavLst>
                                        <p:tav tm="0">
                                          <p:val>
                                            <p:strVal val="#ppt_y"/>
                                          </p:val>
                                        </p:tav>
                                        <p:tav tm="100000">
                                          <p:val>
                                            <p:strVal val="#ppt_y"/>
                                          </p:val>
                                        </p:tav>
                                      </p:tavLst>
                                    </p:anim>
                                    <p:animEffect transition="in" filter="wipe(right)" prLst="gradientSize: 0.1">
                                      <p:cBhvr>
                                        <p:cTn id="39" dur="1000"/>
                                        <p:tgtEl>
                                          <p:spTgt spid="162818"/>
                                        </p:tgtEl>
                                      </p:cBhvr>
                                    </p:animEffect>
                                  </p:childTnLst>
                                </p:cTn>
                              </p:par>
                              <p:par>
                                <p:cTn id="40" presetID="29" presetClass="entr" presetSubtype="0" fill="hold" grpId="0" nodeType="withEffect">
                                  <p:stCondLst>
                                    <p:cond delay="0"/>
                                  </p:stCondLst>
                                  <p:childTnLst>
                                    <p:set>
                                      <p:cBhvr>
                                        <p:cTn id="41" dur="1" fill="hold">
                                          <p:stCondLst>
                                            <p:cond delay="0"/>
                                          </p:stCondLst>
                                        </p:cTn>
                                        <p:tgtEl>
                                          <p:spTgt spid="84"/>
                                        </p:tgtEl>
                                        <p:attrNameLst>
                                          <p:attrName>style.visibility</p:attrName>
                                        </p:attrNameLst>
                                      </p:cBhvr>
                                      <p:to>
                                        <p:strVal val="visible"/>
                                      </p:to>
                                    </p:set>
                                    <p:anim calcmode="lin" valueType="num">
                                      <p:cBhvr>
                                        <p:cTn id="42" dur="1000" fill="hold"/>
                                        <p:tgtEl>
                                          <p:spTgt spid="84"/>
                                        </p:tgtEl>
                                        <p:attrNameLst>
                                          <p:attrName>ppt_x</p:attrName>
                                        </p:attrNameLst>
                                      </p:cBhvr>
                                      <p:tavLst>
                                        <p:tav tm="0">
                                          <p:val>
                                            <p:strVal val="#ppt_x-.2"/>
                                          </p:val>
                                        </p:tav>
                                        <p:tav tm="100000">
                                          <p:val>
                                            <p:strVal val="#ppt_x"/>
                                          </p:val>
                                        </p:tav>
                                      </p:tavLst>
                                    </p:anim>
                                    <p:anim calcmode="lin" valueType="num">
                                      <p:cBhvr>
                                        <p:cTn id="43" dur="1000" fill="hold"/>
                                        <p:tgtEl>
                                          <p:spTgt spid="84"/>
                                        </p:tgtEl>
                                        <p:attrNameLst>
                                          <p:attrName>ppt_y</p:attrName>
                                        </p:attrNameLst>
                                      </p:cBhvr>
                                      <p:tavLst>
                                        <p:tav tm="0">
                                          <p:val>
                                            <p:strVal val="#ppt_y"/>
                                          </p:val>
                                        </p:tav>
                                        <p:tav tm="100000">
                                          <p:val>
                                            <p:strVal val="#ppt_y"/>
                                          </p:val>
                                        </p:tav>
                                      </p:tavLst>
                                    </p:anim>
                                    <p:animEffect transition="in" filter="wipe(right)" prLst="gradientSize: 0.1">
                                      <p:cBhvr>
                                        <p:cTn id="44" dur="1000"/>
                                        <p:tgtEl>
                                          <p:spTgt spid="84"/>
                                        </p:tgtEl>
                                      </p:cBhvr>
                                    </p:animEffect>
                                  </p:childTnLst>
                                </p:cTn>
                              </p:par>
                              <p:par>
                                <p:cTn id="45" presetID="29" presetClass="entr" presetSubtype="0" fill="hold" grpId="0" nodeType="withEffect">
                                  <p:stCondLst>
                                    <p:cond delay="0"/>
                                  </p:stCondLst>
                                  <p:childTnLst>
                                    <p:set>
                                      <p:cBhvr>
                                        <p:cTn id="46" dur="1" fill="hold">
                                          <p:stCondLst>
                                            <p:cond delay="0"/>
                                          </p:stCondLst>
                                        </p:cTn>
                                        <p:tgtEl>
                                          <p:spTgt spid="85"/>
                                        </p:tgtEl>
                                        <p:attrNameLst>
                                          <p:attrName>style.visibility</p:attrName>
                                        </p:attrNameLst>
                                      </p:cBhvr>
                                      <p:to>
                                        <p:strVal val="visible"/>
                                      </p:to>
                                    </p:set>
                                    <p:anim calcmode="lin" valueType="num">
                                      <p:cBhvr>
                                        <p:cTn id="47" dur="1000" fill="hold"/>
                                        <p:tgtEl>
                                          <p:spTgt spid="85"/>
                                        </p:tgtEl>
                                        <p:attrNameLst>
                                          <p:attrName>ppt_x</p:attrName>
                                        </p:attrNameLst>
                                      </p:cBhvr>
                                      <p:tavLst>
                                        <p:tav tm="0">
                                          <p:val>
                                            <p:strVal val="#ppt_x-.2"/>
                                          </p:val>
                                        </p:tav>
                                        <p:tav tm="100000">
                                          <p:val>
                                            <p:strVal val="#ppt_x"/>
                                          </p:val>
                                        </p:tav>
                                      </p:tavLst>
                                    </p:anim>
                                    <p:anim calcmode="lin" valueType="num">
                                      <p:cBhvr>
                                        <p:cTn id="48" dur="1000" fill="hold"/>
                                        <p:tgtEl>
                                          <p:spTgt spid="85"/>
                                        </p:tgtEl>
                                        <p:attrNameLst>
                                          <p:attrName>ppt_y</p:attrName>
                                        </p:attrNameLst>
                                      </p:cBhvr>
                                      <p:tavLst>
                                        <p:tav tm="0">
                                          <p:val>
                                            <p:strVal val="#ppt_y"/>
                                          </p:val>
                                        </p:tav>
                                        <p:tav tm="100000">
                                          <p:val>
                                            <p:strVal val="#ppt_y"/>
                                          </p:val>
                                        </p:tav>
                                      </p:tavLst>
                                    </p:anim>
                                    <p:animEffect transition="in" filter="wipe(right)" prLst="gradientSize: 0.1">
                                      <p:cBhvr>
                                        <p:cTn id="49" dur="1000"/>
                                        <p:tgtEl>
                                          <p:spTgt spid="85"/>
                                        </p:tgtEl>
                                      </p:cBhvr>
                                    </p:animEffect>
                                  </p:childTnLst>
                                </p:cTn>
                              </p:par>
                              <p:par>
                                <p:cTn id="50" presetID="29" presetClass="entr" presetSubtype="0" fill="hold" grpId="0" nodeType="withEffect">
                                  <p:stCondLst>
                                    <p:cond delay="0"/>
                                  </p:stCondLst>
                                  <p:childTnLst>
                                    <p:set>
                                      <p:cBhvr>
                                        <p:cTn id="51" dur="1" fill="hold">
                                          <p:stCondLst>
                                            <p:cond delay="0"/>
                                          </p:stCondLst>
                                        </p:cTn>
                                        <p:tgtEl>
                                          <p:spTgt spid="86"/>
                                        </p:tgtEl>
                                        <p:attrNameLst>
                                          <p:attrName>style.visibility</p:attrName>
                                        </p:attrNameLst>
                                      </p:cBhvr>
                                      <p:to>
                                        <p:strVal val="visible"/>
                                      </p:to>
                                    </p:set>
                                    <p:anim calcmode="lin" valueType="num">
                                      <p:cBhvr>
                                        <p:cTn id="52" dur="1000" fill="hold"/>
                                        <p:tgtEl>
                                          <p:spTgt spid="86"/>
                                        </p:tgtEl>
                                        <p:attrNameLst>
                                          <p:attrName>ppt_x</p:attrName>
                                        </p:attrNameLst>
                                      </p:cBhvr>
                                      <p:tavLst>
                                        <p:tav tm="0">
                                          <p:val>
                                            <p:strVal val="#ppt_x-.2"/>
                                          </p:val>
                                        </p:tav>
                                        <p:tav tm="100000">
                                          <p:val>
                                            <p:strVal val="#ppt_x"/>
                                          </p:val>
                                        </p:tav>
                                      </p:tavLst>
                                    </p:anim>
                                    <p:anim calcmode="lin" valueType="num">
                                      <p:cBhvr>
                                        <p:cTn id="53" dur="1000" fill="hold"/>
                                        <p:tgtEl>
                                          <p:spTgt spid="86"/>
                                        </p:tgtEl>
                                        <p:attrNameLst>
                                          <p:attrName>ppt_y</p:attrName>
                                        </p:attrNameLst>
                                      </p:cBhvr>
                                      <p:tavLst>
                                        <p:tav tm="0">
                                          <p:val>
                                            <p:strVal val="#ppt_y"/>
                                          </p:val>
                                        </p:tav>
                                        <p:tav tm="100000">
                                          <p:val>
                                            <p:strVal val="#ppt_y"/>
                                          </p:val>
                                        </p:tav>
                                      </p:tavLst>
                                    </p:anim>
                                    <p:animEffect transition="in" filter="wipe(right)" prLst="gradientSize: 0.1">
                                      <p:cBhvr>
                                        <p:cTn id="54" dur="1000"/>
                                        <p:tgtEl>
                                          <p:spTgt spid="86"/>
                                        </p:tgtEl>
                                      </p:cBhvr>
                                    </p:animEffect>
                                  </p:childTnLst>
                                </p:cTn>
                              </p:par>
                              <p:par>
                                <p:cTn id="55" presetID="29" presetClass="entr" presetSubtype="0" fill="hold" grpId="0" nodeType="withEffect">
                                  <p:stCondLst>
                                    <p:cond delay="0"/>
                                  </p:stCondLst>
                                  <p:childTnLst>
                                    <p:set>
                                      <p:cBhvr>
                                        <p:cTn id="56" dur="1" fill="hold">
                                          <p:stCondLst>
                                            <p:cond delay="0"/>
                                          </p:stCondLst>
                                        </p:cTn>
                                        <p:tgtEl>
                                          <p:spTgt spid="87"/>
                                        </p:tgtEl>
                                        <p:attrNameLst>
                                          <p:attrName>style.visibility</p:attrName>
                                        </p:attrNameLst>
                                      </p:cBhvr>
                                      <p:to>
                                        <p:strVal val="visible"/>
                                      </p:to>
                                    </p:set>
                                    <p:anim calcmode="lin" valueType="num">
                                      <p:cBhvr>
                                        <p:cTn id="57" dur="1000" fill="hold"/>
                                        <p:tgtEl>
                                          <p:spTgt spid="87"/>
                                        </p:tgtEl>
                                        <p:attrNameLst>
                                          <p:attrName>ppt_x</p:attrName>
                                        </p:attrNameLst>
                                      </p:cBhvr>
                                      <p:tavLst>
                                        <p:tav tm="0">
                                          <p:val>
                                            <p:strVal val="#ppt_x-.2"/>
                                          </p:val>
                                        </p:tav>
                                        <p:tav tm="100000">
                                          <p:val>
                                            <p:strVal val="#ppt_x"/>
                                          </p:val>
                                        </p:tav>
                                      </p:tavLst>
                                    </p:anim>
                                    <p:anim calcmode="lin" valueType="num">
                                      <p:cBhvr>
                                        <p:cTn id="58" dur="1000" fill="hold"/>
                                        <p:tgtEl>
                                          <p:spTgt spid="87"/>
                                        </p:tgtEl>
                                        <p:attrNameLst>
                                          <p:attrName>ppt_y</p:attrName>
                                        </p:attrNameLst>
                                      </p:cBhvr>
                                      <p:tavLst>
                                        <p:tav tm="0">
                                          <p:val>
                                            <p:strVal val="#ppt_y"/>
                                          </p:val>
                                        </p:tav>
                                        <p:tav tm="100000">
                                          <p:val>
                                            <p:strVal val="#ppt_y"/>
                                          </p:val>
                                        </p:tav>
                                      </p:tavLst>
                                    </p:anim>
                                    <p:animEffect transition="in" filter="wipe(right)" prLst="gradientSize: 0.1">
                                      <p:cBhvr>
                                        <p:cTn id="59" dur="1000"/>
                                        <p:tgtEl>
                                          <p:spTgt spid="87"/>
                                        </p:tgtEl>
                                      </p:cBhvr>
                                    </p:animEffect>
                                  </p:childTnLst>
                                </p:cTn>
                              </p:par>
                              <p:par>
                                <p:cTn id="60" presetID="29" presetClass="entr" presetSubtype="0" fill="hold" nodeType="withEffect">
                                  <p:stCondLst>
                                    <p:cond delay="0"/>
                                  </p:stCondLst>
                                  <p:childTnLst>
                                    <p:set>
                                      <p:cBhvr>
                                        <p:cTn id="61" dur="1" fill="hold">
                                          <p:stCondLst>
                                            <p:cond delay="0"/>
                                          </p:stCondLst>
                                        </p:cTn>
                                        <p:tgtEl>
                                          <p:spTgt spid="18"/>
                                        </p:tgtEl>
                                        <p:attrNameLst>
                                          <p:attrName>style.visibility</p:attrName>
                                        </p:attrNameLst>
                                      </p:cBhvr>
                                      <p:to>
                                        <p:strVal val="visible"/>
                                      </p:to>
                                    </p:set>
                                    <p:anim calcmode="lin" valueType="num">
                                      <p:cBhvr>
                                        <p:cTn id="62" dur="1000" fill="hold"/>
                                        <p:tgtEl>
                                          <p:spTgt spid="18"/>
                                        </p:tgtEl>
                                        <p:attrNameLst>
                                          <p:attrName>ppt_x</p:attrName>
                                        </p:attrNameLst>
                                      </p:cBhvr>
                                      <p:tavLst>
                                        <p:tav tm="0">
                                          <p:val>
                                            <p:strVal val="#ppt_x-.2"/>
                                          </p:val>
                                        </p:tav>
                                        <p:tav tm="100000">
                                          <p:val>
                                            <p:strVal val="#ppt_x"/>
                                          </p:val>
                                        </p:tav>
                                      </p:tavLst>
                                    </p:anim>
                                    <p:anim calcmode="lin" valueType="num">
                                      <p:cBhvr>
                                        <p:cTn id="63" dur="1000" fill="hold"/>
                                        <p:tgtEl>
                                          <p:spTgt spid="18"/>
                                        </p:tgtEl>
                                        <p:attrNameLst>
                                          <p:attrName>ppt_y</p:attrName>
                                        </p:attrNameLst>
                                      </p:cBhvr>
                                      <p:tavLst>
                                        <p:tav tm="0">
                                          <p:val>
                                            <p:strVal val="#ppt_y"/>
                                          </p:val>
                                        </p:tav>
                                        <p:tav tm="100000">
                                          <p:val>
                                            <p:strVal val="#ppt_y"/>
                                          </p:val>
                                        </p:tav>
                                      </p:tavLst>
                                    </p:anim>
                                    <p:animEffect transition="in" filter="wipe(right)" prLst="gradientSize: 0.1">
                                      <p:cBhvr>
                                        <p:cTn id="64" dur="1000"/>
                                        <p:tgtEl>
                                          <p:spTgt spid="18"/>
                                        </p:tgtEl>
                                      </p:cBhvr>
                                    </p:animEffect>
                                  </p:childTnLst>
                                </p:cTn>
                              </p:par>
                              <p:par>
                                <p:cTn id="65" presetID="29" presetClass="entr" presetSubtype="0" fill="hold" nodeType="withEffect">
                                  <p:stCondLst>
                                    <p:cond delay="0"/>
                                  </p:stCondLst>
                                  <p:childTnLst>
                                    <p:set>
                                      <p:cBhvr>
                                        <p:cTn id="66" dur="1" fill="hold">
                                          <p:stCondLst>
                                            <p:cond delay="0"/>
                                          </p:stCondLst>
                                        </p:cTn>
                                        <p:tgtEl>
                                          <p:spTgt spid="19"/>
                                        </p:tgtEl>
                                        <p:attrNameLst>
                                          <p:attrName>style.visibility</p:attrName>
                                        </p:attrNameLst>
                                      </p:cBhvr>
                                      <p:to>
                                        <p:strVal val="visible"/>
                                      </p:to>
                                    </p:set>
                                    <p:anim calcmode="lin" valueType="num">
                                      <p:cBhvr>
                                        <p:cTn id="67" dur="1000" fill="hold"/>
                                        <p:tgtEl>
                                          <p:spTgt spid="19"/>
                                        </p:tgtEl>
                                        <p:attrNameLst>
                                          <p:attrName>ppt_x</p:attrName>
                                        </p:attrNameLst>
                                      </p:cBhvr>
                                      <p:tavLst>
                                        <p:tav tm="0">
                                          <p:val>
                                            <p:strVal val="#ppt_x-.2"/>
                                          </p:val>
                                        </p:tav>
                                        <p:tav tm="100000">
                                          <p:val>
                                            <p:strVal val="#ppt_x"/>
                                          </p:val>
                                        </p:tav>
                                      </p:tavLst>
                                    </p:anim>
                                    <p:anim calcmode="lin" valueType="num">
                                      <p:cBhvr>
                                        <p:cTn id="68" dur="1000" fill="hold"/>
                                        <p:tgtEl>
                                          <p:spTgt spid="19"/>
                                        </p:tgtEl>
                                        <p:attrNameLst>
                                          <p:attrName>ppt_y</p:attrName>
                                        </p:attrNameLst>
                                      </p:cBhvr>
                                      <p:tavLst>
                                        <p:tav tm="0">
                                          <p:val>
                                            <p:strVal val="#ppt_y"/>
                                          </p:val>
                                        </p:tav>
                                        <p:tav tm="100000">
                                          <p:val>
                                            <p:strVal val="#ppt_y"/>
                                          </p:val>
                                        </p:tav>
                                      </p:tavLst>
                                    </p:anim>
                                    <p:animEffect transition="in" filter="wipe(right)" prLst="gradientSize: 0.1">
                                      <p:cBhvr>
                                        <p:cTn id="69"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p:bldP spid="21510" grpId="0"/>
      <p:bldP spid="21513" grpId="0"/>
      <p:bldP spid="84" grpId="0"/>
      <p:bldP spid="85" grpId="0"/>
      <p:bldP spid="86" grpId="0"/>
      <p:bldP spid="8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1" y="3248561"/>
            <a:ext cx="2480490" cy="1323439"/>
          </a:xfrm>
          <a:prstGeom prst="rect">
            <a:avLst/>
          </a:prstGeom>
          <a:noFill/>
          <a:ln>
            <a:solidFill>
              <a:schemeClr val="accent1"/>
            </a:solidFill>
          </a:ln>
        </p:spPr>
        <p:txBody>
          <a:bodyPr wrap="square" rtlCol="0">
            <a:spAutoFit/>
          </a:bodyPr>
          <a:lstStyle/>
          <a:p>
            <a:pPr algn="ctr"/>
            <a:r>
              <a:rPr lang="id-ID" sz="4000" dirty="0" smtClean="0"/>
              <a:t>JABATAN ASN</a:t>
            </a:r>
            <a:endParaRPr lang="id-ID" sz="4000" dirty="0"/>
          </a:p>
        </p:txBody>
      </p:sp>
      <p:sp>
        <p:nvSpPr>
          <p:cNvPr id="3" name="TextBox 2"/>
          <p:cNvSpPr txBox="1"/>
          <p:nvPr/>
        </p:nvSpPr>
        <p:spPr>
          <a:xfrm>
            <a:off x="3276600" y="1972270"/>
            <a:ext cx="1435290" cy="923330"/>
          </a:xfrm>
          <a:prstGeom prst="rect">
            <a:avLst/>
          </a:prstGeom>
          <a:noFill/>
          <a:ln>
            <a:solidFill>
              <a:schemeClr val="accent1"/>
            </a:solidFill>
          </a:ln>
        </p:spPr>
        <p:txBody>
          <a:bodyPr wrap="square" rtlCol="0">
            <a:spAutoFit/>
          </a:bodyPr>
          <a:lstStyle/>
          <a:p>
            <a:r>
              <a:rPr lang="id-ID" b="1" dirty="0" smtClean="0">
                <a:solidFill>
                  <a:srgbClr val="FF0000"/>
                </a:solidFill>
              </a:rPr>
              <a:t>JABATAN PIMPINAN TINGGI</a:t>
            </a:r>
            <a:endParaRPr lang="id-ID" b="1" dirty="0">
              <a:solidFill>
                <a:srgbClr val="FF0000"/>
              </a:solidFill>
            </a:endParaRPr>
          </a:p>
        </p:txBody>
      </p:sp>
      <p:sp>
        <p:nvSpPr>
          <p:cNvPr id="4" name="TextBox 3"/>
          <p:cNvSpPr txBox="1"/>
          <p:nvPr/>
        </p:nvSpPr>
        <p:spPr>
          <a:xfrm>
            <a:off x="3276601" y="3544669"/>
            <a:ext cx="1905000" cy="646331"/>
          </a:xfrm>
          <a:prstGeom prst="rect">
            <a:avLst/>
          </a:prstGeom>
          <a:noFill/>
          <a:ln>
            <a:solidFill>
              <a:schemeClr val="accent1"/>
            </a:solidFill>
          </a:ln>
        </p:spPr>
        <p:txBody>
          <a:bodyPr wrap="square" rtlCol="0">
            <a:spAutoFit/>
          </a:bodyPr>
          <a:lstStyle/>
          <a:p>
            <a:r>
              <a:rPr lang="id-ID" b="1" dirty="0" smtClean="0">
                <a:solidFill>
                  <a:srgbClr val="0070C0"/>
                </a:solidFill>
              </a:rPr>
              <a:t>JABATAN ADMINISTRASI</a:t>
            </a:r>
            <a:endParaRPr lang="id-ID" b="1" dirty="0">
              <a:solidFill>
                <a:srgbClr val="0070C0"/>
              </a:solidFill>
            </a:endParaRPr>
          </a:p>
        </p:txBody>
      </p:sp>
      <p:sp>
        <p:nvSpPr>
          <p:cNvPr id="5" name="TextBox 4"/>
          <p:cNvSpPr txBox="1"/>
          <p:nvPr/>
        </p:nvSpPr>
        <p:spPr>
          <a:xfrm>
            <a:off x="3389195" y="5169932"/>
            <a:ext cx="1716205" cy="646331"/>
          </a:xfrm>
          <a:prstGeom prst="rect">
            <a:avLst/>
          </a:prstGeom>
          <a:noFill/>
          <a:ln>
            <a:solidFill>
              <a:schemeClr val="accent1"/>
            </a:solidFill>
          </a:ln>
        </p:spPr>
        <p:txBody>
          <a:bodyPr wrap="square" rtlCol="0">
            <a:spAutoFit/>
          </a:bodyPr>
          <a:lstStyle/>
          <a:p>
            <a:r>
              <a:rPr lang="id-ID" b="1" dirty="0" smtClean="0">
                <a:solidFill>
                  <a:srgbClr val="7030A0"/>
                </a:solidFill>
              </a:rPr>
              <a:t>JABATAN FUNGSIONAL</a:t>
            </a:r>
            <a:endParaRPr lang="id-ID" b="1" dirty="0">
              <a:solidFill>
                <a:srgbClr val="7030A0"/>
              </a:solidFill>
            </a:endParaRPr>
          </a:p>
        </p:txBody>
      </p:sp>
      <p:sp>
        <p:nvSpPr>
          <p:cNvPr id="6" name="TextBox 5"/>
          <p:cNvSpPr txBox="1"/>
          <p:nvPr/>
        </p:nvSpPr>
        <p:spPr>
          <a:xfrm>
            <a:off x="5840651" y="1916668"/>
            <a:ext cx="1445780" cy="369332"/>
          </a:xfrm>
          <a:prstGeom prst="rect">
            <a:avLst/>
          </a:prstGeom>
          <a:noFill/>
        </p:spPr>
        <p:txBody>
          <a:bodyPr wrap="none" rtlCol="0">
            <a:spAutoFit/>
          </a:bodyPr>
          <a:lstStyle/>
          <a:p>
            <a:r>
              <a:rPr lang="id-ID" dirty="0" smtClean="0"/>
              <a:t>JPT UTAMA</a:t>
            </a:r>
            <a:endParaRPr lang="id-ID" dirty="0"/>
          </a:p>
        </p:txBody>
      </p:sp>
      <p:sp>
        <p:nvSpPr>
          <p:cNvPr id="7" name="TextBox 6"/>
          <p:cNvSpPr txBox="1"/>
          <p:nvPr/>
        </p:nvSpPr>
        <p:spPr>
          <a:xfrm>
            <a:off x="5838742" y="2297668"/>
            <a:ext cx="1334661" cy="369332"/>
          </a:xfrm>
          <a:prstGeom prst="rect">
            <a:avLst/>
          </a:prstGeom>
          <a:noFill/>
        </p:spPr>
        <p:txBody>
          <a:bodyPr wrap="none" rtlCol="0">
            <a:spAutoFit/>
          </a:bodyPr>
          <a:lstStyle/>
          <a:p>
            <a:r>
              <a:rPr lang="id-ID" dirty="0" smtClean="0"/>
              <a:t>JPT MUDA</a:t>
            </a:r>
            <a:endParaRPr lang="id-ID" dirty="0"/>
          </a:p>
        </p:txBody>
      </p:sp>
      <p:sp>
        <p:nvSpPr>
          <p:cNvPr id="8" name="TextBox 7"/>
          <p:cNvSpPr txBox="1"/>
          <p:nvPr/>
        </p:nvSpPr>
        <p:spPr>
          <a:xfrm>
            <a:off x="5838742" y="2678668"/>
            <a:ext cx="1736437" cy="369332"/>
          </a:xfrm>
          <a:prstGeom prst="rect">
            <a:avLst/>
          </a:prstGeom>
          <a:noFill/>
        </p:spPr>
        <p:txBody>
          <a:bodyPr wrap="none" rtlCol="0">
            <a:spAutoFit/>
          </a:bodyPr>
          <a:lstStyle/>
          <a:p>
            <a:r>
              <a:rPr lang="id-ID" dirty="0" smtClean="0"/>
              <a:t>JPT PRATAMA</a:t>
            </a:r>
            <a:endParaRPr lang="id-ID" dirty="0"/>
          </a:p>
        </p:txBody>
      </p:sp>
      <p:sp>
        <p:nvSpPr>
          <p:cNvPr id="9" name="TextBox 8"/>
          <p:cNvSpPr txBox="1"/>
          <p:nvPr/>
        </p:nvSpPr>
        <p:spPr>
          <a:xfrm>
            <a:off x="5820545" y="3288268"/>
            <a:ext cx="2548711" cy="369332"/>
          </a:xfrm>
          <a:prstGeom prst="rect">
            <a:avLst/>
          </a:prstGeom>
          <a:noFill/>
        </p:spPr>
        <p:txBody>
          <a:bodyPr wrap="none" rtlCol="0">
            <a:spAutoFit/>
          </a:bodyPr>
          <a:lstStyle/>
          <a:p>
            <a:r>
              <a:rPr lang="id-ID" dirty="0" smtClean="0"/>
              <a:t>JAB ADMINISTRATOR</a:t>
            </a:r>
            <a:endParaRPr lang="id-ID" dirty="0"/>
          </a:p>
        </p:txBody>
      </p:sp>
      <p:sp>
        <p:nvSpPr>
          <p:cNvPr id="10" name="TextBox 9"/>
          <p:cNvSpPr txBox="1"/>
          <p:nvPr/>
        </p:nvSpPr>
        <p:spPr>
          <a:xfrm>
            <a:off x="5820545" y="3669268"/>
            <a:ext cx="1988493" cy="369332"/>
          </a:xfrm>
          <a:prstGeom prst="rect">
            <a:avLst/>
          </a:prstGeom>
          <a:noFill/>
        </p:spPr>
        <p:txBody>
          <a:bodyPr wrap="none" rtlCol="0">
            <a:spAutoFit/>
          </a:bodyPr>
          <a:lstStyle/>
          <a:p>
            <a:r>
              <a:rPr lang="id-ID" dirty="0" smtClean="0"/>
              <a:t>JAB PENGAWAS</a:t>
            </a:r>
            <a:endParaRPr lang="id-ID" dirty="0"/>
          </a:p>
        </p:txBody>
      </p:sp>
      <p:sp>
        <p:nvSpPr>
          <p:cNvPr id="11" name="TextBox 10"/>
          <p:cNvSpPr txBox="1"/>
          <p:nvPr/>
        </p:nvSpPr>
        <p:spPr>
          <a:xfrm>
            <a:off x="5797808" y="4050268"/>
            <a:ext cx="2044149" cy="369332"/>
          </a:xfrm>
          <a:prstGeom prst="rect">
            <a:avLst/>
          </a:prstGeom>
          <a:noFill/>
        </p:spPr>
        <p:txBody>
          <a:bodyPr wrap="none" rtlCol="0">
            <a:spAutoFit/>
          </a:bodyPr>
          <a:lstStyle/>
          <a:p>
            <a:r>
              <a:rPr lang="id-ID" dirty="0" smtClean="0"/>
              <a:t>JAB PELAKSANA</a:t>
            </a:r>
            <a:endParaRPr lang="id-ID" dirty="0"/>
          </a:p>
        </p:txBody>
      </p:sp>
      <p:sp>
        <p:nvSpPr>
          <p:cNvPr id="12" name="TextBox 11"/>
          <p:cNvSpPr txBox="1"/>
          <p:nvPr/>
        </p:nvSpPr>
        <p:spPr>
          <a:xfrm>
            <a:off x="5418487" y="4729300"/>
            <a:ext cx="1326004" cy="369332"/>
          </a:xfrm>
          <a:prstGeom prst="rect">
            <a:avLst/>
          </a:prstGeom>
          <a:noFill/>
        </p:spPr>
        <p:txBody>
          <a:bodyPr wrap="none" rtlCol="0">
            <a:spAutoFit/>
          </a:bodyPr>
          <a:lstStyle/>
          <a:p>
            <a:r>
              <a:rPr lang="id-ID" dirty="0" smtClean="0"/>
              <a:t>KEAHLIAN</a:t>
            </a:r>
            <a:endParaRPr lang="id-ID" dirty="0"/>
          </a:p>
        </p:txBody>
      </p:sp>
      <p:sp>
        <p:nvSpPr>
          <p:cNvPr id="13" name="TextBox 12"/>
          <p:cNvSpPr txBox="1"/>
          <p:nvPr/>
        </p:nvSpPr>
        <p:spPr>
          <a:xfrm>
            <a:off x="5342032" y="6025881"/>
            <a:ext cx="1950086" cy="369332"/>
          </a:xfrm>
          <a:prstGeom prst="rect">
            <a:avLst/>
          </a:prstGeom>
          <a:noFill/>
        </p:spPr>
        <p:txBody>
          <a:bodyPr wrap="none" rtlCol="0">
            <a:spAutoFit/>
          </a:bodyPr>
          <a:lstStyle/>
          <a:p>
            <a:r>
              <a:rPr lang="id-ID" dirty="0" smtClean="0"/>
              <a:t>KATERAMPILAN</a:t>
            </a:r>
            <a:endParaRPr lang="id-ID" dirty="0"/>
          </a:p>
        </p:txBody>
      </p:sp>
      <p:sp>
        <p:nvSpPr>
          <p:cNvPr id="14" name="TextBox 13"/>
          <p:cNvSpPr txBox="1"/>
          <p:nvPr/>
        </p:nvSpPr>
        <p:spPr>
          <a:xfrm>
            <a:off x="7638460" y="4347697"/>
            <a:ext cx="1505540" cy="1200329"/>
          </a:xfrm>
          <a:prstGeom prst="rect">
            <a:avLst/>
          </a:prstGeom>
          <a:solidFill>
            <a:schemeClr val="accent2"/>
          </a:solidFill>
        </p:spPr>
        <p:txBody>
          <a:bodyPr wrap="none" rtlCol="0">
            <a:spAutoFit/>
          </a:bodyPr>
          <a:lstStyle/>
          <a:p>
            <a:r>
              <a:rPr lang="id-ID" dirty="0" smtClean="0"/>
              <a:t>Ahli Pertama</a:t>
            </a:r>
          </a:p>
          <a:p>
            <a:r>
              <a:rPr lang="id-ID" dirty="0" smtClean="0"/>
              <a:t>Ahli Muda</a:t>
            </a:r>
          </a:p>
          <a:p>
            <a:r>
              <a:rPr lang="id-ID" dirty="0" smtClean="0"/>
              <a:t>Ahli Madya</a:t>
            </a:r>
          </a:p>
          <a:p>
            <a:r>
              <a:rPr lang="id-ID" dirty="0" smtClean="0"/>
              <a:t>Ahli Utama</a:t>
            </a:r>
            <a:endParaRPr lang="id-ID" dirty="0"/>
          </a:p>
        </p:txBody>
      </p:sp>
      <p:sp>
        <p:nvSpPr>
          <p:cNvPr id="15" name="TextBox 14"/>
          <p:cNvSpPr txBox="1"/>
          <p:nvPr/>
        </p:nvSpPr>
        <p:spPr>
          <a:xfrm>
            <a:off x="7638460" y="5610382"/>
            <a:ext cx="1505540" cy="1200329"/>
          </a:xfrm>
          <a:prstGeom prst="rect">
            <a:avLst/>
          </a:prstGeom>
          <a:solidFill>
            <a:srgbClr val="92D050"/>
          </a:solidFill>
        </p:spPr>
        <p:txBody>
          <a:bodyPr wrap="square" rtlCol="0">
            <a:spAutoFit/>
          </a:bodyPr>
          <a:lstStyle/>
          <a:p>
            <a:r>
              <a:rPr lang="id-ID" dirty="0" smtClean="0"/>
              <a:t>Pelaksana </a:t>
            </a:r>
          </a:p>
          <a:p>
            <a:r>
              <a:rPr lang="id-ID" dirty="0" smtClean="0"/>
              <a:t>Terampil</a:t>
            </a:r>
          </a:p>
          <a:p>
            <a:r>
              <a:rPr lang="id-ID" dirty="0" smtClean="0"/>
              <a:t>Mahir</a:t>
            </a:r>
          </a:p>
          <a:p>
            <a:r>
              <a:rPr lang="id-ID" dirty="0" smtClean="0"/>
              <a:t>Penyelia</a:t>
            </a:r>
            <a:endParaRPr lang="id-ID" dirty="0"/>
          </a:p>
        </p:txBody>
      </p:sp>
      <p:cxnSp>
        <p:nvCxnSpPr>
          <p:cNvPr id="17" name="Straight Arrow Connector 16"/>
          <p:cNvCxnSpPr>
            <a:stCxn id="2" idx="3"/>
            <a:endCxn id="3" idx="1"/>
          </p:cNvCxnSpPr>
          <p:nvPr/>
        </p:nvCxnSpPr>
        <p:spPr>
          <a:xfrm flipV="1">
            <a:off x="2632891" y="2433935"/>
            <a:ext cx="643709" cy="14763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2" idx="3"/>
            <a:endCxn id="4" idx="1"/>
          </p:cNvCxnSpPr>
          <p:nvPr/>
        </p:nvCxnSpPr>
        <p:spPr>
          <a:xfrm flipV="1">
            <a:off x="2632891" y="3867835"/>
            <a:ext cx="643710" cy="424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2" idx="3"/>
            <a:endCxn id="5" idx="1"/>
          </p:cNvCxnSpPr>
          <p:nvPr/>
        </p:nvCxnSpPr>
        <p:spPr>
          <a:xfrm>
            <a:off x="2632891" y="3910281"/>
            <a:ext cx="756304" cy="15828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3" idx="3"/>
            <a:endCxn id="6" idx="1"/>
          </p:cNvCxnSpPr>
          <p:nvPr/>
        </p:nvCxnSpPr>
        <p:spPr>
          <a:xfrm flipV="1">
            <a:off x="4711890" y="2101334"/>
            <a:ext cx="1128761" cy="3326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3" idx="3"/>
            <a:endCxn id="7" idx="1"/>
          </p:cNvCxnSpPr>
          <p:nvPr/>
        </p:nvCxnSpPr>
        <p:spPr>
          <a:xfrm>
            <a:off x="4711890" y="2433935"/>
            <a:ext cx="1126852" cy="483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3" idx="3"/>
            <a:endCxn id="8" idx="1"/>
          </p:cNvCxnSpPr>
          <p:nvPr/>
        </p:nvCxnSpPr>
        <p:spPr>
          <a:xfrm>
            <a:off x="4711890" y="2433935"/>
            <a:ext cx="1126852" cy="4293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 idx="3"/>
            <a:endCxn id="9" idx="1"/>
          </p:cNvCxnSpPr>
          <p:nvPr/>
        </p:nvCxnSpPr>
        <p:spPr>
          <a:xfrm flipV="1">
            <a:off x="5181601" y="3472934"/>
            <a:ext cx="638944" cy="3949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4" idx="3"/>
            <a:endCxn id="10" idx="1"/>
          </p:cNvCxnSpPr>
          <p:nvPr/>
        </p:nvCxnSpPr>
        <p:spPr>
          <a:xfrm flipV="1">
            <a:off x="5181601" y="3853934"/>
            <a:ext cx="638944" cy="139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4" idx="3"/>
            <a:endCxn id="11" idx="1"/>
          </p:cNvCxnSpPr>
          <p:nvPr/>
        </p:nvCxnSpPr>
        <p:spPr>
          <a:xfrm>
            <a:off x="5181601" y="3867835"/>
            <a:ext cx="616207" cy="3670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12" idx="3"/>
            <a:endCxn id="14" idx="1"/>
          </p:cNvCxnSpPr>
          <p:nvPr/>
        </p:nvCxnSpPr>
        <p:spPr>
          <a:xfrm>
            <a:off x="6744491" y="4913966"/>
            <a:ext cx="893969" cy="338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endCxn id="15" idx="1"/>
          </p:cNvCxnSpPr>
          <p:nvPr/>
        </p:nvCxnSpPr>
        <p:spPr>
          <a:xfrm>
            <a:off x="7086600" y="6172200"/>
            <a:ext cx="551860" cy="383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5" idx="3"/>
            <a:endCxn id="12" idx="1"/>
          </p:cNvCxnSpPr>
          <p:nvPr/>
        </p:nvCxnSpPr>
        <p:spPr>
          <a:xfrm flipV="1">
            <a:off x="5105400" y="4913966"/>
            <a:ext cx="313087" cy="579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5" idx="3"/>
            <a:endCxn id="13" idx="1"/>
          </p:cNvCxnSpPr>
          <p:nvPr/>
        </p:nvCxnSpPr>
        <p:spPr>
          <a:xfrm>
            <a:off x="5105400" y="5493098"/>
            <a:ext cx="236632" cy="7174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272916" y="533400"/>
            <a:ext cx="6270884" cy="954107"/>
          </a:xfrm>
          <a:prstGeom prst="rect">
            <a:avLst/>
          </a:prstGeom>
          <a:noFill/>
        </p:spPr>
        <p:txBody>
          <a:bodyPr wrap="none" rtlCol="0">
            <a:spAutoFit/>
          </a:bodyPr>
          <a:lstStyle/>
          <a:p>
            <a:r>
              <a:rPr lang="id-ID" sz="2800" b="1" dirty="0" smtClean="0">
                <a:solidFill>
                  <a:srgbClr val="C00000"/>
                </a:solidFill>
              </a:rPr>
              <a:t>JABATAN APARATUR SIPIL NEGARA (ASN)</a:t>
            </a:r>
            <a:endParaRPr lang="en-US" sz="2800" b="1" dirty="0" smtClean="0">
              <a:solidFill>
                <a:srgbClr val="C00000"/>
              </a:solidFill>
            </a:endParaRPr>
          </a:p>
          <a:p>
            <a:pPr algn="ctr"/>
            <a:r>
              <a:rPr lang="en-US" sz="2800" b="1" i="1" dirty="0" err="1" smtClean="0">
                <a:solidFill>
                  <a:srgbClr val="002060"/>
                </a:solidFill>
              </a:rPr>
              <a:t>Berdasar</a:t>
            </a:r>
            <a:r>
              <a:rPr lang="en-US" sz="2800" b="1" i="1" dirty="0" smtClean="0">
                <a:solidFill>
                  <a:srgbClr val="002060"/>
                </a:solidFill>
              </a:rPr>
              <a:t> UU ASN</a:t>
            </a:r>
            <a:endParaRPr lang="id-ID" sz="2800" b="1" i="1" dirty="0">
              <a:solidFill>
                <a:srgbClr val="002060"/>
              </a:solidFill>
            </a:endParaRPr>
          </a:p>
        </p:txBody>
      </p:sp>
      <p:sp>
        <p:nvSpPr>
          <p:cNvPr id="32" name="Oval 31"/>
          <p:cNvSpPr/>
          <p:nvPr/>
        </p:nvSpPr>
        <p:spPr>
          <a:xfrm>
            <a:off x="2667000" y="4953000"/>
            <a:ext cx="3048000" cy="1143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99408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14400"/>
            <a:ext cx="6400800" cy="2819400"/>
          </a:xfrm>
          <a:solidFill>
            <a:srgbClr val="FFFF00"/>
          </a:solidFill>
        </p:spPr>
        <p:txBody>
          <a:bodyPr/>
          <a:lstStyle/>
          <a:p>
            <a:pPr marL="0" indent="0">
              <a:buNone/>
            </a:pPr>
            <a:r>
              <a:rPr lang="id-ID" sz="2000" b="1" u="sng" dirty="0" smtClean="0">
                <a:solidFill>
                  <a:srgbClr val="FF0000"/>
                </a:solidFill>
              </a:rPr>
              <a:t>UNSUR UTAMA</a:t>
            </a:r>
          </a:p>
          <a:p>
            <a:r>
              <a:rPr lang="id-ID" sz="2000" b="1" dirty="0" smtClean="0"/>
              <a:t>Pendidikan</a:t>
            </a:r>
            <a:r>
              <a:rPr lang="id-ID" sz="2000" dirty="0" smtClean="0"/>
              <a:t> (pend sek/ diklat fung/ diklat prajab)</a:t>
            </a:r>
          </a:p>
          <a:p>
            <a:r>
              <a:rPr lang="id-ID" sz="2000" b="1" dirty="0" smtClean="0"/>
              <a:t>Tugas Pokok</a:t>
            </a:r>
            <a:r>
              <a:rPr lang="id-ID" sz="2000" dirty="0" smtClean="0"/>
              <a:t> (tugas jenjang &amp; tugas limpah)</a:t>
            </a:r>
          </a:p>
          <a:p>
            <a:r>
              <a:rPr lang="id-ID" sz="2000" b="1" dirty="0" smtClean="0"/>
              <a:t>Pengembangan Profesi</a:t>
            </a:r>
            <a:r>
              <a:rPr lang="id-ID" sz="2000" dirty="0" smtClean="0"/>
              <a:t> (KTKI/ penelitian/ penerjemahan/ buku pedoman ketlak/nis/ pengemb teknologi tepat guna)</a:t>
            </a:r>
            <a:endParaRPr lang="id-ID" sz="2000" dirty="0"/>
          </a:p>
        </p:txBody>
      </p:sp>
      <p:sp>
        <p:nvSpPr>
          <p:cNvPr id="3" name="Title 2"/>
          <p:cNvSpPr>
            <a:spLocks noGrp="1"/>
          </p:cNvSpPr>
          <p:nvPr>
            <p:ph type="title"/>
          </p:nvPr>
        </p:nvSpPr>
        <p:spPr>
          <a:xfrm>
            <a:off x="106154" y="338139"/>
            <a:ext cx="9037846" cy="500062"/>
          </a:xfrm>
        </p:spPr>
        <p:txBody>
          <a:bodyPr>
            <a:normAutofit fontScale="90000"/>
          </a:bodyPr>
          <a:lstStyle/>
          <a:p>
            <a:r>
              <a:rPr lang="id-ID" sz="4000" b="1" dirty="0" smtClean="0">
                <a:solidFill>
                  <a:schemeClr val="accent6">
                    <a:lumMod val="50000"/>
                  </a:schemeClr>
                </a:solidFill>
              </a:rPr>
              <a:t>TUGAS </a:t>
            </a:r>
            <a:r>
              <a:rPr lang="en-US" sz="4000" b="1" dirty="0" smtClean="0">
                <a:solidFill>
                  <a:schemeClr val="accent6">
                    <a:lumMod val="50000"/>
                  </a:schemeClr>
                </a:solidFill>
              </a:rPr>
              <a:t>/ KINERJA </a:t>
            </a:r>
            <a:r>
              <a:rPr lang="id-ID" sz="4000" b="1" dirty="0" smtClean="0">
                <a:solidFill>
                  <a:schemeClr val="accent6">
                    <a:lumMod val="50000"/>
                  </a:schemeClr>
                </a:solidFill>
              </a:rPr>
              <a:t>JABATAN FUNGSIONAL</a:t>
            </a:r>
            <a:endParaRPr lang="id-ID" sz="4000" b="1" dirty="0">
              <a:solidFill>
                <a:schemeClr val="accent6">
                  <a:lumMod val="50000"/>
                </a:schemeClr>
              </a:solidFill>
            </a:endParaRPr>
          </a:p>
        </p:txBody>
      </p:sp>
      <p:sp>
        <p:nvSpPr>
          <p:cNvPr id="4" name="Content Placeholder 1"/>
          <p:cNvSpPr txBox="1">
            <a:spLocks/>
          </p:cNvSpPr>
          <p:nvPr/>
        </p:nvSpPr>
        <p:spPr bwMode="auto">
          <a:xfrm>
            <a:off x="1905000" y="3048000"/>
            <a:ext cx="4572000" cy="3733800"/>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chemeClr val="accent1"/>
              </a:buClr>
              <a:buSzPct val="100000"/>
              <a:buFont typeface="Symbol" pitchFamily="18" charset="2"/>
              <a:buChar char=""/>
              <a:defRPr sz="2400" kern="1200">
                <a:solidFill>
                  <a:schemeClr val="tx2"/>
                </a:solidFill>
                <a:latin typeface="+mn-lt"/>
                <a:ea typeface="+mn-ea"/>
                <a:cs typeface="+mn-cs"/>
              </a:defRPr>
            </a:lvl1pPr>
            <a:lvl2pPr marL="576263" indent="-273050" algn="l" rtl="0" eaLnBrk="0" fontAlgn="base" hangingPunct="0">
              <a:spcBef>
                <a:spcPct val="20000"/>
              </a:spcBef>
              <a:spcAft>
                <a:spcPct val="0"/>
              </a:spcAft>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rtl="0" eaLnBrk="0" fontAlgn="base" hangingPunct="0">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rtl="0" eaLnBrk="0" fontAlgn="base" hangingPunct="0">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4pPr>
            <a:lvl5pPr marL="1462088" indent="-228600" algn="l" rtl="0" eaLnBrk="0" fontAlgn="base" hangingPunct="0">
              <a:spcBef>
                <a:spcPct val="20000"/>
              </a:spcBef>
              <a:spcAft>
                <a:spcPct val="0"/>
              </a:spcAft>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buNone/>
            </a:pPr>
            <a:r>
              <a:rPr lang="id-ID" sz="2000" b="1" u="sng" dirty="0" smtClean="0">
                <a:solidFill>
                  <a:schemeClr val="accent6">
                    <a:lumMod val="50000"/>
                  </a:schemeClr>
                </a:solidFill>
              </a:rPr>
              <a:t>UNSUR PENUNJANG</a:t>
            </a:r>
          </a:p>
          <a:p>
            <a:r>
              <a:rPr lang="id-ID" sz="2000" dirty="0" smtClean="0"/>
              <a:t>1. Mengajar/Melatih</a:t>
            </a:r>
          </a:p>
          <a:p>
            <a:r>
              <a:rPr lang="id-ID" sz="2000" dirty="0" smtClean="0"/>
              <a:t>2. Keikutsertaan seminar/loka karya</a:t>
            </a:r>
          </a:p>
          <a:p>
            <a:r>
              <a:rPr lang="id-ID" sz="2000" dirty="0" smtClean="0"/>
              <a:t>3. Keanggotaan Organisasi Profesi </a:t>
            </a:r>
          </a:p>
          <a:p>
            <a:r>
              <a:rPr lang="id-ID" sz="2000" dirty="0" smtClean="0"/>
              <a:t>4. Keanggotaan Tim Penilai </a:t>
            </a:r>
          </a:p>
          <a:p>
            <a:r>
              <a:rPr lang="id-ID" sz="2000" dirty="0" smtClean="0"/>
              <a:t>5</a:t>
            </a:r>
            <a:r>
              <a:rPr lang="id-ID" sz="2000" dirty="0"/>
              <a:t>. Penghargaan / Tanda Jasa </a:t>
            </a:r>
            <a:endParaRPr lang="id-ID" sz="2000" dirty="0" smtClean="0"/>
          </a:p>
          <a:p>
            <a:r>
              <a:rPr lang="id-ID" sz="2000" dirty="0" smtClean="0"/>
              <a:t>6. Gelar kesarjanaan lainnya</a:t>
            </a:r>
          </a:p>
          <a:p>
            <a:r>
              <a:rPr lang="id-ID" sz="2000" dirty="0" smtClean="0"/>
              <a:t>7. Keanggotaan Komite </a:t>
            </a:r>
          </a:p>
          <a:p>
            <a:r>
              <a:rPr lang="id-ID" sz="2000" dirty="0" smtClean="0"/>
              <a:t>8. Pembimbingan di kelas/lahan praktik</a:t>
            </a:r>
          </a:p>
          <a:p>
            <a:r>
              <a:rPr lang="id-ID" sz="2000" dirty="0" smtClean="0"/>
              <a:t>9. Tugas tambahan</a:t>
            </a:r>
          </a:p>
          <a:p>
            <a:pPr marL="0" indent="0">
              <a:buNone/>
            </a:pPr>
            <a:endParaRPr lang="id-ID" sz="2000" dirty="0" smtClean="0"/>
          </a:p>
          <a:p>
            <a:pPr marL="0" indent="0">
              <a:buFont typeface="Symbol" pitchFamily="18" charset="2"/>
              <a:buNone/>
            </a:pPr>
            <a:endParaRPr lang="id-ID" sz="2000" dirty="0"/>
          </a:p>
        </p:txBody>
      </p:sp>
      <p:pic>
        <p:nvPicPr>
          <p:cNvPr id="5" name="Picture 4" descr="conversikan.jpg"/>
          <p:cNvPicPr>
            <a:picLocks noChangeAspect="1"/>
          </p:cNvPicPr>
          <p:nvPr/>
        </p:nvPicPr>
        <p:blipFill>
          <a:blip r:embed="rId2"/>
          <a:srcRect/>
          <a:stretch>
            <a:fillRect/>
          </a:stretch>
        </p:blipFill>
        <p:spPr bwMode="auto">
          <a:xfrm>
            <a:off x="106154" y="4314824"/>
            <a:ext cx="1798846" cy="1933576"/>
          </a:xfrm>
          <a:prstGeom prst="rect">
            <a:avLst/>
          </a:prstGeom>
          <a:noFill/>
          <a:ln w="9525">
            <a:noFill/>
            <a:miter lim="800000"/>
            <a:headEnd/>
            <a:tailEnd/>
          </a:ln>
        </p:spPr>
      </p:pic>
      <p:sp>
        <p:nvSpPr>
          <p:cNvPr id="6" name="Pentagon 5"/>
          <p:cNvSpPr/>
          <p:nvPr/>
        </p:nvSpPr>
        <p:spPr>
          <a:xfrm>
            <a:off x="6477000" y="914400"/>
            <a:ext cx="1066800" cy="58674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620000" y="3124200"/>
            <a:ext cx="1295400" cy="14478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ANGKA KREDIT</a:t>
            </a:r>
            <a:endParaRPr lang="en-US" b="1" dirty="0"/>
          </a:p>
        </p:txBody>
      </p:sp>
      <p:sp>
        <p:nvSpPr>
          <p:cNvPr id="8" name="TextBox 7"/>
          <p:cNvSpPr txBox="1"/>
          <p:nvPr/>
        </p:nvSpPr>
        <p:spPr>
          <a:xfrm>
            <a:off x="7475159" y="4648200"/>
            <a:ext cx="1560812" cy="369332"/>
          </a:xfrm>
          <a:prstGeom prst="rect">
            <a:avLst/>
          </a:prstGeom>
          <a:solidFill>
            <a:srgbClr val="92D050"/>
          </a:solidFill>
        </p:spPr>
        <p:txBody>
          <a:bodyPr wrap="none" rtlCol="0">
            <a:spAutoFit/>
          </a:bodyPr>
          <a:lstStyle/>
          <a:p>
            <a:r>
              <a:rPr lang="en-US" b="1" dirty="0" smtClean="0"/>
              <a:t>DUPAK </a:t>
            </a:r>
            <a:r>
              <a:rPr lang="en-US" b="1" dirty="0" smtClean="0">
                <a:sym typeface="Wingdings" pitchFamily="2" charset="2"/>
              </a:rPr>
              <a:t> PAK</a:t>
            </a:r>
            <a:endParaRPr lang="en-US" b="1" dirty="0"/>
          </a:p>
        </p:txBody>
      </p:sp>
    </p:spTree>
    <p:extLst>
      <p:ext uri="{BB962C8B-B14F-4D97-AF65-F5344CB8AC3E}">
        <p14:creationId xmlns:p14="http://schemas.microsoft.com/office/powerpoint/2010/main" val="425010483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animEffect transition="in" filter="fade">
                                      <p:cBhvr>
                                        <p:cTn id="9" dur="500"/>
                                        <p:tgtEl>
                                          <p:spTgt spid="2">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p:cTn id="14"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 calcmode="lin" valueType="num">
                                      <p:cBhvr>
                                        <p:cTn id="21"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2">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 calcmode="lin" valueType="num">
                                      <p:cBhvr>
                                        <p:cTn id="28"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2">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 calcmode="lin" valueType="num">
                                      <p:cBhvr>
                                        <p:cTn id="35"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 calcmode="lin" valueType="num">
                                      <p:cBhvr>
                                        <p:cTn id="42" dur="500" fill="hold"/>
                                        <p:tgtEl>
                                          <p:spTgt spid="4"/>
                                        </p:tgtEl>
                                        <p:attrNameLst>
                                          <p:attrName>ppt_w</p:attrName>
                                        </p:attrNameLst>
                                      </p:cBhvr>
                                      <p:tavLst>
                                        <p:tav tm="0">
                                          <p:val>
                                            <p:fltVal val="0"/>
                                          </p:val>
                                        </p:tav>
                                        <p:tav tm="100000">
                                          <p:val>
                                            <p:strVal val="#ppt_w"/>
                                          </p:val>
                                        </p:tav>
                                      </p:tavLst>
                                    </p:anim>
                                    <p:anim calcmode="lin" valueType="num">
                                      <p:cBhvr>
                                        <p:cTn id="43" dur="500" fill="hold"/>
                                        <p:tgtEl>
                                          <p:spTgt spid="4"/>
                                        </p:tgtEl>
                                        <p:attrNameLst>
                                          <p:attrName>ppt_h</p:attrName>
                                        </p:attrNameLst>
                                      </p:cBhvr>
                                      <p:tavLst>
                                        <p:tav tm="0">
                                          <p:val>
                                            <p:fltVal val="0"/>
                                          </p:val>
                                        </p:tav>
                                        <p:tav tm="100000">
                                          <p:val>
                                            <p:strVal val="#ppt_h"/>
                                          </p:val>
                                        </p:tav>
                                      </p:tavLst>
                                    </p:anim>
                                    <p:animEffect transition="in" filter="fade">
                                      <p:cBhvr>
                                        <p:cTn id="4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366"/>
            <a:ext cx="9143999" cy="1143000"/>
          </a:xfrm>
          <a:solidFill>
            <a:schemeClr val="accent6">
              <a:lumMod val="20000"/>
              <a:lumOff val="80000"/>
            </a:schemeClr>
          </a:solidFill>
        </p:spPr>
        <p:txBody>
          <a:bodyPr/>
          <a:lstStyle/>
          <a:p>
            <a:r>
              <a:rPr lang="en-US" dirty="0" smtClean="0"/>
              <a:t>PROSES DUPAK </a:t>
            </a:r>
            <a:r>
              <a:rPr lang="en-US" dirty="0" smtClean="0">
                <a:sym typeface="Wingdings" pitchFamily="2" charset="2"/>
              </a:rPr>
              <a:t> PAK</a:t>
            </a:r>
            <a:endParaRPr lang="en-US" dirty="0"/>
          </a:p>
        </p:txBody>
      </p:sp>
      <p:sp>
        <p:nvSpPr>
          <p:cNvPr id="4" name="Flowchart: Multidocument 3"/>
          <p:cNvSpPr/>
          <p:nvPr/>
        </p:nvSpPr>
        <p:spPr>
          <a:xfrm>
            <a:off x="3421272" y="3336560"/>
            <a:ext cx="1524000" cy="1143000"/>
          </a:xfrm>
          <a:prstGeom prst="flowChartMultidocumen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DUPAK</a:t>
            </a:r>
            <a:endParaRPr lang="en-US" sz="2800" b="1" dirty="0">
              <a:solidFill>
                <a:schemeClr val="tx1"/>
              </a:solidFill>
            </a:endParaRPr>
          </a:p>
        </p:txBody>
      </p:sp>
      <p:pic>
        <p:nvPicPr>
          <p:cNvPr id="6" name="Content Placeholder 9"/>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7363174" y="2743200"/>
            <a:ext cx="1496744" cy="1307966"/>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4570431"/>
            <a:ext cx="2189312" cy="1754169"/>
          </a:xfrm>
          <a:prstGeom prst="rect">
            <a:avLst/>
          </a:prstGeom>
        </p:spPr>
      </p:pic>
      <p:sp>
        <p:nvSpPr>
          <p:cNvPr id="8" name="TextBox 7"/>
          <p:cNvSpPr txBox="1"/>
          <p:nvPr/>
        </p:nvSpPr>
        <p:spPr>
          <a:xfrm>
            <a:off x="7591743" y="4038600"/>
            <a:ext cx="1247457" cy="646331"/>
          </a:xfrm>
          <a:prstGeom prst="rect">
            <a:avLst/>
          </a:prstGeom>
          <a:noFill/>
        </p:spPr>
        <p:txBody>
          <a:bodyPr wrap="none" rtlCol="0">
            <a:spAutoFit/>
          </a:bodyPr>
          <a:lstStyle/>
          <a:p>
            <a:pPr algn="ctr"/>
            <a:r>
              <a:rPr lang="en-US" b="1" dirty="0" smtClean="0"/>
              <a:t>KENAIKAN </a:t>
            </a:r>
            <a:endParaRPr lang="id-ID" b="1" dirty="0" smtClean="0"/>
          </a:p>
          <a:p>
            <a:pPr algn="ctr"/>
            <a:r>
              <a:rPr lang="en-US" b="1" dirty="0" smtClean="0"/>
              <a:t>JABATAN</a:t>
            </a:r>
            <a:endParaRPr lang="en-US" b="1" dirty="0"/>
          </a:p>
        </p:txBody>
      </p:sp>
      <p:sp>
        <p:nvSpPr>
          <p:cNvPr id="9" name="TextBox 8"/>
          <p:cNvSpPr txBox="1"/>
          <p:nvPr/>
        </p:nvSpPr>
        <p:spPr>
          <a:xfrm>
            <a:off x="7010400" y="6336268"/>
            <a:ext cx="2156360" cy="369332"/>
          </a:xfrm>
          <a:prstGeom prst="rect">
            <a:avLst/>
          </a:prstGeom>
          <a:noFill/>
        </p:spPr>
        <p:txBody>
          <a:bodyPr wrap="none" rtlCol="0">
            <a:spAutoFit/>
          </a:bodyPr>
          <a:lstStyle/>
          <a:p>
            <a:r>
              <a:rPr lang="en-US" b="1" dirty="0" smtClean="0"/>
              <a:t>KENAIKAN PANGKAT</a:t>
            </a:r>
            <a:endParaRPr lang="en-US" b="1" dirty="0"/>
          </a:p>
        </p:txBody>
      </p:sp>
      <p:sp>
        <p:nvSpPr>
          <p:cNvPr id="11" name="TextBox 10"/>
          <p:cNvSpPr txBox="1"/>
          <p:nvPr/>
        </p:nvSpPr>
        <p:spPr>
          <a:xfrm>
            <a:off x="3455766" y="2183475"/>
            <a:ext cx="1692964" cy="646331"/>
          </a:xfrm>
          <a:prstGeom prst="rect">
            <a:avLst/>
          </a:prstGeom>
          <a:solidFill>
            <a:schemeClr val="tx2">
              <a:lumMod val="40000"/>
              <a:lumOff val="60000"/>
            </a:schemeClr>
          </a:solidFill>
        </p:spPr>
        <p:txBody>
          <a:bodyPr wrap="none" rtlCol="0">
            <a:spAutoFit/>
          </a:bodyPr>
          <a:lstStyle/>
          <a:p>
            <a:pPr algn="ctr"/>
            <a:r>
              <a:rPr lang="en-US" b="1" dirty="0" smtClean="0"/>
              <a:t>INVENTARISASI </a:t>
            </a:r>
          </a:p>
          <a:p>
            <a:pPr algn="ctr"/>
            <a:r>
              <a:rPr lang="en-US" b="1" dirty="0" smtClean="0"/>
              <a:t>KEGIATAN</a:t>
            </a:r>
            <a:endParaRPr lang="en-US" b="1" dirty="0"/>
          </a:p>
        </p:txBody>
      </p:sp>
      <p:sp>
        <p:nvSpPr>
          <p:cNvPr id="12" name="TextBox 11"/>
          <p:cNvSpPr txBox="1"/>
          <p:nvPr/>
        </p:nvSpPr>
        <p:spPr>
          <a:xfrm>
            <a:off x="1458511" y="2726983"/>
            <a:ext cx="1734707" cy="646331"/>
          </a:xfrm>
          <a:prstGeom prst="rect">
            <a:avLst/>
          </a:prstGeom>
          <a:solidFill>
            <a:schemeClr val="accent3">
              <a:lumMod val="60000"/>
              <a:lumOff val="40000"/>
            </a:schemeClr>
          </a:solidFill>
        </p:spPr>
        <p:txBody>
          <a:bodyPr wrap="none" rtlCol="0">
            <a:spAutoFit/>
          </a:bodyPr>
          <a:lstStyle/>
          <a:p>
            <a:pPr algn="ctr"/>
            <a:r>
              <a:rPr lang="en-US" b="1" dirty="0" smtClean="0"/>
              <a:t>APLIKASI </a:t>
            </a:r>
          </a:p>
          <a:p>
            <a:pPr algn="ctr"/>
            <a:r>
              <a:rPr lang="en-US" b="1" dirty="0" smtClean="0"/>
              <a:t>FORMAT DUPAK</a:t>
            </a:r>
            <a:endParaRPr lang="en-US" b="1" dirty="0"/>
          </a:p>
        </p:txBody>
      </p:sp>
      <p:sp>
        <p:nvSpPr>
          <p:cNvPr id="13" name="TextBox 12"/>
          <p:cNvSpPr txBox="1"/>
          <p:nvPr/>
        </p:nvSpPr>
        <p:spPr>
          <a:xfrm>
            <a:off x="1554796" y="3783083"/>
            <a:ext cx="1282723" cy="369332"/>
          </a:xfrm>
          <a:prstGeom prst="rect">
            <a:avLst/>
          </a:prstGeom>
          <a:solidFill>
            <a:schemeClr val="accent2">
              <a:lumMod val="60000"/>
              <a:lumOff val="40000"/>
            </a:schemeClr>
          </a:solidFill>
        </p:spPr>
        <p:txBody>
          <a:bodyPr wrap="none" rtlCol="0">
            <a:spAutoFit/>
          </a:bodyPr>
          <a:lstStyle/>
          <a:p>
            <a:r>
              <a:rPr lang="en-US" b="1" dirty="0" smtClean="0"/>
              <a:t>BUKTI FISIK</a:t>
            </a:r>
            <a:endParaRPr lang="en-US" b="1" dirty="0"/>
          </a:p>
        </p:txBody>
      </p:sp>
      <p:sp>
        <p:nvSpPr>
          <p:cNvPr id="14" name="TextBox 13"/>
          <p:cNvSpPr txBox="1"/>
          <p:nvPr/>
        </p:nvSpPr>
        <p:spPr>
          <a:xfrm>
            <a:off x="3426708" y="4953000"/>
            <a:ext cx="1983492" cy="369332"/>
          </a:xfrm>
          <a:prstGeom prst="rect">
            <a:avLst/>
          </a:prstGeom>
          <a:solidFill>
            <a:schemeClr val="accent6">
              <a:lumMod val="75000"/>
            </a:schemeClr>
          </a:solidFill>
        </p:spPr>
        <p:txBody>
          <a:bodyPr wrap="none" rtlCol="0">
            <a:spAutoFit/>
          </a:bodyPr>
          <a:lstStyle/>
          <a:p>
            <a:r>
              <a:rPr lang="en-US" b="1" dirty="0" smtClean="0"/>
              <a:t>PENDUKUNG ADM</a:t>
            </a:r>
            <a:endParaRPr lang="en-US" b="1" dirty="0"/>
          </a:p>
        </p:txBody>
      </p:sp>
      <p:sp>
        <p:nvSpPr>
          <p:cNvPr id="15" name="TextBox 14"/>
          <p:cNvSpPr txBox="1"/>
          <p:nvPr/>
        </p:nvSpPr>
        <p:spPr>
          <a:xfrm>
            <a:off x="2226082" y="4539734"/>
            <a:ext cx="745717" cy="369332"/>
          </a:xfrm>
          <a:prstGeom prst="rect">
            <a:avLst/>
          </a:prstGeom>
          <a:solidFill>
            <a:schemeClr val="accent6">
              <a:lumMod val="40000"/>
              <a:lumOff val="60000"/>
            </a:schemeClr>
          </a:solidFill>
        </p:spPr>
        <p:txBody>
          <a:bodyPr wrap="none" rtlCol="0">
            <a:spAutoFit/>
          </a:bodyPr>
          <a:lstStyle/>
          <a:p>
            <a:r>
              <a:rPr lang="en-US" b="1" dirty="0" smtClean="0"/>
              <a:t>SPMK</a:t>
            </a:r>
            <a:endParaRPr lang="en-US" b="1" dirty="0"/>
          </a:p>
        </p:txBody>
      </p:sp>
      <p:sp>
        <p:nvSpPr>
          <p:cNvPr id="16" name="TextBox 15"/>
          <p:cNvSpPr txBox="1"/>
          <p:nvPr/>
        </p:nvSpPr>
        <p:spPr>
          <a:xfrm>
            <a:off x="3429000" y="1279596"/>
            <a:ext cx="1617366" cy="369332"/>
          </a:xfrm>
          <a:prstGeom prst="rect">
            <a:avLst/>
          </a:prstGeom>
          <a:noFill/>
        </p:spPr>
        <p:txBody>
          <a:bodyPr wrap="none" rtlCol="0">
            <a:spAutoFit/>
          </a:bodyPr>
          <a:lstStyle/>
          <a:p>
            <a:r>
              <a:rPr lang="en-US" dirty="0" smtClean="0"/>
              <a:t>UNSUR UTAMA</a:t>
            </a:r>
          </a:p>
        </p:txBody>
      </p:sp>
      <p:sp>
        <p:nvSpPr>
          <p:cNvPr id="17" name="TextBox 16"/>
          <p:cNvSpPr txBox="1"/>
          <p:nvPr/>
        </p:nvSpPr>
        <p:spPr>
          <a:xfrm>
            <a:off x="3429000" y="1764268"/>
            <a:ext cx="2086661" cy="369332"/>
          </a:xfrm>
          <a:prstGeom prst="rect">
            <a:avLst/>
          </a:prstGeom>
          <a:noFill/>
        </p:spPr>
        <p:txBody>
          <a:bodyPr wrap="none" rtlCol="0">
            <a:spAutoFit/>
          </a:bodyPr>
          <a:lstStyle/>
          <a:p>
            <a:r>
              <a:rPr lang="en-US" dirty="0" smtClean="0"/>
              <a:t>UNSUR PENUNJANG</a:t>
            </a:r>
            <a:endParaRPr lang="en-US" dirty="0"/>
          </a:p>
        </p:txBody>
      </p:sp>
      <p:sp>
        <p:nvSpPr>
          <p:cNvPr id="18" name="TextBox 17"/>
          <p:cNvSpPr txBox="1"/>
          <p:nvPr/>
        </p:nvSpPr>
        <p:spPr>
          <a:xfrm>
            <a:off x="609109" y="3657600"/>
            <a:ext cx="838691" cy="369332"/>
          </a:xfrm>
          <a:prstGeom prst="rect">
            <a:avLst/>
          </a:prstGeom>
          <a:noFill/>
        </p:spPr>
        <p:txBody>
          <a:bodyPr wrap="none" rtlCol="0">
            <a:spAutoFit/>
          </a:bodyPr>
          <a:lstStyle/>
          <a:p>
            <a:r>
              <a:rPr lang="en-US" dirty="0" smtClean="0"/>
              <a:t>JUKNIS</a:t>
            </a:r>
            <a:endParaRPr lang="en-US" dirty="0"/>
          </a:p>
        </p:txBody>
      </p:sp>
      <p:sp>
        <p:nvSpPr>
          <p:cNvPr id="19" name="TextBox 18"/>
          <p:cNvSpPr txBox="1"/>
          <p:nvPr/>
        </p:nvSpPr>
        <p:spPr>
          <a:xfrm>
            <a:off x="-29863" y="3886200"/>
            <a:ext cx="1631961" cy="369332"/>
          </a:xfrm>
          <a:prstGeom prst="rect">
            <a:avLst/>
          </a:prstGeom>
          <a:noFill/>
        </p:spPr>
        <p:txBody>
          <a:bodyPr wrap="square" rtlCol="0">
            <a:spAutoFit/>
          </a:bodyPr>
          <a:lstStyle/>
          <a:p>
            <a:r>
              <a:rPr lang="en-US" dirty="0" smtClean="0"/>
              <a:t>SATUAN HASIL</a:t>
            </a:r>
            <a:endParaRPr lang="en-US" dirty="0"/>
          </a:p>
        </p:txBody>
      </p:sp>
      <p:sp>
        <p:nvSpPr>
          <p:cNvPr id="20" name="TextBox 19"/>
          <p:cNvSpPr txBox="1"/>
          <p:nvPr/>
        </p:nvSpPr>
        <p:spPr>
          <a:xfrm>
            <a:off x="95003" y="4771324"/>
            <a:ext cx="1962397" cy="369332"/>
          </a:xfrm>
          <a:prstGeom prst="rect">
            <a:avLst/>
          </a:prstGeom>
          <a:noFill/>
        </p:spPr>
        <p:txBody>
          <a:bodyPr wrap="none" rtlCol="0">
            <a:spAutoFit/>
          </a:bodyPr>
          <a:lstStyle/>
          <a:p>
            <a:r>
              <a:rPr lang="en-US" dirty="0" smtClean="0"/>
              <a:t>SPMK PENDIDIKAN</a:t>
            </a:r>
            <a:endParaRPr lang="en-US" dirty="0"/>
          </a:p>
        </p:txBody>
      </p:sp>
      <p:sp>
        <p:nvSpPr>
          <p:cNvPr id="21" name="TextBox 20"/>
          <p:cNvSpPr txBox="1"/>
          <p:nvPr/>
        </p:nvSpPr>
        <p:spPr>
          <a:xfrm>
            <a:off x="76200" y="5024882"/>
            <a:ext cx="2129365" cy="369332"/>
          </a:xfrm>
          <a:prstGeom prst="rect">
            <a:avLst/>
          </a:prstGeom>
          <a:noFill/>
        </p:spPr>
        <p:txBody>
          <a:bodyPr wrap="none" rtlCol="0">
            <a:spAutoFit/>
          </a:bodyPr>
          <a:lstStyle/>
          <a:p>
            <a:r>
              <a:rPr lang="en-US" dirty="0" smtClean="0"/>
              <a:t>SPMK TUGAS POKOK</a:t>
            </a:r>
            <a:endParaRPr lang="en-US" dirty="0"/>
          </a:p>
        </p:txBody>
      </p:sp>
      <p:sp>
        <p:nvSpPr>
          <p:cNvPr id="22" name="TextBox 21"/>
          <p:cNvSpPr txBox="1"/>
          <p:nvPr/>
        </p:nvSpPr>
        <p:spPr>
          <a:xfrm>
            <a:off x="76200" y="5322332"/>
            <a:ext cx="3273332" cy="369332"/>
          </a:xfrm>
          <a:prstGeom prst="rect">
            <a:avLst/>
          </a:prstGeom>
          <a:noFill/>
        </p:spPr>
        <p:txBody>
          <a:bodyPr wrap="none" rtlCol="0">
            <a:spAutoFit/>
          </a:bodyPr>
          <a:lstStyle/>
          <a:p>
            <a:r>
              <a:rPr lang="en-US" dirty="0" smtClean="0"/>
              <a:t>SPMK PENGEMBANGAN PROFESI</a:t>
            </a:r>
            <a:endParaRPr lang="en-US" dirty="0"/>
          </a:p>
        </p:txBody>
      </p:sp>
      <p:sp>
        <p:nvSpPr>
          <p:cNvPr id="23" name="TextBox 22"/>
          <p:cNvSpPr txBox="1"/>
          <p:nvPr/>
        </p:nvSpPr>
        <p:spPr>
          <a:xfrm>
            <a:off x="76200" y="5592697"/>
            <a:ext cx="1953612" cy="369332"/>
          </a:xfrm>
          <a:prstGeom prst="rect">
            <a:avLst/>
          </a:prstGeom>
          <a:noFill/>
        </p:spPr>
        <p:txBody>
          <a:bodyPr wrap="none" rtlCol="0">
            <a:spAutoFit/>
          </a:bodyPr>
          <a:lstStyle/>
          <a:p>
            <a:r>
              <a:rPr lang="en-US" dirty="0" smtClean="0"/>
              <a:t>SPMK PENUNJANG</a:t>
            </a:r>
            <a:endParaRPr lang="en-US" dirty="0"/>
          </a:p>
        </p:txBody>
      </p:sp>
      <p:sp>
        <p:nvSpPr>
          <p:cNvPr id="24" name="TextBox 23"/>
          <p:cNvSpPr txBox="1"/>
          <p:nvPr/>
        </p:nvSpPr>
        <p:spPr>
          <a:xfrm>
            <a:off x="76200" y="5867400"/>
            <a:ext cx="2208297" cy="369332"/>
          </a:xfrm>
          <a:prstGeom prst="rect">
            <a:avLst/>
          </a:prstGeom>
          <a:noFill/>
        </p:spPr>
        <p:txBody>
          <a:bodyPr wrap="none" rtlCol="0">
            <a:spAutoFit/>
          </a:bodyPr>
          <a:lstStyle/>
          <a:p>
            <a:r>
              <a:rPr lang="en-US" dirty="0" smtClean="0"/>
              <a:t>SPMK TUGAS LIMPAH</a:t>
            </a:r>
            <a:endParaRPr lang="en-US" dirty="0"/>
          </a:p>
        </p:txBody>
      </p:sp>
      <p:sp>
        <p:nvSpPr>
          <p:cNvPr id="27" name="TextBox 26"/>
          <p:cNvSpPr txBox="1"/>
          <p:nvPr/>
        </p:nvSpPr>
        <p:spPr>
          <a:xfrm>
            <a:off x="3733800" y="5334000"/>
            <a:ext cx="1685077" cy="369332"/>
          </a:xfrm>
          <a:prstGeom prst="rect">
            <a:avLst/>
          </a:prstGeom>
          <a:noFill/>
        </p:spPr>
        <p:txBody>
          <a:bodyPr wrap="none" rtlCol="0">
            <a:spAutoFit/>
          </a:bodyPr>
          <a:lstStyle/>
          <a:p>
            <a:r>
              <a:rPr lang="en-US" dirty="0" smtClean="0"/>
              <a:t>SK KP TERAKHIR</a:t>
            </a:r>
            <a:endParaRPr lang="en-US" dirty="0"/>
          </a:p>
        </p:txBody>
      </p:sp>
      <p:sp>
        <p:nvSpPr>
          <p:cNvPr id="28" name="TextBox 27"/>
          <p:cNvSpPr txBox="1"/>
          <p:nvPr/>
        </p:nvSpPr>
        <p:spPr>
          <a:xfrm>
            <a:off x="3733800" y="5562600"/>
            <a:ext cx="1280543" cy="369332"/>
          </a:xfrm>
          <a:prstGeom prst="rect">
            <a:avLst/>
          </a:prstGeom>
          <a:noFill/>
        </p:spPr>
        <p:txBody>
          <a:bodyPr wrap="none" rtlCol="0">
            <a:spAutoFit/>
          </a:bodyPr>
          <a:lstStyle/>
          <a:p>
            <a:r>
              <a:rPr lang="en-US" dirty="0" smtClean="0"/>
              <a:t>SK JABATAN</a:t>
            </a:r>
            <a:endParaRPr lang="en-US" dirty="0"/>
          </a:p>
        </p:txBody>
      </p:sp>
      <p:sp>
        <p:nvSpPr>
          <p:cNvPr id="29" name="TextBox 28"/>
          <p:cNvSpPr txBox="1"/>
          <p:nvPr/>
        </p:nvSpPr>
        <p:spPr>
          <a:xfrm>
            <a:off x="3733800" y="5791200"/>
            <a:ext cx="2035685" cy="369332"/>
          </a:xfrm>
          <a:prstGeom prst="rect">
            <a:avLst/>
          </a:prstGeom>
          <a:noFill/>
        </p:spPr>
        <p:txBody>
          <a:bodyPr wrap="none" rtlCol="0">
            <a:spAutoFit/>
          </a:bodyPr>
          <a:lstStyle/>
          <a:p>
            <a:r>
              <a:rPr lang="en-US" dirty="0" smtClean="0"/>
              <a:t>SURAT PENUGASAN</a:t>
            </a:r>
            <a:endParaRPr lang="en-US" dirty="0"/>
          </a:p>
        </p:txBody>
      </p:sp>
      <p:sp>
        <p:nvSpPr>
          <p:cNvPr id="3" name="Up Arrow 2"/>
          <p:cNvSpPr/>
          <p:nvPr/>
        </p:nvSpPr>
        <p:spPr>
          <a:xfrm>
            <a:off x="4253820" y="2856131"/>
            <a:ext cx="96855" cy="49666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2" name="Down Arrow 31"/>
          <p:cNvSpPr/>
          <p:nvPr/>
        </p:nvSpPr>
        <p:spPr>
          <a:xfrm>
            <a:off x="4217316" y="4384228"/>
            <a:ext cx="103973"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3" name="Left Arrow 32"/>
          <p:cNvSpPr/>
          <p:nvPr/>
        </p:nvSpPr>
        <p:spPr>
          <a:xfrm>
            <a:off x="2860990" y="3934978"/>
            <a:ext cx="533400" cy="8340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35" name="Straight Arrow Connector 34"/>
          <p:cNvCxnSpPr>
            <a:endCxn id="12" idx="3"/>
          </p:cNvCxnSpPr>
          <p:nvPr/>
        </p:nvCxnSpPr>
        <p:spPr>
          <a:xfrm flipH="1" flipV="1">
            <a:off x="3193218" y="3050149"/>
            <a:ext cx="420698" cy="362634"/>
          </a:xfrm>
          <a:prstGeom prst="straightConnector1">
            <a:avLst/>
          </a:prstGeom>
          <a:ln w="63500" cmpd="sng">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a:off x="2971799" y="4446032"/>
            <a:ext cx="533400" cy="240268"/>
          </a:xfrm>
          <a:prstGeom prst="straightConnector1">
            <a:avLst/>
          </a:prstGeom>
          <a:ln w="69850">
            <a:headEnd w="lg" len="med"/>
            <a:tailEnd type="triangle"/>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6324600" y="2057400"/>
            <a:ext cx="2886881" cy="646331"/>
          </a:xfrm>
          <a:prstGeom prst="rect">
            <a:avLst/>
          </a:prstGeom>
          <a:noFill/>
        </p:spPr>
        <p:txBody>
          <a:bodyPr wrap="none" rtlCol="0">
            <a:spAutoFit/>
          </a:bodyPr>
          <a:lstStyle/>
          <a:p>
            <a:pPr algn="ctr"/>
            <a:r>
              <a:rPr lang="id-ID" b="1" dirty="0" smtClean="0"/>
              <a:t>PENGANGKATAN PERTAMA/</a:t>
            </a:r>
          </a:p>
          <a:p>
            <a:pPr algn="ctr"/>
            <a:r>
              <a:rPr lang="id-ID" b="1" dirty="0" smtClean="0"/>
              <a:t>ALIH JABATAN</a:t>
            </a:r>
            <a:endParaRPr lang="id-ID" b="1" dirty="0"/>
          </a:p>
        </p:txBody>
      </p:sp>
      <p:pic>
        <p:nvPicPr>
          <p:cNvPr id="41" name="Picture 4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5200" y="1214247"/>
            <a:ext cx="1546426" cy="919353"/>
          </a:xfrm>
          <a:prstGeom prst="rect">
            <a:avLst/>
          </a:prstGeom>
        </p:spPr>
      </p:pic>
      <p:cxnSp>
        <p:nvCxnSpPr>
          <p:cNvPr id="43" name="Straight Arrow Connector 42"/>
          <p:cNvCxnSpPr/>
          <p:nvPr/>
        </p:nvCxnSpPr>
        <p:spPr>
          <a:xfrm>
            <a:off x="7248874" y="4235251"/>
            <a:ext cx="398982" cy="17986"/>
          </a:xfrm>
          <a:prstGeom prst="straightConnector1">
            <a:avLst/>
          </a:prstGeom>
          <a:ln w="38100" cmpd="sng">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V="1">
            <a:off x="6491700" y="2498615"/>
            <a:ext cx="594900" cy="96265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6491700" y="4712055"/>
            <a:ext cx="594900" cy="167707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0" name="Striped Right Arrow 49"/>
          <p:cNvSpPr/>
          <p:nvPr/>
        </p:nvSpPr>
        <p:spPr>
          <a:xfrm>
            <a:off x="5021472" y="3647901"/>
            <a:ext cx="643950" cy="605336"/>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1" name="TextBox 50"/>
          <p:cNvSpPr txBox="1"/>
          <p:nvPr/>
        </p:nvSpPr>
        <p:spPr>
          <a:xfrm>
            <a:off x="3733800" y="6031468"/>
            <a:ext cx="522900" cy="369332"/>
          </a:xfrm>
          <a:prstGeom prst="rect">
            <a:avLst/>
          </a:prstGeom>
          <a:noFill/>
        </p:spPr>
        <p:txBody>
          <a:bodyPr wrap="none" rtlCol="0">
            <a:spAutoFit/>
          </a:bodyPr>
          <a:lstStyle/>
          <a:p>
            <a:r>
              <a:rPr lang="id-ID" dirty="0" smtClean="0"/>
              <a:t>DLL</a:t>
            </a:r>
            <a:endParaRPr lang="en-US" dirty="0"/>
          </a:p>
        </p:txBody>
      </p:sp>
      <p:cxnSp>
        <p:nvCxnSpPr>
          <p:cNvPr id="52" name="Straight Arrow Connector 51"/>
          <p:cNvCxnSpPr/>
          <p:nvPr/>
        </p:nvCxnSpPr>
        <p:spPr>
          <a:xfrm flipH="1" flipV="1">
            <a:off x="3193218" y="3062319"/>
            <a:ext cx="420698" cy="362634"/>
          </a:xfrm>
          <a:prstGeom prst="straightConnector1">
            <a:avLst/>
          </a:prstGeom>
          <a:ln w="63500" cmpd="sng">
            <a:tailEnd type="triangle"/>
          </a:ln>
        </p:spPr>
        <p:style>
          <a:lnRef idx="1">
            <a:schemeClr val="accent1"/>
          </a:lnRef>
          <a:fillRef idx="0">
            <a:schemeClr val="accent1"/>
          </a:fillRef>
          <a:effectRef idx="0">
            <a:schemeClr val="accent1"/>
          </a:effectRef>
          <a:fontRef idx="minor">
            <a:schemeClr val="tx1"/>
          </a:fontRef>
        </p:style>
      </p:cxnSp>
      <p:pic>
        <p:nvPicPr>
          <p:cNvPr id="42" name="Picture 4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29960" y="3404011"/>
            <a:ext cx="1552566" cy="1404331"/>
          </a:xfrm>
          <a:prstGeom prst="rect">
            <a:avLst/>
          </a:prstGeom>
        </p:spPr>
      </p:pic>
      <p:sp>
        <p:nvSpPr>
          <p:cNvPr id="10" name="TextBox 9"/>
          <p:cNvSpPr txBox="1"/>
          <p:nvPr/>
        </p:nvSpPr>
        <p:spPr>
          <a:xfrm>
            <a:off x="6170011" y="4023792"/>
            <a:ext cx="847733" cy="584775"/>
          </a:xfrm>
          <a:prstGeom prst="rect">
            <a:avLst/>
          </a:prstGeom>
          <a:noFill/>
        </p:spPr>
        <p:txBody>
          <a:bodyPr wrap="none" rtlCol="0">
            <a:spAutoFit/>
          </a:bodyPr>
          <a:lstStyle/>
          <a:p>
            <a:r>
              <a:rPr lang="id-ID" sz="3200" b="1" dirty="0" smtClean="0"/>
              <a:t>PAK</a:t>
            </a:r>
            <a:endParaRPr lang="id-ID" sz="3200" b="1" dirty="0"/>
          </a:p>
        </p:txBody>
      </p:sp>
      <p:sp>
        <p:nvSpPr>
          <p:cNvPr id="5" name="TextBox 4"/>
          <p:cNvSpPr txBox="1"/>
          <p:nvPr/>
        </p:nvSpPr>
        <p:spPr>
          <a:xfrm>
            <a:off x="5131096" y="1066800"/>
            <a:ext cx="1886094" cy="369332"/>
          </a:xfrm>
          <a:prstGeom prst="rect">
            <a:avLst/>
          </a:prstGeom>
          <a:noFill/>
        </p:spPr>
        <p:txBody>
          <a:bodyPr wrap="none" rtlCol="0">
            <a:spAutoFit/>
          </a:bodyPr>
          <a:lstStyle/>
          <a:p>
            <a:r>
              <a:rPr lang="id-ID" dirty="0" smtClean="0"/>
              <a:t>Tugas Jenjang Jab.</a:t>
            </a:r>
            <a:endParaRPr lang="id-ID" dirty="0"/>
          </a:p>
        </p:txBody>
      </p:sp>
      <p:sp>
        <p:nvSpPr>
          <p:cNvPr id="30" name="TextBox 29"/>
          <p:cNvSpPr txBox="1"/>
          <p:nvPr/>
        </p:nvSpPr>
        <p:spPr>
          <a:xfrm>
            <a:off x="5148730" y="1459468"/>
            <a:ext cx="1451679" cy="369332"/>
          </a:xfrm>
          <a:prstGeom prst="rect">
            <a:avLst/>
          </a:prstGeom>
          <a:noFill/>
        </p:spPr>
        <p:txBody>
          <a:bodyPr wrap="none" rtlCol="0">
            <a:spAutoFit/>
          </a:bodyPr>
          <a:lstStyle/>
          <a:p>
            <a:r>
              <a:rPr lang="id-ID" dirty="0" smtClean="0"/>
              <a:t>Tugas Limpah</a:t>
            </a:r>
            <a:endParaRPr lang="id-ID" dirty="0"/>
          </a:p>
        </p:txBody>
      </p:sp>
      <p:sp>
        <p:nvSpPr>
          <p:cNvPr id="31" name="Left Brace 30"/>
          <p:cNvSpPr/>
          <p:nvPr/>
        </p:nvSpPr>
        <p:spPr>
          <a:xfrm>
            <a:off x="5021472" y="1279596"/>
            <a:ext cx="236328" cy="369332"/>
          </a:xfrm>
          <a:prstGeom prst="leftBrace">
            <a:avLst/>
          </a:prstGeom>
          <a:ln w="28575">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50"/>
                                        </p:tgtEl>
                                        <p:attrNameLst>
                                          <p:attrName>style.visibility</p:attrName>
                                        </p:attrNameLst>
                                      </p:cBhvr>
                                      <p:to>
                                        <p:strVal val="visible"/>
                                      </p:to>
                                    </p:set>
                                    <p:animEffect transition="in" filter="randombar(horizontal)">
                                      <p:cBhvr>
                                        <p:cTn id="14" dur="500"/>
                                        <p:tgtEl>
                                          <p:spTgt spid="50"/>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Effect transition="in" filter="fade">
                                      <p:cBhvr>
                                        <p:cTn id="21" dur="500"/>
                                        <p:tgtEl>
                                          <p:spTgt spid="3"/>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p:cTn id="26" dur="500" fill="hold"/>
                                        <p:tgtEl>
                                          <p:spTgt spid="11"/>
                                        </p:tgtEl>
                                        <p:attrNameLst>
                                          <p:attrName>ppt_w</p:attrName>
                                        </p:attrNameLst>
                                      </p:cBhvr>
                                      <p:tavLst>
                                        <p:tav tm="0">
                                          <p:val>
                                            <p:fltVal val="0"/>
                                          </p:val>
                                        </p:tav>
                                        <p:tav tm="100000">
                                          <p:val>
                                            <p:strVal val="#ppt_w"/>
                                          </p:val>
                                        </p:tav>
                                      </p:tavLst>
                                    </p:anim>
                                    <p:anim calcmode="lin" valueType="num">
                                      <p:cBhvr>
                                        <p:cTn id="27" dur="500" fill="hold"/>
                                        <p:tgtEl>
                                          <p:spTgt spid="11"/>
                                        </p:tgtEl>
                                        <p:attrNameLst>
                                          <p:attrName>ppt_h</p:attrName>
                                        </p:attrNameLst>
                                      </p:cBhvr>
                                      <p:tavLst>
                                        <p:tav tm="0">
                                          <p:val>
                                            <p:fltVal val="0"/>
                                          </p:val>
                                        </p:tav>
                                        <p:tav tm="100000">
                                          <p:val>
                                            <p:strVal val="#ppt_h"/>
                                          </p:val>
                                        </p:tav>
                                      </p:tavLst>
                                    </p:anim>
                                    <p:animEffect transition="in" filter="fade">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p:cTn id="33" dur="500" fill="hold"/>
                                        <p:tgtEl>
                                          <p:spTgt spid="16"/>
                                        </p:tgtEl>
                                        <p:attrNameLst>
                                          <p:attrName>ppt_w</p:attrName>
                                        </p:attrNameLst>
                                      </p:cBhvr>
                                      <p:tavLst>
                                        <p:tav tm="0">
                                          <p:val>
                                            <p:fltVal val="0"/>
                                          </p:val>
                                        </p:tav>
                                        <p:tav tm="100000">
                                          <p:val>
                                            <p:strVal val="#ppt_w"/>
                                          </p:val>
                                        </p:tav>
                                      </p:tavLst>
                                    </p:anim>
                                    <p:anim calcmode="lin" valueType="num">
                                      <p:cBhvr>
                                        <p:cTn id="34" dur="500" fill="hold"/>
                                        <p:tgtEl>
                                          <p:spTgt spid="16"/>
                                        </p:tgtEl>
                                        <p:attrNameLst>
                                          <p:attrName>ppt_h</p:attrName>
                                        </p:attrNameLst>
                                      </p:cBhvr>
                                      <p:tavLst>
                                        <p:tav tm="0">
                                          <p:val>
                                            <p:fltVal val="0"/>
                                          </p:val>
                                        </p:tav>
                                        <p:tav tm="100000">
                                          <p:val>
                                            <p:strVal val="#ppt_h"/>
                                          </p:val>
                                        </p:tav>
                                      </p:tavLst>
                                    </p:anim>
                                    <p:animEffect transition="in" filter="fade">
                                      <p:cBhvr>
                                        <p:cTn id="35" dur="500"/>
                                        <p:tgtEl>
                                          <p:spTgt spid="16"/>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17"/>
                                        </p:tgtEl>
                                        <p:attrNameLst>
                                          <p:attrName>style.visibility</p:attrName>
                                        </p:attrNameLst>
                                      </p:cBhvr>
                                      <p:to>
                                        <p:strVal val="visible"/>
                                      </p:to>
                                    </p:set>
                                    <p:anim calcmode="lin" valueType="num">
                                      <p:cBhvr>
                                        <p:cTn id="40" dur="500" fill="hold"/>
                                        <p:tgtEl>
                                          <p:spTgt spid="17"/>
                                        </p:tgtEl>
                                        <p:attrNameLst>
                                          <p:attrName>ppt_w</p:attrName>
                                        </p:attrNameLst>
                                      </p:cBhvr>
                                      <p:tavLst>
                                        <p:tav tm="0">
                                          <p:val>
                                            <p:fltVal val="0"/>
                                          </p:val>
                                        </p:tav>
                                        <p:tav tm="100000">
                                          <p:val>
                                            <p:strVal val="#ppt_w"/>
                                          </p:val>
                                        </p:tav>
                                      </p:tavLst>
                                    </p:anim>
                                    <p:anim calcmode="lin" valueType="num">
                                      <p:cBhvr>
                                        <p:cTn id="41" dur="500" fill="hold"/>
                                        <p:tgtEl>
                                          <p:spTgt spid="17"/>
                                        </p:tgtEl>
                                        <p:attrNameLst>
                                          <p:attrName>ppt_h</p:attrName>
                                        </p:attrNameLst>
                                      </p:cBhvr>
                                      <p:tavLst>
                                        <p:tav tm="0">
                                          <p:val>
                                            <p:fltVal val="0"/>
                                          </p:val>
                                        </p:tav>
                                        <p:tav tm="100000">
                                          <p:val>
                                            <p:strVal val="#ppt_h"/>
                                          </p:val>
                                        </p:tav>
                                      </p:tavLst>
                                    </p:anim>
                                    <p:animEffect transition="in" filter="fade">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nodeType="clickEffect">
                                  <p:stCondLst>
                                    <p:cond delay="0"/>
                                  </p:stCondLst>
                                  <p:childTnLst>
                                    <p:set>
                                      <p:cBhvr>
                                        <p:cTn id="46" dur="1" fill="hold">
                                          <p:stCondLst>
                                            <p:cond delay="0"/>
                                          </p:stCondLst>
                                        </p:cTn>
                                        <p:tgtEl>
                                          <p:spTgt spid="52"/>
                                        </p:tgtEl>
                                        <p:attrNameLst>
                                          <p:attrName>style.visibility</p:attrName>
                                        </p:attrNameLst>
                                      </p:cBhvr>
                                      <p:to>
                                        <p:strVal val="visible"/>
                                      </p:to>
                                    </p:set>
                                    <p:anim calcmode="lin" valueType="num">
                                      <p:cBhvr>
                                        <p:cTn id="47" dur="500" fill="hold"/>
                                        <p:tgtEl>
                                          <p:spTgt spid="52"/>
                                        </p:tgtEl>
                                        <p:attrNameLst>
                                          <p:attrName>ppt_w</p:attrName>
                                        </p:attrNameLst>
                                      </p:cBhvr>
                                      <p:tavLst>
                                        <p:tav tm="0">
                                          <p:val>
                                            <p:fltVal val="0"/>
                                          </p:val>
                                        </p:tav>
                                        <p:tav tm="100000">
                                          <p:val>
                                            <p:strVal val="#ppt_w"/>
                                          </p:val>
                                        </p:tav>
                                      </p:tavLst>
                                    </p:anim>
                                    <p:anim calcmode="lin" valueType="num">
                                      <p:cBhvr>
                                        <p:cTn id="48" dur="500" fill="hold"/>
                                        <p:tgtEl>
                                          <p:spTgt spid="52"/>
                                        </p:tgtEl>
                                        <p:attrNameLst>
                                          <p:attrName>ppt_h</p:attrName>
                                        </p:attrNameLst>
                                      </p:cBhvr>
                                      <p:tavLst>
                                        <p:tav tm="0">
                                          <p:val>
                                            <p:fltVal val="0"/>
                                          </p:val>
                                        </p:tav>
                                        <p:tav tm="100000">
                                          <p:val>
                                            <p:strVal val="#ppt_h"/>
                                          </p:val>
                                        </p:tav>
                                      </p:tavLst>
                                    </p:anim>
                                    <p:animEffect transition="in" filter="fade">
                                      <p:cBhvr>
                                        <p:cTn id="49" dur="500"/>
                                        <p:tgtEl>
                                          <p:spTgt spid="52"/>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grpId="0" nodeType="clickEffect">
                                  <p:stCondLst>
                                    <p:cond delay="0"/>
                                  </p:stCondLst>
                                  <p:childTnLst>
                                    <p:set>
                                      <p:cBhvr>
                                        <p:cTn id="53" dur="1" fill="hold">
                                          <p:stCondLst>
                                            <p:cond delay="0"/>
                                          </p:stCondLst>
                                        </p:cTn>
                                        <p:tgtEl>
                                          <p:spTgt spid="12"/>
                                        </p:tgtEl>
                                        <p:attrNameLst>
                                          <p:attrName>style.visibility</p:attrName>
                                        </p:attrNameLst>
                                      </p:cBhvr>
                                      <p:to>
                                        <p:strVal val="visible"/>
                                      </p:to>
                                    </p:set>
                                    <p:anim calcmode="lin" valueType="num">
                                      <p:cBhvr>
                                        <p:cTn id="54" dur="500" fill="hold"/>
                                        <p:tgtEl>
                                          <p:spTgt spid="12"/>
                                        </p:tgtEl>
                                        <p:attrNameLst>
                                          <p:attrName>ppt_w</p:attrName>
                                        </p:attrNameLst>
                                      </p:cBhvr>
                                      <p:tavLst>
                                        <p:tav tm="0">
                                          <p:val>
                                            <p:fltVal val="0"/>
                                          </p:val>
                                        </p:tav>
                                        <p:tav tm="100000">
                                          <p:val>
                                            <p:strVal val="#ppt_w"/>
                                          </p:val>
                                        </p:tav>
                                      </p:tavLst>
                                    </p:anim>
                                    <p:anim calcmode="lin" valueType="num">
                                      <p:cBhvr>
                                        <p:cTn id="55" dur="500" fill="hold"/>
                                        <p:tgtEl>
                                          <p:spTgt spid="12"/>
                                        </p:tgtEl>
                                        <p:attrNameLst>
                                          <p:attrName>ppt_h</p:attrName>
                                        </p:attrNameLst>
                                      </p:cBhvr>
                                      <p:tavLst>
                                        <p:tav tm="0">
                                          <p:val>
                                            <p:fltVal val="0"/>
                                          </p:val>
                                        </p:tav>
                                        <p:tav tm="100000">
                                          <p:val>
                                            <p:strVal val="#ppt_h"/>
                                          </p:val>
                                        </p:tav>
                                      </p:tavLst>
                                    </p:anim>
                                    <p:animEffect transition="in" filter="fade">
                                      <p:cBhvr>
                                        <p:cTn id="56" dur="500"/>
                                        <p:tgtEl>
                                          <p:spTgt spid="12"/>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33"/>
                                        </p:tgtEl>
                                        <p:attrNameLst>
                                          <p:attrName>style.visibility</p:attrName>
                                        </p:attrNameLst>
                                      </p:cBhvr>
                                      <p:to>
                                        <p:strVal val="visible"/>
                                      </p:to>
                                    </p:set>
                                    <p:anim calcmode="lin" valueType="num">
                                      <p:cBhvr>
                                        <p:cTn id="61" dur="500" fill="hold"/>
                                        <p:tgtEl>
                                          <p:spTgt spid="33"/>
                                        </p:tgtEl>
                                        <p:attrNameLst>
                                          <p:attrName>ppt_w</p:attrName>
                                        </p:attrNameLst>
                                      </p:cBhvr>
                                      <p:tavLst>
                                        <p:tav tm="0">
                                          <p:val>
                                            <p:fltVal val="0"/>
                                          </p:val>
                                        </p:tav>
                                        <p:tav tm="100000">
                                          <p:val>
                                            <p:strVal val="#ppt_w"/>
                                          </p:val>
                                        </p:tav>
                                      </p:tavLst>
                                    </p:anim>
                                    <p:anim calcmode="lin" valueType="num">
                                      <p:cBhvr>
                                        <p:cTn id="62" dur="500" fill="hold"/>
                                        <p:tgtEl>
                                          <p:spTgt spid="33"/>
                                        </p:tgtEl>
                                        <p:attrNameLst>
                                          <p:attrName>ppt_h</p:attrName>
                                        </p:attrNameLst>
                                      </p:cBhvr>
                                      <p:tavLst>
                                        <p:tav tm="0">
                                          <p:val>
                                            <p:fltVal val="0"/>
                                          </p:val>
                                        </p:tav>
                                        <p:tav tm="100000">
                                          <p:val>
                                            <p:strVal val="#ppt_h"/>
                                          </p:val>
                                        </p:tav>
                                      </p:tavLst>
                                    </p:anim>
                                    <p:animEffect transition="in" filter="fade">
                                      <p:cBhvr>
                                        <p:cTn id="63" dur="500"/>
                                        <p:tgtEl>
                                          <p:spTgt spid="33"/>
                                        </p:tgtEl>
                                      </p:cBhvr>
                                    </p:animEffect>
                                  </p:childTnLst>
                                </p:cTn>
                              </p:par>
                            </p:childTnLst>
                          </p:cTn>
                        </p:par>
                      </p:childTnLst>
                    </p:cTn>
                  </p:par>
                  <p:par>
                    <p:cTn id="64" fill="hold">
                      <p:stCondLst>
                        <p:cond delay="indefinite"/>
                      </p:stCondLst>
                      <p:childTnLst>
                        <p:par>
                          <p:cTn id="65" fill="hold">
                            <p:stCondLst>
                              <p:cond delay="0"/>
                            </p:stCondLst>
                            <p:childTnLst>
                              <p:par>
                                <p:cTn id="66" presetID="53" presetClass="entr" presetSubtype="16" fill="hold" grpId="0" nodeType="clickEffect">
                                  <p:stCondLst>
                                    <p:cond delay="0"/>
                                  </p:stCondLst>
                                  <p:childTnLst>
                                    <p:set>
                                      <p:cBhvr>
                                        <p:cTn id="67" dur="1" fill="hold">
                                          <p:stCondLst>
                                            <p:cond delay="0"/>
                                          </p:stCondLst>
                                        </p:cTn>
                                        <p:tgtEl>
                                          <p:spTgt spid="13"/>
                                        </p:tgtEl>
                                        <p:attrNameLst>
                                          <p:attrName>style.visibility</p:attrName>
                                        </p:attrNameLst>
                                      </p:cBhvr>
                                      <p:to>
                                        <p:strVal val="visible"/>
                                      </p:to>
                                    </p:set>
                                    <p:anim calcmode="lin" valueType="num">
                                      <p:cBhvr>
                                        <p:cTn id="68" dur="500" fill="hold"/>
                                        <p:tgtEl>
                                          <p:spTgt spid="13"/>
                                        </p:tgtEl>
                                        <p:attrNameLst>
                                          <p:attrName>ppt_w</p:attrName>
                                        </p:attrNameLst>
                                      </p:cBhvr>
                                      <p:tavLst>
                                        <p:tav tm="0">
                                          <p:val>
                                            <p:fltVal val="0"/>
                                          </p:val>
                                        </p:tav>
                                        <p:tav tm="100000">
                                          <p:val>
                                            <p:strVal val="#ppt_w"/>
                                          </p:val>
                                        </p:tav>
                                      </p:tavLst>
                                    </p:anim>
                                    <p:anim calcmode="lin" valueType="num">
                                      <p:cBhvr>
                                        <p:cTn id="69" dur="500" fill="hold"/>
                                        <p:tgtEl>
                                          <p:spTgt spid="13"/>
                                        </p:tgtEl>
                                        <p:attrNameLst>
                                          <p:attrName>ppt_h</p:attrName>
                                        </p:attrNameLst>
                                      </p:cBhvr>
                                      <p:tavLst>
                                        <p:tav tm="0">
                                          <p:val>
                                            <p:fltVal val="0"/>
                                          </p:val>
                                        </p:tav>
                                        <p:tav tm="100000">
                                          <p:val>
                                            <p:strVal val="#ppt_h"/>
                                          </p:val>
                                        </p:tav>
                                      </p:tavLst>
                                    </p:anim>
                                    <p:animEffect transition="in" filter="fade">
                                      <p:cBhvr>
                                        <p:cTn id="70" dur="500"/>
                                        <p:tgtEl>
                                          <p:spTgt spid="13"/>
                                        </p:tgtEl>
                                      </p:cBhvr>
                                    </p:animEffect>
                                  </p:childTnLst>
                                </p:cTn>
                              </p:par>
                            </p:childTnLst>
                          </p:cTn>
                        </p:par>
                      </p:childTnLst>
                    </p:cTn>
                  </p:par>
                  <p:par>
                    <p:cTn id="71" fill="hold">
                      <p:stCondLst>
                        <p:cond delay="indefinite"/>
                      </p:stCondLst>
                      <p:childTnLst>
                        <p:par>
                          <p:cTn id="72" fill="hold">
                            <p:stCondLst>
                              <p:cond delay="0"/>
                            </p:stCondLst>
                            <p:childTnLst>
                              <p:par>
                                <p:cTn id="73" presetID="53" presetClass="entr" presetSubtype="16" fill="hold" grpId="0" nodeType="clickEffect">
                                  <p:stCondLst>
                                    <p:cond delay="0"/>
                                  </p:stCondLst>
                                  <p:childTnLst>
                                    <p:set>
                                      <p:cBhvr>
                                        <p:cTn id="74" dur="1" fill="hold">
                                          <p:stCondLst>
                                            <p:cond delay="0"/>
                                          </p:stCondLst>
                                        </p:cTn>
                                        <p:tgtEl>
                                          <p:spTgt spid="18"/>
                                        </p:tgtEl>
                                        <p:attrNameLst>
                                          <p:attrName>style.visibility</p:attrName>
                                        </p:attrNameLst>
                                      </p:cBhvr>
                                      <p:to>
                                        <p:strVal val="visible"/>
                                      </p:to>
                                    </p:set>
                                    <p:anim calcmode="lin" valueType="num">
                                      <p:cBhvr>
                                        <p:cTn id="75" dur="500" fill="hold"/>
                                        <p:tgtEl>
                                          <p:spTgt spid="18"/>
                                        </p:tgtEl>
                                        <p:attrNameLst>
                                          <p:attrName>ppt_w</p:attrName>
                                        </p:attrNameLst>
                                      </p:cBhvr>
                                      <p:tavLst>
                                        <p:tav tm="0">
                                          <p:val>
                                            <p:fltVal val="0"/>
                                          </p:val>
                                        </p:tav>
                                        <p:tav tm="100000">
                                          <p:val>
                                            <p:strVal val="#ppt_w"/>
                                          </p:val>
                                        </p:tav>
                                      </p:tavLst>
                                    </p:anim>
                                    <p:anim calcmode="lin" valueType="num">
                                      <p:cBhvr>
                                        <p:cTn id="76" dur="500" fill="hold"/>
                                        <p:tgtEl>
                                          <p:spTgt spid="18"/>
                                        </p:tgtEl>
                                        <p:attrNameLst>
                                          <p:attrName>ppt_h</p:attrName>
                                        </p:attrNameLst>
                                      </p:cBhvr>
                                      <p:tavLst>
                                        <p:tav tm="0">
                                          <p:val>
                                            <p:fltVal val="0"/>
                                          </p:val>
                                        </p:tav>
                                        <p:tav tm="100000">
                                          <p:val>
                                            <p:strVal val="#ppt_h"/>
                                          </p:val>
                                        </p:tav>
                                      </p:tavLst>
                                    </p:anim>
                                    <p:animEffect transition="in" filter="fade">
                                      <p:cBhvr>
                                        <p:cTn id="77" dur="500"/>
                                        <p:tgtEl>
                                          <p:spTgt spid="18"/>
                                        </p:tgtEl>
                                      </p:cBhvr>
                                    </p:animEffect>
                                  </p:childTnLst>
                                </p:cTn>
                              </p:par>
                            </p:childTnLst>
                          </p:cTn>
                        </p:par>
                      </p:childTnLst>
                    </p:cTn>
                  </p:par>
                  <p:par>
                    <p:cTn id="78" fill="hold">
                      <p:stCondLst>
                        <p:cond delay="indefinite"/>
                      </p:stCondLst>
                      <p:childTnLst>
                        <p:par>
                          <p:cTn id="79" fill="hold">
                            <p:stCondLst>
                              <p:cond delay="0"/>
                            </p:stCondLst>
                            <p:childTnLst>
                              <p:par>
                                <p:cTn id="80" presetID="53" presetClass="entr" presetSubtype="16" fill="hold" grpId="0" nodeType="clickEffect">
                                  <p:stCondLst>
                                    <p:cond delay="0"/>
                                  </p:stCondLst>
                                  <p:childTnLst>
                                    <p:set>
                                      <p:cBhvr>
                                        <p:cTn id="81" dur="1" fill="hold">
                                          <p:stCondLst>
                                            <p:cond delay="0"/>
                                          </p:stCondLst>
                                        </p:cTn>
                                        <p:tgtEl>
                                          <p:spTgt spid="19"/>
                                        </p:tgtEl>
                                        <p:attrNameLst>
                                          <p:attrName>style.visibility</p:attrName>
                                        </p:attrNameLst>
                                      </p:cBhvr>
                                      <p:to>
                                        <p:strVal val="visible"/>
                                      </p:to>
                                    </p:set>
                                    <p:anim calcmode="lin" valueType="num">
                                      <p:cBhvr>
                                        <p:cTn id="82" dur="500" fill="hold"/>
                                        <p:tgtEl>
                                          <p:spTgt spid="19"/>
                                        </p:tgtEl>
                                        <p:attrNameLst>
                                          <p:attrName>ppt_w</p:attrName>
                                        </p:attrNameLst>
                                      </p:cBhvr>
                                      <p:tavLst>
                                        <p:tav tm="0">
                                          <p:val>
                                            <p:fltVal val="0"/>
                                          </p:val>
                                        </p:tav>
                                        <p:tav tm="100000">
                                          <p:val>
                                            <p:strVal val="#ppt_w"/>
                                          </p:val>
                                        </p:tav>
                                      </p:tavLst>
                                    </p:anim>
                                    <p:anim calcmode="lin" valueType="num">
                                      <p:cBhvr>
                                        <p:cTn id="83" dur="500" fill="hold"/>
                                        <p:tgtEl>
                                          <p:spTgt spid="19"/>
                                        </p:tgtEl>
                                        <p:attrNameLst>
                                          <p:attrName>ppt_h</p:attrName>
                                        </p:attrNameLst>
                                      </p:cBhvr>
                                      <p:tavLst>
                                        <p:tav tm="0">
                                          <p:val>
                                            <p:fltVal val="0"/>
                                          </p:val>
                                        </p:tav>
                                        <p:tav tm="100000">
                                          <p:val>
                                            <p:strVal val="#ppt_h"/>
                                          </p:val>
                                        </p:tav>
                                      </p:tavLst>
                                    </p:anim>
                                    <p:animEffect transition="in" filter="fade">
                                      <p:cBhvr>
                                        <p:cTn id="84" dur="500"/>
                                        <p:tgtEl>
                                          <p:spTgt spid="19"/>
                                        </p:tgtEl>
                                      </p:cBhvr>
                                    </p:animEffect>
                                  </p:childTnLst>
                                </p:cTn>
                              </p:par>
                            </p:childTnLst>
                          </p:cTn>
                        </p:par>
                      </p:childTnLst>
                    </p:cTn>
                  </p:par>
                  <p:par>
                    <p:cTn id="85" fill="hold">
                      <p:stCondLst>
                        <p:cond delay="indefinite"/>
                      </p:stCondLst>
                      <p:childTnLst>
                        <p:par>
                          <p:cTn id="86" fill="hold">
                            <p:stCondLst>
                              <p:cond delay="0"/>
                            </p:stCondLst>
                            <p:childTnLst>
                              <p:par>
                                <p:cTn id="87" presetID="53" presetClass="entr" presetSubtype="16" fill="hold" nodeType="clickEffect">
                                  <p:stCondLst>
                                    <p:cond delay="0"/>
                                  </p:stCondLst>
                                  <p:childTnLst>
                                    <p:set>
                                      <p:cBhvr>
                                        <p:cTn id="88" dur="1" fill="hold">
                                          <p:stCondLst>
                                            <p:cond delay="0"/>
                                          </p:stCondLst>
                                        </p:cTn>
                                        <p:tgtEl>
                                          <p:spTgt spid="38"/>
                                        </p:tgtEl>
                                        <p:attrNameLst>
                                          <p:attrName>style.visibility</p:attrName>
                                        </p:attrNameLst>
                                      </p:cBhvr>
                                      <p:to>
                                        <p:strVal val="visible"/>
                                      </p:to>
                                    </p:set>
                                    <p:anim calcmode="lin" valueType="num">
                                      <p:cBhvr>
                                        <p:cTn id="89" dur="500" fill="hold"/>
                                        <p:tgtEl>
                                          <p:spTgt spid="38"/>
                                        </p:tgtEl>
                                        <p:attrNameLst>
                                          <p:attrName>ppt_w</p:attrName>
                                        </p:attrNameLst>
                                      </p:cBhvr>
                                      <p:tavLst>
                                        <p:tav tm="0">
                                          <p:val>
                                            <p:fltVal val="0"/>
                                          </p:val>
                                        </p:tav>
                                        <p:tav tm="100000">
                                          <p:val>
                                            <p:strVal val="#ppt_w"/>
                                          </p:val>
                                        </p:tav>
                                      </p:tavLst>
                                    </p:anim>
                                    <p:anim calcmode="lin" valueType="num">
                                      <p:cBhvr>
                                        <p:cTn id="90" dur="500" fill="hold"/>
                                        <p:tgtEl>
                                          <p:spTgt spid="38"/>
                                        </p:tgtEl>
                                        <p:attrNameLst>
                                          <p:attrName>ppt_h</p:attrName>
                                        </p:attrNameLst>
                                      </p:cBhvr>
                                      <p:tavLst>
                                        <p:tav tm="0">
                                          <p:val>
                                            <p:fltVal val="0"/>
                                          </p:val>
                                        </p:tav>
                                        <p:tav tm="100000">
                                          <p:val>
                                            <p:strVal val="#ppt_h"/>
                                          </p:val>
                                        </p:tav>
                                      </p:tavLst>
                                    </p:anim>
                                    <p:animEffect transition="in" filter="fade">
                                      <p:cBhvr>
                                        <p:cTn id="91" dur="500"/>
                                        <p:tgtEl>
                                          <p:spTgt spid="38"/>
                                        </p:tgtEl>
                                      </p:cBhvr>
                                    </p:animEffect>
                                  </p:childTnLst>
                                </p:cTn>
                              </p:par>
                            </p:childTnLst>
                          </p:cTn>
                        </p:par>
                      </p:childTnLst>
                    </p:cTn>
                  </p:par>
                  <p:par>
                    <p:cTn id="92" fill="hold">
                      <p:stCondLst>
                        <p:cond delay="indefinite"/>
                      </p:stCondLst>
                      <p:childTnLst>
                        <p:par>
                          <p:cTn id="93" fill="hold">
                            <p:stCondLst>
                              <p:cond delay="0"/>
                            </p:stCondLst>
                            <p:childTnLst>
                              <p:par>
                                <p:cTn id="94" presetID="53" presetClass="entr" presetSubtype="16" fill="hold" grpId="0" nodeType="clickEffect">
                                  <p:stCondLst>
                                    <p:cond delay="0"/>
                                  </p:stCondLst>
                                  <p:childTnLst>
                                    <p:set>
                                      <p:cBhvr>
                                        <p:cTn id="95" dur="1" fill="hold">
                                          <p:stCondLst>
                                            <p:cond delay="0"/>
                                          </p:stCondLst>
                                        </p:cTn>
                                        <p:tgtEl>
                                          <p:spTgt spid="15"/>
                                        </p:tgtEl>
                                        <p:attrNameLst>
                                          <p:attrName>style.visibility</p:attrName>
                                        </p:attrNameLst>
                                      </p:cBhvr>
                                      <p:to>
                                        <p:strVal val="visible"/>
                                      </p:to>
                                    </p:set>
                                    <p:anim calcmode="lin" valueType="num">
                                      <p:cBhvr>
                                        <p:cTn id="96" dur="500" fill="hold"/>
                                        <p:tgtEl>
                                          <p:spTgt spid="15"/>
                                        </p:tgtEl>
                                        <p:attrNameLst>
                                          <p:attrName>ppt_w</p:attrName>
                                        </p:attrNameLst>
                                      </p:cBhvr>
                                      <p:tavLst>
                                        <p:tav tm="0">
                                          <p:val>
                                            <p:fltVal val="0"/>
                                          </p:val>
                                        </p:tav>
                                        <p:tav tm="100000">
                                          <p:val>
                                            <p:strVal val="#ppt_w"/>
                                          </p:val>
                                        </p:tav>
                                      </p:tavLst>
                                    </p:anim>
                                    <p:anim calcmode="lin" valueType="num">
                                      <p:cBhvr>
                                        <p:cTn id="97" dur="500" fill="hold"/>
                                        <p:tgtEl>
                                          <p:spTgt spid="15"/>
                                        </p:tgtEl>
                                        <p:attrNameLst>
                                          <p:attrName>ppt_h</p:attrName>
                                        </p:attrNameLst>
                                      </p:cBhvr>
                                      <p:tavLst>
                                        <p:tav tm="0">
                                          <p:val>
                                            <p:fltVal val="0"/>
                                          </p:val>
                                        </p:tav>
                                        <p:tav tm="100000">
                                          <p:val>
                                            <p:strVal val="#ppt_h"/>
                                          </p:val>
                                        </p:tav>
                                      </p:tavLst>
                                    </p:anim>
                                    <p:animEffect transition="in" filter="fade">
                                      <p:cBhvr>
                                        <p:cTn id="98" dur="500"/>
                                        <p:tgtEl>
                                          <p:spTgt spid="15"/>
                                        </p:tgtEl>
                                      </p:cBhvr>
                                    </p:animEffect>
                                  </p:childTnLst>
                                </p:cTn>
                              </p:par>
                            </p:childTnLst>
                          </p:cTn>
                        </p:par>
                      </p:childTnLst>
                    </p:cTn>
                  </p:par>
                  <p:par>
                    <p:cTn id="99" fill="hold">
                      <p:stCondLst>
                        <p:cond delay="indefinite"/>
                      </p:stCondLst>
                      <p:childTnLst>
                        <p:par>
                          <p:cTn id="100" fill="hold">
                            <p:stCondLst>
                              <p:cond delay="0"/>
                            </p:stCondLst>
                            <p:childTnLst>
                              <p:par>
                                <p:cTn id="101" presetID="42" presetClass="entr" presetSubtype="0" fill="hold" grpId="0" nodeType="clickEffect">
                                  <p:stCondLst>
                                    <p:cond delay="0"/>
                                  </p:stCondLst>
                                  <p:childTnLst>
                                    <p:set>
                                      <p:cBhvr>
                                        <p:cTn id="102" dur="1" fill="hold">
                                          <p:stCondLst>
                                            <p:cond delay="0"/>
                                          </p:stCondLst>
                                        </p:cTn>
                                        <p:tgtEl>
                                          <p:spTgt spid="20"/>
                                        </p:tgtEl>
                                        <p:attrNameLst>
                                          <p:attrName>style.visibility</p:attrName>
                                        </p:attrNameLst>
                                      </p:cBhvr>
                                      <p:to>
                                        <p:strVal val="visible"/>
                                      </p:to>
                                    </p:set>
                                    <p:animEffect transition="in" filter="fade">
                                      <p:cBhvr>
                                        <p:cTn id="103" dur="1000"/>
                                        <p:tgtEl>
                                          <p:spTgt spid="20"/>
                                        </p:tgtEl>
                                      </p:cBhvr>
                                    </p:animEffect>
                                    <p:anim calcmode="lin" valueType="num">
                                      <p:cBhvr>
                                        <p:cTn id="104" dur="1000" fill="hold"/>
                                        <p:tgtEl>
                                          <p:spTgt spid="20"/>
                                        </p:tgtEl>
                                        <p:attrNameLst>
                                          <p:attrName>ppt_x</p:attrName>
                                        </p:attrNameLst>
                                      </p:cBhvr>
                                      <p:tavLst>
                                        <p:tav tm="0">
                                          <p:val>
                                            <p:strVal val="#ppt_x"/>
                                          </p:val>
                                        </p:tav>
                                        <p:tav tm="100000">
                                          <p:val>
                                            <p:strVal val="#ppt_x"/>
                                          </p:val>
                                        </p:tav>
                                      </p:tavLst>
                                    </p:anim>
                                    <p:anim calcmode="lin" valueType="num">
                                      <p:cBhvr>
                                        <p:cTn id="105"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42" presetClass="entr" presetSubtype="0" fill="hold" grpId="0" nodeType="clickEffect">
                                  <p:stCondLst>
                                    <p:cond delay="0"/>
                                  </p:stCondLst>
                                  <p:childTnLst>
                                    <p:set>
                                      <p:cBhvr>
                                        <p:cTn id="109" dur="1" fill="hold">
                                          <p:stCondLst>
                                            <p:cond delay="0"/>
                                          </p:stCondLst>
                                        </p:cTn>
                                        <p:tgtEl>
                                          <p:spTgt spid="21"/>
                                        </p:tgtEl>
                                        <p:attrNameLst>
                                          <p:attrName>style.visibility</p:attrName>
                                        </p:attrNameLst>
                                      </p:cBhvr>
                                      <p:to>
                                        <p:strVal val="visible"/>
                                      </p:to>
                                    </p:set>
                                    <p:animEffect transition="in" filter="fade">
                                      <p:cBhvr>
                                        <p:cTn id="110" dur="1000"/>
                                        <p:tgtEl>
                                          <p:spTgt spid="21"/>
                                        </p:tgtEl>
                                      </p:cBhvr>
                                    </p:animEffect>
                                    <p:anim calcmode="lin" valueType="num">
                                      <p:cBhvr>
                                        <p:cTn id="111" dur="1000" fill="hold"/>
                                        <p:tgtEl>
                                          <p:spTgt spid="21"/>
                                        </p:tgtEl>
                                        <p:attrNameLst>
                                          <p:attrName>ppt_x</p:attrName>
                                        </p:attrNameLst>
                                      </p:cBhvr>
                                      <p:tavLst>
                                        <p:tav tm="0">
                                          <p:val>
                                            <p:strVal val="#ppt_x"/>
                                          </p:val>
                                        </p:tav>
                                        <p:tav tm="100000">
                                          <p:val>
                                            <p:strVal val="#ppt_x"/>
                                          </p:val>
                                        </p:tav>
                                      </p:tavLst>
                                    </p:anim>
                                    <p:anim calcmode="lin" valueType="num">
                                      <p:cBhvr>
                                        <p:cTn id="112"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42" presetClass="entr" presetSubtype="0" fill="hold" grpId="0" nodeType="clickEffect">
                                  <p:stCondLst>
                                    <p:cond delay="0"/>
                                  </p:stCondLst>
                                  <p:childTnLst>
                                    <p:set>
                                      <p:cBhvr>
                                        <p:cTn id="116" dur="1" fill="hold">
                                          <p:stCondLst>
                                            <p:cond delay="0"/>
                                          </p:stCondLst>
                                        </p:cTn>
                                        <p:tgtEl>
                                          <p:spTgt spid="22"/>
                                        </p:tgtEl>
                                        <p:attrNameLst>
                                          <p:attrName>style.visibility</p:attrName>
                                        </p:attrNameLst>
                                      </p:cBhvr>
                                      <p:to>
                                        <p:strVal val="visible"/>
                                      </p:to>
                                    </p:set>
                                    <p:animEffect transition="in" filter="fade">
                                      <p:cBhvr>
                                        <p:cTn id="117" dur="1000"/>
                                        <p:tgtEl>
                                          <p:spTgt spid="22"/>
                                        </p:tgtEl>
                                      </p:cBhvr>
                                    </p:animEffect>
                                    <p:anim calcmode="lin" valueType="num">
                                      <p:cBhvr>
                                        <p:cTn id="118" dur="1000" fill="hold"/>
                                        <p:tgtEl>
                                          <p:spTgt spid="22"/>
                                        </p:tgtEl>
                                        <p:attrNameLst>
                                          <p:attrName>ppt_x</p:attrName>
                                        </p:attrNameLst>
                                      </p:cBhvr>
                                      <p:tavLst>
                                        <p:tav tm="0">
                                          <p:val>
                                            <p:strVal val="#ppt_x"/>
                                          </p:val>
                                        </p:tav>
                                        <p:tav tm="100000">
                                          <p:val>
                                            <p:strVal val="#ppt_x"/>
                                          </p:val>
                                        </p:tav>
                                      </p:tavLst>
                                    </p:anim>
                                    <p:anim calcmode="lin" valueType="num">
                                      <p:cBhvr>
                                        <p:cTn id="11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presetID="42" presetClass="entr" presetSubtype="0" fill="hold" grpId="0" nodeType="clickEffect">
                                  <p:stCondLst>
                                    <p:cond delay="0"/>
                                  </p:stCondLst>
                                  <p:childTnLst>
                                    <p:set>
                                      <p:cBhvr>
                                        <p:cTn id="123" dur="1" fill="hold">
                                          <p:stCondLst>
                                            <p:cond delay="0"/>
                                          </p:stCondLst>
                                        </p:cTn>
                                        <p:tgtEl>
                                          <p:spTgt spid="23"/>
                                        </p:tgtEl>
                                        <p:attrNameLst>
                                          <p:attrName>style.visibility</p:attrName>
                                        </p:attrNameLst>
                                      </p:cBhvr>
                                      <p:to>
                                        <p:strVal val="visible"/>
                                      </p:to>
                                    </p:set>
                                    <p:animEffect transition="in" filter="fade">
                                      <p:cBhvr>
                                        <p:cTn id="124" dur="1000"/>
                                        <p:tgtEl>
                                          <p:spTgt spid="23"/>
                                        </p:tgtEl>
                                      </p:cBhvr>
                                    </p:animEffect>
                                    <p:anim calcmode="lin" valueType="num">
                                      <p:cBhvr>
                                        <p:cTn id="125" dur="1000" fill="hold"/>
                                        <p:tgtEl>
                                          <p:spTgt spid="23"/>
                                        </p:tgtEl>
                                        <p:attrNameLst>
                                          <p:attrName>ppt_x</p:attrName>
                                        </p:attrNameLst>
                                      </p:cBhvr>
                                      <p:tavLst>
                                        <p:tav tm="0">
                                          <p:val>
                                            <p:strVal val="#ppt_x"/>
                                          </p:val>
                                        </p:tav>
                                        <p:tav tm="100000">
                                          <p:val>
                                            <p:strVal val="#ppt_x"/>
                                          </p:val>
                                        </p:tav>
                                      </p:tavLst>
                                    </p:anim>
                                    <p:anim calcmode="lin" valueType="num">
                                      <p:cBhvr>
                                        <p:cTn id="126"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27" fill="hold">
                      <p:stCondLst>
                        <p:cond delay="indefinite"/>
                      </p:stCondLst>
                      <p:childTnLst>
                        <p:par>
                          <p:cTn id="128" fill="hold">
                            <p:stCondLst>
                              <p:cond delay="0"/>
                            </p:stCondLst>
                            <p:childTnLst>
                              <p:par>
                                <p:cTn id="129" presetID="42" presetClass="entr" presetSubtype="0" fill="hold" grpId="0" nodeType="clickEffect">
                                  <p:stCondLst>
                                    <p:cond delay="0"/>
                                  </p:stCondLst>
                                  <p:childTnLst>
                                    <p:set>
                                      <p:cBhvr>
                                        <p:cTn id="130" dur="1" fill="hold">
                                          <p:stCondLst>
                                            <p:cond delay="0"/>
                                          </p:stCondLst>
                                        </p:cTn>
                                        <p:tgtEl>
                                          <p:spTgt spid="24"/>
                                        </p:tgtEl>
                                        <p:attrNameLst>
                                          <p:attrName>style.visibility</p:attrName>
                                        </p:attrNameLst>
                                      </p:cBhvr>
                                      <p:to>
                                        <p:strVal val="visible"/>
                                      </p:to>
                                    </p:set>
                                    <p:animEffect transition="in" filter="fade">
                                      <p:cBhvr>
                                        <p:cTn id="131" dur="1000"/>
                                        <p:tgtEl>
                                          <p:spTgt spid="24"/>
                                        </p:tgtEl>
                                      </p:cBhvr>
                                    </p:animEffect>
                                    <p:anim calcmode="lin" valueType="num">
                                      <p:cBhvr>
                                        <p:cTn id="132" dur="1000" fill="hold"/>
                                        <p:tgtEl>
                                          <p:spTgt spid="24"/>
                                        </p:tgtEl>
                                        <p:attrNameLst>
                                          <p:attrName>ppt_x</p:attrName>
                                        </p:attrNameLst>
                                      </p:cBhvr>
                                      <p:tavLst>
                                        <p:tav tm="0">
                                          <p:val>
                                            <p:strVal val="#ppt_x"/>
                                          </p:val>
                                        </p:tav>
                                        <p:tav tm="100000">
                                          <p:val>
                                            <p:strVal val="#ppt_x"/>
                                          </p:val>
                                        </p:tav>
                                      </p:tavLst>
                                    </p:anim>
                                    <p:anim calcmode="lin" valueType="num">
                                      <p:cBhvr>
                                        <p:cTn id="133"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34" fill="hold">
                      <p:stCondLst>
                        <p:cond delay="indefinite"/>
                      </p:stCondLst>
                      <p:childTnLst>
                        <p:par>
                          <p:cTn id="135" fill="hold">
                            <p:stCondLst>
                              <p:cond delay="0"/>
                            </p:stCondLst>
                            <p:childTnLst>
                              <p:par>
                                <p:cTn id="136" presetID="53" presetClass="entr" presetSubtype="16" fill="hold" grpId="0" nodeType="clickEffect">
                                  <p:stCondLst>
                                    <p:cond delay="0"/>
                                  </p:stCondLst>
                                  <p:childTnLst>
                                    <p:set>
                                      <p:cBhvr>
                                        <p:cTn id="137" dur="1" fill="hold">
                                          <p:stCondLst>
                                            <p:cond delay="0"/>
                                          </p:stCondLst>
                                        </p:cTn>
                                        <p:tgtEl>
                                          <p:spTgt spid="32"/>
                                        </p:tgtEl>
                                        <p:attrNameLst>
                                          <p:attrName>style.visibility</p:attrName>
                                        </p:attrNameLst>
                                      </p:cBhvr>
                                      <p:to>
                                        <p:strVal val="visible"/>
                                      </p:to>
                                    </p:set>
                                    <p:anim calcmode="lin" valueType="num">
                                      <p:cBhvr>
                                        <p:cTn id="138" dur="500" fill="hold"/>
                                        <p:tgtEl>
                                          <p:spTgt spid="32"/>
                                        </p:tgtEl>
                                        <p:attrNameLst>
                                          <p:attrName>ppt_w</p:attrName>
                                        </p:attrNameLst>
                                      </p:cBhvr>
                                      <p:tavLst>
                                        <p:tav tm="0">
                                          <p:val>
                                            <p:fltVal val="0"/>
                                          </p:val>
                                        </p:tav>
                                        <p:tav tm="100000">
                                          <p:val>
                                            <p:strVal val="#ppt_w"/>
                                          </p:val>
                                        </p:tav>
                                      </p:tavLst>
                                    </p:anim>
                                    <p:anim calcmode="lin" valueType="num">
                                      <p:cBhvr>
                                        <p:cTn id="139" dur="500" fill="hold"/>
                                        <p:tgtEl>
                                          <p:spTgt spid="32"/>
                                        </p:tgtEl>
                                        <p:attrNameLst>
                                          <p:attrName>ppt_h</p:attrName>
                                        </p:attrNameLst>
                                      </p:cBhvr>
                                      <p:tavLst>
                                        <p:tav tm="0">
                                          <p:val>
                                            <p:fltVal val="0"/>
                                          </p:val>
                                        </p:tav>
                                        <p:tav tm="100000">
                                          <p:val>
                                            <p:strVal val="#ppt_h"/>
                                          </p:val>
                                        </p:tav>
                                      </p:tavLst>
                                    </p:anim>
                                    <p:animEffect transition="in" filter="fade">
                                      <p:cBhvr>
                                        <p:cTn id="140" dur="500"/>
                                        <p:tgtEl>
                                          <p:spTgt spid="32"/>
                                        </p:tgtEl>
                                      </p:cBhvr>
                                    </p:animEffect>
                                  </p:childTnLst>
                                </p:cTn>
                              </p:par>
                            </p:childTnLst>
                          </p:cTn>
                        </p:par>
                      </p:childTnLst>
                    </p:cTn>
                  </p:par>
                  <p:par>
                    <p:cTn id="141" fill="hold">
                      <p:stCondLst>
                        <p:cond delay="indefinite"/>
                      </p:stCondLst>
                      <p:childTnLst>
                        <p:par>
                          <p:cTn id="142" fill="hold">
                            <p:stCondLst>
                              <p:cond delay="0"/>
                            </p:stCondLst>
                            <p:childTnLst>
                              <p:par>
                                <p:cTn id="143" presetID="53" presetClass="entr" presetSubtype="16" fill="hold" grpId="0" nodeType="clickEffect">
                                  <p:stCondLst>
                                    <p:cond delay="0"/>
                                  </p:stCondLst>
                                  <p:childTnLst>
                                    <p:set>
                                      <p:cBhvr>
                                        <p:cTn id="144" dur="1" fill="hold">
                                          <p:stCondLst>
                                            <p:cond delay="0"/>
                                          </p:stCondLst>
                                        </p:cTn>
                                        <p:tgtEl>
                                          <p:spTgt spid="14"/>
                                        </p:tgtEl>
                                        <p:attrNameLst>
                                          <p:attrName>style.visibility</p:attrName>
                                        </p:attrNameLst>
                                      </p:cBhvr>
                                      <p:to>
                                        <p:strVal val="visible"/>
                                      </p:to>
                                    </p:set>
                                    <p:anim calcmode="lin" valueType="num">
                                      <p:cBhvr>
                                        <p:cTn id="145" dur="500" fill="hold"/>
                                        <p:tgtEl>
                                          <p:spTgt spid="14"/>
                                        </p:tgtEl>
                                        <p:attrNameLst>
                                          <p:attrName>ppt_w</p:attrName>
                                        </p:attrNameLst>
                                      </p:cBhvr>
                                      <p:tavLst>
                                        <p:tav tm="0">
                                          <p:val>
                                            <p:fltVal val="0"/>
                                          </p:val>
                                        </p:tav>
                                        <p:tav tm="100000">
                                          <p:val>
                                            <p:strVal val="#ppt_w"/>
                                          </p:val>
                                        </p:tav>
                                      </p:tavLst>
                                    </p:anim>
                                    <p:anim calcmode="lin" valueType="num">
                                      <p:cBhvr>
                                        <p:cTn id="146" dur="500" fill="hold"/>
                                        <p:tgtEl>
                                          <p:spTgt spid="14"/>
                                        </p:tgtEl>
                                        <p:attrNameLst>
                                          <p:attrName>ppt_h</p:attrName>
                                        </p:attrNameLst>
                                      </p:cBhvr>
                                      <p:tavLst>
                                        <p:tav tm="0">
                                          <p:val>
                                            <p:fltVal val="0"/>
                                          </p:val>
                                        </p:tav>
                                        <p:tav tm="100000">
                                          <p:val>
                                            <p:strVal val="#ppt_h"/>
                                          </p:val>
                                        </p:tav>
                                      </p:tavLst>
                                    </p:anim>
                                    <p:animEffect transition="in" filter="fade">
                                      <p:cBhvr>
                                        <p:cTn id="147" dur="500"/>
                                        <p:tgtEl>
                                          <p:spTgt spid="14"/>
                                        </p:tgtEl>
                                      </p:cBhvr>
                                    </p:animEffect>
                                  </p:childTnLst>
                                </p:cTn>
                              </p:par>
                            </p:childTnLst>
                          </p:cTn>
                        </p:par>
                      </p:childTnLst>
                    </p:cTn>
                  </p:par>
                  <p:par>
                    <p:cTn id="148" fill="hold">
                      <p:stCondLst>
                        <p:cond delay="indefinite"/>
                      </p:stCondLst>
                      <p:childTnLst>
                        <p:par>
                          <p:cTn id="149" fill="hold">
                            <p:stCondLst>
                              <p:cond delay="0"/>
                            </p:stCondLst>
                            <p:childTnLst>
                              <p:par>
                                <p:cTn id="150" presetID="42" presetClass="entr" presetSubtype="0" fill="hold" grpId="0" nodeType="clickEffect">
                                  <p:stCondLst>
                                    <p:cond delay="0"/>
                                  </p:stCondLst>
                                  <p:childTnLst>
                                    <p:set>
                                      <p:cBhvr>
                                        <p:cTn id="151" dur="1" fill="hold">
                                          <p:stCondLst>
                                            <p:cond delay="0"/>
                                          </p:stCondLst>
                                        </p:cTn>
                                        <p:tgtEl>
                                          <p:spTgt spid="27"/>
                                        </p:tgtEl>
                                        <p:attrNameLst>
                                          <p:attrName>style.visibility</p:attrName>
                                        </p:attrNameLst>
                                      </p:cBhvr>
                                      <p:to>
                                        <p:strVal val="visible"/>
                                      </p:to>
                                    </p:set>
                                    <p:animEffect transition="in" filter="fade">
                                      <p:cBhvr>
                                        <p:cTn id="152" dur="1000"/>
                                        <p:tgtEl>
                                          <p:spTgt spid="27"/>
                                        </p:tgtEl>
                                      </p:cBhvr>
                                    </p:animEffect>
                                    <p:anim calcmode="lin" valueType="num">
                                      <p:cBhvr>
                                        <p:cTn id="153" dur="1000" fill="hold"/>
                                        <p:tgtEl>
                                          <p:spTgt spid="27"/>
                                        </p:tgtEl>
                                        <p:attrNameLst>
                                          <p:attrName>ppt_x</p:attrName>
                                        </p:attrNameLst>
                                      </p:cBhvr>
                                      <p:tavLst>
                                        <p:tav tm="0">
                                          <p:val>
                                            <p:strVal val="#ppt_x"/>
                                          </p:val>
                                        </p:tav>
                                        <p:tav tm="100000">
                                          <p:val>
                                            <p:strVal val="#ppt_x"/>
                                          </p:val>
                                        </p:tav>
                                      </p:tavLst>
                                    </p:anim>
                                    <p:anim calcmode="lin" valueType="num">
                                      <p:cBhvr>
                                        <p:cTn id="15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55" fill="hold">
                      <p:stCondLst>
                        <p:cond delay="indefinite"/>
                      </p:stCondLst>
                      <p:childTnLst>
                        <p:par>
                          <p:cTn id="156" fill="hold">
                            <p:stCondLst>
                              <p:cond delay="0"/>
                            </p:stCondLst>
                            <p:childTnLst>
                              <p:par>
                                <p:cTn id="157" presetID="42" presetClass="entr" presetSubtype="0" fill="hold" grpId="0" nodeType="clickEffect">
                                  <p:stCondLst>
                                    <p:cond delay="0"/>
                                  </p:stCondLst>
                                  <p:childTnLst>
                                    <p:set>
                                      <p:cBhvr>
                                        <p:cTn id="158" dur="1" fill="hold">
                                          <p:stCondLst>
                                            <p:cond delay="0"/>
                                          </p:stCondLst>
                                        </p:cTn>
                                        <p:tgtEl>
                                          <p:spTgt spid="28"/>
                                        </p:tgtEl>
                                        <p:attrNameLst>
                                          <p:attrName>style.visibility</p:attrName>
                                        </p:attrNameLst>
                                      </p:cBhvr>
                                      <p:to>
                                        <p:strVal val="visible"/>
                                      </p:to>
                                    </p:set>
                                    <p:animEffect transition="in" filter="fade">
                                      <p:cBhvr>
                                        <p:cTn id="159" dur="1000"/>
                                        <p:tgtEl>
                                          <p:spTgt spid="28"/>
                                        </p:tgtEl>
                                      </p:cBhvr>
                                    </p:animEffect>
                                    <p:anim calcmode="lin" valueType="num">
                                      <p:cBhvr>
                                        <p:cTn id="160" dur="1000" fill="hold"/>
                                        <p:tgtEl>
                                          <p:spTgt spid="28"/>
                                        </p:tgtEl>
                                        <p:attrNameLst>
                                          <p:attrName>ppt_x</p:attrName>
                                        </p:attrNameLst>
                                      </p:cBhvr>
                                      <p:tavLst>
                                        <p:tav tm="0">
                                          <p:val>
                                            <p:strVal val="#ppt_x"/>
                                          </p:val>
                                        </p:tav>
                                        <p:tav tm="100000">
                                          <p:val>
                                            <p:strVal val="#ppt_x"/>
                                          </p:val>
                                        </p:tav>
                                      </p:tavLst>
                                    </p:anim>
                                    <p:anim calcmode="lin" valueType="num">
                                      <p:cBhvr>
                                        <p:cTn id="161"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162" fill="hold">
                      <p:stCondLst>
                        <p:cond delay="indefinite"/>
                      </p:stCondLst>
                      <p:childTnLst>
                        <p:par>
                          <p:cTn id="163" fill="hold">
                            <p:stCondLst>
                              <p:cond delay="0"/>
                            </p:stCondLst>
                            <p:childTnLst>
                              <p:par>
                                <p:cTn id="164" presetID="42" presetClass="entr" presetSubtype="0" fill="hold" grpId="0" nodeType="clickEffect">
                                  <p:stCondLst>
                                    <p:cond delay="0"/>
                                  </p:stCondLst>
                                  <p:childTnLst>
                                    <p:set>
                                      <p:cBhvr>
                                        <p:cTn id="165" dur="1" fill="hold">
                                          <p:stCondLst>
                                            <p:cond delay="0"/>
                                          </p:stCondLst>
                                        </p:cTn>
                                        <p:tgtEl>
                                          <p:spTgt spid="29"/>
                                        </p:tgtEl>
                                        <p:attrNameLst>
                                          <p:attrName>style.visibility</p:attrName>
                                        </p:attrNameLst>
                                      </p:cBhvr>
                                      <p:to>
                                        <p:strVal val="visible"/>
                                      </p:to>
                                    </p:set>
                                    <p:animEffect transition="in" filter="fade">
                                      <p:cBhvr>
                                        <p:cTn id="166" dur="1000"/>
                                        <p:tgtEl>
                                          <p:spTgt spid="29"/>
                                        </p:tgtEl>
                                      </p:cBhvr>
                                    </p:animEffect>
                                    <p:anim calcmode="lin" valueType="num">
                                      <p:cBhvr>
                                        <p:cTn id="167" dur="1000" fill="hold"/>
                                        <p:tgtEl>
                                          <p:spTgt spid="29"/>
                                        </p:tgtEl>
                                        <p:attrNameLst>
                                          <p:attrName>ppt_x</p:attrName>
                                        </p:attrNameLst>
                                      </p:cBhvr>
                                      <p:tavLst>
                                        <p:tav tm="0">
                                          <p:val>
                                            <p:strVal val="#ppt_x"/>
                                          </p:val>
                                        </p:tav>
                                        <p:tav tm="100000">
                                          <p:val>
                                            <p:strVal val="#ppt_x"/>
                                          </p:val>
                                        </p:tav>
                                      </p:tavLst>
                                    </p:anim>
                                    <p:anim calcmode="lin" valueType="num">
                                      <p:cBhvr>
                                        <p:cTn id="168"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169" fill="hold">
                      <p:stCondLst>
                        <p:cond delay="indefinite"/>
                      </p:stCondLst>
                      <p:childTnLst>
                        <p:par>
                          <p:cTn id="170" fill="hold">
                            <p:stCondLst>
                              <p:cond delay="0"/>
                            </p:stCondLst>
                            <p:childTnLst>
                              <p:par>
                                <p:cTn id="171" presetID="42" presetClass="entr" presetSubtype="0" fill="hold" grpId="0" nodeType="clickEffect">
                                  <p:stCondLst>
                                    <p:cond delay="0"/>
                                  </p:stCondLst>
                                  <p:childTnLst>
                                    <p:set>
                                      <p:cBhvr>
                                        <p:cTn id="172" dur="1" fill="hold">
                                          <p:stCondLst>
                                            <p:cond delay="0"/>
                                          </p:stCondLst>
                                        </p:cTn>
                                        <p:tgtEl>
                                          <p:spTgt spid="51"/>
                                        </p:tgtEl>
                                        <p:attrNameLst>
                                          <p:attrName>style.visibility</p:attrName>
                                        </p:attrNameLst>
                                      </p:cBhvr>
                                      <p:to>
                                        <p:strVal val="visible"/>
                                      </p:to>
                                    </p:set>
                                    <p:animEffect transition="in" filter="fade">
                                      <p:cBhvr>
                                        <p:cTn id="173" dur="1000"/>
                                        <p:tgtEl>
                                          <p:spTgt spid="51"/>
                                        </p:tgtEl>
                                      </p:cBhvr>
                                    </p:animEffect>
                                    <p:anim calcmode="lin" valueType="num">
                                      <p:cBhvr>
                                        <p:cTn id="174" dur="1000" fill="hold"/>
                                        <p:tgtEl>
                                          <p:spTgt spid="51"/>
                                        </p:tgtEl>
                                        <p:attrNameLst>
                                          <p:attrName>ppt_x</p:attrName>
                                        </p:attrNameLst>
                                      </p:cBhvr>
                                      <p:tavLst>
                                        <p:tav tm="0">
                                          <p:val>
                                            <p:strVal val="#ppt_x"/>
                                          </p:val>
                                        </p:tav>
                                        <p:tav tm="100000">
                                          <p:val>
                                            <p:strVal val="#ppt_x"/>
                                          </p:val>
                                        </p:tav>
                                      </p:tavLst>
                                    </p:anim>
                                    <p:anim calcmode="lin" valueType="num">
                                      <p:cBhvr>
                                        <p:cTn id="175"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176" fill="hold">
                      <p:stCondLst>
                        <p:cond delay="indefinite"/>
                      </p:stCondLst>
                      <p:childTnLst>
                        <p:par>
                          <p:cTn id="177" fill="hold">
                            <p:stCondLst>
                              <p:cond delay="0"/>
                            </p:stCondLst>
                            <p:childTnLst>
                              <p:par>
                                <p:cTn id="178" presetID="53" presetClass="entr" presetSubtype="16" fill="hold" nodeType="clickEffect">
                                  <p:stCondLst>
                                    <p:cond delay="0"/>
                                  </p:stCondLst>
                                  <p:childTnLst>
                                    <p:set>
                                      <p:cBhvr>
                                        <p:cTn id="179" dur="1" fill="hold">
                                          <p:stCondLst>
                                            <p:cond delay="0"/>
                                          </p:stCondLst>
                                        </p:cTn>
                                        <p:tgtEl>
                                          <p:spTgt spid="47"/>
                                        </p:tgtEl>
                                        <p:attrNameLst>
                                          <p:attrName>style.visibility</p:attrName>
                                        </p:attrNameLst>
                                      </p:cBhvr>
                                      <p:to>
                                        <p:strVal val="visible"/>
                                      </p:to>
                                    </p:set>
                                    <p:anim calcmode="lin" valueType="num">
                                      <p:cBhvr>
                                        <p:cTn id="180" dur="500" fill="hold"/>
                                        <p:tgtEl>
                                          <p:spTgt spid="47"/>
                                        </p:tgtEl>
                                        <p:attrNameLst>
                                          <p:attrName>ppt_w</p:attrName>
                                        </p:attrNameLst>
                                      </p:cBhvr>
                                      <p:tavLst>
                                        <p:tav tm="0">
                                          <p:val>
                                            <p:fltVal val="0"/>
                                          </p:val>
                                        </p:tav>
                                        <p:tav tm="100000">
                                          <p:val>
                                            <p:strVal val="#ppt_w"/>
                                          </p:val>
                                        </p:tav>
                                      </p:tavLst>
                                    </p:anim>
                                    <p:anim calcmode="lin" valueType="num">
                                      <p:cBhvr>
                                        <p:cTn id="181" dur="500" fill="hold"/>
                                        <p:tgtEl>
                                          <p:spTgt spid="47"/>
                                        </p:tgtEl>
                                        <p:attrNameLst>
                                          <p:attrName>ppt_h</p:attrName>
                                        </p:attrNameLst>
                                      </p:cBhvr>
                                      <p:tavLst>
                                        <p:tav tm="0">
                                          <p:val>
                                            <p:fltVal val="0"/>
                                          </p:val>
                                        </p:tav>
                                        <p:tav tm="100000">
                                          <p:val>
                                            <p:strVal val="#ppt_h"/>
                                          </p:val>
                                        </p:tav>
                                      </p:tavLst>
                                    </p:anim>
                                    <p:animEffect transition="in" filter="fade">
                                      <p:cBhvr>
                                        <p:cTn id="182" dur="500"/>
                                        <p:tgtEl>
                                          <p:spTgt spid="47"/>
                                        </p:tgtEl>
                                      </p:cBhvr>
                                    </p:animEffect>
                                  </p:childTnLst>
                                </p:cTn>
                              </p:par>
                            </p:childTnLst>
                          </p:cTn>
                        </p:par>
                      </p:childTnLst>
                    </p:cTn>
                  </p:par>
                  <p:par>
                    <p:cTn id="183" fill="hold">
                      <p:stCondLst>
                        <p:cond delay="indefinite"/>
                      </p:stCondLst>
                      <p:childTnLst>
                        <p:par>
                          <p:cTn id="184" fill="hold">
                            <p:stCondLst>
                              <p:cond delay="0"/>
                            </p:stCondLst>
                            <p:childTnLst>
                              <p:par>
                                <p:cTn id="185" presetID="14" presetClass="entr" presetSubtype="10" fill="hold" grpId="0" nodeType="clickEffect">
                                  <p:stCondLst>
                                    <p:cond delay="0"/>
                                  </p:stCondLst>
                                  <p:childTnLst>
                                    <p:set>
                                      <p:cBhvr>
                                        <p:cTn id="186" dur="1" fill="hold">
                                          <p:stCondLst>
                                            <p:cond delay="0"/>
                                          </p:stCondLst>
                                        </p:cTn>
                                        <p:tgtEl>
                                          <p:spTgt spid="40"/>
                                        </p:tgtEl>
                                        <p:attrNameLst>
                                          <p:attrName>style.visibility</p:attrName>
                                        </p:attrNameLst>
                                      </p:cBhvr>
                                      <p:to>
                                        <p:strVal val="visible"/>
                                      </p:to>
                                    </p:set>
                                    <p:animEffect transition="in" filter="randombar(horizontal)">
                                      <p:cBhvr>
                                        <p:cTn id="187" dur="500"/>
                                        <p:tgtEl>
                                          <p:spTgt spid="40"/>
                                        </p:tgtEl>
                                      </p:cBhvr>
                                    </p:animEffect>
                                  </p:childTnLst>
                                </p:cTn>
                              </p:par>
                            </p:childTnLst>
                          </p:cTn>
                        </p:par>
                      </p:childTnLst>
                    </p:cTn>
                  </p:par>
                  <p:par>
                    <p:cTn id="188" fill="hold">
                      <p:stCondLst>
                        <p:cond delay="indefinite"/>
                      </p:stCondLst>
                      <p:childTnLst>
                        <p:par>
                          <p:cTn id="189" fill="hold">
                            <p:stCondLst>
                              <p:cond delay="0"/>
                            </p:stCondLst>
                            <p:childTnLst>
                              <p:par>
                                <p:cTn id="190" presetID="6" presetClass="entr" presetSubtype="16" fill="hold" nodeType="clickEffect">
                                  <p:stCondLst>
                                    <p:cond delay="0"/>
                                  </p:stCondLst>
                                  <p:childTnLst>
                                    <p:set>
                                      <p:cBhvr>
                                        <p:cTn id="191" dur="1" fill="hold">
                                          <p:stCondLst>
                                            <p:cond delay="0"/>
                                          </p:stCondLst>
                                        </p:cTn>
                                        <p:tgtEl>
                                          <p:spTgt spid="41"/>
                                        </p:tgtEl>
                                        <p:attrNameLst>
                                          <p:attrName>style.visibility</p:attrName>
                                        </p:attrNameLst>
                                      </p:cBhvr>
                                      <p:to>
                                        <p:strVal val="visible"/>
                                      </p:to>
                                    </p:set>
                                    <p:animEffect transition="in" filter="circle(in)">
                                      <p:cBhvr>
                                        <p:cTn id="192" dur="2000"/>
                                        <p:tgtEl>
                                          <p:spTgt spid="41"/>
                                        </p:tgtEl>
                                      </p:cBhvr>
                                    </p:animEffect>
                                  </p:childTnLst>
                                </p:cTn>
                              </p:par>
                            </p:childTnLst>
                          </p:cTn>
                        </p:par>
                      </p:childTnLst>
                    </p:cTn>
                  </p:par>
                  <p:par>
                    <p:cTn id="193" fill="hold">
                      <p:stCondLst>
                        <p:cond delay="indefinite"/>
                      </p:stCondLst>
                      <p:childTnLst>
                        <p:par>
                          <p:cTn id="194" fill="hold">
                            <p:stCondLst>
                              <p:cond delay="0"/>
                            </p:stCondLst>
                            <p:childTnLst>
                              <p:par>
                                <p:cTn id="195" presetID="14" presetClass="entr" presetSubtype="10" fill="hold" nodeType="clickEffect">
                                  <p:stCondLst>
                                    <p:cond delay="0"/>
                                  </p:stCondLst>
                                  <p:childTnLst>
                                    <p:set>
                                      <p:cBhvr>
                                        <p:cTn id="196" dur="1" fill="hold">
                                          <p:stCondLst>
                                            <p:cond delay="0"/>
                                          </p:stCondLst>
                                        </p:cTn>
                                        <p:tgtEl>
                                          <p:spTgt spid="43"/>
                                        </p:tgtEl>
                                        <p:attrNameLst>
                                          <p:attrName>style.visibility</p:attrName>
                                        </p:attrNameLst>
                                      </p:cBhvr>
                                      <p:to>
                                        <p:strVal val="visible"/>
                                      </p:to>
                                    </p:set>
                                    <p:animEffect transition="in" filter="randombar(horizontal)">
                                      <p:cBhvr>
                                        <p:cTn id="197" dur="500"/>
                                        <p:tgtEl>
                                          <p:spTgt spid="43"/>
                                        </p:tgtEl>
                                      </p:cBhvr>
                                    </p:animEffect>
                                  </p:childTnLst>
                                </p:cTn>
                              </p:par>
                            </p:childTnLst>
                          </p:cTn>
                        </p:par>
                      </p:childTnLst>
                    </p:cTn>
                  </p:par>
                  <p:par>
                    <p:cTn id="198" fill="hold">
                      <p:stCondLst>
                        <p:cond delay="indefinite"/>
                      </p:stCondLst>
                      <p:childTnLst>
                        <p:par>
                          <p:cTn id="199" fill="hold">
                            <p:stCondLst>
                              <p:cond delay="0"/>
                            </p:stCondLst>
                            <p:childTnLst>
                              <p:par>
                                <p:cTn id="200" presetID="6" presetClass="entr" presetSubtype="16" fill="hold" grpId="0" nodeType="clickEffect">
                                  <p:stCondLst>
                                    <p:cond delay="0"/>
                                  </p:stCondLst>
                                  <p:childTnLst>
                                    <p:set>
                                      <p:cBhvr>
                                        <p:cTn id="201" dur="1" fill="hold">
                                          <p:stCondLst>
                                            <p:cond delay="0"/>
                                          </p:stCondLst>
                                        </p:cTn>
                                        <p:tgtEl>
                                          <p:spTgt spid="8"/>
                                        </p:tgtEl>
                                        <p:attrNameLst>
                                          <p:attrName>style.visibility</p:attrName>
                                        </p:attrNameLst>
                                      </p:cBhvr>
                                      <p:to>
                                        <p:strVal val="visible"/>
                                      </p:to>
                                    </p:set>
                                    <p:animEffect transition="in" filter="circle(in)">
                                      <p:cBhvr>
                                        <p:cTn id="202" dur="2000"/>
                                        <p:tgtEl>
                                          <p:spTgt spid="8"/>
                                        </p:tgtEl>
                                      </p:cBhvr>
                                    </p:animEffect>
                                  </p:childTnLst>
                                </p:cTn>
                              </p:par>
                            </p:childTnLst>
                          </p:cTn>
                        </p:par>
                      </p:childTnLst>
                    </p:cTn>
                  </p:par>
                  <p:par>
                    <p:cTn id="203" fill="hold">
                      <p:stCondLst>
                        <p:cond delay="indefinite"/>
                      </p:stCondLst>
                      <p:childTnLst>
                        <p:par>
                          <p:cTn id="204" fill="hold">
                            <p:stCondLst>
                              <p:cond delay="0"/>
                            </p:stCondLst>
                            <p:childTnLst>
                              <p:par>
                                <p:cTn id="205" presetID="6" presetClass="entr" presetSubtype="16" fill="hold" nodeType="clickEffect">
                                  <p:stCondLst>
                                    <p:cond delay="0"/>
                                  </p:stCondLst>
                                  <p:childTnLst>
                                    <p:set>
                                      <p:cBhvr>
                                        <p:cTn id="206" dur="1" fill="hold">
                                          <p:stCondLst>
                                            <p:cond delay="0"/>
                                          </p:stCondLst>
                                        </p:cTn>
                                        <p:tgtEl>
                                          <p:spTgt spid="6"/>
                                        </p:tgtEl>
                                        <p:attrNameLst>
                                          <p:attrName>style.visibility</p:attrName>
                                        </p:attrNameLst>
                                      </p:cBhvr>
                                      <p:to>
                                        <p:strVal val="visible"/>
                                      </p:to>
                                    </p:set>
                                    <p:animEffect transition="in" filter="circle(in)">
                                      <p:cBhvr>
                                        <p:cTn id="207" dur="2000"/>
                                        <p:tgtEl>
                                          <p:spTgt spid="6"/>
                                        </p:tgtEl>
                                      </p:cBhvr>
                                    </p:animEffect>
                                  </p:childTnLst>
                                </p:cTn>
                              </p:par>
                            </p:childTnLst>
                          </p:cTn>
                        </p:par>
                      </p:childTnLst>
                    </p:cTn>
                  </p:par>
                  <p:par>
                    <p:cTn id="208" fill="hold">
                      <p:stCondLst>
                        <p:cond delay="indefinite"/>
                      </p:stCondLst>
                      <p:childTnLst>
                        <p:par>
                          <p:cTn id="209" fill="hold">
                            <p:stCondLst>
                              <p:cond delay="0"/>
                            </p:stCondLst>
                            <p:childTnLst>
                              <p:par>
                                <p:cTn id="210" presetID="53" presetClass="entr" presetSubtype="16" fill="hold" nodeType="clickEffect">
                                  <p:stCondLst>
                                    <p:cond delay="0"/>
                                  </p:stCondLst>
                                  <p:childTnLst>
                                    <p:set>
                                      <p:cBhvr>
                                        <p:cTn id="211" dur="1" fill="hold">
                                          <p:stCondLst>
                                            <p:cond delay="0"/>
                                          </p:stCondLst>
                                        </p:cTn>
                                        <p:tgtEl>
                                          <p:spTgt spid="49"/>
                                        </p:tgtEl>
                                        <p:attrNameLst>
                                          <p:attrName>style.visibility</p:attrName>
                                        </p:attrNameLst>
                                      </p:cBhvr>
                                      <p:to>
                                        <p:strVal val="visible"/>
                                      </p:to>
                                    </p:set>
                                    <p:anim calcmode="lin" valueType="num">
                                      <p:cBhvr>
                                        <p:cTn id="212" dur="500" fill="hold"/>
                                        <p:tgtEl>
                                          <p:spTgt spid="49"/>
                                        </p:tgtEl>
                                        <p:attrNameLst>
                                          <p:attrName>ppt_w</p:attrName>
                                        </p:attrNameLst>
                                      </p:cBhvr>
                                      <p:tavLst>
                                        <p:tav tm="0">
                                          <p:val>
                                            <p:fltVal val="0"/>
                                          </p:val>
                                        </p:tav>
                                        <p:tav tm="100000">
                                          <p:val>
                                            <p:strVal val="#ppt_w"/>
                                          </p:val>
                                        </p:tav>
                                      </p:tavLst>
                                    </p:anim>
                                    <p:anim calcmode="lin" valueType="num">
                                      <p:cBhvr>
                                        <p:cTn id="213" dur="500" fill="hold"/>
                                        <p:tgtEl>
                                          <p:spTgt spid="49"/>
                                        </p:tgtEl>
                                        <p:attrNameLst>
                                          <p:attrName>ppt_h</p:attrName>
                                        </p:attrNameLst>
                                      </p:cBhvr>
                                      <p:tavLst>
                                        <p:tav tm="0">
                                          <p:val>
                                            <p:fltVal val="0"/>
                                          </p:val>
                                        </p:tav>
                                        <p:tav tm="100000">
                                          <p:val>
                                            <p:strVal val="#ppt_h"/>
                                          </p:val>
                                        </p:tav>
                                      </p:tavLst>
                                    </p:anim>
                                    <p:animEffect transition="in" filter="fade">
                                      <p:cBhvr>
                                        <p:cTn id="214" dur="500"/>
                                        <p:tgtEl>
                                          <p:spTgt spid="49"/>
                                        </p:tgtEl>
                                      </p:cBhvr>
                                    </p:animEffect>
                                  </p:childTnLst>
                                </p:cTn>
                              </p:par>
                            </p:childTnLst>
                          </p:cTn>
                        </p:par>
                      </p:childTnLst>
                    </p:cTn>
                  </p:par>
                  <p:par>
                    <p:cTn id="215" fill="hold">
                      <p:stCondLst>
                        <p:cond delay="indefinite"/>
                      </p:stCondLst>
                      <p:childTnLst>
                        <p:par>
                          <p:cTn id="216" fill="hold">
                            <p:stCondLst>
                              <p:cond delay="0"/>
                            </p:stCondLst>
                            <p:childTnLst>
                              <p:par>
                                <p:cTn id="217" presetID="6" presetClass="entr" presetSubtype="16" fill="hold" grpId="0" nodeType="clickEffect">
                                  <p:stCondLst>
                                    <p:cond delay="0"/>
                                  </p:stCondLst>
                                  <p:childTnLst>
                                    <p:set>
                                      <p:cBhvr>
                                        <p:cTn id="218" dur="1" fill="hold">
                                          <p:stCondLst>
                                            <p:cond delay="0"/>
                                          </p:stCondLst>
                                        </p:cTn>
                                        <p:tgtEl>
                                          <p:spTgt spid="9"/>
                                        </p:tgtEl>
                                        <p:attrNameLst>
                                          <p:attrName>style.visibility</p:attrName>
                                        </p:attrNameLst>
                                      </p:cBhvr>
                                      <p:to>
                                        <p:strVal val="visible"/>
                                      </p:to>
                                    </p:set>
                                    <p:animEffect transition="in" filter="circle(in)">
                                      <p:cBhvr>
                                        <p:cTn id="219" dur="2000"/>
                                        <p:tgtEl>
                                          <p:spTgt spid="9"/>
                                        </p:tgtEl>
                                      </p:cBhvr>
                                    </p:animEffect>
                                  </p:childTnLst>
                                </p:cTn>
                              </p:par>
                            </p:childTnLst>
                          </p:cTn>
                        </p:par>
                      </p:childTnLst>
                    </p:cTn>
                  </p:par>
                  <p:par>
                    <p:cTn id="220" fill="hold">
                      <p:stCondLst>
                        <p:cond delay="indefinite"/>
                      </p:stCondLst>
                      <p:childTnLst>
                        <p:par>
                          <p:cTn id="221" fill="hold">
                            <p:stCondLst>
                              <p:cond delay="0"/>
                            </p:stCondLst>
                            <p:childTnLst>
                              <p:par>
                                <p:cTn id="222" presetID="6" presetClass="entr" presetSubtype="16" fill="hold" nodeType="clickEffect">
                                  <p:stCondLst>
                                    <p:cond delay="0"/>
                                  </p:stCondLst>
                                  <p:childTnLst>
                                    <p:set>
                                      <p:cBhvr>
                                        <p:cTn id="223" dur="1" fill="hold">
                                          <p:stCondLst>
                                            <p:cond delay="0"/>
                                          </p:stCondLst>
                                        </p:cTn>
                                        <p:tgtEl>
                                          <p:spTgt spid="7"/>
                                        </p:tgtEl>
                                        <p:attrNameLst>
                                          <p:attrName>style.visibility</p:attrName>
                                        </p:attrNameLst>
                                      </p:cBhvr>
                                      <p:to>
                                        <p:strVal val="visible"/>
                                      </p:to>
                                    </p:set>
                                    <p:animEffect transition="in" filter="circle(in)">
                                      <p:cBhvr>
                                        <p:cTn id="224"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9" grpId="0"/>
      <p:bldP spid="11" grpId="0" animBg="1"/>
      <p:bldP spid="12" grpId="0" animBg="1"/>
      <p:bldP spid="13" grpId="0" animBg="1"/>
      <p:bldP spid="14" grpId="0" animBg="1"/>
      <p:bldP spid="15" grpId="0" animBg="1"/>
      <p:bldP spid="16" grpId="0"/>
      <p:bldP spid="17" grpId="0"/>
      <p:bldP spid="18" grpId="0"/>
      <p:bldP spid="19" grpId="0"/>
      <p:bldP spid="20" grpId="0"/>
      <p:bldP spid="21" grpId="0"/>
      <p:bldP spid="22" grpId="0"/>
      <p:bldP spid="23" grpId="0"/>
      <p:bldP spid="24" grpId="0"/>
      <p:bldP spid="27" grpId="0"/>
      <p:bldP spid="28" grpId="0"/>
      <p:bldP spid="29" grpId="0"/>
      <p:bldP spid="3" grpId="0" animBg="1"/>
      <p:bldP spid="32" grpId="0" animBg="1"/>
      <p:bldP spid="33" grpId="0" animBg="1"/>
      <p:bldP spid="40" grpId="0"/>
      <p:bldP spid="50" grpId="0" animBg="1"/>
      <p:bldP spid="5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PENGELOLAAN ANGKA KREDIT</a:t>
            </a:r>
            <a:endParaRPr lang="en-US" b="1" dirty="0">
              <a:solidFill>
                <a:srgbClr val="C00000"/>
              </a:solidFill>
            </a:endParaRPr>
          </a:p>
        </p:txBody>
      </p:sp>
      <p:sp>
        <p:nvSpPr>
          <p:cNvPr id="3" name="Content Placeholder 2"/>
          <p:cNvSpPr>
            <a:spLocks noGrp="1"/>
          </p:cNvSpPr>
          <p:nvPr>
            <p:ph idx="1"/>
          </p:nvPr>
        </p:nvSpPr>
        <p:spPr>
          <a:xfrm>
            <a:off x="457200" y="1600200"/>
            <a:ext cx="8382000" cy="4525963"/>
          </a:xfrm>
        </p:spPr>
        <p:txBody>
          <a:bodyPr/>
          <a:lstStyle/>
          <a:p>
            <a:r>
              <a:rPr lang="en-US" dirty="0" smtClean="0"/>
              <a:t>AK </a:t>
            </a:r>
            <a:r>
              <a:rPr lang="en-US" dirty="0" err="1" smtClean="0"/>
              <a:t>Komposisi</a:t>
            </a:r>
            <a:r>
              <a:rPr lang="en-US" dirty="0" smtClean="0"/>
              <a:t> </a:t>
            </a:r>
            <a:r>
              <a:rPr lang="en-US" dirty="0" err="1" smtClean="0"/>
              <a:t>Unsur</a:t>
            </a:r>
            <a:r>
              <a:rPr lang="en-US" dirty="0" smtClean="0"/>
              <a:t> </a:t>
            </a:r>
            <a:r>
              <a:rPr lang="en-US" dirty="0" err="1" smtClean="0"/>
              <a:t>Utama</a:t>
            </a:r>
            <a:r>
              <a:rPr lang="en-US" dirty="0" smtClean="0"/>
              <a:t> – </a:t>
            </a:r>
            <a:r>
              <a:rPr lang="en-US" dirty="0" err="1" smtClean="0"/>
              <a:t>Unsur</a:t>
            </a:r>
            <a:r>
              <a:rPr lang="en-US" dirty="0" smtClean="0"/>
              <a:t> </a:t>
            </a:r>
            <a:r>
              <a:rPr lang="en-US" dirty="0" err="1" smtClean="0"/>
              <a:t>Penunjang</a:t>
            </a:r>
            <a:endParaRPr lang="en-US" dirty="0" smtClean="0"/>
          </a:p>
          <a:p>
            <a:r>
              <a:rPr lang="en-US" dirty="0" smtClean="0"/>
              <a:t>AK </a:t>
            </a:r>
            <a:r>
              <a:rPr lang="en-US" dirty="0" err="1" smtClean="0"/>
              <a:t>Pendidikan</a:t>
            </a:r>
            <a:r>
              <a:rPr lang="en-US" dirty="0" smtClean="0"/>
              <a:t>/</a:t>
            </a:r>
            <a:r>
              <a:rPr lang="en-US" dirty="0" err="1" smtClean="0"/>
              <a:t>Ijazah</a:t>
            </a:r>
            <a:endParaRPr lang="en-US" dirty="0" smtClean="0"/>
          </a:p>
          <a:p>
            <a:r>
              <a:rPr lang="en-US" dirty="0" smtClean="0"/>
              <a:t>AK </a:t>
            </a:r>
            <a:r>
              <a:rPr lang="en-US" dirty="0" err="1" smtClean="0"/>
              <a:t>Tugas</a:t>
            </a:r>
            <a:r>
              <a:rPr lang="en-US" dirty="0" smtClean="0"/>
              <a:t> </a:t>
            </a:r>
            <a:r>
              <a:rPr lang="en-US" dirty="0" err="1" smtClean="0"/>
              <a:t>Limpah</a:t>
            </a:r>
            <a:endParaRPr lang="en-US" dirty="0" smtClean="0"/>
          </a:p>
          <a:p>
            <a:r>
              <a:rPr lang="en-US" dirty="0" smtClean="0"/>
              <a:t>AK </a:t>
            </a:r>
            <a:r>
              <a:rPr lang="en-US" dirty="0" err="1" smtClean="0"/>
              <a:t>Konversi</a:t>
            </a:r>
            <a:r>
              <a:rPr lang="en-US" dirty="0" smtClean="0"/>
              <a:t> 65% - </a:t>
            </a:r>
            <a:r>
              <a:rPr lang="en-US" dirty="0" err="1" smtClean="0"/>
              <a:t>Alih</a:t>
            </a:r>
            <a:r>
              <a:rPr lang="en-US" dirty="0" smtClean="0"/>
              <a:t> </a:t>
            </a:r>
            <a:r>
              <a:rPr lang="en-US" dirty="0" err="1" smtClean="0"/>
              <a:t>Terampil</a:t>
            </a:r>
            <a:r>
              <a:rPr lang="en-US" dirty="0" smtClean="0"/>
              <a:t> – </a:t>
            </a:r>
            <a:r>
              <a:rPr lang="en-US" dirty="0" err="1" smtClean="0"/>
              <a:t>Ahli</a:t>
            </a:r>
            <a:endParaRPr lang="en-US" dirty="0" smtClean="0"/>
          </a:p>
          <a:p>
            <a:r>
              <a:rPr lang="en-US" dirty="0" smtClean="0"/>
              <a:t>AK </a:t>
            </a:r>
            <a:r>
              <a:rPr lang="en-US" dirty="0" err="1" smtClean="0"/>
              <a:t>Pengembangan</a:t>
            </a:r>
            <a:r>
              <a:rPr lang="en-US" dirty="0" smtClean="0"/>
              <a:t> </a:t>
            </a:r>
            <a:r>
              <a:rPr lang="en-US" dirty="0" err="1" smtClean="0"/>
              <a:t>Profesi</a:t>
            </a:r>
            <a:r>
              <a:rPr lang="en-US" dirty="0" smtClean="0"/>
              <a:t> (</a:t>
            </a:r>
            <a:r>
              <a:rPr lang="en-US" dirty="0" err="1" smtClean="0"/>
              <a:t>Berkelanjutan</a:t>
            </a:r>
            <a:r>
              <a:rPr lang="en-US" dirty="0" smtClean="0"/>
              <a:t>)</a:t>
            </a:r>
          </a:p>
          <a:p>
            <a:r>
              <a:rPr lang="en-US" dirty="0" smtClean="0"/>
              <a:t>AK </a:t>
            </a:r>
            <a:r>
              <a:rPr lang="en-US" dirty="0" err="1" smtClean="0"/>
              <a:t>sebelum</a:t>
            </a:r>
            <a:r>
              <a:rPr lang="en-US" dirty="0" smtClean="0"/>
              <a:t>/</a:t>
            </a:r>
            <a:r>
              <a:rPr lang="en-US" dirty="0" err="1" smtClean="0"/>
              <a:t>sesudah</a:t>
            </a:r>
            <a:r>
              <a:rPr lang="en-US" dirty="0" smtClean="0"/>
              <a:t> </a:t>
            </a:r>
            <a:r>
              <a:rPr lang="en-US" dirty="0" err="1" smtClean="0"/>
              <a:t>Pangkat</a:t>
            </a:r>
            <a:r>
              <a:rPr lang="en-US" dirty="0" smtClean="0"/>
              <a:t>/</a:t>
            </a:r>
            <a:r>
              <a:rPr lang="en-US" dirty="0" err="1" smtClean="0"/>
              <a:t>Jabatan</a:t>
            </a:r>
            <a:r>
              <a:rPr lang="en-US" dirty="0" smtClean="0"/>
              <a:t> </a:t>
            </a:r>
            <a:r>
              <a:rPr lang="en-US" dirty="0" err="1" smtClean="0"/>
              <a:t>Puncak</a:t>
            </a:r>
            <a:endParaRPr lang="en-US" dirty="0" smtClean="0"/>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97B82D52-CFFE-48EF-9C8E-6CFCA9BC4187}" type="slidenum">
              <a:rPr lang="en-US"/>
              <a:pPr>
                <a:defRPr/>
              </a:pPr>
              <a:t>33</a:t>
            </a:fld>
            <a:endParaRPr lang="en-US"/>
          </a:p>
        </p:txBody>
      </p:sp>
      <p:sp>
        <p:nvSpPr>
          <p:cNvPr id="16396" name="Date Placeholder 12"/>
          <p:cNvSpPr>
            <a:spLocks noGrp="1"/>
          </p:cNvSpPr>
          <p:nvPr>
            <p:ph type="dt" sz="quarter" idx="10"/>
          </p:nvPr>
        </p:nvSpPr>
        <p:spPr bwMode="auto">
          <a:noFill/>
          <a:ln>
            <a:miter lim="800000"/>
            <a:headEnd/>
            <a:tailEnd/>
          </a:ln>
        </p:spPr>
        <p:txBody>
          <a:bodyPr vert="horz" wrap="square" lIns="91440" tIns="45720" rIns="91440" bIns="45720" numCol="1" compatLnSpc="1">
            <a:prstTxWarp prst="textNoShape">
              <a:avLst/>
            </a:prstTxWarp>
          </a:bodyPr>
          <a:lstStyle/>
          <a:p>
            <a:fld id="{EEF9C3F2-ED57-4BE9-910A-9465554D1B0A}" type="datetime1">
              <a:rPr lang="en-US"/>
              <a:pPr/>
              <a:t>11/7/2017</a:t>
            </a:fld>
            <a:endParaRPr lang="en-US"/>
          </a:p>
        </p:txBody>
      </p:sp>
      <p:sp>
        <p:nvSpPr>
          <p:cNvPr id="9" name="Title 1"/>
          <p:cNvSpPr txBox="1">
            <a:spLocks/>
          </p:cNvSpPr>
          <p:nvPr/>
        </p:nvSpPr>
        <p:spPr>
          <a:xfrm>
            <a:off x="0" y="10831"/>
            <a:ext cx="9144000" cy="656825"/>
          </a:xfrm>
          <a:prstGeom prst="rect">
            <a:avLst/>
          </a:prstGeom>
          <a:solidFill>
            <a:srgbClr val="92D050"/>
          </a:solid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2400" b="1" spc="0" dirty="0" smtClean="0">
                <a:solidFill>
                  <a:srgbClr val="C00000"/>
                </a:solidFill>
                <a:latin typeface="Book Antiqua" panose="02040602050305030304" pitchFamily="18" charset="0"/>
              </a:rPr>
              <a:t>KOMPOSISI AK </a:t>
            </a:r>
            <a:r>
              <a:rPr lang="id-ID" sz="2400" b="1" spc="0" dirty="0" smtClean="0">
                <a:solidFill>
                  <a:srgbClr val="C00000"/>
                </a:solidFill>
                <a:latin typeface="Book Antiqua" panose="02040602050305030304" pitchFamily="18" charset="0"/>
              </a:rPr>
              <a:t>UNSUR </a:t>
            </a:r>
            <a:r>
              <a:rPr lang="en-US" sz="2400" b="1" spc="0" dirty="0" smtClean="0">
                <a:solidFill>
                  <a:srgbClr val="C00000"/>
                </a:solidFill>
                <a:latin typeface="Book Antiqua" panose="02040602050305030304" pitchFamily="18" charset="0"/>
              </a:rPr>
              <a:t>&amp; </a:t>
            </a:r>
            <a:r>
              <a:rPr lang="id-ID" sz="2400" b="1" spc="0" dirty="0" smtClean="0">
                <a:solidFill>
                  <a:srgbClr val="C00000"/>
                </a:solidFill>
                <a:latin typeface="Book Antiqua" panose="02040602050305030304" pitchFamily="18" charset="0"/>
              </a:rPr>
              <a:t>SUB </a:t>
            </a:r>
            <a:r>
              <a:rPr lang="id-ID" sz="2400" b="1" spc="0" dirty="0">
                <a:solidFill>
                  <a:srgbClr val="C00000"/>
                </a:solidFill>
                <a:latin typeface="Book Antiqua" panose="02040602050305030304" pitchFamily="18" charset="0"/>
              </a:rPr>
              <a:t>UNSUR KEGIATAN</a:t>
            </a:r>
            <a:r>
              <a:rPr lang="en-US" sz="1800" spc="0" dirty="0">
                <a:solidFill>
                  <a:prstClr val="black"/>
                </a:solidFill>
                <a:latin typeface="Book Antiqua" panose="02040602050305030304" pitchFamily="18" charset="0"/>
              </a:rPr>
              <a:t/>
            </a:r>
            <a:br>
              <a:rPr lang="en-US" sz="1800" spc="0" dirty="0">
                <a:solidFill>
                  <a:prstClr val="black"/>
                </a:solidFill>
                <a:latin typeface="Book Antiqua" panose="02040602050305030304" pitchFamily="18" charset="0"/>
              </a:rPr>
            </a:br>
            <a:r>
              <a:rPr lang="en-US" sz="1800" spc="0" dirty="0">
                <a:solidFill>
                  <a:prstClr val="black"/>
                </a:solidFill>
                <a:latin typeface="Book Antiqua" panose="02040602050305030304" pitchFamily="18" charset="0"/>
              </a:rPr>
              <a:t>(</a:t>
            </a:r>
            <a:r>
              <a:rPr lang="en-US" sz="1800" spc="0" dirty="0" err="1">
                <a:solidFill>
                  <a:prstClr val="black"/>
                </a:solidFill>
                <a:latin typeface="Book Antiqua" panose="02040602050305030304" pitchFamily="18" charset="0"/>
              </a:rPr>
              <a:t>Lampiran</a:t>
            </a:r>
            <a:r>
              <a:rPr lang="en-US" sz="1800" spc="0" dirty="0">
                <a:solidFill>
                  <a:prstClr val="black"/>
                </a:solidFill>
                <a:latin typeface="Book Antiqua" panose="02040602050305030304" pitchFamily="18" charset="0"/>
              </a:rPr>
              <a:t> I   </a:t>
            </a:r>
            <a:r>
              <a:rPr lang="en-US" sz="1800" spc="0" dirty="0" err="1">
                <a:solidFill>
                  <a:prstClr val="black"/>
                </a:solidFill>
                <a:latin typeface="Book Antiqua" panose="02040602050305030304" pitchFamily="18" charset="0"/>
              </a:rPr>
              <a:t>Permenpan</a:t>
            </a:r>
            <a:r>
              <a:rPr lang="en-US" sz="1800" spc="0" dirty="0">
                <a:solidFill>
                  <a:prstClr val="black"/>
                </a:solidFill>
                <a:latin typeface="Book Antiqua" panose="02040602050305030304" pitchFamily="18" charset="0"/>
              </a:rPr>
              <a:t> </a:t>
            </a:r>
            <a:r>
              <a:rPr lang="en-US" sz="1800" spc="0" dirty="0" err="1">
                <a:solidFill>
                  <a:prstClr val="black"/>
                </a:solidFill>
                <a:latin typeface="Book Antiqua" panose="02040602050305030304" pitchFamily="18" charset="0"/>
              </a:rPr>
              <a:t>dan</a:t>
            </a:r>
            <a:r>
              <a:rPr lang="en-US" sz="1800" spc="0" dirty="0">
                <a:solidFill>
                  <a:prstClr val="black"/>
                </a:solidFill>
                <a:latin typeface="Book Antiqua" panose="02040602050305030304" pitchFamily="18" charset="0"/>
              </a:rPr>
              <a:t> RB </a:t>
            </a:r>
            <a:r>
              <a:rPr lang="en-US" sz="1800" spc="0" dirty="0" smtClean="0">
                <a:solidFill>
                  <a:prstClr val="black"/>
                </a:solidFill>
                <a:latin typeface="Book Antiqua" panose="02040602050305030304" pitchFamily="18" charset="0"/>
              </a:rPr>
              <a:t>J</a:t>
            </a:r>
            <a:r>
              <a:rPr lang="id-ID" sz="1800" spc="0" dirty="0" smtClean="0">
                <a:solidFill>
                  <a:prstClr val="black"/>
                </a:solidFill>
                <a:latin typeface="Book Antiqua" panose="02040602050305030304" pitchFamily="18" charset="0"/>
              </a:rPr>
              <a:t>FT bersangkutan</a:t>
            </a:r>
            <a:r>
              <a:rPr lang="en-US" sz="1800" spc="0" dirty="0" smtClean="0">
                <a:solidFill>
                  <a:prstClr val="black"/>
                </a:solidFill>
                <a:latin typeface="Book Antiqua" panose="02040602050305030304" pitchFamily="18" charset="0"/>
              </a:rPr>
              <a:t>)</a:t>
            </a:r>
            <a:endParaRPr lang="id-ID" sz="4400" b="1" i="1" dirty="0"/>
          </a:p>
        </p:txBody>
      </p:sp>
      <p:sp>
        <p:nvSpPr>
          <p:cNvPr id="12" name="Rectangle 2"/>
          <p:cNvSpPr txBox="1">
            <a:spLocks noChangeArrowheads="1"/>
          </p:cNvSpPr>
          <p:nvPr/>
        </p:nvSpPr>
        <p:spPr bwMode="auto">
          <a:xfrm>
            <a:off x="495300" y="667656"/>
            <a:ext cx="8153400" cy="762000"/>
          </a:xfrm>
          <a:prstGeom prst="rect">
            <a:avLst/>
          </a:prstGeom>
          <a:noFill/>
          <a:extLst>
            <a:ext uri="{909E8E84-426E-40DD-AFC4-6F175D3DCCD1}">
              <a14:hiddenFill xmlns:a14="http://schemas.microsoft.com/office/drawing/2010/main">
                <a:solidFill>
                  <a:srgbClr val="FFFFFF"/>
                </a:solidFill>
              </a14:hiddenFill>
            </a:ext>
          </a:extLst>
        </p:spPr>
        <p:txBody>
          <a:bodyPr wrap="square" lIns="91440" tIns="45720" rIns="91440" numCol="1" anchorCtr="0" compatLnSpc="1">
            <a:prstTxWarp prst="textNoShape">
              <a:avLst/>
            </a:prstTxWarp>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endParaRPr lang="en-GB" sz="2000" dirty="0" smtClean="0">
              <a:solidFill>
                <a:schemeClr val="tx1"/>
              </a:solidFill>
              <a:latin typeface="Book Antiqua" panose="02040602050305030304" pitchFamily="18" charset="0"/>
            </a:endParaRPr>
          </a:p>
        </p:txBody>
      </p:sp>
      <p:graphicFrame>
        <p:nvGraphicFramePr>
          <p:cNvPr id="13" name="Group 54"/>
          <p:cNvGraphicFramePr>
            <a:graphicFrameLocks/>
          </p:cNvGraphicFramePr>
          <p:nvPr>
            <p:extLst/>
          </p:nvPr>
        </p:nvGraphicFramePr>
        <p:xfrm>
          <a:off x="304217" y="733581"/>
          <a:ext cx="7620585" cy="3663950"/>
        </p:xfrm>
        <a:graphic>
          <a:graphicData uri="http://schemas.openxmlformats.org/drawingml/2006/table">
            <a:tbl>
              <a:tblPr/>
              <a:tblGrid>
                <a:gridCol w="570344"/>
                <a:gridCol w="1414566"/>
                <a:gridCol w="5635675"/>
              </a:tblGrid>
              <a:tr h="36578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pPr>
                      <a:r>
                        <a:rPr kumimoji="0" lang="id-ID" sz="1800" b="1" i="0" u="none" strike="noStrike" cap="none" normalizeH="0" baseline="0" dirty="0" smtClean="0">
                          <a:ln>
                            <a:noFill/>
                          </a:ln>
                          <a:solidFill>
                            <a:srgbClr val="800000"/>
                          </a:solidFill>
                          <a:effectLst/>
                          <a:latin typeface="Book Antiqua" pitchFamily="18" charset="0"/>
                        </a:rPr>
                        <a:t>NO</a:t>
                      </a:r>
                      <a:endParaRPr kumimoji="0" lang="en-GB" sz="1800" b="1" i="0" u="none" strike="noStrike" cap="none" normalizeH="0" baseline="0" dirty="0" smtClean="0">
                        <a:ln>
                          <a:noFill/>
                        </a:ln>
                        <a:solidFill>
                          <a:srgbClr val="800000"/>
                        </a:solidFill>
                        <a:effectLst/>
                        <a:latin typeface="Book Antiqua" pitchFamily="18"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pPr>
                      <a:r>
                        <a:rPr kumimoji="0" lang="id-ID" sz="1800" b="1" i="0" u="none" strike="noStrike" cap="none" normalizeH="0" baseline="0" dirty="0" smtClean="0">
                          <a:ln>
                            <a:noFill/>
                          </a:ln>
                          <a:solidFill>
                            <a:srgbClr val="800000"/>
                          </a:solidFill>
                          <a:effectLst/>
                          <a:latin typeface="Book Antiqua" pitchFamily="18" charset="0"/>
                        </a:rPr>
                        <a:t>UNSUR</a:t>
                      </a:r>
                      <a:endParaRPr kumimoji="0" lang="en-GB" sz="1800" b="1" i="0" u="none" strike="noStrike" cap="none" normalizeH="0" baseline="0" dirty="0" smtClean="0">
                        <a:ln>
                          <a:noFill/>
                        </a:ln>
                        <a:solidFill>
                          <a:srgbClr val="800000"/>
                        </a:solidFill>
                        <a:effectLst/>
                        <a:latin typeface="Book Antiqua" pitchFamily="18"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pPr>
                      <a:r>
                        <a:rPr kumimoji="0" lang="id-ID" sz="1800" b="1" i="0" u="none" strike="noStrike" cap="none" normalizeH="0" baseline="0" dirty="0" smtClean="0">
                          <a:ln>
                            <a:noFill/>
                          </a:ln>
                          <a:solidFill>
                            <a:srgbClr val="800000"/>
                          </a:solidFill>
                          <a:effectLst/>
                          <a:latin typeface="Book Antiqua" pitchFamily="18" charset="0"/>
                        </a:rPr>
                        <a:t>SUBUNSUR</a:t>
                      </a:r>
                      <a:endParaRPr kumimoji="0" lang="en-GB" sz="1800" b="1" i="0" u="none" strike="noStrike" cap="none" normalizeH="0" baseline="0" dirty="0" smtClean="0">
                        <a:ln>
                          <a:noFill/>
                        </a:ln>
                        <a:solidFill>
                          <a:srgbClr val="800000"/>
                        </a:solidFill>
                        <a:effectLst/>
                        <a:latin typeface="Book Antiqua" pitchFamily="18"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109126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pPr>
                      <a:r>
                        <a:rPr kumimoji="0" lang="en-US" sz="1600" b="0" i="0" u="none" strike="noStrike" cap="none" normalizeH="0" baseline="0" smtClean="0">
                          <a:ln>
                            <a:noFill/>
                          </a:ln>
                          <a:solidFill>
                            <a:schemeClr val="tx2"/>
                          </a:solidFill>
                          <a:effectLst/>
                          <a:latin typeface="Arial Rounded MT Bold" pitchFamily="34" charset="0"/>
                        </a:rPr>
                        <a:t>I</a:t>
                      </a:r>
                      <a:endParaRPr kumimoji="0" lang="en-GB" sz="1600" b="0" i="0" u="none" strike="noStrike" cap="none" normalizeH="0" baseline="0" smtClean="0">
                        <a:ln>
                          <a:noFill/>
                        </a:ln>
                        <a:solidFill>
                          <a:schemeClr val="tx2"/>
                        </a:solidFill>
                        <a:effectLst/>
                        <a:latin typeface="Arial Rounded MT Bold"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95300" marR="0" lvl="0" indent="-495300" algn="l"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pPr>
                      <a:r>
                        <a:rPr kumimoji="0" lang="id-ID" sz="1600" b="1" i="0" u="none" strike="noStrike" cap="none" normalizeH="0" baseline="0" dirty="0" smtClean="0">
                          <a:ln>
                            <a:noFill/>
                          </a:ln>
                          <a:solidFill>
                            <a:schemeClr val="tx2"/>
                          </a:solidFill>
                          <a:effectLst/>
                          <a:latin typeface="Book Antiqua" pitchFamily="18" charset="0"/>
                        </a:rPr>
                        <a:t>Pendidikan </a:t>
                      </a:r>
                      <a:endParaRPr kumimoji="0" lang="en-GB" sz="1600" b="1" i="0" u="none" strike="noStrike" cap="none" normalizeH="0" baseline="0" dirty="0" smtClean="0">
                        <a:ln>
                          <a:noFill/>
                        </a:ln>
                        <a:solidFill>
                          <a:schemeClr val="tx2"/>
                        </a:solidFill>
                        <a:effectLst/>
                        <a:latin typeface="Book Antiqua" pitchFamily="18"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61938" marR="0" lvl="0" indent="-261938" algn="l" defTabSz="914400" rtl="0" eaLnBrk="0" fontAlgn="base" latinLnBrk="0" hangingPunct="0">
                        <a:lnSpc>
                          <a:spcPct val="100000"/>
                        </a:lnSpc>
                        <a:spcBef>
                          <a:spcPct val="5000"/>
                        </a:spcBef>
                        <a:spcAft>
                          <a:spcPct val="0"/>
                        </a:spcAft>
                        <a:buClr>
                          <a:schemeClr val="tx1"/>
                        </a:buClr>
                        <a:buSzPct val="70000"/>
                        <a:buFontTx/>
                        <a:buAutoNum type="alphaUcPeriod"/>
                        <a:tabLst/>
                      </a:pPr>
                      <a:r>
                        <a:rPr kumimoji="0" lang="id-ID" sz="1600" b="1" i="0" u="none" strike="noStrike" cap="none" normalizeH="0" baseline="0" dirty="0" smtClean="0">
                          <a:ln>
                            <a:noFill/>
                          </a:ln>
                          <a:solidFill>
                            <a:schemeClr val="tx2"/>
                          </a:solidFill>
                          <a:effectLst/>
                          <a:latin typeface="Book Antiqua" pitchFamily="18" charset="0"/>
                        </a:rPr>
                        <a:t>Pend. Sekolah dan mendapat ijazah/gelar</a:t>
                      </a:r>
                      <a:r>
                        <a:rPr kumimoji="0" lang="en-US" sz="1600" b="1" i="0" u="none" strike="noStrike" cap="none" normalizeH="0" baseline="0" dirty="0" smtClean="0">
                          <a:ln>
                            <a:noFill/>
                          </a:ln>
                          <a:solidFill>
                            <a:schemeClr val="tx2"/>
                          </a:solidFill>
                          <a:effectLst/>
                          <a:latin typeface="Book Antiqua" pitchFamily="18" charset="0"/>
                        </a:rPr>
                        <a:t> </a:t>
                      </a:r>
                      <a:endParaRPr kumimoji="0" lang="id-ID" sz="1600" b="1" i="0" u="none" strike="noStrike" cap="none" normalizeH="0" baseline="0" dirty="0" smtClean="0">
                        <a:ln>
                          <a:noFill/>
                        </a:ln>
                        <a:solidFill>
                          <a:srgbClr val="FF0066"/>
                        </a:solidFill>
                        <a:effectLst/>
                        <a:latin typeface="Book Antiqua" pitchFamily="18" charset="0"/>
                      </a:endParaRPr>
                    </a:p>
                    <a:p>
                      <a:pPr marL="261938" marR="0" lvl="0" indent="-261938" algn="l" defTabSz="914400" rtl="0" eaLnBrk="0" fontAlgn="base" latinLnBrk="0" hangingPunct="0">
                        <a:lnSpc>
                          <a:spcPct val="100000"/>
                        </a:lnSpc>
                        <a:spcBef>
                          <a:spcPct val="5000"/>
                        </a:spcBef>
                        <a:spcAft>
                          <a:spcPct val="0"/>
                        </a:spcAft>
                        <a:buClr>
                          <a:schemeClr val="tx1"/>
                        </a:buClr>
                        <a:buSzPct val="70000"/>
                        <a:buFontTx/>
                        <a:buAutoNum type="alphaUcPeriod"/>
                        <a:tabLst/>
                      </a:pPr>
                      <a:r>
                        <a:rPr kumimoji="0" lang="id-ID" sz="1600" b="1" i="0" u="none" strike="noStrike" cap="none" normalizeH="0" baseline="0" dirty="0" smtClean="0">
                          <a:ln>
                            <a:noFill/>
                          </a:ln>
                          <a:solidFill>
                            <a:schemeClr val="tx2"/>
                          </a:solidFill>
                          <a:effectLst/>
                          <a:latin typeface="Book Antiqua" pitchFamily="18" charset="0"/>
                        </a:rPr>
                        <a:t>Diklat </a:t>
                      </a:r>
                      <a:r>
                        <a:rPr kumimoji="0" lang="en-US" sz="1600" b="1" i="0" u="none" strike="noStrike" cap="none" normalizeH="0" baseline="0" dirty="0" err="1" smtClean="0">
                          <a:ln>
                            <a:noFill/>
                          </a:ln>
                          <a:solidFill>
                            <a:schemeClr val="tx2"/>
                          </a:solidFill>
                          <a:effectLst/>
                          <a:latin typeface="Book Antiqua" pitchFamily="18" charset="0"/>
                        </a:rPr>
                        <a:t>fungsional</a:t>
                      </a:r>
                      <a:r>
                        <a:rPr kumimoji="0" lang="en-US" sz="1600" b="1" i="0" u="none" strike="noStrike" cap="none" normalizeH="0" baseline="0" dirty="0" smtClean="0">
                          <a:ln>
                            <a:noFill/>
                          </a:ln>
                          <a:solidFill>
                            <a:schemeClr val="tx2"/>
                          </a:solidFill>
                          <a:effectLst/>
                          <a:latin typeface="Book Antiqua" pitchFamily="18" charset="0"/>
                        </a:rPr>
                        <a:t> </a:t>
                      </a:r>
                      <a:r>
                        <a:rPr kumimoji="0" lang="en-US" sz="1600" b="1" i="0" u="none" strike="noStrike" cap="none" normalizeH="0" baseline="0" dirty="0" err="1" smtClean="0">
                          <a:ln>
                            <a:noFill/>
                          </a:ln>
                          <a:solidFill>
                            <a:schemeClr val="tx2"/>
                          </a:solidFill>
                          <a:effectLst/>
                          <a:latin typeface="Book Antiqua" pitchFamily="18" charset="0"/>
                        </a:rPr>
                        <a:t>calon</a:t>
                      </a:r>
                      <a:r>
                        <a:rPr kumimoji="0" lang="en-US" sz="1600" b="1" i="0" u="none" strike="noStrike" cap="none" normalizeH="0" baseline="0" dirty="0" smtClean="0">
                          <a:ln>
                            <a:noFill/>
                          </a:ln>
                          <a:solidFill>
                            <a:schemeClr val="tx2"/>
                          </a:solidFill>
                          <a:effectLst/>
                          <a:latin typeface="Book Antiqua" pitchFamily="18" charset="0"/>
                        </a:rPr>
                        <a:t> </a:t>
                      </a:r>
                      <a:r>
                        <a:rPr kumimoji="0" lang="id-ID" sz="1600" b="1" i="0" u="none" strike="noStrike" cap="none" normalizeH="0" baseline="0" dirty="0" smtClean="0">
                          <a:ln>
                            <a:noFill/>
                          </a:ln>
                          <a:solidFill>
                            <a:schemeClr val="tx2"/>
                          </a:solidFill>
                          <a:effectLst/>
                          <a:latin typeface="Book Antiqua" pitchFamily="18" charset="0"/>
                        </a:rPr>
                        <a:t>JFT dan memperoleh STTPP atau sertifikat</a:t>
                      </a:r>
                      <a:r>
                        <a:rPr kumimoji="0" lang="en-US" sz="1600" b="1" i="0" u="none" strike="noStrike" cap="none" normalizeH="0" baseline="0" dirty="0" smtClean="0">
                          <a:ln>
                            <a:noFill/>
                          </a:ln>
                          <a:solidFill>
                            <a:schemeClr val="tx2"/>
                          </a:solidFill>
                          <a:effectLst/>
                          <a:latin typeface="Book Antiqua" pitchFamily="18" charset="0"/>
                        </a:rPr>
                        <a:t> </a:t>
                      </a:r>
                      <a:endParaRPr kumimoji="0" lang="en-US" sz="1600" b="1" i="0" u="none" strike="noStrike" cap="none" normalizeH="0" baseline="0" dirty="0" smtClean="0">
                        <a:ln>
                          <a:noFill/>
                        </a:ln>
                        <a:solidFill>
                          <a:srgbClr val="FF0066"/>
                        </a:solidFill>
                        <a:effectLst/>
                        <a:latin typeface="Book Antiqua" pitchFamily="18" charset="0"/>
                      </a:endParaRPr>
                    </a:p>
                    <a:p>
                      <a:pPr marL="261938" marR="0" lvl="0" indent="-261938" algn="l" defTabSz="914400" rtl="0" eaLnBrk="0" fontAlgn="base" latinLnBrk="0" hangingPunct="0">
                        <a:lnSpc>
                          <a:spcPct val="100000"/>
                        </a:lnSpc>
                        <a:spcBef>
                          <a:spcPct val="5000"/>
                        </a:spcBef>
                        <a:spcAft>
                          <a:spcPct val="0"/>
                        </a:spcAft>
                        <a:buClr>
                          <a:schemeClr val="tx1"/>
                        </a:buClr>
                        <a:buSzPct val="70000"/>
                        <a:buFontTx/>
                        <a:buAutoNum type="alphaUcPeriod"/>
                        <a:tabLst/>
                      </a:pPr>
                      <a:r>
                        <a:rPr kumimoji="0" lang="en-US" sz="1600" b="1" i="0" u="none" strike="noStrike" cap="none" normalizeH="0" baseline="0" dirty="0" err="1" smtClean="0">
                          <a:ln>
                            <a:noFill/>
                          </a:ln>
                          <a:solidFill>
                            <a:schemeClr val="tx1"/>
                          </a:solidFill>
                          <a:effectLst/>
                          <a:latin typeface="Book Antiqua" pitchFamily="18" charset="0"/>
                        </a:rPr>
                        <a:t>Diklat</a:t>
                      </a:r>
                      <a:r>
                        <a:rPr kumimoji="0" lang="en-US" sz="1600" b="1" i="0" u="none" strike="noStrike" cap="none" normalizeH="0" baseline="0" dirty="0" smtClean="0">
                          <a:ln>
                            <a:noFill/>
                          </a:ln>
                          <a:solidFill>
                            <a:schemeClr val="tx1"/>
                          </a:solidFill>
                          <a:effectLst/>
                          <a:latin typeface="Book Antiqua" pitchFamily="18" charset="0"/>
                        </a:rPr>
                        <a:t> </a:t>
                      </a:r>
                      <a:r>
                        <a:rPr kumimoji="0" lang="en-US" sz="1600" b="1" i="0" u="none" strike="noStrike" cap="none" normalizeH="0" baseline="0" dirty="0" err="1" smtClean="0">
                          <a:ln>
                            <a:noFill/>
                          </a:ln>
                          <a:solidFill>
                            <a:schemeClr val="tx1"/>
                          </a:solidFill>
                          <a:effectLst/>
                          <a:latin typeface="Book Antiqua" pitchFamily="18" charset="0"/>
                        </a:rPr>
                        <a:t>fungsional</a:t>
                      </a:r>
                      <a:r>
                        <a:rPr kumimoji="0" lang="en-US" sz="1600" b="1" i="0" u="none" strike="noStrike" cap="none" normalizeH="0" baseline="0" dirty="0" smtClean="0">
                          <a:ln>
                            <a:noFill/>
                          </a:ln>
                          <a:solidFill>
                            <a:schemeClr val="tx1"/>
                          </a:solidFill>
                          <a:effectLst/>
                          <a:latin typeface="Book Antiqua" pitchFamily="18" charset="0"/>
                        </a:rPr>
                        <a:t> </a:t>
                      </a:r>
                      <a:r>
                        <a:rPr kumimoji="0" lang="en-US" sz="1600" b="1" i="0" u="none" strike="noStrike" cap="none" normalizeH="0" baseline="0" dirty="0" err="1" smtClean="0">
                          <a:ln>
                            <a:noFill/>
                          </a:ln>
                          <a:solidFill>
                            <a:schemeClr val="tx1"/>
                          </a:solidFill>
                          <a:effectLst/>
                          <a:latin typeface="Book Antiqua" pitchFamily="18" charset="0"/>
                        </a:rPr>
                        <a:t>dan</a:t>
                      </a:r>
                      <a:r>
                        <a:rPr kumimoji="0" lang="en-US" sz="1600" b="1" i="0" u="none" strike="noStrike" cap="none" normalizeH="0" baseline="0" dirty="0" smtClean="0">
                          <a:ln>
                            <a:noFill/>
                          </a:ln>
                          <a:solidFill>
                            <a:schemeClr val="tx1"/>
                          </a:solidFill>
                          <a:effectLst/>
                          <a:latin typeface="Book Antiqua" pitchFamily="18" charset="0"/>
                        </a:rPr>
                        <a:t> </a:t>
                      </a:r>
                      <a:r>
                        <a:rPr kumimoji="0" lang="en-US" sz="1600" b="1" i="0" u="none" strike="noStrike" cap="none" normalizeH="0" baseline="0" dirty="0" err="1" smtClean="0">
                          <a:ln>
                            <a:noFill/>
                          </a:ln>
                          <a:solidFill>
                            <a:schemeClr val="tx1"/>
                          </a:solidFill>
                          <a:effectLst/>
                          <a:latin typeface="Book Antiqua" pitchFamily="18" charset="0"/>
                        </a:rPr>
                        <a:t>memperoleh</a:t>
                      </a:r>
                      <a:r>
                        <a:rPr kumimoji="0" lang="en-US" sz="1600" b="1" i="0" u="none" strike="noStrike" cap="none" normalizeH="0" baseline="0" dirty="0" smtClean="0">
                          <a:ln>
                            <a:noFill/>
                          </a:ln>
                          <a:solidFill>
                            <a:schemeClr val="tx1"/>
                          </a:solidFill>
                          <a:effectLst/>
                          <a:latin typeface="Book Antiqua" pitchFamily="18" charset="0"/>
                        </a:rPr>
                        <a:t> STTPP </a:t>
                      </a:r>
                      <a:endParaRPr kumimoji="0" lang="en-GB" sz="1600" b="1" i="0" u="none" strike="noStrike" cap="none" normalizeH="0" baseline="0" dirty="0" smtClean="0">
                        <a:ln>
                          <a:noFill/>
                        </a:ln>
                        <a:solidFill>
                          <a:srgbClr val="FF3300"/>
                        </a:solidFill>
                        <a:effectLst/>
                        <a:latin typeface="Book Antiqua" pitchFamily="18"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9502">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pPr>
                      <a:r>
                        <a:rPr kumimoji="0" lang="en-US" sz="1600" b="0" i="0" u="none" strike="noStrike" cap="none" normalizeH="0" baseline="0" dirty="0" smtClean="0">
                          <a:ln>
                            <a:noFill/>
                          </a:ln>
                          <a:solidFill>
                            <a:schemeClr val="tx2"/>
                          </a:solidFill>
                          <a:effectLst/>
                          <a:latin typeface="Arial Rounded MT Bold" pitchFamily="34" charset="0"/>
                        </a:rPr>
                        <a:t>II</a:t>
                      </a:r>
                      <a:endParaRPr kumimoji="0" lang="en-GB" sz="1600" b="0" i="0" u="none" strike="noStrike" cap="none" normalizeH="0" baseline="0" dirty="0" smtClean="0">
                        <a:ln>
                          <a:noFill/>
                        </a:ln>
                        <a:solidFill>
                          <a:schemeClr val="tx2"/>
                        </a:solidFill>
                        <a:effectLst/>
                        <a:latin typeface="Arial Rounded MT Bold"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pPr>
                      <a:r>
                        <a:rPr kumimoji="0" lang="id-ID" sz="1600" b="1" i="0" u="none" strike="noStrike" cap="none" normalizeH="0" baseline="0" dirty="0" smtClean="0">
                          <a:ln>
                            <a:noFill/>
                          </a:ln>
                          <a:solidFill>
                            <a:schemeClr val="tx2"/>
                          </a:solidFill>
                          <a:effectLst/>
                          <a:latin typeface="Book Antiqua" pitchFamily="18" charset="0"/>
                        </a:rPr>
                        <a:t>Tugas Pokok</a:t>
                      </a:r>
                      <a:endParaRPr kumimoji="0" lang="en-GB" sz="1600" b="1" i="0" u="none" strike="noStrike" cap="none" normalizeH="0" baseline="0" dirty="0" smtClean="0">
                        <a:ln>
                          <a:noFill/>
                        </a:ln>
                        <a:solidFill>
                          <a:schemeClr val="tx2"/>
                        </a:solidFill>
                        <a:effectLst/>
                        <a:latin typeface="Book Antiqua" pitchFamily="18"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61938" marR="0" lvl="0" indent="-261938" algn="l" defTabSz="914400" rtl="0" eaLnBrk="0" fontAlgn="base" latinLnBrk="0" hangingPunct="0">
                        <a:lnSpc>
                          <a:spcPct val="100000"/>
                        </a:lnSpc>
                        <a:spcBef>
                          <a:spcPct val="5000"/>
                        </a:spcBef>
                        <a:spcAft>
                          <a:spcPct val="0"/>
                        </a:spcAft>
                        <a:buClr>
                          <a:schemeClr val="tx1"/>
                        </a:buClr>
                        <a:buSzPct val="70000"/>
                        <a:buFontTx/>
                        <a:buAutoNum type="alphaUcPeriod"/>
                        <a:tabLst/>
                      </a:pPr>
                      <a:r>
                        <a:rPr kumimoji="0" lang="id-ID" sz="1600" b="1" i="0" u="none" strike="noStrike" cap="none" normalizeH="0" baseline="0" dirty="0" smtClean="0">
                          <a:ln>
                            <a:noFill/>
                          </a:ln>
                          <a:solidFill>
                            <a:schemeClr val="tx2"/>
                          </a:solidFill>
                          <a:effectLst/>
                          <a:latin typeface="Book Antiqua" pitchFamily="18" charset="0"/>
                        </a:rPr>
                        <a:t>...</a:t>
                      </a:r>
                      <a:endParaRPr kumimoji="0" lang="en-GB" sz="1600" b="1" i="0" u="none" strike="noStrike" cap="none" normalizeH="0" baseline="0" dirty="0" smtClean="0">
                        <a:ln>
                          <a:noFill/>
                        </a:ln>
                        <a:solidFill>
                          <a:srgbClr val="CC0066"/>
                        </a:solidFill>
                        <a:effectLst/>
                        <a:latin typeface="Book Antiqua" pitchFamily="18" charset="0"/>
                      </a:endParaRPr>
                    </a:p>
                    <a:p>
                      <a:pPr marL="261938" marR="0" lvl="0" indent="-261938" algn="l" defTabSz="914400" rtl="0" eaLnBrk="0" fontAlgn="base" latinLnBrk="0" hangingPunct="0">
                        <a:lnSpc>
                          <a:spcPct val="100000"/>
                        </a:lnSpc>
                        <a:spcBef>
                          <a:spcPct val="5000"/>
                        </a:spcBef>
                        <a:spcAft>
                          <a:spcPct val="0"/>
                        </a:spcAft>
                        <a:buClr>
                          <a:schemeClr val="tx1"/>
                        </a:buClr>
                        <a:buSzPct val="70000"/>
                        <a:buFontTx/>
                        <a:buAutoNum type="alphaUcPeriod"/>
                        <a:tabLst/>
                      </a:pPr>
                      <a:r>
                        <a:rPr kumimoji="0" lang="id-ID" sz="1600" b="1" i="0" u="none" strike="noStrike" cap="none" normalizeH="0" baseline="0" dirty="0" smtClean="0">
                          <a:ln>
                            <a:noFill/>
                          </a:ln>
                          <a:solidFill>
                            <a:schemeClr val="tx2"/>
                          </a:solidFill>
                          <a:effectLst/>
                          <a:latin typeface="Book Antiqua" pitchFamily="18" charset="0"/>
                        </a:rPr>
                        <a:t>...</a:t>
                      </a:r>
                      <a:endParaRPr kumimoji="0" lang="en-GB" sz="1600" b="1" i="0" u="none" strike="noStrike" cap="none" normalizeH="0" baseline="0" dirty="0" smtClean="0">
                        <a:ln>
                          <a:noFill/>
                        </a:ln>
                        <a:solidFill>
                          <a:srgbClr val="FF0066"/>
                        </a:solidFill>
                        <a:effectLst/>
                        <a:latin typeface="Book Antiqua" pitchFamily="18" charset="0"/>
                      </a:endParaRPr>
                    </a:p>
                    <a:p>
                      <a:pPr marL="261938" marR="0" lvl="0" indent="-261938" algn="l" defTabSz="914400" rtl="0" eaLnBrk="0" fontAlgn="base" latinLnBrk="0" hangingPunct="0">
                        <a:lnSpc>
                          <a:spcPct val="100000"/>
                        </a:lnSpc>
                        <a:spcBef>
                          <a:spcPct val="5000"/>
                        </a:spcBef>
                        <a:spcAft>
                          <a:spcPct val="0"/>
                        </a:spcAft>
                        <a:buClr>
                          <a:schemeClr val="tx1"/>
                        </a:buClr>
                        <a:buSzPct val="70000"/>
                        <a:buFontTx/>
                        <a:buAutoNum type="alphaUcPeriod"/>
                        <a:tabLst/>
                      </a:pPr>
                      <a:r>
                        <a:rPr kumimoji="0" lang="id-ID" sz="1600" b="1" i="0" u="none" strike="noStrike" cap="none" normalizeH="0" baseline="0" dirty="0" smtClean="0">
                          <a:ln>
                            <a:noFill/>
                          </a:ln>
                          <a:solidFill>
                            <a:schemeClr val="tx2"/>
                          </a:solidFill>
                          <a:effectLst/>
                          <a:latin typeface="Book Antiqua" pitchFamily="18" charset="0"/>
                        </a:rPr>
                        <a:t>...</a:t>
                      </a:r>
                      <a:endParaRPr kumimoji="0" lang="en-GB" sz="1600" b="1" i="0" u="none" strike="noStrike" cap="none" normalizeH="0" baseline="0" dirty="0" smtClean="0">
                        <a:ln>
                          <a:noFill/>
                        </a:ln>
                        <a:solidFill>
                          <a:srgbClr val="FF0066"/>
                        </a:solidFill>
                        <a:effectLst/>
                        <a:latin typeface="Book Antiqua" pitchFamily="18" charset="0"/>
                      </a:endParaRPr>
                    </a:p>
                    <a:p>
                      <a:pPr marL="261938" marR="0" lvl="0" indent="-261938" algn="l" defTabSz="914400" rtl="0" eaLnBrk="0" fontAlgn="base" latinLnBrk="0" hangingPunct="0">
                        <a:lnSpc>
                          <a:spcPct val="100000"/>
                        </a:lnSpc>
                        <a:spcBef>
                          <a:spcPct val="5000"/>
                        </a:spcBef>
                        <a:spcAft>
                          <a:spcPct val="0"/>
                        </a:spcAft>
                        <a:buClr>
                          <a:schemeClr val="tx1"/>
                        </a:buClr>
                        <a:buSzPct val="70000"/>
                        <a:buFontTx/>
                        <a:buAutoNum type="alphaUcPeriod"/>
                        <a:tabLst/>
                      </a:pPr>
                      <a:r>
                        <a:rPr kumimoji="0" lang="id-ID" sz="1600" b="1" i="0" u="none" strike="noStrike" cap="none" normalizeH="0" baseline="0" dirty="0" smtClean="0">
                          <a:ln>
                            <a:noFill/>
                          </a:ln>
                          <a:solidFill>
                            <a:schemeClr val="tx1"/>
                          </a:solidFill>
                          <a:effectLst/>
                          <a:latin typeface="Book Antiqua" pitchFamily="18" charset="0"/>
                        </a:rPr>
                        <a:t>...</a:t>
                      </a:r>
                      <a:endParaRPr kumimoji="0" lang="en-GB" sz="1600" b="1" i="0" u="none" strike="noStrike" cap="none" normalizeH="0" baseline="0" dirty="0" smtClean="0">
                        <a:ln>
                          <a:noFill/>
                        </a:ln>
                        <a:solidFill>
                          <a:srgbClr val="FF3300"/>
                        </a:solidFill>
                        <a:effectLst/>
                        <a:latin typeface="Book Antiqua" pitchFamily="18" charset="0"/>
                      </a:endParaRPr>
                    </a:p>
                    <a:p>
                      <a:pPr marL="261938" marR="0" lvl="0" indent="-261938" algn="l" defTabSz="914400" rtl="0" eaLnBrk="0" fontAlgn="base" latinLnBrk="0" hangingPunct="0">
                        <a:lnSpc>
                          <a:spcPct val="100000"/>
                        </a:lnSpc>
                        <a:spcBef>
                          <a:spcPct val="5000"/>
                        </a:spcBef>
                        <a:spcAft>
                          <a:spcPct val="0"/>
                        </a:spcAft>
                        <a:buClr>
                          <a:schemeClr val="tx1"/>
                        </a:buClr>
                        <a:buSzPct val="70000"/>
                        <a:buFontTx/>
                        <a:buAutoNum type="alphaUcPeriod"/>
                        <a:tabLst/>
                      </a:pPr>
                      <a:r>
                        <a:rPr kumimoji="0" lang="id-ID" sz="1600" b="1" i="0" u="none" strike="noStrike" cap="none" normalizeH="0" baseline="0" dirty="0" smtClean="0">
                          <a:ln>
                            <a:noFill/>
                          </a:ln>
                          <a:solidFill>
                            <a:schemeClr val="tx1"/>
                          </a:solidFill>
                          <a:effectLst/>
                          <a:latin typeface="Book Antiqua" pitchFamily="18" charset="0"/>
                        </a:rPr>
                        <a:t>...</a:t>
                      </a:r>
                      <a:endParaRPr kumimoji="0" lang="en-GB" sz="1600" b="1" i="0" u="none" strike="noStrike" cap="none" normalizeH="0" baseline="0" dirty="0" smtClean="0">
                        <a:ln>
                          <a:noFill/>
                        </a:ln>
                        <a:solidFill>
                          <a:srgbClr val="FF3300"/>
                        </a:solidFill>
                        <a:effectLst/>
                        <a:latin typeface="Book Antiqua" pitchFamily="18"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7403">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pPr>
                      <a:r>
                        <a:rPr kumimoji="0" lang="en-GB" sz="1600" b="0" i="0" u="none" strike="noStrike" cap="none" normalizeH="0" baseline="0" smtClean="0">
                          <a:ln>
                            <a:noFill/>
                          </a:ln>
                          <a:solidFill>
                            <a:schemeClr val="tx2"/>
                          </a:solidFill>
                          <a:effectLst/>
                          <a:latin typeface="Arial Rounded MT Bold" pitchFamily="34" charset="0"/>
                        </a:rPr>
                        <a:t>III</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pPr>
                      <a:r>
                        <a:rPr kumimoji="0" lang="en-GB" sz="1600" b="1" i="0" u="none" strike="noStrike" cap="none" normalizeH="0" baseline="0" dirty="0" err="1" smtClean="0">
                          <a:ln>
                            <a:noFill/>
                          </a:ln>
                          <a:solidFill>
                            <a:schemeClr val="tx2"/>
                          </a:solidFill>
                          <a:effectLst/>
                          <a:latin typeface="Book Antiqua" pitchFamily="18" charset="0"/>
                        </a:rPr>
                        <a:t>Pengemb</a:t>
                      </a:r>
                      <a:r>
                        <a:rPr kumimoji="0" lang="en-GB" sz="1600" b="1" i="0" u="none" strike="noStrike" cap="none" normalizeH="0" baseline="0" dirty="0" smtClean="0">
                          <a:ln>
                            <a:noFill/>
                          </a:ln>
                          <a:solidFill>
                            <a:schemeClr val="tx2"/>
                          </a:solidFill>
                          <a:effectLst/>
                          <a:latin typeface="Book Antiqua" pitchFamily="18" charset="0"/>
                        </a:rPr>
                        <a:t>.</a:t>
                      </a:r>
                    </a:p>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pPr>
                      <a:r>
                        <a:rPr kumimoji="0" lang="en-GB" sz="1600" b="1" i="0" u="none" strike="noStrike" cap="none" normalizeH="0" baseline="0" dirty="0" err="1" smtClean="0">
                          <a:ln>
                            <a:noFill/>
                          </a:ln>
                          <a:solidFill>
                            <a:schemeClr val="tx2"/>
                          </a:solidFill>
                          <a:effectLst/>
                          <a:latin typeface="Book Antiqua" pitchFamily="18" charset="0"/>
                        </a:rPr>
                        <a:t>Profesi</a:t>
                      </a:r>
                      <a:endParaRPr kumimoji="0" lang="en-GB" sz="1600" b="1" i="0" u="none" strike="noStrike" cap="none" normalizeH="0" baseline="0" dirty="0" smtClean="0">
                        <a:ln>
                          <a:noFill/>
                        </a:ln>
                        <a:solidFill>
                          <a:schemeClr val="tx2"/>
                        </a:solidFill>
                        <a:effectLst/>
                        <a:latin typeface="Book Antiqua" pitchFamily="18"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261938" marR="0" lvl="0" indent="-261938" algn="l" defTabSz="914400" rtl="0" eaLnBrk="0" fontAlgn="base" latinLnBrk="0" hangingPunct="0">
                        <a:lnSpc>
                          <a:spcPct val="100000"/>
                        </a:lnSpc>
                        <a:spcBef>
                          <a:spcPct val="5000"/>
                        </a:spcBef>
                        <a:spcAft>
                          <a:spcPct val="0"/>
                        </a:spcAft>
                        <a:buClr>
                          <a:schemeClr val="tx1"/>
                        </a:buClr>
                        <a:buSzPct val="70000"/>
                        <a:buFontTx/>
                        <a:buAutoNum type="alphaUcPeriod"/>
                        <a:tabLst/>
                      </a:pPr>
                      <a:r>
                        <a:rPr kumimoji="0" lang="en-US" sz="1600" b="1" i="0" u="none" strike="noStrike" cap="none" normalizeH="0" baseline="0" dirty="0" err="1" smtClean="0">
                          <a:ln>
                            <a:noFill/>
                          </a:ln>
                          <a:solidFill>
                            <a:schemeClr val="tx1"/>
                          </a:solidFill>
                          <a:effectLst/>
                          <a:latin typeface="Book Antiqua" pitchFamily="18" charset="0"/>
                        </a:rPr>
                        <a:t>Menyusun</a:t>
                      </a:r>
                      <a:r>
                        <a:rPr kumimoji="0" lang="en-US" sz="1600" b="1" i="0" u="none" strike="noStrike" cap="none" normalizeH="0" baseline="0" dirty="0" smtClean="0">
                          <a:ln>
                            <a:noFill/>
                          </a:ln>
                          <a:solidFill>
                            <a:schemeClr val="tx1"/>
                          </a:solidFill>
                          <a:effectLst/>
                          <a:latin typeface="Book Antiqua" pitchFamily="18" charset="0"/>
                        </a:rPr>
                        <a:t> KTI  </a:t>
                      </a:r>
                      <a:endParaRPr kumimoji="0" lang="id-ID" sz="1600" b="1" i="0" u="none" strike="noStrike" cap="none" normalizeH="0" baseline="0" dirty="0" smtClean="0">
                        <a:ln>
                          <a:noFill/>
                        </a:ln>
                        <a:solidFill>
                          <a:schemeClr val="tx1"/>
                        </a:solidFill>
                        <a:effectLst/>
                        <a:latin typeface="Book Antiqua" pitchFamily="18" charset="0"/>
                      </a:endParaRPr>
                    </a:p>
                    <a:p>
                      <a:pPr marL="261938" marR="0" lvl="0" indent="-261938" algn="l" defTabSz="914400" rtl="0" eaLnBrk="0" fontAlgn="base" latinLnBrk="0" hangingPunct="0">
                        <a:lnSpc>
                          <a:spcPct val="100000"/>
                        </a:lnSpc>
                        <a:spcBef>
                          <a:spcPct val="5000"/>
                        </a:spcBef>
                        <a:spcAft>
                          <a:spcPct val="0"/>
                        </a:spcAft>
                        <a:buClr>
                          <a:schemeClr val="tx1"/>
                        </a:buClr>
                        <a:buSzPct val="70000"/>
                        <a:buFontTx/>
                        <a:buAutoNum type="alphaUcPeriod"/>
                        <a:tabLst/>
                      </a:pPr>
                      <a:r>
                        <a:rPr kumimoji="0" lang="en-US" sz="1600" b="1" i="0" u="none" strike="noStrike" cap="none" normalizeH="0" baseline="0" dirty="0" err="1" smtClean="0">
                          <a:ln>
                            <a:noFill/>
                          </a:ln>
                          <a:solidFill>
                            <a:schemeClr val="tx1"/>
                          </a:solidFill>
                          <a:effectLst/>
                          <a:latin typeface="Book Antiqua" pitchFamily="18" charset="0"/>
                        </a:rPr>
                        <a:t>Menerjemahkan</a:t>
                      </a:r>
                      <a:r>
                        <a:rPr kumimoji="0" lang="en-US" sz="1600" b="1" i="0" u="none" strike="noStrike" cap="none" normalizeH="0" baseline="0" dirty="0" smtClean="0">
                          <a:ln>
                            <a:noFill/>
                          </a:ln>
                          <a:solidFill>
                            <a:schemeClr val="tx1"/>
                          </a:solidFill>
                          <a:effectLst/>
                          <a:latin typeface="Book Antiqua" pitchFamily="18" charset="0"/>
                        </a:rPr>
                        <a:t> </a:t>
                      </a:r>
                      <a:r>
                        <a:rPr kumimoji="0" lang="en-US" sz="1600" b="1" i="0" u="none" strike="noStrike" cap="none" normalizeH="0" baseline="0" dirty="0" err="1" smtClean="0">
                          <a:ln>
                            <a:noFill/>
                          </a:ln>
                          <a:solidFill>
                            <a:schemeClr val="tx1"/>
                          </a:solidFill>
                          <a:effectLst/>
                          <a:latin typeface="Book Antiqua" pitchFamily="18" charset="0"/>
                        </a:rPr>
                        <a:t>buku</a:t>
                      </a:r>
                      <a:r>
                        <a:rPr kumimoji="0" lang="en-US" sz="1600" b="1" i="0" u="none" strike="noStrike" cap="none" normalizeH="0" baseline="0" dirty="0" smtClean="0">
                          <a:ln>
                            <a:noFill/>
                          </a:ln>
                          <a:solidFill>
                            <a:schemeClr val="tx1"/>
                          </a:solidFill>
                          <a:effectLst/>
                          <a:latin typeface="Book Antiqua" pitchFamily="18" charset="0"/>
                        </a:rPr>
                        <a:t> bid</a:t>
                      </a:r>
                      <a:r>
                        <a:rPr kumimoji="0" lang="id-ID" sz="1600" b="1" i="0" u="none" strike="noStrike" cap="none" normalizeH="0" baseline="0" dirty="0" smtClean="0">
                          <a:ln>
                            <a:noFill/>
                          </a:ln>
                          <a:solidFill>
                            <a:schemeClr val="tx1"/>
                          </a:solidFill>
                          <a:effectLst/>
                          <a:latin typeface="Book Antiqua" pitchFamily="18" charset="0"/>
                        </a:rPr>
                        <a:t>ang tugas JFT</a:t>
                      </a:r>
                      <a:endParaRPr kumimoji="0" lang="en-US" sz="1600" b="1" i="0" u="none" strike="noStrike" cap="none" normalizeH="0" baseline="0" dirty="0" smtClean="0">
                        <a:ln>
                          <a:noFill/>
                        </a:ln>
                        <a:solidFill>
                          <a:schemeClr val="tx1"/>
                        </a:solidFill>
                        <a:effectLst/>
                        <a:latin typeface="Book Antiqua" pitchFamily="18" charset="0"/>
                      </a:endParaRPr>
                    </a:p>
                    <a:p>
                      <a:pPr marL="261938" marR="0" lvl="0" indent="-261938" algn="l" defTabSz="914400" rtl="0" eaLnBrk="0" fontAlgn="base" latinLnBrk="0" hangingPunct="0">
                        <a:lnSpc>
                          <a:spcPct val="100000"/>
                        </a:lnSpc>
                        <a:spcBef>
                          <a:spcPct val="5000"/>
                        </a:spcBef>
                        <a:spcAft>
                          <a:spcPct val="0"/>
                        </a:spcAft>
                        <a:buClr>
                          <a:schemeClr val="tx1"/>
                        </a:buClr>
                        <a:buSzPct val="70000"/>
                        <a:buFontTx/>
                        <a:buAutoNum type="alphaUcPeriod"/>
                        <a:tabLst/>
                      </a:pPr>
                      <a:r>
                        <a:rPr kumimoji="0" lang="en-US" sz="1600" b="1" i="0" u="none" strike="noStrike" cap="none" normalizeH="0" baseline="0" dirty="0" err="1" smtClean="0">
                          <a:ln>
                            <a:noFill/>
                          </a:ln>
                          <a:solidFill>
                            <a:schemeClr val="tx1"/>
                          </a:solidFill>
                          <a:effectLst/>
                          <a:latin typeface="Book Antiqua" pitchFamily="18" charset="0"/>
                        </a:rPr>
                        <a:t>Membuat</a:t>
                      </a:r>
                      <a:r>
                        <a:rPr kumimoji="0" lang="en-US" sz="1600" b="1" i="0" u="none" strike="noStrike" cap="none" normalizeH="0" baseline="0" dirty="0" smtClean="0">
                          <a:ln>
                            <a:noFill/>
                          </a:ln>
                          <a:solidFill>
                            <a:schemeClr val="tx1"/>
                          </a:solidFill>
                          <a:effectLst/>
                          <a:latin typeface="Book Antiqua" pitchFamily="18" charset="0"/>
                        </a:rPr>
                        <a:t> </a:t>
                      </a:r>
                      <a:r>
                        <a:rPr kumimoji="0" lang="en-US" sz="1600" b="1" i="0" u="none" strike="noStrike" cap="none" normalizeH="0" baseline="0" dirty="0" err="1" smtClean="0">
                          <a:ln>
                            <a:noFill/>
                          </a:ln>
                          <a:solidFill>
                            <a:schemeClr val="tx1"/>
                          </a:solidFill>
                          <a:effectLst/>
                          <a:latin typeface="Book Antiqua" pitchFamily="18" charset="0"/>
                        </a:rPr>
                        <a:t>karya</a:t>
                      </a:r>
                      <a:r>
                        <a:rPr kumimoji="0" lang="en-US" sz="1600" b="1" i="0" u="none" strike="noStrike" cap="none" normalizeH="0" baseline="0" dirty="0" smtClean="0">
                          <a:ln>
                            <a:noFill/>
                          </a:ln>
                          <a:solidFill>
                            <a:schemeClr val="tx1"/>
                          </a:solidFill>
                          <a:effectLst/>
                          <a:latin typeface="Book Antiqua" pitchFamily="18" charset="0"/>
                        </a:rPr>
                        <a:t> </a:t>
                      </a:r>
                      <a:r>
                        <a:rPr kumimoji="0" lang="en-US" sz="1600" b="1" i="0" u="none" strike="noStrike" cap="none" normalizeH="0" baseline="0" dirty="0" err="1" smtClean="0">
                          <a:ln>
                            <a:noFill/>
                          </a:ln>
                          <a:solidFill>
                            <a:schemeClr val="tx1"/>
                          </a:solidFill>
                          <a:effectLst/>
                          <a:latin typeface="Book Antiqua" pitchFamily="18" charset="0"/>
                        </a:rPr>
                        <a:t>inovatif</a:t>
                      </a:r>
                      <a:r>
                        <a:rPr kumimoji="0" lang="en-US" sz="1600" b="1" i="0" u="none" strike="noStrike" cap="none" normalizeH="0" baseline="0" dirty="0" smtClean="0">
                          <a:ln>
                            <a:noFill/>
                          </a:ln>
                          <a:solidFill>
                            <a:schemeClr val="tx1"/>
                          </a:solidFill>
                          <a:effectLst/>
                          <a:latin typeface="Book Antiqua" pitchFamily="18" charset="0"/>
                        </a:rPr>
                        <a:t> </a:t>
                      </a:r>
                      <a:endParaRPr kumimoji="0" lang="id-ID" sz="1600" b="1" i="0" u="none" strike="noStrike" cap="none" normalizeH="0" baseline="0" dirty="0" smtClean="0">
                        <a:ln>
                          <a:noFill/>
                        </a:ln>
                        <a:solidFill>
                          <a:schemeClr val="tx1"/>
                        </a:solidFill>
                        <a:effectLst/>
                        <a:latin typeface="Book Antiqua" pitchFamily="18"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4" name="Group 55"/>
          <p:cNvGraphicFramePr>
            <a:graphicFrameLocks noGrp="1"/>
          </p:cNvGraphicFramePr>
          <p:nvPr>
            <p:extLst/>
          </p:nvPr>
        </p:nvGraphicFramePr>
        <p:xfrm>
          <a:off x="301041" y="4397531"/>
          <a:ext cx="7623759" cy="1857375"/>
        </p:xfrm>
        <a:graphic>
          <a:graphicData uri="http://schemas.openxmlformats.org/drawingml/2006/table">
            <a:tbl>
              <a:tblPr/>
              <a:tblGrid>
                <a:gridCol w="571784"/>
                <a:gridCol w="1413953"/>
                <a:gridCol w="5638022"/>
              </a:tblGrid>
              <a:tr h="1857375">
                <a:tc>
                  <a:txBody>
                    <a:bodyPr/>
                    <a:lstStyle/>
                    <a:p>
                      <a:pPr marL="68263" marR="0" lvl="0" indent="0" algn="ctr"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pPr>
                      <a:endParaRPr kumimoji="0" lang="en-US" sz="1600" b="0" i="0" u="none" strike="noStrike" cap="none" normalizeH="0" baseline="0" dirty="0" smtClean="0">
                        <a:ln>
                          <a:noFill/>
                        </a:ln>
                        <a:solidFill>
                          <a:schemeClr val="tx2"/>
                        </a:solidFill>
                        <a:effectLst/>
                        <a:latin typeface="Arial Rounded MT Bold" pitchFamily="34" charset="0"/>
                      </a:endParaRPr>
                    </a:p>
                    <a:p>
                      <a:pPr marL="68263" marR="0" lvl="0" indent="0" algn="ctr"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pPr>
                      <a:r>
                        <a:rPr kumimoji="0" lang="en-US" sz="1600" b="0" i="0" u="none" strike="noStrike" cap="none" normalizeH="0" baseline="0" dirty="0" smtClean="0">
                          <a:ln>
                            <a:noFill/>
                          </a:ln>
                          <a:solidFill>
                            <a:schemeClr val="tx2"/>
                          </a:solidFill>
                          <a:effectLst/>
                          <a:latin typeface="Arial Rounded MT Bold" pitchFamily="34" charset="0"/>
                        </a:rPr>
                        <a:t>IV</a:t>
                      </a:r>
                      <a:endParaRPr kumimoji="0" lang="en-GB" sz="1600" b="0" i="0" u="none" strike="noStrike" cap="none" normalizeH="0" baseline="0" dirty="0" smtClean="0">
                        <a:ln>
                          <a:noFill/>
                        </a:ln>
                        <a:solidFill>
                          <a:schemeClr val="tx2"/>
                        </a:solidFill>
                        <a:effectLst/>
                        <a:latin typeface="Arial Rounded MT Bold" pitchFamily="34" charset="0"/>
                      </a:endParaRPr>
                    </a:p>
                    <a:p>
                      <a:pPr marL="68263" marR="0" lvl="0" indent="0" algn="ctr"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pPr>
                      <a:endParaRPr kumimoji="0" lang="en-GB" sz="1600" b="0" i="0" u="none" strike="noStrike" cap="none" normalizeH="0" baseline="0" dirty="0" smtClean="0">
                        <a:ln>
                          <a:noFill/>
                        </a:ln>
                        <a:solidFill>
                          <a:schemeClr val="tx2"/>
                        </a:solidFill>
                        <a:effectLst/>
                        <a:latin typeface="Arial Rounded MT Bold"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68263" marR="0" lvl="0" indent="0" algn="l"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pPr>
                      <a:endParaRPr kumimoji="0" lang="en-US" sz="1600" b="1" i="0" u="none" strike="noStrike" cap="none" normalizeH="0" baseline="0" dirty="0" smtClean="0">
                        <a:ln>
                          <a:noFill/>
                        </a:ln>
                        <a:solidFill>
                          <a:schemeClr val="tx2"/>
                        </a:solidFill>
                        <a:effectLst/>
                        <a:latin typeface="Arial Rounded MT Bold" pitchFamily="34" charset="0"/>
                      </a:endParaRPr>
                    </a:p>
                    <a:p>
                      <a:pPr marL="68263" marR="0" lvl="0" indent="0" algn="l"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pPr>
                      <a:r>
                        <a:rPr kumimoji="0" lang="id-ID" sz="1600" b="1" i="0" u="none" strike="noStrike" cap="none" normalizeH="0" baseline="0" dirty="0" smtClean="0">
                          <a:ln>
                            <a:noFill/>
                          </a:ln>
                          <a:solidFill>
                            <a:schemeClr val="tx2"/>
                          </a:solidFill>
                          <a:effectLst/>
                          <a:latin typeface="Book Antiqua" pitchFamily="18" charset="0"/>
                        </a:rPr>
                        <a:t>Penunjang Tugas</a:t>
                      </a:r>
                      <a:r>
                        <a:rPr kumimoji="0" lang="en-US" sz="1600" b="1" i="0" u="none" strike="noStrike" cap="none" normalizeH="0" baseline="0" dirty="0" smtClean="0">
                          <a:ln>
                            <a:noFill/>
                          </a:ln>
                          <a:solidFill>
                            <a:schemeClr val="tx2"/>
                          </a:solidFill>
                          <a:effectLst/>
                          <a:latin typeface="Book Antiqua" pitchFamily="18" charset="0"/>
                        </a:rPr>
                        <a:t> </a:t>
                      </a:r>
                      <a:r>
                        <a:rPr kumimoji="0" lang="id-ID" sz="1600" b="1" i="0" u="none" strike="noStrike" cap="none" normalizeH="0" baseline="0" dirty="0" smtClean="0">
                          <a:ln>
                            <a:noFill/>
                          </a:ln>
                          <a:solidFill>
                            <a:schemeClr val="tx2"/>
                          </a:solidFill>
                          <a:effectLst/>
                          <a:latin typeface="Book Antiqua" pitchFamily="18" charset="0"/>
                        </a:rPr>
                        <a:t>JFT</a:t>
                      </a:r>
                      <a:endParaRPr kumimoji="0" lang="en-GB" sz="1600" b="1" i="0" u="none" strike="noStrike" cap="none" normalizeH="0" baseline="0" dirty="0" smtClean="0">
                        <a:ln>
                          <a:noFill/>
                        </a:ln>
                        <a:solidFill>
                          <a:schemeClr val="tx2"/>
                        </a:solidFill>
                        <a:effectLst/>
                        <a:latin typeface="Book Antiqua" pitchFamily="18" charset="0"/>
                      </a:endParaRPr>
                    </a:p>
                    <a:p>
                      <a:pPr marL="68263" marR="0" lvl="0" indent="0" algn="l"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pPr>
                      <a:endParaRPr kumimoji="0" lang="en-GB" sz="1600" b="1" i="0" u="none" strike="noStrike" cap="none" normalizeH="0" baseline="0" dirty="0" smtClean="0">
                        <a:ln>
                          <a:noFill/>
                        </a:ln>
                        <a:solidFill>
                          <a:schemeClr val="tx2"/>
                        </a:solidFill>
                        <a:effectLst/>
                        <a:latin typeface="Book Antiqua"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261938" marR="0" lvl="0" indent="-193675" algn="l" defTabSz="914400" rtl="0" eaLnBrk="0" fontAlgn="base" latinLnBrk="0" hangingPunct="0">
                        <a:lnSpc>
                          <a:spcPct val="100000"/>
                        </a:lnSpc>
                        <a:spcBef>
                          <a:spcPct val="20000"/>
                        </a:spcBef>
                        <a:spcAft>
                          <a:spcPct val="0"/>
                        </a:spcAft>
                        <a:buClr>
                          <a:schemeClr val="tx1"/>
                        </a:buClr>
                        <a:buSzPct val="70000"/>
                        <a:buFontTx/>
                        <a:buAutoNum type="alphaUcPeriod"/>
                        <a:tabLst/>
                      </a:pPr>
                      <a:r>
                        <a:rPr kumimoji="0" lang="en-US" sz="1600" b="1" i="0" u="none" strike="noStrike" cap="none" normalizeH="0" baseline="0" dirty="0" err="1" smtClean="0">
                          <a:ln>
                            <a:noFill/>
                          </a:ln>
                          <a:solidFill>
                            <a:schemeClr val="tx1"/>
                          </a:solidFill>
                          <a:effectLst/>
                          <a:latin typeface="Book Antiqua" pitchFamily="18" charset="0"/>
                        </a:rPr>
                        <a:t>Peran</a:t>
                      </a:r>
                      <a:r>
                        <a:rPr kumimoji="0" lang="en-US" sz="1600" b="1" i="0" u="none" strike="noStrike" cap="none" normalizeH="0" baseline="0" dirty="0" smtClean="0">
                          <a:ln>
                            <a:noFill/>
                          </a:ln>
                          <a:solidFill>
                            <a:schemeClr val="tx1"/>
                          </a:solidFill>
                          <a:effectLst/>
                          <a:latin typeface="Book Antiqua" pitchFamily="18" charset="0"/>
                        </a:rPr>
                        <a:t> </a:t>
                      </a:r>
                      <a:r>
                        <a:rPr kumimoji="0" lang="en-US" sz="1600" b="1" i="0" u="none" strike="noStrike" cap="none" normalizeH="0" baseline="0" dirty="0" err="1" smtClean="0">
                          <a:ln>
                            <a:noFill/>
                          </a:ln>
                          <a:solidFill>
                            <a:schemeClr val="tx1"/>
                          </a:solidFill>
                          <a:effectLst/>
                          <a:latin typeface="Book Antiqua" pitchFamily="18" charset="0"/>
                        </a:rPr>
                        <a:t>serta</a:t>
                      </a:r>
                      <a:r>
                        <a:rPr kumimoji="0" lang="en-US" sz="1600" b="1" i="0" u="none" strike="noStrike" cap="none" normalizeH="0" baseline="0" dirty="0" smtClean="0">
                          <a:ln>
                            <a:noFill/>
                          </a:ln>
                          <a:solidFill>
                            <a:schemeClr val="tx1"/>
                          </a:solidFill>
                          <a:effectLst/>
                          <a:latin typeface="Book Antiqua" pitchFamily="18" charset="0"/>
                        </a:rPr>
                        <a:t> </a:t>
                      </a:r>
                      <a:r>
                        <a:rPr kumimoji="0" lang="en-US" sz="1600" b="1" i="0" u="none" strike="noStrike" cap="none" normalizeH="0" baseline="0" dirty="0" err="1" smtClean="0">
                          <a:ln>
                            <a:noFill/>
                          </a:ln>
                          <a:solidFill>
                            <a:schemeClr val="tx1"/>
                          </a:solidFill>
                          <a:effectLst/>
                          <a:latin typeface="Book Antiqua" pitchFamily="18" charset="0"/>
                        </a:rPr>
                        <a:t>dlm</a:t>
                      </a:r>
                      <a:r>
                        <a:rPr kumimoji="0" lang="en-US" sz="1600" b="1" i="0" u="none" strike="noStrike" cap="none" normalizeH="0" baseline="0" dirty="0" smtClean="0">
                          <a:ln>
                            <a:noFill/>
                          </a:ln>
                          <a:solidFill>
                            <a:schemeClr val="tx1"/>
                          </a:solidFill>
                          <a:effectLst/>
                          <a:latin typeface="Book Antiqua" pitchFamily="18" charset="0"/>
                        </a:rPr>
                        <a:t> seminar/</a:t>
                      </a:r>
                      <a:r>
                        <a:rPr kumimoji="0" lang="en-US" sz="1600" b="1" i="0" u="none" strike="noStrike" cap="none" normalizeH="0" baseline="0" dirty="0" err="1" smtClean="0">
                          <a:ln>
                            <a:noFill/>
                          </a:ln>
                          <a:solidFill>
                            <a:schemeClr val="tx1"/>
                          </a:solidFill>
                          <a:effectLst/>
                          <a:latin typeface="Book Antiqua" pitchFamily="18" charset="0"/>
                        </a:rPr>
                        <a:t>lokakarya</a:t>
                      </a:r>
                      <a:r>
                        <a:rPr kumimoji="0" lang="en-US" sz="1600" b="1" i="0" u="none" strike="noStrike" cap="none" normalizeH="0" baseline="0" dirty="0" smtClean="0">
                          <a:ln>
                            <a:noFill/>
                          </a:ln>
                          <a:solidFill>
                            <a:schemeClr val="tx1"/>
                          </a:solidFill>
                          <a:effectLst/>
                          <a:latin typeface="Book Antiqua" pitchFamily="18" charset="0"/>
                        </a:rPr>
                        <a:t> </a:t>
                      </a:r>
                      <a:r>
                        <a:rPr kumimoji="0" lang="en-US" sz="1600" b="1" i="0" u="none" strike="noStrike" cap="none" normalizeH="0" baseline="0" dirty="0" err="1" smtClean="0">
                          <a:ln>
                            <a:noFill/>
                          </a:ln>
                          <a:solidFill>
                            <a:schemeClr val="tx1"/>
                          </a:solidFill>
                          <a:effectLst/>
                          <a:latin typeface="Book Antiqua" pitchFamily="18" charset="0"/>
                        </a:rPr>
                        <a:t>bidang</a:t>
                      </a:r>
                      <a:r>
                        <a:rPr kumimoji="0" lang="en-US" sz="1600" b="1" i="0" u="none" strike="noStrike" cap="none" normalizeH="0" baseline="0" dirty="0" smtClean="0">
                          <a:ln>
                            <a:noFill/>
                          </a:ln>
                          <a:solidFill>
                            <a:schemeClr val="tx1"/>
                          </a:solidFill>
                          <a:effectLst/>
                          <a:latin typeface="Book Antiqua" pitchFamily="18" charset="0"/>
                        </a:rPr>
                        <a:t> </a:t>
                      </a:r>
                      <a:r>
                        <a:rPr kumimoji="0" lang="id-ID" sz="1600" b="1" i="0" u="none" strike="noStrike" cap="none" normalizeH="0" baseline="0" dirty="0" smtClean="0">
                          <a:ln>
                            <a:noFill/>
                          </a:ln>
                          <a:solidFill>
                            <a:schemeClr val="tx1"/>
                          </a:solidFill>
                          <a:effectLst/>
                          <a:latin typeface="Book Antiqua" pitchFamily="18" charset="0"/>
                        </a:rPr>
                        <a:t>tugas JFT</a:t>
                      </a:r>
                      <a:endParaRPr kumimoji="0" lang="en-US" sz="1600" b="1" i="0" u="none" strike="noStrike" cap="none" normalizeH="0" baseline="0" dirty="0" smtClean="0">
                        <a:ln>
                          <a:noFill/>
                        </a:ln>
                        <a:solidFill>
                          <a:schemeClr val="tx1"/>
                        </a:solidFill>
                        <a:effectLst/>
                        <a:latin typeface="Book Antiqua" pitchFamily="18" charset="0"/>
                      </a:endParaRPr>
                    </a:p>
                    <a:p>
                      <a:pPr marL="261938" marR="0" lvl="0" indent="-193675" algn="l" defTabSz="914400" rtl="0" eaLnBrk="0" fontAlgn="base" latinLnBrk="0" hangingPunct="0">
                        <a:lnSpc>
                          <a:spcPct val="100000"/>
                        </a:lnSpc>
                        <a:spcBef>
                          <a:spcPct val="20000"/>
                        </a:spcBef>
                        <a:spcAft>
                          <a:spcPct val="0"/>
                        </a:spcAft>
                        <a:buClr>
                          <a:schemeClr val="tx1"/>
                        </a:buClr>
                        <a:buSzPct val="70000"/>
                        <a:buFontTx/>
                        <a:buAutoNum type="alphaUcPeriod"/>
                        <a:tabLst/>
                      </a:pPr>
                      <a:r>
                        <a:rPr kumimoji="0" lang="en-US" sz="1600" b="1" i="0" u="none" strike="noStrike" cap="none" normalizeH="0" baseline="0" dirty="0" err="1" smtClean="0">
                          <a:ln>
                            <a:noFill/>
                          </a:ln>
                          <a:solidFill>
                            <a:schemeClr val="tx1"/>
                          </a:solidFill>
                          <a:effectLst/>
                          <a:latin typeface="Book Antiqua" pitchFamily="18" charset="0"/>
                        </a:rPr>
                        <a:t>Menjadi</a:t>
                      </a:r>
                      <a:r>
                        <a:rPr kumimoji="0" lang="en-US" sz="1600" b="1" i="0" u="none" strike="noStrike" cap="none" normalizeH="0" baseline="0" dirty="0" smtClean="0">
                          <a:ln>
                            <a:noFill/>
                          </a:ln>
                          <a:solidFill>
                            <a:schemeClr val="tx1"/>
                          </a:solidFill>
                          <a:effectLst/>
                          <a:latin typeface="Book Antiqua" pitchFamily="18" charset="0"/>
                        </a:rPr>
                        <a:t> </a:t>
                      </a:r>
                      <a:r>
                        <a:rPr kumimoji="0" lang="en-US" sz="1600" b="1" i="0" u="none" strike="noStrike" cap="none" normalizeH="0" baseline="0" dirty="0" err="1" smtClean="0">
                          <a:ln>
                            <a:noFill/>
                          </a:ln>
                          <a:solidFill>
                            <a:schemeClr val="tx1"/>
                          </a:solidFill>
                          <a:effectLst/>
                          <a:latin typeface="Book Antiqua" pitchFamily="18" charset="0"/>
                        </a:rPr>
                        <a:t>anggota</a:t>
                      </a:r>
                      <a:r>
                        <a:rPr kumimoji="0" lang="en-US" sz="1600" b="1" i="0" u="none" strike="noStrike" cap="none" normalizeH="0" baseline="0" dirty="0" smtClean="0">
                          <a:ln>
                            <a:noFill/>
                          </a:ln>
                          <a:solidFill>
                            <a:schemeClr val="tx1"/>
                          </a:solidFill>
                          <a:effectLst/>
                          <a:latin typeface="Book Antiqua" pitchFamily="18" charset="0"/>
                        </a:rPr>
                        <a:t> </a:t>
                      </a:r>
                      <a:r>
                        <a:rPr kumimoji="0" lang="en-US" sz="1600" b="1" i="0" u="none" strike="noStrike" cap="none" normalizeH="0" baseline="0" dirty="0" err="1" smtClean="0">
                          <a:ln>
                            <a:noFill/>
                          </a:ln>
                          <a:solidFill>
                            <a:schemeClr val="tx1"/>
                          </a:solidFill>
                          <a:effectLst/>
                          <a:latin typeface="Book Antiqua" pitchFamily="18" charset="0"/>
                        </a:rPr>
                        <a:t>organisasi</a:t>
                      </a:r>
                      <a:r>
                        <a:rPr kumimoji="0" lang="en-US" sz="1600" b="1" i="0" u="none" strike="noStrike" cap="none" normalizeH="0" baseline="0" dirty="0" smtClean="0">
                          <a:ln>
                            <a:noFill/>
                          </a:ln>
                          <a:solidFill>
                            <a:schemeClr val="tx1"/>
                          </a:solidFill>
                          <a:effectLst/>
                          <a:latin typeface="Book Antiqua" pitchFamily="18" charset="0"/>
                        </a:rPr>
                        <a:t> </a:t>
                      </a:r>
                      <a:r>
                        <a:rPr kumimoji="0" lang="en-US" sz="1600" b="1" i="0" u="none" strike="noStrike" cap="none" normalizeH="0" baseline="0" dirty="0" err="1" smtClean="0">
                          <a:ln>
                            <a:noFill/>
                          </a:ln>
                          <a:solidFill>
                            <a:schemeClr val="tx1"/>
                          </a:solidFill>
                          <a:effectLst/>
                          <a:latin typeface="Book Antiqua" pitchFamily="18" charset="0"/>
                        </a:rPr>
                        <a:t>profesi</a:t>
                      </a:r>
                      <a:r>
                        <a:rPr kumimoji="0" lang="en-US" sz="1600" b="1" i="0" u="none" strike="noStrike" cap="none" normalizeH="0" baseline="0" dirty="0" smtClean="0">
                          <a:ln>
                            <a:noFill/>
                          </a:ln>
                          <a:solidFill>
                            <a:schemeClr val="tx1"/>
                          </a:solidFill>
                          <a:effectLst/>
                          <a:latin typeface="Book Antiqua" pitchFamily="18" charset="0"/>
                        </a:rPr>
                        <a:t> </a:t>
                      </a:r>
                      <a:endParaRPr kumimoji="0" lang="id-ID" sz="1600" b="1" i="0" u="none" strike="noStrike" cap="none" normalizeH="0" baseline="0" dirty="0" smtClean="0">
                        <a:ln>
                          <a:noFill/>
                        </a:ln>
                        <a:solidFill>
                          <a:schemeClr val="tx1"/>
                        </a:solidFill>
                        <a:effectLst/>
                        <a:latin typeface="Book Antiqua" pitchFamily="18" charset="0"/>
                      </a:endParaRPr>
                    </a:p>
                    <a:p>
                      <a:pPr marL="261938" marR="0" lvl="0" indent="-193675" algn="l" defTabSz="914400" rtl="0" eaLnBrk="0" fontAlgn="base" latinLnBrk="0" hangingPunct="0">
                        <a:lnSpc>
                          <a:spcPct val="100000"/>
                        </a:lnSpc>
                        <a:spcBef>
                          <a:spcPct val="20000"/>
                        </a:spcBef>
                        <a:spcAft>
                          <a:spcPct val="0"/>
                        </a:spcAft>
                        <a:buClr>
                          <a:schemeClr val="tx1"/>
                        </a:buClr>
                        <a:buSzPct val="70000"/>
                        <a:buFontTx/>
                        <a:buAutoNum type="alphaUcPeriod"/>
                        <a:tabLst/>
                      </a:pPr>
                      <a:r>
                        <a:rPr kumimoji="0" lang="en-US" sz="1600" b="1" i="0" u="none" strike="noStrike" cap="none" normalizeH="0" baseline="0" dirty="0" err="1" smtClean="0">
                          <a:ln>
                            <a:noFill/>
                          </a:ln>
                          <a:solidFill>
                            <a:schemeClr val="tx1"/>
                          </a:solidFill>
                          <a:effectLst/>
                          <a:latin typeface="Book Antiqua" pitchFamily="18" charset="0"/>
                        </a:rPr>
                        <a:t>Menjadi</a:t>
                      </a:r>
                      <a:r>
                        <a:rPr kumimoji="0" lang="en-US" sz="1600" b="1" i="0" u="none" strike="noStrike" cap="none" normalizeH="0" baseline="0" dirty="0" smtClean="0">
                          <a:ln>
                            <a:noFill/>
                          </a:ln>
                          <a:solidFill>
                            <a:schemeClr val="tx1"/>
                          </a:solidFill>
                          <a:effectLst/>
                          <a:latin typeface="Book Antiqua" pitchFamily="18" charset="0"/>
                        </a:rPr>
                        <a:t> </a:t>
                      </a:r>
                      <a:r>
                        <a:rPr kumimoji="0" lang="en-US" sz="1600" b="1" i="0" u="none" strike="noStrike" cap="none" normalizeH="0" baseline="0" dirty="0" err="1" smtClean="0">
                          <a:ln>
                            <a:noFill/>
                          </a:ln>
                          <a:solidFill>
                            <a:schemeClr val="tx1"/>
                          </a:solidFill>
                          <a:effectLst/>
                          <a:latin typeface="Book Antiqua" pitchFamily="18" charset="0"/>
                        </a:rPr>
                        <a:t>anggota</a:t>
                      </a:r>
                      <a:r>
                        <a:rPr kumimoji="0" lang="en-US" sz="1600" b="1" i="0" u="none" strike="noStrike" cap="none" normalizeH="0" baseline="0" dirty="0" smtClean="0">
                          <a:ln>
                            <a:noFill/>
                          </a:ln>
                          <a:solidFill>
                            <a:schemeClr val="tx1"/>
                          </a:solidFill>
                          <a:effectLst/>
                          <a:latin typeface="Book Antiqua" pitchFamily="18" charset="0"/>
                        </a:rPr>
                        <a:t> Tim </a:t>
                      </a:r>
                      <a:r>
                        <a:rPr kumimoji="0" lang="en-US" sz="1600" b="1" i="0" u="none" strike="noStrike" cap="none" normalizeH="0" baseline="0" dirty="0" err="1" smtClean="0">
                          <a:ln>
                            <a:noFill/>
                          </a:ln>
                          <a:solidFill>
                            <a:schemeClr val="tx1"/>
                          </a:solidFill>
                          <a:effectLst/>
                          <a:latin typeface="Book Antiqua" pitchFamily="18" charset="0"/>
                        </a:rPr>
                        <a:t>Penilai</a:t>
                      </a:r>
                      <a:r>
                        <a:rPr kumimoji="0" lang="en-US" sz="1600" b="1" i="0" u="none" strike="noStrike" cap="none" normalizeH="0" baseline="0" dirty="0" smtClean="0">
                          <a:ln>
                            <a:noFill/>
                          </a:ln>
                          <a:solidFill>
                            <a:schemeClr val="tx1"/>
                          </a:solidFill>
                          <a:effectLst/>
                          <a:latin typeface="Book Antiqua" pitchFamily="18" charset="0"/>
                        </a:rPr>
                        <a:t> </a:t>
                      </a:r>
                      <a:r>
                        <a:rPr kumimoji="0" lang="en-US" sz="1600" b="1" i="0" u="none" strike="noStrike" cap="none" normalizeH="0" baseline="0" dirty="0" err="1" smtClean="0">
                          <a:ln>
                            <a:noFill/>
                          </a:ln>
                          <a:solidFill>
                            <a:schemeClr val="tx1"/>
                          </a:solidFill>
                          <a:effectLst/>
                          <a:latin typeface="Book Antiqua" pitchFamily="18" charset="0"/>
                        </a:rPr>
                        <a:t>Angka</a:t>
                      </a:r>
                      <a:r>
                        <a:rPr kumimoji="0" lang="en-US" sz="1600" b="1" i="0" u="none" strike="noStrike" cap="none" normalizeH="0" baseline="0" dirty="0" smtClean="0">
                          <a:ln>
                            <a:noFill/>
                          </a:ln>
                          <a:solidFill>
                            <a:schemeClr val="tx1"/>
                          </a:solidFill>
                          <a:effectLst/>
                          <a:latin typeface="Book Antiqua" pitchFamily="18" charset="0"/>
                        </a:rPr>
                        <a:t> </a:t>
                      </a:r>
                      <a:r>
                        <a:rPr kumimoji="0" lang="en-US" sz="1600" b="1" i="0" u="none" strike="noStrike" cap="none" normalizeH="0" baseline="0" dirty="0" err="1" smtClean="0">
                          <a:ln>
                            <a:noFill/>
                          </a:ln>
                          <a:solidFill>
                            <a:schemeClr val="tx1"/>
                          </a:solidFill>
                          <a:effectLst/>
                          <a:latin typeface="Book Antiqua" pitchFamily="18" charset="0"/>
                        </a:rPr>
                        <a:t>Kredit</a:t>
                      </a:r>
                      <a:r>
                        <a:rPr kumimoji="0" lang="en-US" sz="1600" b="1" i="0" u="none" strike="noStrike" cap="none" normalizeH="0" baseline="0" dirty="0" smtClean="0">
                          <a:ln>
                            <a:noFill/>
                          </a:ln>
                          <a:solidFill>
                            <a:schemeClr val="tx1"/>
                          </a:solidFill>
                          <a:effectLst/>
                          <a:latin typeface="Book Antiqua" pitchFamily="18" charset="0"/>
                        </a:rPr>
                        <a:t> </a:t>
                      </a:r>
                    </a:p>
                    <a:p>
                      <a:pPr marL="261938" marR="0" lvl="0" indent="-193675" algn="l" defTabSz="914400" rtl="0" eaLnBrk="0" fontAlgn="base" latinLnBrk="0" hangingPunct="0">
                        <a:lnSpc>
                          <a:spcPct val="100000"/>
                        </a:lnSpc>
                        <a:spcBef>
                          <a:spcPct val="20000"/>
                        </a:spcBef>
                        <a:spcAft>
                          <a:spcPct val="0"/>
                        </a:spcAft>
                        <a:buClr>
                          <a:schemeClr val="tx1"/>
                        </a:buClr>
                        <a:buSzPct val="70000"/>
                        <a:buFontTx/>
                        <a:buAutoNum type="alphaUcPeriod"/>
                        <a:tabLst/>
                      </a:pPr>
                      <a:r>
                        <a:rPr kumimoji="0" lang="id-ID" sz="1600" b="1" i="0" u="none" strike="noStrike" cap="none" normalizeH="0" baseline="0" dirty="0" smtClean="0">
                          <a:ln>
                            <a:noFill/>
                          </a:ln>
                          <a:solidFill>
                            <a:schemeClr val="tx1"/>
                          </a:solidFill>
                          <a:effectLst/>
                          <a:latin typeface="Book Antiqua" pitchFamily="18" charset="0"/>
                        </a:rPr>
                        <a:t>Perolehan gelar</a:t>
                      </a:r>
                      <a:r>
                        <a:rPr kumimoji="0" lang="en-US" sz="1600" b="1" i="0" u="none" strike="noStrike" cap="none" normalizeH="0" baseline="0" dirty="0" smtClean="0">
                          <a:ln>
                            <a:noFill/>
                          </a:ln>
                          <a:solidFill>
                            <a:schemeClr val="tx1"/>
                          </a:solidFill>
                          <a:effectLst/>
                          <a:latin typeface="Book Antiqua" pitchFamily="18" charset="0"/>
                        </a:rPr>
                        <a:t>/</a:t>
                      </a:r>
                      <a:r>
                        <a:rPr kumimoji="0" lang="en-US" sz="1600" b="1" i="0" u="none" strike="noStrike" cap="none" normalizeH="0" baseline="0" dirty="0" err="1" smtClean="0">
                          <a:ln>
                            <a:noFill/>
                          </a:ln>
                          <a:solidFill>
                            <a:schemeClr val="tx1"/>
                          </a:solidFill>
                          <a:effectLst/>
                          <a:latin typeface="Book Antiqua" pitchFamily="18" charset="0"/>
                        </a:rPr>
                        <a:t>ijazah</a:t>
                      </a:r>
                      <a:r>
                        <a:rPr kumimoji="0" lang="en-US" sz="1600" b="1" i="0" u="none" strike="noStrike" cap="none" normalizeH="0" baseline="0" dirty="0" smtClean="0">
                          <a:ln>
                            <a:noFill/>
                          </a:ln>
                          <a:solidFill>
                            <a:schemeClr val="tx1"/>
                          </a:solidFill>
                          <a:effectLst/>
                          <a:latin typeface="Book Antiqua" pitchFamily="18" charset="0"/>
                        </a:rPr>
                        <a:t> </a:t>
                      </a:r>
                      <a:r>
                        <a:rPr kumimoji="0" lang="en-US" sz="1600" b="1" i="0" u="none" strike="noStrike" cap="none" normalizeH="0" baseline="0" dirty="0" err="1" smtClean="0">
                          <a:ln>
                            <a:noFill/>
                          </a:ln>
                          <a:solidFill>
                            <a:schemeClr val="tx1"/>
                          </a:solidFill>
                          <a:effectLst/>
                          <a:latin typeface="Book Antiqua" pitchFamily="18" charset="0"/>
                        </a:rPr>
                        <a:t>diluar</a:t>
                      </a:r>
                      <a:r>
                        <a:rPr kumimoji="0" lang="en-US" sz="1600" b="1" i="0" u="none" strike="noStrike" cap="none" normalizeH="0" baseline="0" dirty="0" smtClean="0">
                          <a:ln>
                            <a:noFill/>
                          </a:ln>
                          <a:solidFill>
                            <a:schemeClr val="tx1"/>
                          </a:solidFill>
                          <a:effectLst/>
                          <a:latin typeface="Book Antiqua" pitchFamily="18" charset="0"/>
                        </a:rPr>
                        <a:t> bid </a:t>
                      </a:r>
                      <a:r>
                        <a:rPr kumimoji="0" lang="en-US" sz="1600" b="1" i="0" u="none" strike="noStrike" cap="none" normalizeH="0" baseline="0" dirty="0" err="1" smtClean="0">
                          <a:ln>
                            <a:noFill/>
                          </a:ln>
                          <a:solidFill>
                            <a:schemeClr val="tx1"/>
                          </a:solidFill>
                          <a:effectLst/>
                          <a:latin typeface="Book Antiqua" pitchFamily="18" charset="0"/>
                        </a:rPr>
                        <a:t>yg</a:t>
                      </a:r>
                      <a:r>
                        <a:rPr kumimoji="0" lang="en-US" sz="1600" b="1" i="0" u="none" strike="noStrike" cap="none" normalizeH="0" baseline="0" dirty="0" smtClean="0">
                          <a:ln>
                            <a:noFill/>
                          </a:ln>
                          <a:solidFill>
                            <a:schemeClr val="tx1"/>
                          </a:solidFill>
                          <a:effectLst/>
                          <a:latin typeface="Book Antiqua" pitchFamily="18" charset="0"/>
                        </a:rPr>
                        <a:t> </a:t>
                      </a:r>
                      <a:r>
                        <a:rPr kumimoji="0" lang="en-US" sz="1600" b="1" i="0" u="none" strike="noStrike" cap="none" normalizeH="0" baseline="0" dirty="0" err="1" smtClean="0">
                          <a:ln>
                            <a:noFill/>
                          </a:ln>
                          <a:solidFill>
                            <a:schemeClr val="tx1"/>
                          </a:solidFill>
                          <a:effectLst/>
                          <a:latin typeface="Book Antiqua" pitchFamily="18" charset="0"/>
                        </a:rPr>
                        <a:t>diampunya</a:t>
                      </a:r>
                      <a:r>
                        <a:rPr kumimoji="0" lang="en-US" sz="1600" b="1" i="0" u="none" strike="noStrike" cap="none" normalizeH="0" baseline="0" dirty="0" smtClean="0">
                          <a:ln>
                            <a:noFill/>
                          </a:ln>
                          <a:solidFill>
                            <a:schemeClr val="tx1"/>
                          </a:solidFill>
                          <a:effectLst/>
                          <a:latin typeface="Book Antiqua" pitchFamily="18" charset="0"/>
                        </a:rPr>
                        <a:t>  </a:t>
                      </a:r>
                      <a:endParaRPr kumimoji="0" lang="en-GB" sz="1600" b="1" i="0" u="none" strike="noStrike" cap="none" normalizeH="0" baseline="0" dirty="0" smtClean="0">
                        <a:ln>
                          <a:noFill/>
                        </a:ln>
                        <a:solidFill>
                          <a:schemeClr val="tx1"/>
                        </a:solidFill>
                        <a:effectLst/>
                        <a:latin typeface="Book Antiqua" pitchFamily="18" charset="0"/>
                      </a:endParaRPr>
                    </a:p>
                    <a:p>
                      <a:pPr marL="261938" marR="0" lvl="0" indent="-193675" algn="l" defTabSz="914400" rtl="0" eaLnBrk="0" fontAlgn="base" latinLnBrk="0" hangingPunct="0">
                        <a:lnSpc>
                          <a:spcPct val="100000"/>
                        </a:lnSpc>
                        <a:spcBef>
                          <a:spcPct val="20000"/>
                        </a:spcBef>
                        <a:spcAft>
                          <a:spcPct val="0"/>
                        </a:spcAft>
                        <a:buClr>
                          <a:schemeClr val="tx1"/>
                        </a:buClr>
                        <a:buSzPct val="70000"/>
                        <a:buFontTx/>
                        <a:buAutoNum type="alphaUcPeriod"/>
                        <a:tabLst/>
                      </a:pPr>
                      <a:r>
                        <a:rPr kumimoji="0" lang="id-ID" sz="1600" b="1" i="0" u="none" strike="noStrike" cap="none" normalizeH="0" baseline="0" dirty="0" smtClean="0">
                          <a:ln>
                            <a:noFill/>
                          </a:ln>
                          <a:solidFill>
                            <a:schemeClr val="tx1"/>
                          </a:solidFill>
                          <a:effectLst/>
                          <a:latin typeface="Book Antiqua" pitchFamily="18" charset="0"/>
                        </a:rPr>
                        <a:t>Perolehan penghargaan/tanda jasa</a:t>
                      </a:r>
                      <a:r>
                        <a:rPr kumimoji="0" lang="en-US" sz="1600" b="1" i="0" u="none" strike="noStrike" cap="none" normalizeH="0" baseline="0" dirty="0" smtClean="0">
                          <a:ln>
                            <a:noFill/>
                          </a:ln>
                          <a:solidFill>
                            <a:schemeClr val="tx1"/>
                          </a:solidFill>
                          <a:effectLst/>
                          <a:latin typeface="Book Antiqua" pitchFamily="18" charset="0"/>
                        </a:rPr>
                        <a:t> </a:t>
                      </a:r>
                    </a:p>
                    <a:p>
                      <a:pPr marL="261938" marR="0" lvl="0" indent="-193675" algn="l" defTabSz="914400" rtl="0" eaLnBrk="0" fontAlgn="base" latinLnBrk="0" hangingPunct="0">
                        <a:lnSpc>
                          <a:spcPct val="100000"/>
                        </a:lnSpc>
                        <a:spcBef>
                          <a:spcPct val="20000"/>
                        </a:spcBef>
                        <a:spcAft>
                          <a:spcPct val="0"/>
                        </a:spcAft>
                        <a:buClr>
                          <a:schemeClr val="tx1"/>
                        </a:buClr>
                        <a:buSzPct val="70000"/>
                        <a:buFontTx/>
                        <a:buAutoNum type="alphaUcPeriod"/>
                        <a:tabLst/>
                      </a:pPr>
                      <a:r>
                        <a:rPr kumimoji="0" lang="en-US" sz="1600" b="1" i="0" u="none" strike="noStrike" cap="none" normalizeH="0" baseline="0" dirty="0" err="1" smtClean="0">
                          <a:ln>
                            <a:noFill/>
                          </a:ln>
                          <a:solidFill>
                            <a:schemeClr val="tx1"/>
                          </a:solidFill>
                          <a:effectLst/>
                          <a:latin typeface="Book Antiqua" pitchFamily="18" charset="0"/>
                        </a:rPr>
                        <a:t>Melaksanakan</a:t>
                      </a:r>
                      <a:r>
                        <a:rPr kumimoji="0" lang="en-US" sz="1600" b="1" i="0" u="none" strike="noStrike" cap="none" normalizeH="0" baseline="0" dirty="0" smtClean="0">
                          <a:ln>
                            <a:noFill/>
                          </a:ln>
                          <a:solidFill>
                            <a:schemeClr val="tx1"/>
                          </a:solidFill>
                          <a:effectLst/>
                          <a:latin typeface="Book Antiqua" pitchFamily="18" charset="0"/>
                        </a:rPr>
                        <a:t> </a:t>
                      </a:r>
                      <a:r>
                        <a:rPr kumimoji="0" lang="en-US" sz="1600" b="1" i="0" u="none" strike="noStrike" cap="none" normalizeH="0" baseline="0" dirty="0" err="1" smtClean="0">
                          <a:ln>
                            <a:noFill/>
                          </a:ln>
                          <a:solidFill>
                            <a:schemeClr val="tx1"/>
                          </a:solidFill>
                          <a:effectLst/>
                          <a:latin typeface="Book Antiqua" pitchFamily="18" charset="0"/>
                        </a:rPr>
                        <a:t>kegiatan</a:t>
                      </a:r>
                      <a:r>
                        <a:rPr kumimoji="0" lang="en-US" sz="1600" b="1" i="0" u="none" strike="noStrike" cap="none" normalizeH="0" baseline="0" dirty="0" smtClean="0">
                          <a:ln>
                            <a:noFill/>
                          </a:ln>
                          <a:solidFill>
                            <a:schemeClr val="tx1"/>
                          </a:solidFill>
                          <a:effectLst/>
                          <a:latin typeface="Book Antiqua" pitchFamily="18" charset="0"/>
                        </a:rPr>
                        <a:t> </a:t>
                      </a:r>
                      <a:r>
                        <a:rPr kumimoji="0" lang="en-US" sz="1600" b="1" i="0" u="none" strike="noStrike" cap="none" normalizeH="0" baseline="0" dirty="0" err="1" smtClean="0">
                          <a:ln>
                            <a:noFill/>
                          </a:ln>
                          <a:solidFill>
                            <a:schemeClr val="tx1"/>
                          </a:solidFill>
                          <a:effectLst/>
                          <a:latin typeface="Book Antiqua" pitchFamily="18" charset="0"/>
                        </a:rPr>
                        <a:t>yg</a:t>
                      </a:r>
                      <a:r>
                        <a:rPr kumimoji="0" lang="en-US" sz="1600" b="1" i="0" u="none" strike="noStrike" cap="none" normalizeH="0" baseline="0" dirty="0" smtClean="0">
                          <a:ln>
                            <a:noFill/>
                          </a:ln>
                          <a:solidFill>
                            <a:schemeClr val="tx1"/>
                          </a:solidFill>
                          <a:effectLst/>
                          <a:latin typeface="Book Antiqua" pitchFamily="18" charset="0"/>
                        </a:rPr>
                        <a:t> </a:t>
                      </a:r>
                      <a:r>
                        <a:rPr kumimoji="0" lang="en-US" sz="1600" b="1" i="0" u="none" strike="noStrike" cap="none" normalizeH="0" baseline="0" dirty="0" err="1" smtClean="0">
                          <a:ln>
                            <a:noFill/>
                          </a:ln>
                          <a:solidFill>
                            <a:schemeClr val="tx1"/>
                          </a:solidFill>
                          <a:effectLst/>
                          <a:latin typeface="Book Antiqua" pitchFamily="18" charset="0"/>
                        </a:rPr>
                        <a:t>mendukung</a:t>
                      </a:r>
                      <a:r>
                        <a:rPr kumimoji="0" lang="en-US" sz="1600" b="1" i="0" u="none" strike="noStrike" cap="none" normalizeH="0" baseline="0" dirty="0" smtClean="0">
                          <a:ln>
                            <a:noFill/>
                          </a:ln>
                          <a:solidFill>
                            <a:schemeClr val="tx1"/>
                          </a:solidFill>
                          <a:effectLst/>
                          <a:latin typeface="Book Antiqua" pitchFamily="18" charset="0"/>
                        </a:rPr>
                        <a:t> </a:t>
                      </a:r>
                      <a:r>
                        <a:rPr kumimoji="0" lang="en-US" sz="1600" b="1" i="0" u="none" strike="noStrike" cap="none" normalizeH="0" baseline="0" dirty="0" err="1" smtClean="0">
                          <a:ln>
                            <a:noFill/>
                          </a:ln>
                          <a:solidFill>
                            <a:schemeClr val="tx1"/>
                          </a:solidFill>
                          <a:effectLst/>
                          <a:latin typeface="Book Antiqua" pitchFamily="18" charset="0"/>
                        </a:rPr>
                        <a:t>tugas</a:t>
                      </a:r>
                      <a:r>
                        <a:rPr kumimoji="0" lang="en-US" sz="1600" b="1" i="0" u="none" strike="noStrike" cap="none" normalizeH="0" baseline="0" dirty="0" smtClean="0">
                          <a:ln>
                            <a:noFill/>
                          </a:ln>
                          <a:solidFill>
                            <a:schemeClr val="tx1"/>
                          </a:solidFill>
                          <a:effectLst/>
                          <a:latin typeface="Book Antiqua" pitchFamily="18" charset="0"/>
                        </a:rPr>
                        <a:t> </a:t>
                      </a:r>
                      <a:r>
                        <a:rPr kumimoji="0" lang="id-ID" sz="1600" b="1" i="0" u="none" strike="noStrike" cap="none" normalizeH="0" baseline="0" dirty="0" smtClean="0">
                          <a:ln>
                            <a:noFill/>
                          </a:ln>
                          <a:solidFill>
                            <a:schemeClr val="tx1"/>
                          </a:solidFill>
                          <a:effectLst/>
                          <a:latin typeface="Book Antiqua" pitchFamily="18" charset="0"/>
                        </a:rPr>
                        <a:t>JFT</a:t>
                      </a:r>
                      <a:endParaRPr kumimoji="0" lang="id-ID" sz="1600" b="1" i="0" u="none" strike="noStrike" cap="none" normalizeH="0" baseline="0" dirty="0" smtClean="0">
                        <a:ln>
                          <a:noFill/>
                        </a:ln>
                        <a:solidFill>
                          <a:srgbClr val="CC0066"/>
                        </a:solidFill>
                        <a:effectLst/>
                        <a:latin typeface="Book Antiqua"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Right Brace 7"/>
          <p:cNvSpPr/>
          <p:nvPr/>
        </p:nvSpPr>
        <p:spPr>
          <a:xfrm>
            <a:off x="8001000" y="762000"/>
            <a:ext cx="304800" cy="35814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Right Brace 10"/>
          <p:cNvSpPr/>
          <p:nvPr/>
        </p:nvSpPr>
        <p:spPr>
          <a:xfrm>
            <a:off x="8001000" y="4419600"/>
            <a:ext cx="304800" cy="18288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8305800" y="2209800"/>
            <a:ext cx="699230" cy="369332"/>
          </a:xfrm>
          <a:prstGeom prst="rect">
            <a:avLst/>
          </a:prstGeom>
          <a:noFill/>
        </p:spPr>
        <p:txBody>
          <a:bodyPr wrap="none" rtlCol="0">
            <a:spAutoFit/>
          </a:bodyPr>
          <a:lstStyle/>
          <a:p>
            <a:r>
              <a:rPr lang="en-US" dirty="0" smtClean="0"/>
              <a:t>≥80%</a:t>
            </a:r>
            <a:endParaRPr lang="en-US" dirty="0"/>
          </a:p>
        </p:txBody>
      </p:sp>
      <p:sp>
        <p:nvSpPr>
          <p:cNvPr id="16" name="TextBox 15"/>
          <p:cNvSpPr txBox="1"/>
          <p:nvPr/>
        </p:nvSpPr>
        <p:spPr>
          <a:xfrm>
            <a:off x="8305800" y="2590800"/>
            <a:ext cx="699230" cy="369332"/>
          </a:xfrm>
          <a:prstGeom prst="rect">
            <a:avLst/>
          </a:prstGeom>
          <a:noFill/>
        </p:spPr>
        <p:txBody>
          <a:bodyPr wrap="none" rtlCol="0">
            <a:spAutoFit/>
          </a:bodyPr>
          <a:lstStyle/>
          <a:p>
            <a:r>
              <a:rPr lang="en-US" dirty="0" smtClean="0"/>
              <a:t>≥90%</a:t>
            </a:r>
            <a:endParaRPr lang="en-US" dirty="0"/>
          </a:p>
        </p:txBody>
      </p:sp>
      <p:sp>
        <p:nvSpPr>
          <p:cNvPr id="17" name="TextBox 16"/>
          <p:cNvSpPr txBox="1"/>
          <p:nvPr/>
        </p:nvSpPr>
        <p:spPr>
          <a:xfrm>
            <a:off x="8305800" y="4964668"/>
            <a:ext cx="699230" cy="369332"/>
          </a:xfrm>
          <a:prstGeom prst="rect">
            <a:avLst/>
          </a:prstGeom>
          <a:noFill/>
        </p:spPr>
        <p:txBody>
          <a:bodyPr wrap="none" rtlCol="0">
            <a:spAutoFit/>
          </a:bodyPr>
          <a:lstStyle/>
          <a:p>
            <a:r>
              <a:rPr lang="en-US" dirty="0" smtClean="0"/>
              <a:t>≤20%</a:t>
            </a:r>
            <a:endParaRPr lang="en-US" dirty="0"/>
          </a:p>
        </p:txBody>
      </p:sp>
      <p:sp>
        <p:nvSpPr>
          <p:cNvPr id="19" name="TextBox 18"/>
          <p:cNvSpPr txBox="1"/>
          <p:nvPr/>
        </p:nvSpPr>
        <p:spPr>
          <a:xfrm>
            <a:off x="8305800" y="5345668"/>
            <a:ext cx="699230" cy="369332"/>
          </a:xfrm>
          <a:prstGeom prst="rect">
            <a:avLst/>
          </a:prstGeom>
          <a:noFill/>
        </p:spPr>
        <p:txBody>
          <a:bodyPr wrap="none" rtlCol="0">
            <a:spAutoFit/>
          </a:bodyPr>
          <a:lstStyle/>
          <a:p>
            <a:r>
              <a:rPr lang="en-US" dirty="0" smtClean="0"/>
              <a:t>≤10%</a:t>
            </a:r>
            <a:endParaRPr lang="en-US" dirty="0"/>
          </a:p>
        </p:txBody>
      </p:sp>
    </p:spTree>
    <p:extLst>
      <p:ext uri="{BB962C8B-B14F-4D97-AF65-F5344CB8AC3E}">
        <p14:creationId xmlns:p14="http://schemas.microsoft.com/office/powerpoint/2010/main" val="18626896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bwMode="auto">
          <a:xfrm>
            <a:off x="323850" y="793750"/>
            <a:ext cx="8515350" cy="1035050"/>
          </a:xfrm>
        </p:spPr>
        <p:txBody>
          <a:bodyPr wrap="square" lIns="91440" tIns="45720" rIns="91440" bIns="45720" numCol="1" anchorCtr="0" compatLnSpc="1">
            <a:prstTxWarp prst="textNoShape">
              <a:avLst/>
            </a:prstTxWarp>
            <a:normAutofit fontScale="90000"/>
          </a:bodyPr>
          <a:lstStyle/>
          <a:p>
            <a:pPr>
              <a:defRPr/>
            </a:pPr>
            <a:r>
              <a:rPr lang="en-US" sz="2400" b="1" dirty="0" smtClean="0">
                <a:ln>
                  <a:noFill/>
                </a:ln>
                <a:effectLst/>
              </a:rPr>
              <a:t>ANGKA KREDIT KUMULATIF MINIMAL </a:t>
            </a:r>
            <a:br>
              <a:rPr lang="en-US" sz="2400" b="1" dirty="0" smtClean="0">
                <a:ln>
                  <a:noFill/>
                </a:ln>
                <a:effectLst/>
              </a:rPr>
            </a:br>
            <a:r>
              <a:rPr lang="en-US" sz="2400" b="1" dirty="0" smtClean="0">
                <a:ln>
                  <a:noFill/>
                </a:ln>
                <a:effectLst/>
              </a:rPr>
              <a:t>PENGANGKATAN DAN KENAIKAN JABATAN / PANGKAT </a:t>
            </a:r>
            <a:br>
              <a:rPr lang="en-US" sz="2400" b="1" dirty="0" smtClean="0">
                <a:ln>
                  <a:noFill/>
                </a:ln>
                <a:effectLst/>
              </a:rPr>
            </a:br>
            <a:r>
              <a:rPr lang="en-US" sz="2400" b="1" dirty="0" smtClean="0"/>
              <a:t>DOKTER</a:t>
            </a:r>
            <a:endParaRPr lang="en-US" sz="2400" b="1" dirty="0" smtClean="0">
              <a:ln>
                <a:noFill/>
              </a:ln>
              <a:effectLst/>
            </a:endParaRPr>
          </a:p>
        </p:txBody>
      </p:sp>
      <p:sp>
        <p:nvSpPr>
          <p:cNvPr id="35843" name="Line 3"/>
          <p:cNvSpPr>
            <a:spLocks noChangeShapeType="1"/>
          </p:cNvSpPr>
          <p:nvPr/>
        </p:nvSpPr>
        <p:spPr bwMode="auto">
          <a:xfrm>
            <a:off x="4464050" y="1171575"/>
            <a:ext cx="0" cy="0"/>
          </a:xfrm>
          <a:prstGeom prst="line">
            <a:avLst/>
          </a:prstGeom>
          <a:noFill/>
          <a:ln w="12700" cap="rnd">
            <a:solidFill>
              <a:srgbClr val="000000"/>
            </a:solidFill>
            <a:round/>
            <a:headEnd/>
            <a:tailEnd/>
          </a:ln>
        </p:spPr>
        <p:txBody>
          <a:bodyPr/>
          <a:lstStyle/>
          <a:p>
            <a:endParaRPr lang="id-ID"/>
          </a:p>
        </p:txBody>
      </p:sp>
      <p:sp>
        <p:nvSpPr>
          <p:cNvPr id="35844" name="Line 4"/>
          <p:cNvSpPr>
            <a:spLocks noChangeShapeType="1"/>
          </p:cNvSpPr>
          <p:nvPr/>
        </p:nvSpPr>
        <p:spPr bwMode="auto">
          <a:xfrm>
            <a:off x="4464050" y="1171575"/>
            <a:ext cx="0" cy="0"/>
          </a:xfrm>
          <a:prstGeom prst="line">
            <a:avLst/>
          </a:prstGeom>
          <a:noFill/>
          <a:ln w="12700" cap="rnd">
            <a:solidFill>
              <a:srgbClr val="000000"/>
            </a:solidFill>
            <a:round/>
            <a:headEnd/>
            <a:tailEnd/>
          </a:ln>
        </p:spPr>
        <p:txBody>
          <a:bodyPr/>
          <a:lstStyle/>
          <a:p>
            <a:endParaRPr lang="id-ID"/>
          </a:p>
        </p:txBody>
      </p:sp>
      <p:graphicFrame>
        <p:nvGraphicFramePr>
          <p:cNvPr id="60520" name="Group 104"/>
          <p:cNvGraphicFramePr>
            <a:graphicFrameLocks noGrp="1"/>
          </p:cNvGraphicFramePr>
          <p:nvPr>
            <p:extLst>
              <p:ext uri="{D42A27DB-BD31-4B8C-83A1-F6EECF244321}">
                <p14:modId xmlns:p14="http://schemas.microsoft.com/office/powerpoint/2010/main" val="1597217760"/>
              </p:ext>
            </p:extLst>
          </p:nvPr>
        </p:nvGraphicFramePr>
        <p:xfrm>
          <a:off x="152400" y="2194878"/>
          <a:ext cx="8762998" cy="3901122"/>
        </p:xfrm>
        <a:graphic>
          <a:graphicData uri="http://schemas.openxmlformats.org/drawingml/2006/table">
            <a:tbl>
              <a:tblPr/>
              <a:tblGrid>
                <a:gridCol w="369173"/>
                <a:gridCol w="2450227"/>
                <a:gridCol w="762000"/>
                <a:gridCol w="762000"/>
                <a:gridCol w="609600"/>
                <a:gridCol w="533400"/>
                <a:gridCol w="685800"/>
                <a:gridCol w="533400"/>
                <a:gridCol w="609600"/>
                <a:gridCol w="762000"/>
                <a:gridCol w="685798"/>
              </a:tblGrid>
              <a:tr h="676275">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Times New Roman" pitchFamily="18" charset="0"/>
                        </a:rPr>
                        <a:t>NO</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UNSUR</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Times New Roman" pitchFamily="18" charset="0"/>
                        </a:rPr>
                        <a:t>%</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gridSpan="8">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Times New Roman" pitchFamily="18" charset="0"/>
                        </a:rPr>
                        <a:t>JENJANG JABATAN / GOLONGAN RUANG DAN ANGKA KREDIT JABATAN FUNGSIONAL DOKTER</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311150">
                <a:tc vMerge="1">
                  <a:txBody>
                    <a:bodyPr/>
                    <a:lstStyle/>
                    <a:p>
                      <a:endParaRPr lang="id-ID"/>
                    </a:p>
                  </a:txBody>
                  <a:tcPr/>
                </a:tc>
                <a:tc vMerge="1">
                  <a:txBody>
                    <a:bodyPr/>
                    <a:lstStyle/>
                    <a:p>
                      <a:endParaRPr lang="id-ID"/>
                    </a:p>
                  </a:txBody>
                  <a:tcPr/>
                </a:tc>
                <a:tc vMerge="1">
                  <a:txBody>
                    <a:bodyPr/>
                    <a:lstStyle/>
                    <a:p>
                      <a:endParaRPr lang="id-ID"/>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PER TAMA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Times New Roman" pitchFamily="18" charset="0"/>
                        </a:rPr>
                        <a:t>MUDA</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hMerge="1">
                  <a:txBody>
                    <a:bodyPr/>
                    <a:lstStyle/>
                    <a:p>
                      <a:endParaRPr lang="id-ID"/>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MADYA</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hMerge="1">
                  <a:txBody>
                    <a:bodyPr/>
                    <a:lstStyle/>
                    <a:p>
                      <a:endParaRPr lang="id-ID"/>
                    </a:p>
                  </a:txBody>
                  <a:tcPr/>
                </a:tc>
                <a:tc hMerge="1">
                  <a:txBody>
                    <a:bodyPr/>
                    <a:lstStyle/>
                    <a:p>
                      <a:endParaRPr lang="id-ID"/>
                    </a:p>
                  </a:txBody>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UTAMA</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hMerge="1">
                  <a:txBody>
                    <a:bodyPr/>
                    <a:lstStyle/>
                    <a:p>
                      <a:endParaRPr lang="id-ID"/>
                    </a:p>
                  </a:txBody>
                  <a:tcPr/>
                </a:tc>
              </a:tr>
              <a:tr h="311150">
                <a:tc vMerge="1">
                  <a:txBody>
                    <a:bodyPr/>
                    <a:lstStyle/>
                    <a:p>
                      <a:endParaRPr lang="id-ID"/>
                    </a:p>
                  </a:txBody>
                  <a:tcPr/>
                </a:tc>
                <a:tc vMerge="1">
                  <a:txBody>
                    <a:bodyPr/>
                    <a:lstStyle/>
                    <a:p>
                      <a:endParaRPr lang="id-ID"/>
                    </a:p>
                  </a:txBody>
                  <a:tcPr/>
                </a:tc>
                <a:tc vMerge="1">
                  <a:txBody>
                    <a:bodyPr/>
                    <a:lstStyle/>
                    <a:p>
                      <a:endParaRPr lang="id-ID"/>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III/b</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Times New Roman" pitchFamily="18" charset="0"/>
                        </a:rPr>
                        <a:t>III/c</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III/d</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IV/a</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IV/b</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IV/c</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IV/d</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IV/e</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r>
              <a:tr h="279400">
                <a:tc rowSpan="4">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Verdana" pitchFamily="34" charset="0"/>
                          <a:cs typeface="Times New Roman" pitchFamily="18" charset="0"/>
                        </a:rPr>
                        <a:t>I.</a:t>
                      </a:r>
                      <a:endParaRPr kumimoji="0" lang="en-US" sz="1000" b="1" i="0" u="none" strike="noStrike" cap="none" normalizeH="0" baseline="0" dirty="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UNSUR UTAMA</a:t>
                      </a:r>
                      <a:endParaRPr kumimoji="0" lang="en-US" sz="1000" b="1"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4">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 80%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4">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120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4">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160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4">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240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smtClean="0">
                          <a:ln>
                            <a:noFill/>
                          </a:ln>
                          <a:solidFill>
                            <a:schemeClr val="tx1"/>
                          </a:solidFill>
                          <a:effectLst/>
                          <a:latin typeface="Arial" pitchFamily="34" charset="0"/>
                          <a:cs typeface="Arial" pitchFamily="34" charset="0"/>
                        </a:rPr>
                        <a:t>320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smtClean="0">
                          <a:ln>
                            <a:noFill/>
                          </a:ln>
                          <a:solidFill>
                            <a:schemeClr val="tx1"/>
                          </a:solidFill>
                          <a:effectLst/>
                          <a:latin typeface="Arial" pitchFamily="34" charset="0"/>
                          <a:cs typeface="Arial" pitchFamily="34" charset="0"/>
                        </a:rPr>
                        <a:t>440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4">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560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4">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680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4">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840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80988">
                <a:tc vMerge="1">
                  <a:txBody>
                    <a:bodyPr/>
                    <a:lstStyle/>
                    <a:p>
                      <a:endParaRPr lang="id-ID"/>
                    </a:p>
                  </a:txBody>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A. PENDIDIKAN</a:t>
                      </a:r>
                      <a:endParaRPr kumimoji="0" lang="en-US" sz="1000" b="1"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endParaRPr lang="id-ID"/>
                    </a:p>
                  </a:txBody>
                  <a:tcPr/>
                </a:tc>
                <a:tc vMerge="1">
                  <a:txBody>
                    <a:bodyPr/>
                    <a:lstStyle/>
                    <a:p>
                      <a:endParaRPr lang="en-US"/>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r>
              <a:tr h="277494">
                <a:tc vMerge="1">
                  <a:txBody>
                    <a:bodyPr/>
                    <a:lstStyle/>
                    <a:p>
                      <a:endParaRPr lang="id-ID"/>
                    </a:p>
                  </a:txBody>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Verdana" pitchFamily="34" charset="0"/>
                          <a:cs typeface="Times New Roman" pitchFamily="18" charset="0"/>
                        </a:rPr>
                        <a:t>B. PELAYANAN KESEHATAN</a:t>
                      </a:r>
                      <a:endParaRPr kumimoji="0" lang="en-US" sz="1000" b="1" i="0" u="none" strike="noStrike" cap="none" normalizeH="0" baseline="0" dirty="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endParaRPr lang="id-ID"/>
                    </a:p>
                  </a:txBody>
                  <a:tcPr/>
                </a:tc>
                <a:tc v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04800">
                <a:tc vMerge="1">
                  <a:txBody>
                    <a:bodyPr/>
                    <a:lstStyle/>
                    <a:p>
                      <a:endParaRPr lang="id-ID"/>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C. PENGEMBANGAN PROFESI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endParaRPr lang="id-ID"/>
                    </a:p>
                  </a:txBody>
                  <a:tcPr/>
                </a:tc>
                <a:tc vMerge="1">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1" i="0" u="none" strike="noStrike" cap="none" normalizeH="0" baseline="0" dirty="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1" i="0" u="none" strike="noStrike" cap="none" normalizeH="0" baseline="0" dirty="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c v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c v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c v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c v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c v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r>
              <a:tr h="6540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Verdana" pitchFamily="34" charset="0"/>
                          <a:cs typeface="Times New Roman" pitchFamily="18" charset="0"/>
                        </a:rPr>
                        <a:t>II. </a:t>
                      </a:r>
                      <a:endParaRPr kumimoji="0" lang="en-US" sz="1000" b="1" i="0" u="none" strike="noStrike" cap="none" normalizeH="0" baseline="0" dirty="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1" i="0" u="none" strike="noStrike" cap="none" normalizeH="0" baseline="0" dirty="0" smtClean="0">
                          <a:ln>
                            <a:noFill/>
                          </a:ln>
                          <a:solidFill>
                            <a:schemeClr val="tx1"/>
                          </a:solidFill>
                          <a:effectLst/>
                          <a:latin typeface="Verdana" pitchFamily="34" charset="0"/>
                          <a:cs typeface="Times New Roman" pitchFamily="18" charset="0"/>
                        </a:rPr>
                        <a:t>UNSUR PENUNJANG</a:t>
                      </a:r>
                      <a:endParaRPr kumimoji="0" lang="en-US" sz="1200" b="1" i="0" u="none" strike="noStrike" cap="none" normalizeH="0" baseline="0" dirty="0" smtClean="0">
                        <a:ln>
                          <a:noFill/>
                        </a:ln>
                        <a:solidFill>
                          <a:schemeClr val="tx1"/>
                        </a:solidFill>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Verdan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Verdana" pitchFamily="34" charset="0"/>
                          <a:cs typeface="Times New Roman" pitchFamily="18" charset="0"/>
                        </a:rPr>
                        <a:t>KEGIATAN YANG MENDUKUNG PELAYANAN TUGAS DOKTER</a:t>
                      </a:r>
                      <a:endParaRPr kumimoji="0" lang="en-US" sz="1200" b="1" i="0" u="none" strike="noStrike" cap="none" normalizeH="0" baseline="0" dirty="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 20%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30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60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80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110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140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170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210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07975">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JUMLAH</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xBody>
                    <a:bodyPr/>
                    <a:lstStyle/>
                    <a:p>
                      <a:endParaRPr lang="id-ID"/>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100 %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150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200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300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400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550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700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850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1.050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bwMode="auto">
          <a:xfrm>
            <a:off x="323850" y="188913"/>
            <a:ext cx="8515350" cy="1035050"/>
          </a:xfrm>
        </p:spPr>
        <p:txBody>
          <a:bodyPr wrap="square" lIns="91440" tIns="45720" rIns="91440" bIns="45720" numCol="1" anchorCtr="0" compatLnSpc="1">
            <a:prstTxWarp prst="textNoShape">
              <a:avLst/>
            </a:prstTxWarp>
          </a:bodyPr>
          <a:lstStyle/>
          <a:p>
            <a:pPr>
              <a:defRPr/>
            </a:pPr>
            <a:r>
              <a:rPr lang="en-US" sz="1800" dirty="0" smtClean="0">
                <a:ln>
                  <a:noFill/>
                </a:ln>
                <a:effectLst/>
              </a:rPr>
              <a:t>ANGKA KREDIT KUMULATIF MINIMAL </a:t>
            </a:r>
            <a:br>
              <a:rPr lang="en-US" sz="1800" dirty="0" smtClean="0">
                <a:ln>
                  <a:noFill/>
                </a:ln>
                <a:effectLst/>
              </a:rPr>
            </a:br>
            <a:r>
              <a:rPr lang="en-US" sz="1800" dirty="0" smtClean="0">
                <a:ln>
                  <a:noFill/>
                </a:ln>
                <a:effectLst/>
              </a:rPr>
              <a:t>PENGANGKATAN DAN KENAIKAN JABATAN / PANGKAT </a:t>
            </a:r>
            <a:br>
              <a:rPr lang="en-US" sz="1800" dirty="0" smtClean="0">
                <a:ln>
                  <a:noFill/>
                </a:ln>
                <a:effectLst/>
              </a:rPr>
            </a:br>
            <a:r>
              <a:rPr lang="en-US" sz="1800" dirty="0" smtClean="0">
                <a:ln>
                  <a:noFill/>
                </a:ln>
                <a:effectLst/>
              </a:rPr>
              <a:t>PENGAWAS SEKOLAH DENGAN PENDIDIKAN  S1/D IV</a:t>
            </a:r>
          </a:p>
        </p:txBody>
      </p:sp>
      <p:sp>
        <p:nvSpPr>
          <p:cNvPr id="35843" name="Line 3"/>
          <p:cNvSpPr>
            <a:spLocks noChangeShapeType="1"/>
          </p:cNvSpPr>
          <p:nvPr/>
        </p:nvSpPr>
        <p:spPr bwMode="auto">
          <a:xfrm>
            <a:off x="4464050" y="1171575"/>
            <a:ext cx="0" cy="0"/>
          </a:xfrm>
          <a:prstGeom prst="line">
            <a:avLst/>
          </a:prstGeom>
          <a:noFill/>
          <a:ln w="12700" cap="rnd">
            <a:solidFill>
              <a:srgbClr val="000000"/>
            </a:solidFill>
            <a:round/>
            <a:headEnd/>
            <a:tailEnd/>
          </a:ln>
        </p:spPr>
        <p:txBody>
          <a:bodyPr/>
          <a:lstStyle/>
          <a:p>
            <a:endParaRPr lang="id-ID"/>
          </a:p>
        </p:txBody>
      </p:sp>
      <p:sp>
        <p:nvSpPr>
          <p:cNvPr id="35844" name="Line 4"/>
          <p:cNvSpPr>
            <a:spLocks noChangeShapeType="1"/>
          </p:cNvSpPr>
          <p:nvPr/>
        </p:nvSpPr>
        <p:spPr bwMode="auto">
          <a:xfrm>
            <a:off x="4464050" y="1171575"/>
            <a:ext cx="0" cy="0"/>
          </a:xfrm>
          <a:prstGeom prst="line">
            <a:avLst/>
          </a:prstGeom>
          <a:noFill/>
          <a:ln w="12700" cap="rnd">
            <a:solidFill>
              <a:srgbClr val="000000"/>
            </a:solidFill>
            <a:round/>
            <a:headEnd/>
            <a:tailEnd/>
          </a:ln>
        </p:spPr>
        <p:txBody>
          <a:bodyPr/>
          <a:lstStyle/>
          <a:p>
            <a:endParaRPr lang="id-ID"/>
          </a:p>
        </p:txBody>
      </p:sp>
      <p:graphicFrame>
        <p:nvGraphicFramePr>
          <p:cNvPr id="60520" name="Group 104"/>
          <p:cNvGraphicFramePr>
            <a:graphicFrameLocks noGrp="1"/>
          </p:cNvGraphicFramePr>
          <p:nvPr/>
        </p:nvGraphicFramePr>
        <p:xfrm>
          <a:off x="323850" y="1268413"/>
          <a:ext cx="8496300" cy="5473702"/>
        </p:xfrm>
        <a:graphic>
          <a:graphicData uri="http://schemas.openxmlformats.org/drawingml/2006/table">
            <a:tbl>
              <a:tblPr/>
              <a:tblGrid>
                <a:gridCol w="508000"/>
                <a:gridCol w="3146425"/>
                <a:gridCol w="774700"/>
                <a:gridCol w="581025"/>
                <a:gridCol w="579438"/>
                <a:gridCol w="582612"/>
                <a:gridCol w="579438"/>
                <a:gridCol w="584200"/>
                <a:gridCol w="581025"/>
                <a:gridCol w="579437"/>
              </a:tblGrid>
              <a:tr h="676275">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Times New Roman" pitchFamily="18" charset="0"/>
                        </a:rPr>
                        <a:t>NO</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UNSUR</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gridSpan="7">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JENJANG JABATAN / GOLONGAN RUANG DAN ANGKA KREDIT JABATAN FUNGSIONAL PENGAWAS SEKOLAH</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311150">
                <a:tc vMerge="1">
                  <a:txBody>
                    <a:bodyPr/>
                    <a:lstStyle/>
                    <a:p>
                      <a:endParaRPr lang="id-ID"/>
                    </a:p>
                  </a:txBody>
                  <a:tcPr/>
                </a:tc>
                <a:tc vMerge="1">
                  <a:txBody>
                    <a:bodyPr/>
                    <a:lstStyle/>
                    <a:p>
                      <a:endParaRPr lang="id-ID"/>
                    </a:p>
                  </a:txBody>
                  <a:tcPr/>
                </a:tc>
                <a:tc vMerge="1">
                  <a:txBody>
                    <a:bodyPr/>
                    <a:lstStyle/>
                    <a:p>
                      <a:endParaRPr lang="id-ID"/>
                    </a:p>
                  </a:txBody>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MUDA</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hMerge="1">
                  <a:txBody>
                    <a:bodyPr/>
                    <a:lstStyle/>
                    <a:p>
                      <a:endParaRPr lang="id-ID"/>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MADYA</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hMerge="1">
                  <a:txBody>
                    <a:bodyPr/>
                    <a:lstStyle/>
                    <a:p>
                      <a:endParaRPr lang="id-ID"/>
                    </a:p>
                  </a:txBody>
                  <a:tcPr/>
                </a:tc>
                <a:tc hMerge="1">
                  <a:txBody>
                    <a:bodyPr/>
                    <a:lstStyle/>
                    <a:p>
                      <a:endParaRPr lang="id-ID"/>
                    </a:p>
                  </a:txBody>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UTAMA</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hMerge="1">
                  <a:txBody>
                    <a:bodyPr/>
                    <a:lstStyle/>
                    <a:p>
                      <a:endParaRPr lang="id-ID"/>
                    </a:p>
                  </a:txBody>
                  <a:tcPr/>
                </a:tc>
              </a:tr>
              <a:tr h="311150">
                <a:tc vMerge="1">
                  <a:txBody>
                    <a:bodyPr/>
                    <a:lstStyle/>
                    <a:p>
                      <a:endParaRPr lang="id-ID"/>
                    </a:p>
                  </a:txBody>
                  <a:tcPr/>
                </a:tc>
                <a:tc vMerge="1">
                  <a:txBody>
                    <a:bodyPr/>
                    <a:lstStyle/>
                    <a:p>
                      <a:endParaRPr lang="id-ID"/>
                    </a:p>
                  </a:txBody>
                  <a:tcPr/>
                </a:tc>
                <a:tc vMerge="1">
                  <a:txBody>
                    <a:bodyPr/>
                    <a:lstStyle/>
                    <a:p>
                      <a:endParaRPr lang="id-ID"/>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III/c</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III/d</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IV/a</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IV/b</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IV/c</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IV/d</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IV/e</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r>
              <a:tr h="279400">
                <a:tc rowSpan="6">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I.</a:t>
                      </a:r>
                      <a:endParaRPr kumimoji="0" lang="en-US" sz="1000" b="1"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UNSUR UTAMA</a:t>
                      </a:r>
                      <a:endParaRPr kumimoji="0" lang="en-US" sz="1000" b="1"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1"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100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100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100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100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100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100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100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80988">
                <a:tc vMerge="1">
                  <a:txBody>
                    <a:bodyPr/>
                    <a:lstStyle/>
                    <a:p>
                      <a:endParaRPr lang="id-ID"/>
                    </a:p>
                  </a:txBody>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A. PENDIDIKAN</a:t>
                      </a:r>
                      <a:endParaRPr kumimoji="0" lang="en-US" sz="1000" b="1"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r>
              <a:tr h="280988">
                <a:tc vMerge="1">
                  <a:txBody>
                    <a:bodyPr/>
                    <a:lstStyle/>
                    <a:p>
                      <a:endParaRPr lang="id-ID"/>
                    </a:p>
                  </a:txBody>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     1. Pendidikan Formal</a:t>
                      </a:r>
                      <a:endParaRPr kumimoji="0" lang="en-US" sz="1000" b="1"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r>
              <a:tr h="842963">
                <a:tc vMerge="1">
                  <a:txBody>
                    <a:bodyPr/>
                    <a:lstStyle/>
                    <a:p>
                      <a:endParaRPr lang="id-ID"/>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     2. Diklat fungsional Calon PS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         dan memperoleh STTPP</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     3. Diklat fungsional dan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         memperoleh STTPP</a:t>
                      </a:r>
                      <a:endParaRPr kumimoji="0" lang="en-US" sz="1000" b="1"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pitchFamily="34" charset="0"/>
                          <a:cs typeface="Times New Roman" pitchFamily="18" charset="0"/>
                        </a:rPr>
                        <a:t>≥ 80% </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80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154</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232</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350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468</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586</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744</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466725">
                <a:tc vMerge="1">
                  <a:txBody>
                    <a:bodyPr/>
                    <a:lstStyle/>
                    <a:p>
                      <a:endParaRPr lang="id-ID"/>
                    </a:p>
                  </a:txBody>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B. Pengawasan Akademik dan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     Manajerial</a:t>
                      </a:r>
                      <a:endParaRPr kumimoji="0" lang="en-US" sz="1000" b="1"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r>
              <a:tr h="531813">
                <a:tc vMerge="1">
                  <a:txBody>
                    <a:bodyPr/>
                    <a:lstStyle/>
                    <a:p>
                      <a:endParaRPr lang="id-ID"/>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C. PENGEMBANGAN PROFESI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endParaRPr lang="id-ID"/>
                    </a:p>
                  </a:txBody>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1"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Arial Narrow" pitchFamily="34" charset="0"/>
                          <a:cs typeface="Times New Roman" pitchFamily="18" charset="0"/>
                        </a:rPr>
                        <a:t>6</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Arial Narrow" pitchFamily="34" charset="0"/>
                          <a:cs typeface="Times New Roman" pitchFamily="18" charset="0"/>
                        </a:rPr>
                        <a:t>8</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Arial Narrow" pitchFamily="34" charset="0"/>
                          <a:cs typeface="Times New Roman" pitchFamily="18" charset="0"/>
                        </a:rPr>
                        <a:t>10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Arial Narrow" pitchFamily="34" charset="0"/>
                          <a:cs typeface="Times New Roman" pitchFamily="18" charset="0"/>
                        </a:rPr>
                        <a:t>12</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Arial Narrow" pitchFamily="34" charset="0"/>
                          <a:cs typeface="Times New Roman" pitchFamily="18" charset="0"/>
                        </a:rPr>
                        <a:t>14</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Arial Narrow" pitchFamily="34" charset="0"/>
                          <a:cs typeface="Times New Roman" pitchFamily="18" charset="0"/>
                        </a:rPr>
                        <a:t>16</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r>
              <a:tr h="5302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II. </a:t>
                      </a:r>
                      <a:endParaRPr kumimoji="0" lang="en-US" sz="1000" b="1"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UNSUR PENUNJANG</a:t>
                      </a:r>
                      <a:endParaRPr kumimoji="0" lang="en-US" sz="1000" b="1"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1"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1"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1"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1"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1"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1"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1"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1"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654050">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1000" b="1"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PENUNJANG KEGIATAN PENDUKUNG PELAKSANAAN TUGAS PENGAWAS SEKOLAH</a:t>
                      </a:r>
                      <a:endParaRPr kumimoji="0" lang="en-US" sz="1000" b="1"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pitchFamily="34" charset="0"/>
                          <a:cs typeface="Times New Roman" pitchFamily="18" charset="0"/>
                        </a:rPr>
                        <a:t>≤ 20%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20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40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60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90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120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150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190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07975">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JUMLAH</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xBody>
                    <a:bodyPr/>
                    <a:lstStyle/>
                    <a:p>
                      <a:endParaRPr lang="id-ID"/>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Times New Roman" pitchFamily="18" charset="0"/>
                        </a:rPr>
                        <a:t>100 %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200</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300</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400</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550</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700</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850</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1.050</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p:nvPr>
        </p:nvSpPr>
        <p:spPr bwMode="auto">
          <a:xfrm>
            <a:off x="304800" y="260350"/>
            <a:ext cx="8515350" cy="1035050"/>
          </a:xfrm>
        </p:spPr>
        <p:txBody>
          <a:bodyPr wrap="square" lIns="91440" tIns="45720" rIns="91440" bIns="45720" numCol="1" anchorCtr="0" compatLnSpc="1">
            <a:prstTxWarp prst="textNoShape">
              <a:avLst/>
            </a:prstTxWarp>
          </a:bodyPr>
          <a:lstStyle/>
          <a:p>
            <a:pPr>
              <a:defRPr/>
            </a:pPr>
            <a:r>
              <a:rPr lang="en-US" sz="1800" dirty="0" smtClean="0">
                <a:ln>
                  <a:noFill/>
                </a:ln>
                <a:effectLst/>
              </a:rPr>
              <a:t>ANGKA KREDIT KUMULATIF MINIMAL </a:t>
            </a:r>
            <a:br>
              <a:rPr lang="en-US" sz="1800" dirty="0" smtClean="0">
                <a:ln>
                  <a:noFill/>
                </a:ln>
                <a:effectLst/>
              </a:rPr>
            </a:br>
            <a:r>
              <a:rPr lang="en-US" sz="1800" dirty="0" smtClean="0">
                <a:ln>
                  <a:noFill/>
                </a:ln>
                <a:effectLst/>
              </a:rPr>
              <a:t>PENGANGKATAN DAN KENAIKAN JABATAN / PANGKAT </a:t>
            </a:r>
            <a:br>
              <a:rPr lang="en-US" sz="1800" dirty="0" smtClean="0">
                <a:ln>
                  <a:noFill/>
                </a:ln>
                <a:effectLst/>
              </a:rPr>
            </a:br>
            <a:r>
              <a:rPr lang="en-US" sz="1800" dirty="0" smtClean="0">
                <a:ln>
                  <a:noFill/>
                </a:ln>
                <a:effectLst/>
              </a:rPr>
              <a:t>PENGAWAS SEKOLAH DENGAN PENDIDIKAN  S2</a:t>
            </a:r>
          </a:p>
        </p:txBody>
      </p:sp>
      <p:sp>
        <p:nvSpPr>
          <p:cNvPr id="36867" name="Line 3"/>
          <p:cNvSpPr>
            <a:spLocks noChangeShapeType="1"/>
          </p:cNvSpPr>
          <p:nvPr/>
        </p:nvSpPr>
        <p:spPr bwMode="auto">
          <a:xfrm>
            <a:off x="4464050" y="1171575"/>
            <a:ext cx="0" cy="0"/>
          </a:xfrm>
          <a:prstGeom prst="line">
            <a:avLst/>
          </a:prstGeom>
          <a:noFill/>
          <a:ln w="12700" cap="rnd">
            <a:solidFill>
              <a:srgbClr val="000000"/>
            </a:solidFill>
            <a:round/>
            <a:headEnd/>
            <a:tailEnd/>
          </a:ln>
        </p:spPr>
        <p:txBody>
          <a:bodyPr/>
          <a:lstStyle/>
          <a:p>
            <a:endParaRPr lang="id-ID"/>
          </a:p>
        </p:txBody>
      </p:sp>
      <p:graphicFrame>
        <p:nvGraphicFramePr>
          <p:cNvPr id="61543" name="Group 103"/>
          <p:cNvGraphicFramePr>
            <a:graphicFrameLocks noGrp="1"/>
          </p:cNvGraphicFramePr>
          <p:nvPr/>
        </p:nvGraphicFramePr>
        <p:xfrm>
          <a:off x="323850" y="1341438"/>
          <a:ext cx="8496300" cy="5256215"/>
        </p:xfrm>
        <a:graphic>
          <a:graphicData uri="http://schemas.openxmlformats.org/drawingml/2006/table">
            <a:tbl>
              <a:tblPr/>
              <a:tblGrid>
                <a:gridCol w="461963"/>
                <a:gridCol w="2952750"/>
                <a:gridCol w="796925"/>
                <a:gridCol w="654050"/>
                <a:gridCol w="652462"/>
                <a:gridCol w="654050"/>
                <a:gridCol w="579438"/>
                <a:gridCol w="582612"/>
                <a:gridCol w="581025"/>
                <a:gridCol w="581025"/>
              </a:tblGrid>
              <a:tr h="765175">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NO</a:t>
                      </a:r>
                      <a:endParaRPr kumimoji="0" lang="en-US" sz="12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UNSUR</a:t>
                      </a:r>
                      <a:endParaRPr kumimoji="0" lang="en-US" sz="12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a:t>
                      </a:r>
                      <a:endParaRPr kumimoji="0" lang="en-US" sz="12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gridSpan="7">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JENJANG JABATAN / GOLONGAN RUANG DAN ANGKA KREDIT JABATAN FUNGSIONAL PENGAWAS SEKOLAH</a:t>
                      </a:r>
                      <a:endParaRPr kumimoji="0" lang="en-US" sz="12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88925">
                <a:tc vMerge="1">
                  <a:txBody>
                    <a:bodyPr/>
                    <a:lstStyle/>
                    <a:p>
                      <a:endParaRPr lang="id-ID"/>
                    </a:p>
                  </a:txBody>
                  <a:tcPr/>
                </a:tc>
                <a:tc vMerge="1">
                  <a:txBody>
                    <a:bodyPr/>
                    <a:lstStyle/>
                    <a:p>
                      <a:endParaRPr lang="id-ID"/>
                    </a:p>
                  </a:txBody>
                  <a:tcPr/>
                </a:tc>
                <a:tc vMerge="1">
                  <a:txBody>
                    <a:bodyPr/>
                    <a:lstStyle/>
                    <a:p>
                      <a:endParaRPr lang="id-ID"/>
                    </a:p>
                  </a:txBody>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MUDA</a:t>
                      </a:r>
                      <a:endParaRPr kumimoji="0" lang="en-US" sz="12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hMerge="1">
                  <a:txBody>
                    <a:bodyPr/>
                    <a:lstStyle/>
                    <a:p>
                      <a:endParaRPr lang="id-ID"/>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MADYA</a:t>
                      </a:r>
                      <a:endParaRPr kumimoji="0" lang="en-US" sz="12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hMerge="1">
                  <a:txBody>
                    <a:bodyPr/>
                    <a:lstStyle/>
                    <a:p>
                      <a:endParaRPr lang="id-ID"/>
                    </a:p>
                  </a:txBody>
                  <a:tcPr/>
                </a:tc>
                <a:tc hMerge="1">
                  <a:txBody>
                    <a:bodyPr/>
                    <a:lstStyle/>
                    <a:p>
                      <a:endParaRPr lang="id-ID"/>
                    </a:p>
                  </a:txBody>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UTAMA</a:t>
                      </a:r>
                      <a:endParaRPr kumimoji="0" lang="en-US" sz="12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hMerge="1">
                  <a:txBody>
                    <a:bodyPr/>
                    <a:lstStyle/>
                    <a:p>
                      <a:endParaRPr lang="id-ID"/>
                    </a:p>
                  </a:txBody>
                  <a:tcPr/>
                </a:tc>
              </a:tr>
              <a:tr h="290513">
                <a:tc vMerge="1">
                  <a:txBody>
                    <a:bodyPr/>
                    <a:lstStyle/>
                    <a:p>
                      <a:endParaRPr lang="id-ID"/>
                    </a:p>
                  </a:txBody>
                  <a:tcPr/>
                </a:tc>
                <a:tc vMerge="1">
                  <a:txBody>
                    <a:bodyPr/>
                    <a:lstStyle/>
                    <a:p>
                      <a:endParaRPr lang="id-ID"/>
                    </a:p>
                  </a:txBody>
                  <a:tcPr/>
                </a:tc>
                <a:tc vMerge="1">
                  <a:txBody>
                    <a:bodyPr/>
                    <a:lstStyle/>
                    <a:p>
                      <a:endParaRPr lang="id-ID"/>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III/c</a:t>
                      </a:r>
                      <a:endParaRPr kumimoji="0" lang="en-US" sz="12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III/d</a:t>
                      </a:r>
                      <a:endParaRPr kumimoji="0" lang="en-US" sz="12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IV/a</a:t>
                      </a:r>
                      <a:endParaRPr kumimoji="0" lang="en-US" sz="12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IV/b</a:t>
                      </a:r>
                      <a:endParaRPr kumimoji="0" lang="en-US" sz="12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IV/c</a:t>
                      </a:r>
                      <a:endParaRPr kumimoji="0" lang="en-US" sz="12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IV/d</a:t>
                      </a:r>
                      <a:endParaRPr kumimoji="0" lang="en-US" sz="12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cs typeface="Times New Roman" pitchFamily="18" charset="0"/>
                        </a:rPr>
                        <a:t>IV/e</a:t>
                      </a:r>
                      <a:endParaRPr kumimoji="0" lang="en-US" sz="12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r>
              <a:tr h="261938">
                <a:tc rowSpan="6">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I.</a:t>
                      </a:r>
                      <a:endParaRPr kumimoji="0" lang="en-US" sz="1000" b="1"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UNSUR UTAMA</a:t>
                      </a:r>
                      <a:endParaRPr kumimoji="0" lang="en-US" sz="1000" b="1"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0"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150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150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150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150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150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150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150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60350">
                <a:tc vMerge="1">
                  <a:txBody>
                    <a:bodyPr/>
                    <a:lstStyle/>
                    <a:p>
                      <a:endParaRPr lang="id-ID"/>
                    </a:p>
                  </a:txBody>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A. PENDIDIKAN</a:t>
                      </a:r>
                      <a:endParaRPr kumimoji="0" lang="en-US" sz="1000" b="1"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r>
              <a:tr h="279400">
                <a:tc vMerge="1">
                  <a:txBody>
                    <a:bodyPr/>
                    <a:lstStyle/>
                    <a:p>
                      <a:endParaRPr lang="id-ID"/>
                    </a:p>
                  </a:txBody>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    1. Pendidikan Formal</a:t>
                      </a:r>
                      <a:endParaRPr kumimoji="0" lang="en-US" sz="1000" b="1"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r>
              <a:tr h="785813">
                <a:tc vMerge="1">
                  <a:txBody>
                    <a:bodyPr/>
                    <a:lstStyle/>
                    <a:p>
                      <a:endParaRPr lang="id-ID"/>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    2. Diklat fungsional Calon PS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        dan memperoleh STTPP</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    3. Diklat fungsional dan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        memperoleh STTPP</a:t>
                      </a:r>
                      <a:endParaRPr kumimoji="0" lang="en-US" sz="1000" b="1"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pitchFamily="34" charset="0"/>
                          <a:cs typeface="Times New Roman" pitchFamily="18" charset="0"/>
                        </a:rPr>
                        <a:t>≥ 80% </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40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114</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192</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310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428</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546</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704</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434975">
                <a:tc vMerge="1">
                  <a:txBody>
                    <a:bodyPr/>
                    <a:lstStyle/>
                    <a:p>
                      <a:endParaRPr lang="id-ID"/>
                    </a:p>
                  </a:txBody>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B. Pengawasan Akademik dan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     Manajerial</a:t>
                      </a:r>
                      <a:endParaRPr kumimoji="0" lang="en-US" sz="1000" b="1"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r>
              <a:tr h="495300">
                <a:tc vMerge="1">
                  <a:txBody>
                    <a:bodyPr/>
                    <a:lstStyle/>
                    <a:p>
                      <a:endParaRPr lang="id-ID"/>
                    </a:p>
                  </a:txBody>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C. PENGEMBANGAN PROFESI</a:t>
                      </a:r>
                      <a:endParaRPr kumimoji="0" lang="en-US" sz="1000" b="1"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endParaRPr lang="id-ID"/>
                    </a:p>
                  </a:txBody>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1"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6</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8</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12</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14</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16</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r>
              <a:tr h="49371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II. </a:t>
                      </a:r>
                      <a:endParaRPr kumimoji="0" lang="en-US" sz="1000" b="1"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UNSUR PENUNJANG</a:t>
                      </a:r>
                      <a:endParaRPr kumimoji="0" lang="en-US" sz="1000" b="1"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0"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1"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1"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1"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1"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1"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1"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1"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609600">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1000" b="1"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PENUNJANG KEGIATAN PENDUKUNG PELAKSANAAN TUGAS PENGAWAS SEKOLAH</a:t>
                      </a:r>
                      <a:endParaRPr kumimoji="0" lang="en-US" sz="1000" b="1"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pitchFamily="34" charset="0"/>
                          <a:cs typeface="Times New Roman" pitchFamily="18" charset="0"/>
                        </a:rPr>
                        <a:t>≤ 20% </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30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50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80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110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140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180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90513">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JUMLAH</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xBody>
                    <a:bodyPr/>
                    <a:lstStyle/>
                    <a:p>
                      <a:endParaRPr lang="id-ID"/>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Times New Roman" pitchFamily="18" charset="0"/>
                        </a:rPr>
                        <a:t>100 %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200</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300</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400</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550</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700</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850</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1.050</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bwMode="auto">
          <a:xfrm>
            <a:off x="304800" y="260350"/>
            <a:ext cx="8515350" cy="1035050"/>
          </a:xfrm>
        </p:spPr>
        <p:txBody>
          <a:bodyPr wrap="square" lIns="91440" tIns="45720" rIns="91440" bIns="45720" numCol="1" anchorCtr="0" compatLnSpc="1">
            <a:prstTxWarp prst="textNoShape">
              <a:avLst/>
            </a:prstTxWarp>
          </a:bodyPr>
          <a:lstStyle/>
          <a:p>
            <a:pPr>
              <a:defRPr/>
            </a:pPr>
            <a:r>
              <a:rPr lang="en-US" sz="1800" smtClean="0">
                <a:ln>
                  <a:noFill/>
                </a:ln>
                <a:effectLst/>
              </a:rPr>
              <a:t>ANGKA KREDIT KUMULATIF MINIMAL </a:t>
            </a:r>
            <a:br>
              <a:rPr lang="en-US" sz="1800" smtClean="0">
                <a:ln>
                  <a:noFill/>
                </a:ln>
                <a:effectLst/>
              </a:rPr>
            </a:br>
            <a:r>
              <a:rPr lang="en-US" sz="1800" smtClean="0">
                <a:ln>
                  <a:noFill/>
                </a:ln>
                <a:effectLst/>
              </a:rPr>
              <a:t>PENGANGKATAN DAN KENAIKAN JABATAN / PANGKAT </a:t>
            </a:r>
            <a:br>
              <a:rPr lang="en-US" sz="1800" smtClean="0">
                <a:ln>
                  <a:noFill/>
                </a:ln>
                <a:effectLst/>
              </a:rPr>
            </a:br>
            <a:r>
              <a:rPr lang="en-US" sz="1800" smtClean="0">
                <a:ln>
                  <a:noFill/>
                </a:ln>
                <a:effectLst/>
              </a:rPr>
              <a:t>PENGAWAS SEKOLAH DENGAN PENDIDIKAN  S3</a:t>
            </a:r>
          </a:p>
        </p:txBody>
      </p:sp>
      <p:sp>
        <p:nvSpPr>
          <p:cNvPr id="37891" name="Line 3"/>
          <p:cNvSpPr>
            <a:spLocks noChangeShapeType="1"/>
          </p:cNvSpPr>
          <p:nvPr/>
        </p:nvSpPr>
        <p:spPr bwMode="auto">
          <a:xfrm>
            <a:off x="4464050" y="1171575"/>
            <a:ext cx="0" cy="0"/>
          </a:xfrm>
          <a:prstGeom prst="line">
            <a:avLst/>
          </a:prstGeom>
          <a:noFill/>
          <a:ln w="12700" cap="rnd">
            <a:solidFill>
              <a:srgbClr val="000000"/>
            </a:solidFill>
            <a:round/>
            <a:headEnd/>
            <a:tailEnd/>
          </a:ln>
        </p:spPr>
        <p:txBody>
          <a:bodyPr/>
          <a:lstStyle/>
          <a:p>
            <a:endParaRPr lang="id-ID"/>
          </a:p>
        </p:txBody>
      </p:sp>
      <p:graphicFrame>
        <p:nvGraphicFramePr>
          <p:cNvPr id="62567" name="Group 103"/>
          <p:cNvGraphicFramePr>
            <a:graphicFrameLocks noGrp="1"/>
          </p:cNvGraphicFramePr>
          <p:nvPr/>
        </p:nvGraphicFramePr>
        <p:xfrm>
          <a:off x="323850" y="1412875"/>
          <a:ext cx="8424863" cy="4593909"/>
        </p:xfrm>
        <a:graphic>
          <a:graphicData uri="http://schemas.openxmlformats.org/drawingml/2006/table">
            <a:tbl>
              <a:tblPr/>
              <a:tblGrid>
                <a:gridCol w="457200"/>
                <a:gridCol w="3143250"/>
                <a:gridCol w="792163"/>
                <a:gridCol w="576262"/>
                <a:gridCol w="574675"/>
                <a:gridCol w="576263"/>
                <a:gridCol w="576262"/>
                <a:gridCol w="576263"/>
                <a:gridCol w="576262"/>
                <a:gridCol w="576263"/>
              </a:tblGrid>
              <a:tr h="274638">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Narrow" pitchFamily="34" charset="0"/>
                          <a:cs typeface="Times New Roman" pitchFamily="18" charset="0"/>
                        </a:rPr>
                        <a:t>NO</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UNSUR</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cs typeface="Times New Roman" pitchFamily="18" charset="0"/>
                        </a:rPr>
                        <a:t>%</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gridSpan="7">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JENJANG JABATAN / GOLONGAN RUANG DAN ANGKA KREDIT JABATAN FUNGSIONAL PENGAWAS SEKOLAH</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74638">
                <a:tc vMerge="1">
                  <a:txBody>
                    <a:bodyPr/>
                    <a:lstStyle/>
                    <a:p>
                      <a:endParaRPr lang="id-ID"/>
                    </a:p>
                  </a:txBody>
                  <a:tcPr/>
                </a:tc>
                <a:tc vMerge="1">
                  <a:txBody>
                    <a:bodyPr/>
                    <a:lstStyle/>
                    <a:p>
                      <a:endParaRPr lang="id-ID"/>
                    </a:p>
                  </a:txBody>
                  <a:tcPr/>
                </a:tc>
                <a:tc vMerge="1">
                  <a:txBody>
                    <a:bodyPr/>
                    <a:lstStyle/>
                    <a:p>
                      <a:endParaRPr lang="id-ID"/>
                    </a:p>
                  </a:txBody>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MUDA</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hMerge="1">
                  <a:txBody>
                    <a:bodyPr/>
                    <a:lstStyle/>
                    <a:p>
                      <a:endParaRPr lang="id-ID"/>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MADYA</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hMerge="1">
                  <a:txBody>
                    <a:bodyPr/>
                    <a:lstStyle/>
                    <a:p>
                      <a:endParaRPr lang="id-ID"/>
                    </a:p>
                  </a:txBody>
                  <a:tcPr/>
                </a:tc>
                <a:tc hMerge="1">
                  <a:txBody>
                    <a:bodyPr/>
                    <a:lstStyle/>
                    <a:p>
                      <a:endParaRPr lang="id-ID"/>
                    </a:p>
                  </a:txBody>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UTAMA</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hMerge="1">
                  <a:txBody>
                    <a:bodyPr/>
                    <a:lstStyle/>
                    <a:p>
                      <a:endParaRPr lang="id-ID"/>
                    </a:p>
                  </a:txBody>
                  <a:tcPr/>
                </a:tc>
              </a:tr>
              <a:tr h="274638">
                <a:tc vMerge="1">
                  <a:txBody>
                    <a:bodyPr/>
                    <a:lstStyle/>
                    <a:p>
                      <a:endParaRPr lang="id-ID"/>
                    </a:p>
                  </a:txBody>
                  <a:tcPr/>
                </a:tc>
                <a:tc vMerge="1">
                  <a:txBody>
                    <a:bodyPr/>
                    <a:lstStyle/>
                    <a:p>
                      <a:endParaRPr lang="id-ID"/>
                    </a:p>
                  </a:txBody>
                  <a:tcPr/>
                </a:tc>
                <a:tc vMerge="1">
                  <a:txBody>
                    <a:bodyPr/>
                    <a:lstStyle/>
                    <a:p>
                      <a:endParaRPr lang="id-ID"/>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III/c</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III/d</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IV/a</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IV/b</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IV/c</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IV/d</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IV/e</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99"/>
                    </a:solidFill>
                  </a:tcPr>
                </a:tc>
              </a:tr>
              <a:tr h="260350">
                <a:tc rowSpan="6">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I.</a:t>
                      </a:r>
                      <a:endParaRPr kumimoji="0" lang="en-US" sz="1000" b="0"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UNSUR UTAMA</a:t>
                      </a:r>
                      <a:endParaRPr kumimoji="0" lang="en-US" sz="1000" b="0"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0"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200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200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200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200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200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200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200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60350">
                <a:tc vMerge="1">
                  <a:txBody>
                    <a:bodyPr/>
                    <a:lstStyle/>
                    <a:p>
                      <a:endParaRPr lang="id-ID"/>
                    </a:p>
                  </a:txBody>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A. PENDIDIKAN</a:t>
                      </a:r>
                      <a:endParaRPr kumimoji="0" lang="en-US" sz="1000" b="0"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r>
              <a:tr h="260350">
                <a:tc vMerge="1">
                  <a:txBody>
                    <a:bodyPr/>
                    <a:lstStyle/>
                    <a:p>
                      <a:endParaRPr lang="id-ID"/>
                    </a:p>
                  </a:txBody>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    1. Pendidikan Formal</a:t>
                      </a:r>
                      <a:endParaRPr kumimoji="0" lang="en-US" sz="1000" b="0"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r>
              <a:tr h="596900">
                <a:tc vMerge="1">
                  <a:txBody>
                    <a:bodyPr/>
                    <a:lstStyle/>
                    <a:p>
                      <a:endParaRPr lang="id-ID"/>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    2. Diklat fungsional Calon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        PS</a:t>
                      </a:r>
                      <a:r>
                        <a:rPr kumimoji="0" lang="en-US" sz="1000" b="0" i="0" u="none" strike="noStrike" cap="none" normalizeH="0" baseline="0" smtClean="0">
                          <a:ln>
                            <a:noFill/>
                          </a:ln>
                          <a:solidFill>
                            <a:schemeClr val="tx1"/>
                          </a:solidFill>
                          <a:effectLst/>
                          <a:latin typeface="Verdana" pitchFamily="34" charset="0"/>
                          <a:cs typeface="Times New Roman" pitchFamily="18" charset="0"/>
                        </a:rPr>
                        <a:t> </a:t>
                      </a:r>
                      <a:r>
                        <a:rPr kumimoji="0" lang="en-US" sz="1000" b="1" i="0" u="none" strike="noStrike" cap="none" normalizeH="0" baseline="0" smtClean="0">
                          <a:ln>
                            <a:noFill/>
                          </a:ln>
                          <a:solidFill>
                            <a:schemeClr val="tx1"/>
                          </a:solidFill>
                          <a:effectLst/>
                          <a:latin typeface="Verdana" pitchFamily="34" charset="0"/>
                          <a:cs typeface="Times New Roman" pitchFamily="18" charset="0"/>
                        </a:rPr>
                        <a:t>dan memperoleh STTPP</a:t>
                      </a:r>
                      <a:endParaRPr kumimoji="0" lang="en-US" sz="1000" b="0" i="0" u="none" strike="noStrike" cap="none" normalizeH="0" baseline="0" smtClean="0">
                        <a:ln>
                          <a:noFill/>
                        </a:ln>
                        <a:solidFill>
                          <a:schemeClr val="tx1"/>
                        </a:solidFill>
                        <a:effectLst/>
                        <a:latin typeface="Verdana"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    3. Diklat fungsional dan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        memperoleh STTPP</a:t>
                      </a:r>
                      <a:endParaRPr kumimoji="0" lang="en-US" sz="1000" b="0"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pitchFamily="34" charset="0"/>
                          <a:cs typeface="Times New Roman" pitchFamily="18" charset="0"/>
                        </a:rPr>
                        <a:t>≥ 80% </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1"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74</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152</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270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388</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506</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664</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428625">
                <a:tc vMerge="1">
                  <a:txBody>
                    <a:bodyPr/>
                    <a:lstStyle/>
                    <a:p>
                      <a:endParaRPr lang="id-ID"/>
                    </a:p>
                  </a:txBody>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B.  Pengawasan Akademik dan </a:t>
                      </a:r>
                      <a:endParaRPr kumimoji="0" lang="en-US" sz="1000" b="0" i="0" u="none" strike="noStrike" cap="none" normalizeH="0" baseline="0" smtClean="0">
                        <a:ln>
                          <a:noFill/>
                        </a:ln>
                        <a:solidFill>
                          <a:schemeClr val="tx1"/>
                        </a:solidFill>
                        <a:effectLst/>
                        <a:latin typeface="Verdana"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     Manajerial</a:t>
                      </a:r>
                      <a:endParaRPr kumimoji="0" lang="en-US" sz="1000" b="0"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c vMerge="1">
                  <a:txBody>
                    <a:bodyPr/>
                    <a:lstStyle/>
                    <a:p>
                      <a:endParaRPr lang="id-ID"/>
                    </a:p>
                  </a:txBody>
                  <a:tcPr/>
                </a:tc>
              </a:tr>
              <a:tr h="428625">
                <a:tc vMerge="1">
                  <a:txBody>
                    <a:bodyPr/>
                    <a:lstStyle/>
                    <a:p>
                      <a:endParaRPr lang="id-ID"/>
                    </a:p>
                  </a:txBody>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C. PENGEMBANGAN</a:t>
                      </a:r>
                      <a:r>
                        <a:rPr kumimoji="0" lang="en-US" sz="1000" b="0" i="0" u="none" strike="noStrike" cap="none" normalizeH="0" baseline="0" smtClean="0">
                          <a:ln>
                            <a:noFill/>
                          </a:ln>
                          <a:solidFill>
                            <a:schemeClr val="tx1"/>
                          </a:solidFill>
                          <a:effectLst/>
                          <a:latin typeface="Verdana" pitchFamily="34" charset="0"/>
                          <a:cs typeface="Times New Roman" pitchFamily="18" charset="0"/>
                        </a:rPr>
                        <a:t> </a:t>
                      </a:r>
                      <a:r>
                        <a:rPr kumimoji="0" lang="en-US" sz="1000" b="1" i="0" u="none" strike="noStrike" cap="none" normalizeH="0" baseline="0" smtClean="0">
                          <a:ln>
                            <a:noFill/>
                          </a:ln>
                          <a:solidFill>
                            <a:schemeClr val="tx1"/>
                          </a:solidFill>
                          <a:effectLst/>
                          <a:latin typeface="Verdana" pitchFamily="34" charset="0"/>
                          <a:cs typeface="Times New Roman" pitchFamily="18" charset="0"/>
                        </a:rPr>
                        <a:t>PROFESI</a:t>
                      </a:r>
                      <a:endParaRPr kumimoji="0" lang="en-US" sz="1000" b="0"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vMerge="1">
                  <a:txBody>
                    <a:bodyPr/>
                    <a:lstStyle/>
                    <a:p>
                      <a:endParaRPr lang="id-ID"/>
                    </a:p>
                  </a:txBody>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0"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6</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8</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10</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12</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14</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16</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99"/>
                    </a:solidFill>
                  </a:tcPr>
                </a:tc>
              </a:tr>
              <a:tr h="2127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II. </a:t>
                      </a:r>
                      <a:endParaRPr kumimoji="0" lang="en-US" sz="1000" b="0"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UNSUR PENUNJANG</a:t>
                      </a:r>
                      <a:endParaRPr kumimoji="0" lang="en-US" sz="1000" b="0"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0"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0"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0"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0"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0"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0"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0"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0"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74638">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10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pitchFamily="34" charset="0"/>
                          <a:cs typeface="Times New Roman" pitchFamily="18" charset="0"/>
                        </a:rPr>
                        <a:t>PENUNJANG KEGIATAN PENDUKUNG PELAKSANAAN TUGAS PENGAWAS SEKOLAH</a:t>
                      </a:r>
                      <a:endParaRPr kumimoji="0" lang="en-US" sz="1000" b="0" i="0" u="none" strike="noStrike" cap="none" normalizeH="0" baseline="0" smtClean="0">
                        <a:ln>
                          <a:noFill/>
                        </a:ln>
                        <a:solidFill>
                          <a:schemeClr val="tx1"/>
                        </a:solidFill>
                        <a:effectLst/>
                        <a:latin typeface="Verdana"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pitchFamily="34" charset="0"/>
                          <a:cs typeface="Times New Roman" pitchFamily="18" charset="0"/>
                        </a:rPr>
                        <a:t>≤ 20% </a:t>
                      </a:r>
                      <a:endParaRPr kumimoji="0" lang="en-US" sz="16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
                          <a:srgbClr val="F9F9F9"/>
                        </a:buClr>
                        <a:buSzPct val="65000"/>
                        <a:buFont typeface="Wingdings 2" pitchFamily="18" charset="2"/>
                        <a:buNone/>
                        <a:tabLst/>
                      </a:pPr>
                      <a:endParaRPr kumimoji="0" lang="en-GB" sz="2400" b="0" i="0" u="none" strike="noStrike" cap="none" normalizeH="0" baseline="0" smtClean="0">
                        <a:ln>
                          <a:noFill/>
                        </a:ln>
                        <a:solidFill>
                          <a:schemeClr val="tx1"/>
                        </a:solidFill>
                        <a:effectLst/>
                        <a:latin typeface="Book Antiqua"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20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40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70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100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130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Narrow" pitchFamily="34" charset="0"/>
                          <a:cs typeface="Times New Roman" pitchFamily="18" charset="0"/>
                        </a:rPr>
                        <a:t>170</a:t>
                      </a:r>
                      <a:endParaRPr kumimoji="0" lang="en-US" sz="16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274638">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Narrow" pitchFamily="34" charset="0"/>
                          <a:cs typeface="Times New Roman" pitchFamily="18" charset="0"/>
                        </a:rPr>
                        <a:t>JUMLAH</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xBody>
                    <a:bodyPr/>
                    <a:lstStyle/>
                    <a:p>
                      <a:endParaRPr lang="id-ID"/>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cs typeface="Times New Roman" pitchFamily="18" charset="0"/>
                        </a:rPr>
                        <a:t>100 %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200</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300</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400</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550</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700</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850</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Narrow" pitchFamily="34" charset="0"/>
                          <a:cs typeface="Times New Roman" pitchFamily="18" charset="0"/>
                        </a:rPr>
                        <a:t>1.050</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5" name="Rectangle 3"/>
          <p:cNvSpPr>
            <a:spLocks noGrp="1" noChangeArrowheads="1"/>
          </p:cNvSpPr>
          <p:nvPr>
            <p:ph type="body" idx="1"/>
          </p:nvPr>
        </p:nvSpPr>
        <p:spPr>
          <a:xfrm>
            <a:off x="228600" y="2286000"/>
            <a:ext cx="8458200" cy="4876800"/>
          </a:xfrm>
        </p:spPr>
        <p:txBody>
          <a:bodyPr/>
          <a:lstStyle/>
          <a:p>
            <a:pPr indent="14288" eaLnBrk="1" hangingPunct="1">
              <a:buFontTx/>
              <a:buNone/>
              <a:defRPr/>
            </a:pPr>
            <a:r>
              <a:rPr lang="sv-SE" sz="2300" b="1" dirty="0" smtClean="0">
                <a:solidFill>
                  <a:srgbClr val="000000"/>
                </a:solidFill>
                <a:effectLst>
                  <a:outerShdw blurRad="38100" dist="38100" dir="2700000" algn="tl">
                    <a:srgbClr val="FFFFFF"/>
                  </a:outerShdw>
                </a:effectLst>
              </a:rPr>
              <a:t>PEMENPAN No. 60 / 2005. </a:t>
            </a:r>
            <a:r>
              <a:rPr lang="sv-SE" sz="2300" b="1" i="1" u="sng" dirty="0" smtClean="0">
                <a:solidFill>
                  <a:srgbClr val="000000"/>
                </a:solidFill>
                <a:effectLst>
                  <a:outerShdw blurRad="38100" dist="38100" dir="2700000" algn="tl">
                    <a:srgbClr val="FFFFFF"/>
                  </a:outerShdw>
                </a:effectLst>
              </a:rPr>
              <a:t/>
            </a:r>
            <a:br>
              <a:rPr lang="sv-SE" sz="2300" b="1" i="1" u="sng" dirty="0" smtClean="0">
                <a:solidFill>
                  <a:srgbClr val="000000"/>
                </a:solidFill>
                <a:effectLst>
                  <a:outerShdw blurRad="38100" dist="38100" dir="2700000" algn="tl">
                    <a:srgbClr val="FFFFFF"/>
                  </a:outerShdw>
                </a:effectLst>
              </a:rPr>
            </a:br>
            <a:r>
              <a:rPr lang="sv-SE" sz="2300" b="1" i="1" u="sng" dirty="0" smtClean="0">
                <a:solidFill>
                  <a:srgbClr val="000000"/>
                </a:solidFill>
                <a:effectLst>
                  <a:outerShdw blurRad="38100" dist="38100" dir="2700000" algn="tl">
                    <a:srgbClr val="FFFFFF"/>
                  </a:outerShdw>
                </a:effectLst>
              </a:rPr>
              <a:t/>
            </a:r>
            <a:br>
              <a:rPr lang="sv-SE" sz="2300" b="1" i="1" u="sng" dirty="0" smtClean="0">
                <a:solidFill>
                  <a:srgbClr val="000000"/>
                </a:solidFill>
                <a:effectLst>
                  <a:outerShdw blurRad="38100" dist="38100" dir="2700000" algn="tl">
                    <a:srgbClr val="FFFFFF"/>
                  </a:outerShdw>
                </a:effectLst>
              </a:rPr>
            </a:br>
            <a:r>
              <a:rPr lang="sv-SE" sz="2300" b="1" i="1" u="sng" dirty="0" smtClean="0">
                <a:solidFill>
                  <a:srgbClr val="000000"/>
                </a:solidFill>
                <a:effectLst>
                  <a:outerShdw blurRad="38100" dist="38100" dir="2700000" algn="tl">
                    <a:srgbClr val="FFFFFF"/>
                  </a:outerShdw>
                </a:effectLst>
              </a:rPr>
              <a:t>ANGKA KREDIT PENDIDIKAN UNTUK TKT TRAMPIL :</a:t>
            </a:r>
            <a:r>
              <a:rPr lang="sv-SE" sz="2300" dirty="0" smtClean="0">
                <a:solidFill>
                  <a:srgbClr val="000000"/>
                </a:solidFill>
                <a:effectLst>
                  <a:outerShdw blurRad="38100" dist="38100" dir="2700000" algn="tl">
                    <a:srgbClr val="FFFFFF"/>
                  </a:outerShdw>
                </a:effectLst>
              </a:rPr>
              <a:t/>
            </a:r>
            <a:br>
              <a:rPr lang="sv-SE" sz="2300" dirty="0" smtClean="0">
                <a:solidFill>
                  <a:srgbClr val="000000"/>
                </a:solidFill>
                <a:effectLst>
                  <a:outerShdw blurRad="38100" dist="38100" dir="2700000" algn="tl">
                    <a:srgbClr val="FFFFFF"/>
                  </a:outerShdw>
                </a:effectLst>
              </a:rPr>
            </a:br>
            <a:r>
              <a:rPr lang="sv-SE" sz="2300" dirty="0" smtClean="0">
                <a:solidFill>
                  <a:srgbClr val="000000"/>
                </a:solidFill>
                <a:effectLst>
                  <a:outerShdw blurRad="38100" dist="38100" dir="2700000" algn="tl">
                    <a:srgbClr val="FFFFFF"/>
                  </a:outerShdw>
                </a:effectLst>
              </a:rPr>
              <a:t>SLTA/D I	                     </a:t>
            </a:r>
            <a:r>
              <a:rPr lang="id-ID" sz="2300" dirty="0" smtClean="0">
                <a:solidFill>
                  <a:srgbClr val="000000"/>
                </a:solidFill>
                <a:effectLst>
                  <a:outerShdw blurRad="38100" dist="38100" dir="2700000" algn="tl">
                    <a:srgbClr val="FFFFFF"/>
                  </a:outerShdw>
                </a:effectLst>
              </a:rPr>
              <a:t>	</a:t>
            </a:r>
            <a:r>
              <a:rPr lang="sv-SE" sz="2300" dirty="0" smtClean="0">
                <a:solidFill>
                  <a:srgbClr val="000000"/>
                </a:solidFill>
                <a:effectLst>
                  <a:outerShdw blurRad="38100" dist="38100" dir="2700000" algn="tl">
                    <a:srgbClr val="FFFFFF"/>
                  </a:outerShdw>
                </a:effectLst>
              </a:rPr>
              <a:t>: 25    Menjadi 	25 AK</a:t>
            </a:r>
            <a:br>
              <a:rPr lang="sv-SE" sz="2300" dirty="0" smtClean="0">
                <a:solidFill>
                  <a:srgbClr val="000000"/>
                </a:solidFill>
                <a:effectLst>
                  <a:outerShdw blurRad="38100" dist="38100" dir="2700000" algn="tl">
                    <a:srgbClr val="FFFFFF"/>
                  </a:outerShdw>
                </a:effectLst>
              </a:rPr>
            </a:br>
            <a:r>
              <a:rPr lang="sv-SE" sz="2300" dirty="0" smtClean="0">
                <a:solidFill>
                  <a:srgbClr val="000000"/>
                </a:solidFill>
                <a:effectLst>
                  <a:outerShdw blurRad="38100" dist="38100" dir="2700000" algn="tl">
                    <a:srgbClr val="FFFFFF"/>
                  </a:outerShdw>
                </a:effectLst>
              </a:rPr>
              <a:t>DIPLOMA II	            </a:t>
            </a:r>
            <a:r>
              <a:rPr lang="id-ID" sz="2300" dirty="0" smtClean="0">
                <a:solidFill>
                  <a:srgbClr val="000000"/>
                </a:solidFill>
                <a:effectLst>
                  <a:outerShdw blurRad="38100" dist="38100" dir="2700000" algn="tl">
                    <a:srgbClr val="FFFFFF"/>
                  </a:outerShdw>
                </a:effectLst>
              </a:rPr>
              <a:t>		</a:t>
            </a:r>
            <a:r>
              <a:rPr lang="sv-SE" sz="2300" dirty="0" smtClean="0">
                <a:solidFill>
                  <a:srgbClr val="000000"/>
                </a:solidFill>
                <a:effectLst>
                  <a:outerShdw blurRad="38100" dist="38100" dir="2700000" algn="tl">
                    <a:srgbClr val="FFFFFF"/>
                  </a:outerShdw>
                </a:effectLst>
              </a:rPr>
              <a:t>: 50    Menjadi	40 AK</a:t>
            </a:r>
            <a:br>
              <a:rPr lang="sv-SE" sz="2300" dirty="0" smtClean="0">
                <a:solidFill>
                  <a:srgbClr val="000000"/>
                </a:solidFill>
                <a:effectLst>
                  <a:outerShdw blurRad="38100" dist="38100" dir="2700000" algn="tl">
                    <a:srgbClr val="FFFFFF"/>
                  </a:outerShdw>
                </a:effectLst>
              </a:rPr>
            </a:br>
            <a:r>
              <a:rPr lang="sv-SE" sz="2300" dirty="0" smtClean="0">
                <a:solidFill>
                  <a:srgbClr val="000000"/>
                </a:solidFill>
                <a:effectLst>
                  <a:outerShdw blurRad="38100" dist="38100" dir="2700000" algn="tl">
                    <a:srgbClr val="FFFFFF"/>
                  </a:outerShdw>
                </a:effectLst>
              </a:rPr>
              <a:t>DIPLOMA III/SARMUD       </a:t>
            </a:r>
            <a:r>
              <a:rPr lang="id-ID" sz="2300" dirty="0" smtClean="0">
                <a:solidFill>
                  <a:srgbClr val="000000"/>
                </a:solidFill>
                <a:effectLst>
                  <a:outerShdw blurRad="38100" dist="38100" dir="2700000" algn="tl">
                    <a:srgbClr val="FFFFFF"/>
                  </a:outerShdw>
                </a:effectLst>
              </a:rPr>
              <a:t>	</a:t>
            </a:r>
            <a:r>
              <a:rPr lang="sv-SE" sz="2300" dirty="0" smtClean="0">
                <a:solidFill>
                  <a:srgbClr val="000000"/>
                </a:solidFill>
                <a:effectLst>
                  <a:outerShdw blurRad="38100" dist="38100" dir="2700000" algn="tl">
                    <a:srgbClr val="FFFFFF"/>
                  </a:outerShdw>
                </a:effectLst>
              </a:rPr>
              <a:t>: 50    Menjadi  	60 AK</a:t>
            </a:r>
            <a:r>
              <a:rPr lang="sv-SE" sz="2300" b="1" i="1" u="sng" dirty="0" smtClean="0">
                <a:solidFill>
                  <a:srgbClr val="000000"/>
                </a:solidFill>
                <a:effectLst>
                  <a:outerShdw blurRad="38100" dist="38100" dir="2700000" algn="tl">
                    <a:srgbClr val="FFFFFF"/>
                  </a:outerShdw>
                </a:effectLst>
              </a:rPr>
              <a:t/>
            </a:r>
            <a:br>
              <a:rPr lang="sv-SE" sz="2300" b="1" i="1" u="sng" dirty="0" smtClean="0">
                <a:solidFill>
                  <a:srgbClr val="000000"/>
                </a:solidFill>
                <a:effectLst>
                  <a:outerShdw blurRad="38100" dist="38100" dir="2700000" algn="tl">
                    <a:srgbClr val="FFFFFF"/>
                  </a:outerShdw>
                </a:effectLst>
              </a:rPr>
            </a:br>
            <a:r>
              <a:rPr lang="sv-SE" sz="2300" b="1" i="1" u="sng" dirty="0" smtClean="0">
                <a:solidFill>
                  <a:srgbClr val="000000"/>
                </a:solidFill>
                <a:effectLst>
                  <a:outerShdw blurRad="38100" dist="38100" dir="2700000" algn="tl">
                    <a:srgbClr val="FFFFFF"/>
                  </a:outerShdw>
                </a:effectLst>
              </a:rPr>
              <a:t/>
            </a:r>
            <a:br>
              <a:rPr lang="sv-SE" sz="2300" b="1" i="1" u="sng" dirty="0" smtClean="0">
                <a:solidFill>
                  <a:srgbClr val="000000"/>
                </a:solidFill>
                <a:effectLst>
                  <a:outerShdw blurRad="38100" dist="38100" dir="2700000" algn="tl">
                    <a:srgbClr val="FFFFFF"/>
                  </a:outerShdw>
                </a:effectLst>
              </a:rPr>
            </a:br>
            <a:r>
              <a:rPr lang="sv-SE" sz="2300" b="1" i="1" u="sng" dirty="0" smtClean="0">
                <a:solidFill>
                  <a:srgbClr val="000000"/>
                </a:solidFill>
                <a:effectLst>
                  <a:outerShdw blurRad="38100" dist="38100" dir="2700000" algn="tl">
                    <a:srgbClr val="FFFFFF"/>
                  </a:outerShdw>
                </a:effectLst>
              </a:rPr>
              <a:t>ANGKA KREDIT PENDIDIKAN UNTUK TKT AHLI :</a:t>
            </a:r>
            <a:r>
              <a:rPr lang="sv-SE" sz="2300" dirty="0" smtClean="0">
                <a:solidFill>
                  <a:srgbClr val="000000"/>
                </a:solidFill>
                <a:effectLst>
                  <a:outerShdw blurRad="38100" dist="38100" dir="2700000" algn="tl">
                    <a:srgbClr val="FFFFFF"/>
                  </a:outerShdw>
                </a:effectLst>
              </a:rPr>
              <a:t/>
            </a:r>
            <a:br>
              <a:rPr lang="sv-SE" sz="2300" dirty="0" smtClean="0">
                <a:solidFill>
                  <a:srgbClr val="000000"/>
                </a:solidFill>
                <a:effectLst>
                  <a:outerShdw blurRad="38100" dist="38100" dir="2700000" algn="tl">
                    <a:srgbClr val="FFFFFF"/>
                  </a:outerShdw>
                </a:effectLst>
              </a:rPr>
            </a:br>
            <a:r>
              <a:rPr lang="sv-SE" sz="2300" dirty="0" smtClean="0">
                <a:solidFill>
                  <a:srgbClr val="000000"/>
                </a:solidFill>
                <a:effectLst>
                  <a:outerShdw blurRad="38100" dist="38100" dir="2700000" algn="tl">
                    <a:srgbClr val="FFFFFF"/>
                  </a:outerShdw>
                </a:effectLst>
              </a:rPr>
              <a:t>SARJANA (S-1) /D-IV	</a:t>
            </a:r>
            <a:r>
              <a:rPr lang="id-ID" sz="2300" dirty="0" smtClean="0">
                <a:solidFill>
                  <a:srgbClr val="000000"/>
                </a:solidFill>
                <a:effectLst>
                  <a:outerShdw blurRad="38100" dist="38100" dir="2700000" algn="tl">
                    <a:srgbClr val="FFFFFF"/>
                  </a:outerShdw>
                </a:effectLst>
              </a:rPr>
              <a:t>	</a:t>
            </a:r>
            <a:r>
              <a:rPr lang="sv-SE" sz="2300" dirty="0" smtClean="0">
                <a:solidFill>
                  <a:srgbClr val="000000"/>
                </a:solidFill>
                <a:effectLst>
                  <a:outerShdw blurRad="38100" dist="38100" dir="2700000" algn="tl">
                    <a:srgbClr val="FFFFFF"/>
                  </a:outerShdw>
                </a:effectLst>
              </a:rPr>
              <a:t>: 75    Menjadi	100 AK</a:t>
            </a:r>
            <a:br>
              <a:rPr lang="sv-SE" sz="2300" dirty="0" smtClean="0">
                <a:solidFill>
                  <a:srgbClr val="000000"/>
                </a:solidFill>
                <a:effectLst>
                  <a:outerShdw blurRad="38100" dist="38100" dir="2700000" algn="tl">
                    <a:srgbClr val="FFFFFF"/>
                  </a:outerShdw>
                </a:effectLst>
              </a:rPr>
            </a:br>
            <a:r>
              <a:rPr lang="sv-SE" sz="2300" dirty="0" smtClean="0">
                <a:solidFill>
                  <a:srgbClr val="000000"/>
                </a:solidFill>
                <a:effectLst>
                  <a:outerShdw blurRad="38100" dist="38100" dir="2700000" algn="tl">
                    <a:srgbClr val="FFFFFF"/>
                  </a:outerShdw>
                </a:effectLst>
              </a:rPr>
              <a:t>DOKTER/APOTEKER/	: 100  Menjadi	150 AK</a:t>
            </a:r>
            <a:br>
              <a:rPr lang="sv-SE" sz="2300" dirty="0" smtClean="0">
                <a:solidFill>
                  <a:srgbClr val="000000"/>
                </a:solidFill>
                <a:effectLst>
                  <a:outerShdw blurRad="38100" dist="38100" dir="2700000" algn="tl">
                    <a:srgbClr val="FFFFFF"/>
                  </a:outerShdw>
                </a:effectLst>
              </a:rPr>
            </a:br>
            <a:r>
              <a:rPr lang="sv-SE" sz="2300" dirty="0" smtClean="0">
                <a:solidFill>
                  <a:srgbClr val="000000"/>
                </a:solidFill>
                <a:effectLst>
                  <a:outerShdw blurRad="38100" dist="38100" dir="2700000" algn="tl">
                    <a:srgbClr val="FFFFFF"/>
                  </a:outerShdw>
                </a:effectLst>
              </a:rPr>
              <a:t>MAGISTER (S-2)</a:t>
            </a:r>
            <a:r>
              <a:rPr lang="pt-BR" sz="2300" dirty="0" smtClean="0">
                <a:solidFill>
                  <a:srgbClr val="000000"/>
                </a:solidFill>
                <a:effectLst>
                  <a:outerShdw blurRad="38100" dist="38100" dir="2700000" algn="tl">
                    <a:srgbClr val="FFFFFF"/>
                  </a:outerShdw>
                </a:effectLst>
              </a:rPr>
              <a:t/>
            </a:r>
            <a:br>
              <a:rPr lang="pt-BR" sz="2300" dirty="0" smtClean="0">
                <a:solidFill>
                  <a:srgbClr val="000000"/>
                </a:solidFill>
                <a:effectLst>
                  <a:outerShdw blurRad="38100" dist="38100" dir="2700000" algn="tl">
                    <a:srgbClr val="FFFFFF"/>
                  </a:outerShdw>
                </a:effectLst>
              </a:rPr>
            </a:br>
            <a:r>
              <a:rPr lang="pt-BR" sz="2300" dirty="0" smtClean="0">
                <a:solidFill>
                  <a:srgbClr val="000000"/>
                </a:solidFill>
                <a:effectLst>
                  <a:outerShdw blurRad="38100" dist="38100" dir="2700000" algn="tl">
                    <a:srgbClr val="FFFFFF"/>
                  </a:outerShdw>
                </a:effectLst>
              </a:rPr>
              <a:t>DOKTOR (S-3)	          </a:t>
            </a:r>
            <a:r>
              <a:rPr lang="id-ID" sz="2300" dirty="0" smtClean="0">
                <a:solidFill>
                  <a:srgbClr val="000000"/>
                </a:solidFill>
                <a:effectLst>
                  <a:outerShdw blurRad="38100" dist="38100" dir="2700000" algn="tl">
                    <a:srgbClr val="FFFFFF"/>
                  </a:outerShdw>
                </a:effectLst>
              </a:rPr>
              <a:t>	</a:t>
            </a:r>
            <a:r>
              <a:rPr lang="pt-BR" sz="2300" dirty="0" smtClean="0">
                <a:solidFill>
                  <a:srgbClr val="000000"/>
                </a:solidFill>
                <a:effectLst>
                  <a:outerShdw blurRad="38100" dist="38100" dir="2700000" algn="tl">
                    <a:srgbClr val="FFFFFF"/>
                  </a:outerShdw>
                </a:effectLst>
              </a:rPr>
              <a:t>: 150  Menjadi	200 AK</a:t>
            </a:r>
            <a:endParaRPr lang="en-US" sz="2300" dirty="0" smtClean="0">
              <a:solidFill>
                <a:srgbClr val="000000"/>
              </a:solidFill>
              <a:effectLst>
                <a:outerShdw blurRad="38100" dist="38100" dir="2700000" algn="tl">
                  <a:srgbClr val="FFFFFF"/>
                </a:outerShdw>
              </a:effectLst>
            </a:endParaRPr>
          </a:p>
        </p:txBody>
      </p:sp>
      <p:sp>
        <p:nvSpPr>
          <p:cNvPr id="3" name="WordArt 1233"/>
          <p:cNvSpPr>
            <a:spLocks noChangeArrowheads="1" noChangeShapeType="1" noTextEdit="1"/>
          </p:cNvSpPr>
          <p:nvPr/>
        </p:nvSpPr>
        <p:spPr bwMode="auto">
          <a:xfrm>
            <a:off x="762000" y="609600"/>
            <a:ext cx="7696200" cy="533400"/>
          </a:xfrm>
          <a:prstGeom prst="rect">
            <a:avLst/>
          </a:prstGeom>
          <a:solidFill>
            <a:schemeClr val="accent2"/>
          </a:solidFill>
        </p:spPr>
        <p:txBody>
          <a:bodyPr wrap="none" fromWordArt="1">
            <a:prstTxWarp prst="textPlain">
              <a:avLst>
                <a:gd name="adj" fmla="val 50000"/>
              </a:avLst>
            </a:prstTxWarp>
          </a:bodyPr>
          <a:lstStyle/>
          <a:p>
            <a:pPr algn="ctr"/>
            <a:r>
              <a:rPr lang="id-ID" sz="3600" b="1" kern="10" dirty="0" smtClean="0">
                <a:ln w="9525">
                  <a:solidFill>
                    <a:srgbClr val="66FF33"/>
                  </a:solidFill>
                  <a:round/>
                  <a:headEnd/>
                  <a:tailEnd/>
                </a:ln>
                <a:solidFill>
                  <a:schemeClr val="bg1"/>
                </a:solidFill>
                <a:latin typeface="Bookman Old Style"/>
              </a:rPr>
              <a:t>AK IJAZAH YANG LINIER</a:t>
            </a:r>
            <a:endParaRPr lang="en-US" sz="3600" b="1" kern="10" dirty="0">
              <a:ln w="9525">
                <a:solidFill>
                  <a:srgbClr val="66FF33"/>
                </a:solidFill>
                <a:round/>
                <a:headEnd/>
                <a:tailEnd/>
              </a:ln>
              <a:solidFill>
                <a:schemeClr val="bg1"/>
              </a:solidFill>
              <a:latin typeface="Bookman Old Style"/>
            </a:endParaRPr>
          </a:p>
        </p:txBody>
      </p:sp>
      <p:sp>
        <p:nvSpPr>
          <p:cNvPr id="4" name="WordArt 1233"/>
          <p:cNvSpPr>
            <a:spLocks noChangeArrowheads="1" noChangeShapeType="1" noTextEdit="1"/>
          </p:cNvSpPr>
          <p:nvPr/>
        </p:nvSpPr>
        <p:spPr bwMode="auto">
          <a:xfrm>
            <a:off x="609600" y="1876424"/>
            <a:ext cx="3352800" cy="395288"/>
          </a:xfrm>
          <a:prstGeom prst="rect">
            <a:avLst/>
          </a:prstGeom>
        </p:spPr>
        <p:txBody>
          <a:bodyPr wrap="none" fromWordArt="1">
            <a:prstTxWarp prst="textPlain">
              <a:avLst>
                <a:gd name="adj" fmla="val 50000"/>
              </a:avLst>
            </a:prstTxWarp>
          </a:bodyPr>
          <a:lstStyle/>
          <a:p>
            <a:pPr algn="ctr"/>
            <a:r>
              <a:rPr lang="id-ID" sz="3600" b="1" kern="10" dirty="0" smtClean="0">
                <a:ln w="9525">
                  <a:solidFill>
                    <a:srgbClr val="66FF33"/>
                  </a:solidFill>
                  <a:round/>
                  <a:headEnd/>
                  <a:tailEnd/>
                </a:ln>
                <a:solidFill>
                  <a:srgbClr val="FF0000"/>
                </a:solidFill>
                <a:latin typeface="Bookman Old Style"/>
              </a:rPr>
              <a:t>Masuk Unsur Utama</a:t>
            </a:r>
            <a:endParaRPr lang="en-US" sz="3600" b="1" kern="10" dirty="0">
              <a:ln w="9525">
                <a:solidFill>
                  <a:srgbClr val="66FF33"/>
                </a:solidFill>
                <a:round/>
                <a:headEnd/>
                <a:tailEnd/>
              </a:ln>
              <a:solidFill>
                <a:srgbClr val="FF0000"/>
              </a:solidFill>
              <a:latin typeface="Bookman Old Style"/>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0600" y="969168"/>
            <a:ext cx="2209800" cy="2209800"/>
          </a:xfrm>
          <a:prstGeom prst="ellipse">
            <a:avLst/>
          </a:prstGeom>
          <a:ln>
            <a:noFill/>
          </a:ln>
          <a:effectLst>
            <a:softEdge rad="112500"/>
          </a:effectLst>
        </p:spPr>
      </p:pic>
    </p:spTree>
    <p:extLst>
      <p:ext uri="{BB962C8B-B14F-4D97-AF65-F5344CB8AC3E}">
        <p14:creationId xmlns:p14="http://schemas.microsoft.com/office/powerpoint/2010/main" val="193698925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07875">
                                            <p:txEl>
                                              <p:pRg st="0" end="0"/>
                                            </p:txEl>
                                          </p:spTgt>
                                        </p:tgtEl>
                                        <p:attrNameLst>
                                          <p:attrName>style.visibility</p:attrName>
                                        </p:attrNameLst>
                                      </p:cBhvr>
                                      <p:to>
                                        <p:strVal val="visible"/>
                                      </p:to>
                                    </p:set>
                                    <p:animEffect transition="in" filter="wipe(left)">
                                      <p:cBhvr>
                                        <p:cTn id="7" dur="2000"/>
                                        <p:tgtEl>
                                          <p:spTgt spid="2078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895600"/>
            <a:ext cx="8229600" cy="3352800"/>
          </a:xfrm>
        </p:spPr>
        <p:txBody>
          <a:bodyPr>
            <a:normAutofit fontScale="92500" lnSpcReduction="20000"/>
          </a:bodyPr>
          <a:lstStyle/>
          <a:p>
            <a:pPr>
              <a:buClr>
                <a:srgbClr val="000000"/>
              </a:buClr>
              <a:defRPr/>
            </a:pPr>
            <a:r>
              <a:rPr lang="en-US" dirty="0" err="1" smtClean="0">
                <a:solidFill>
                  <a:srgbClr val="000000"/>
                </a:solidFill>
                <a:effectLst/>
              </a:rPr>
              <a:t>Apabila</a:t>
            </a:r>
            <a:r>
              <a:rPr lang="en-US" dirty="0" smtClean="0">
                <a:solidFill>
                  <a:srgbClr val="000000"/>
                </a:solidFill>
                <a:effectLst/>
              </a:rPr>
              <a:t> </a:t>
            </a:r>
            <a:r>
              <a:rPr lang="en-US" dirty="0" err="1" smtClean="0">
                <a:solidFill>
                  <a:srgbClr val="000000"/>
                </a:solidFill>
                <a:effectLst/>
              </a:rPr>
              <a:t>ijazah</a:t>
            </a:r>
            <a:r>
              <a:rPr lang="en-US" dirty="0" smtClean="0">
                <a:solidFill>
                  <a:srgbClr val="000000"/>
                </a:solidFill>
                <a:effectLst/>
              </a:rPr>
              <a:t> </a:t>
            </a:r>
            <a:r>
              <a:rPr lang="en-US" dirty="0" err="1" smtClean="0">
                <a:solidFill>
                  <a:srgbClr val="000000"/>
                </a:solidFill>
                <a:effectLst/>
              </a:rPr>
              <a:t>tersebut</a:t>
            </a:r>
            <a:r>
              <a:rPr lang="en-US" dirty="0" smtClean="0">
                <a:solidFill>
                  <a:srgbClr val="000000"/>
                </a:solidFill>
                <a:effectLst/>
              </a:rPr>
              <a:t> </a:t>
            </a:r>
            <a:r>
              <a:rPr lang="en-US" dirty="0" err="1" smtClean="0">
                <a:solidFill>
                  <a:srgbClr val="000000"/>
                </a:solidFill>
                <a:effectLst/>
              </a:rPr>
              <a:t>tidak</a:t>
            </a:r>
            <a:r>
              <a:rPr lang="en-US" dirty="0" smtClean="0">
                <a:solidFill>
                  <a:srgbClr val="000000"/>
                </a:solidFill>
                <a:effectLst/>
              </a:rPr>
              <a:t> </a:t>
            </a:r>
            <a:r>
              <a:rPr lang="en-US" dirty="0" err="1" smtClean="0">
                <a:solidFill>
                  <a:srgbClr val="000000"/>
                </a:solidFill>
                <a:effectLst/>
              </a:rPr>
              <a:t>relevan</a:t>
            </a:r>
            <a:r>
              <a:rPr lang="en-US" dirty="0" smtClean="0">
                <a:solidFill>
                  <a:srgbClr val="000000"/>
                </a:solidFill>
                <a:effectLst/>
              </a:rPr>
              <a:t> </a:t>
            </a:r>
            <a:r>
              <a:rPr lang="en-US" dirty="0" err="1" smtClean="0">
                <a:solidFill>
                  <a:srgbClr val="000000"/>
                </a:solidFill>
                <a:effectLst/>
              </a:rPr>
              <a:t>dengan</a:t>
            </a:r>
            <a:r>
              <a:rPr lang="en-US" dirty="0" smtClean="0">
                <a:solidFill>
                  <a:srgbClr val="000000"/>
                </a:solidFill>
                <a:effectLst/>
              </a:rPr>
              <a:t> </a:t>
            </a:r>
            <a:r>
              <a:rPr lang="en-US" dirty="0" err="1" smtClean="0">
                <a:solidFill>
                  <a:srgbClr val="000000"/>
                </a:solidFill>
                <a:effectLst/>
              </a:rPr>
              <a:t>tugas</a:t>
            </a:r>
            <a:r>
              <a:rPr lang="en-US" dirty="0" smtClean="0">
                <a:solidFill>
                  <a:srgbClr val="000000"/>
                </a:solidFill>
                <a:effectLst/>
              </a:rPr>
              <a:t> </a:t>
            </a:r>
            <a:r>
              <a:rPr lang="en-US" dirty="0" err="1" smtClean="0">
                <a:solidFill>
                  <a:srgbClr val="000000"/>
                </a:solidFill>
                <a:effectLst/>
              </a:rPr>
              <a:t>pokok</a:t>
            </a:r>
            <a:r>
              <a:rPr lang="en-US" dirty="0" smtClean="0">
                <a:solidFill>
                  <a:srgbClr val="000000"/>
                </a:solidFill>
                <a:effectLst/>
              </a:rPr>
              <a:t> </a:t>
            </a:r>
            <a:r>
              <a:rPr lang="en-US" dirty="0" err="1" smtClean="0">
                <a:solidFill>
                  <a:srgbClr val="000000"/>
                </a:solidFill>
                <a:effectLst/>
              </a:rPr>
              <a:t>dalam</a:t>
            </a:r>
            <a:r>
              <a:rPr lang="en-US" dirty="0" smtClean="0">
                <a:solidFill>
                  <a:srgbClr val="000000"/>
                </a:solidFill>
                <a:effectLst/>
              </a:rPr>
              <a:t> </a:t>
            </a:r>
            <a:r>
              <a:rPr lang="en-US" dirty="0" err="1" smtClean="0">
                <a:solidFill>
                  <a:srgbClr val="000000"/>
                </a:solidFill>
                <a:effectLst/>
              </a:rPr>
              <a:t>jabatan</a:t>
            </a:r>
            <a:r>
              <a:rPr lang="en-US" dirty="0" smtClean="0">
                <a:solidFill>
                  <a:srgbClr val="000000"/>
                </a:solidFill>
                <a:effectLst/>
              </a:rPr>
              <a:t> </a:t>
            </a:r>
            <a:r>
              <a:rPr lang="en-US" dirty="0" err="1" smtClean="0">
                <a:solidFill>
                  <a:srgbClr val="000000"/>
                </a:solidFill>
                <a:effectLst/>
              </a:rPr>
              <a:t>fungsionalnya</a:t>
            </a:r>
            <a:r>
              <a:rPr lang="en-US" dirty="0" smtClean="0">
                <a:solidFill>
                  <a:srgbClr val="000000"/>
                </a:solidFill>
                <a:effectLst/>
              </a:rPr>
              <a:t>, </a:t>
            </a:r>
            <a:r>
              <a:rPr lang="en-US" dirty="0" err="1" smtClean="0">
                <a:solidFill>
                  <a:srgbClr val="000000"/>
                </a:solidFill>
                <a:effectLst/>
              </a:rPr>
              <a:t>maka</a:t>
            </a:r>
            <a:r>
              <a:rPr lang="en-US" dirty="0" smtClean="0">
                <a:solidFill>
                  <a:srgbClr val="000000"/>
                </a:solidFill>
                <a:effectLst/>
              </a:rPr>
              <a:t> :</a:t>
            </a:r>
          </a:p>
          <a:p>
            <a:pPr lvl="1">
              <a:spcBef>
                <a:spcPts val="1800"/>
              </a:spcBef>
              <a:buClr>
                <a:srgbClr val="000000"/>
              </a:buClr>
              <a:buFontTx/>
              <a:buChar char="-"/>
              <a:defRPr/>
            </a:pPr>
            <a:r>
              <a:rPr lang="en-US" dirty="0" err="1" smtClean="0">
                <a:solidFill>
                  <a:srgbClr val="000000"/>
                </a:solidFill>
                <a:effectLst/>
              </a:rPr>
              <a:t>Ijazah</a:t>
            </a:r>
            <a:r>
              <a:rPr lang="en-US" dirty="0" smtClean="0">
                <a:solidFill>
                  <a:srgbClr val="000000"/>
                </a:solidFill>
                <a:effectLst/>
              </a:rPr>
              <a:t> S-1/D-IV </a:t>
            </a:r>
            <a:r>
              <a:rPr lang="en-US" dirty="0" err="1" smtClean="0">
                <a:solidFill>
                  <a:srgbClr val="000000"/>
                </a:solidFill>
                <a:effectLst/>
              </a:rPr>
              <a:t>dinilai</a:t>
            </a:r>
            <a:r>
              <a:rPr lang="en-US" dirty="0" smtClean="0">
                <a:solidFill>
                  <a:srgbClr val="000000"/>
                </a:solidFill>
                <a:effectLst/>
              </a:rPr>
              <a:t>  </a:t>
            </a:r>
            <a:r>
              <a:rPr lang="id-ID" dirty="0" smtClean="0">
                <a:solidFill>
                  <a:srgbClr val="000000"/>
                </a:solidFill>
                <a:effectLst/>
              </a:rPr>
              <a:t>.</a:t>
            </a:r>
            <a:r>
              <a:rPr lang="en-US" dirty="0" smtClean="0">
                <a:solidFill>
                  <a:srgbClr val="000000"/>
                </a:solidFill>
                <a:effectLst/>
              </a:rPr>
              <a:t>……..	  5  AK</a:t>
            </a:r>
          </a:p>
          <a:p>
            <a:pPr lvl="1">
              <a:buClr>
                <a:srgbClr val="000000"/>
              </a:buClr>
              <a:buFontTx/>
              <a:buChar char="-"/>
              <a:defRPr/>
            </a:pPr>
            <a:r>
              <a:rPr lang="en-US" dirty="0" err="1" smtClean="0">
                <a:solidFill>
                  <a:srgbClr val="000000"/>
                </a:solidFill>
                <a:effectLst/>
              </a:rPr>
              <a:t>Ijazah</a:t>
            </a:r>
            <a:r>
              <a:rPr lang="en-US" dirty="0" smtClean="0">
                <a:solidFill>
                  <a:srgbClr val="000000"/>
                </a:solidFill>
                <a:effectLst/>
              </a:rPr>
              <a:t> S-2/</a:t>
            </a:r>
            <a:r>
              <a:rPr lang="en-US" dirty="0" err="1" smtClean="0">
                <a:solidFill>
                  <a:srgbClr val="000000"/>
                </a:solidFill>
                <a:effectLst/>
              </a:rPr>
              <a:t>sederajat</a:t>
            </a:r>
            <a:r>
              <a:rPr lang="en-US" dirty="0" smtClean="0">
                <a:solidFill>
                  <a:srgbClr val="000000"/>
                </a:solidFill>
                <a:effectLst/>
              </a:rPr>
              <a:t> </a:t>
            </a:r>
            <a:r>
              <a:rPr lang="en-US" dirty="0" err="1" smtClean="0">
                <a:solidFill>
                  <a:srgbClr val="000000"/>
                </a:solidFill>
                <a:effectLst/>
              </a:rPr>
              <a:t>dinilai</a:t>
            </a:r>
            <a:r>
              <a:rPr lang="en-US" dirty="0" smtClean="0">
                <a:solidFill>
                  <a:srgbClr val="000000"/>
                </a:solidFill>
                <a:effectLst/>
              </a:rPr>
              <a:t> … 10  AK</a:t>
            </a:r>
          </a:p>
          <a:p>
            <a:pPr lvl="1">
              <a:buClr>
                <a:srgbClr val="000000"/>
              </a:buClr>
              <a:buFontTx/>
              <a:buChar char="-"/>
              <a:defRPr/>
            </a:pPr>
            <a:r>
              <a:rPr lang="en-US" dirty="0" err="1" smtClean="0">
                <a:solidFill>
                  <a:srgbClr val="000000"/>
                </a:solidFill>
                <a:effectLst/>
              </a:rPr>
              <a:t>Ijazah</a:t>
            </a:r>
            <a:r>
              <a:rPr lang="en-US" dirty="0" smtClean="0">
                <a:solidFill>
                  <a:srgbClr val="000000"/>
                </a:solidFill>
                <a:effectLst/>
              </a:rPr>
              <a:t> S-3/</a:t>
            </a:r>
            <a:r>
              <a:rPr lang="en-US" dirty="0" err="1" smtClean="0">
                <a:solidFill>
                  <a:srgbClr val="000000"/>
                </a:solidFill>
                <a:effectLst/>
              </a:rPr>
              <a:t>Doktor</a:t>
            </a:r>
            <a:r>
              <a:rPr lang="en-US" dirty="0" smtClean="0">
                <a:solidFill>
                  <a:srgbClr val="000000"/>
                </a:solidFill>
                <a:effectLst/>
              </a:rPr>
              <a:t> </a:t>
            </a:r>
            <a:r>
              <a:rPr lang="en-US" dirty="0" err="1" smtClean="0">
                <a:solidFill>
                  <a:srgbClr val="000000"/>
                </a:solidFill>
                <a:effectLst/>
              </a:rPr>
              <a:t>dinilai</a:t>
            </a:r>
            <a:r>
              <a:rPr lang="en-US" dirty="0" smtClean="0">
                <a:solidFill>
                  <a:srgbClr val="000000"/>
                </a:solidFill>
                <a:effectLst/>
              </a:rPr>
              <a:t>  …… 15  AK</a:t>
            </a:r>
          </a:p>
          <a:p>
            <a:pPr>
              <a:buClr>
                <a:srgbClr val="000000"/>
              </a:buClr>
              <a:buFontTx/>
              <a:buNone/>
              <a:defRPr/>
            </a:pPr>
            <a:endParaRPr lang="en-US" dirty="0" smtClean="0">
              <a:solidFill>
                <a:srgbClr val="000000"/>
              </a:solidFill>
              <a:effectLst/>
            </a:endParaRPr>
          </a:p>
          <a:p>
            <a:pPr>
              <a:buClr>
                <a:srgbClr val="000000"/>
              </a:buClr>
              <a:buFont typeface="Wingdings" pitchFamily="2" charset="2"/>
              <a:buChar char="q"/>
              <a:defRPr/>
            </a:pPr>
            <a:r>
              <a:rPr lang="en-US" b="1" dirty="0" err="1" smtClean="0">
                <a:solidFill>
                  <a:srgbClr val="FF0000"/>
                </a:solidFill>
                <a:effectLst/>
              </a:rPr>
              <a:t>Masuk</a:t>
            </a:r>
            <a:r>
              <a:rPr lang="en-US" b="1" dirty="0" smtClean="0">
                <a:solidFill>
                  <a:srgbClr val="FF0000"/>
                </a:solidFill>
                <a:effectLst/>
              </a:rPr>
              <a:t> </a:t>
            </a:r>
            <a:r>
              <a:rPr lang="en-US" b="1" dirty="0" err="1" smtClean="0">
                <a:solidFill>
                  <a:srgbClr val="FF0000"/>
                </a:solidFill>
                <a:effectLst/>
              </a:rPr>
              <a:t>dalam</a:t>
            </a:r>
            <a:r>
              <a:rPr lang="en-US" b="1" dirty="0" smtClean="0">
                <a:solidFill>
                  <a:srgbClr val="FF0000"/>
                </a:solidFill>
                <a:effectLst/>
              </a:rPr>
              <a:t> </a:t>
            </a:r>
            <a:r>
              <a:rPr lang="en-US" b="1" dirty="0" err="1" smtClean="0">
                <a:solidFill>
                  <a:srgbClr val="FF0000"/>
                </a:solidFill>
                <a:effectLst/>
              </a:rPr>
              <a:t>unsur</a:t>
            </a:r>
            <a:r>
              <a:rPr lang="en-US" b="1" dirty="0" smtClean="0">
                <a:solidFill>
                  <a:srgbClr val="FF0000"/>
                </a:solidFill>
                <a:effectLst/>
              </a:rPr>
              <a:t> </a:t>
            </a:r>
            <a:r>
              <a:rPr lang="en-US" b="1" dirty="0" err="1" smtClean="0">
                <a:solidFill>
                  <a:srgbClr val="FF0000"/>
                </a:solidFill>
                <a:effectLst/>
              </a:rPr>
              <a:t>penunjang</a:t>
            </a:r>
            <a:r>
              <a:rPr lang="en-US" b="1" dirty="0" smtClean="0">
                <a:solidFill>
                  <a:srgbClr val="FF0000"/>
                </a:solidFill>
                <a:effectLst/>
              </a:rPr>
              <a:t>.</a:t>
            </a:r>
            <a:endParaRPr lang="en-US" dirty="0">
              <a:solidFill>
                <a:srgbClr val="FF0000"/>
              </a:solidFill>
            </a:endParaRPr>
          </a:p>
        </p:txBody>
      </p:sp>
      <p:sp>
        <p:nvSpPr>
          <p:cNvPr id="4" name="WordArt 1233"/>
          <p:cNvSpPr>
            <a:spLocks noChangeArrowheads="1" noChangeShapeType="1" noTextEdit="1"/>
          </p:cNvSpPr>
          <p:nvPr/>
        </p:nvSpPr>
        <p:spPr bwMode="auto">
          <a:xfrm>
            <a:off x="762000" y="609600"/>
            <a:ext cx="7696200" cy="533400"/>
          </a:xfrm>
          <a:prstGeom prst="rect">
            <a:avLst/>
          </a:prstGeom>
          <a:solidFill>
            <a:schemeClr val="accent2"/>
          </a:solidFill>
        </p:spPr>
        <p:txBody>
          <a:bodyPr wrap="none" fromWordArt="1">
            <a:prstTxWarp prst="textPlain">
              <a:avLst>
                <a:gd name="adj" fmla="val 50000"/>
              </a:avLst>
            </a:prstTxWarp>
          </a:bodyPr>
          <a:lstStyle/>
          <a:p>
            <a:pPr algn="ctr"/>
            <a:r>
              <a:rPr lang="id-ID" sz="3600" b="1" kern="10" dirty="0" smtClean="0">
                <a:ln w="9525">
                  <a:solidFill>
                    <a:srgbClr val="66FF33"/>
                  </a:solidFill>
                  <a:round/>
                  <a:headEnd/>
                  <a:tailEnd/>
                </a:ln>
                <a:solidFill>
                  <a:schemeClr val="bg1"/>
                </a:solidFill>
                <a:latin typeface="Bookman Old Style"/>
              </a:rPr>
              <a:t>AK IJAZAH YANG TIDAK LINIER</a:t>
            </a:r>
            <a:endParaRPr lang="en-US" sz="3600" b="1" kern="10" dirty="0">
              <a:ln w="9525">
                <a:solidFill>
                  <a:srgbClr val="66FF33"/>
                </a:solidFill>
                <a:round/>
                <a:headEnd/>
                <a:tailEnd/>
              </a:ln>
              <a:solidFill>
                <a:schemeClr val="bg1"/>
              </a:solidFill>
              <a:latin typeface="Bookman Old Style"/>
            </a:endParaRPr>
          </a:p>
        </p:txBody>
      </p:sp>
    </p:spTree>
    <p:extLst>
      <p:ext uri="{BB962C8B-B14F-4D97-AF65-F5344CB8AC3E}">
        <p14:creationId xmlns:p14="http://schemas.microsoft.com/office/powerpoint/2010/main" val="67393562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2819400" y="2133600"/>
            <a:ext cx="2101326" cy="3108543"/>
            <a:chOff x="2819400" y="2133600"/>
            <a:chExt cx="2101326" cy="3108543"/>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2667000"/>
              <a:ext cx="1872726" cy="2006492"/>
            </a:xfrm>
            <a:prstGeom prst="rect">
              <a:avLst/>
            </a:prstGeom>
          </p:spPr>
        </p:pic>
        <p:sp>
          <p:nvSpPr>
            <p:cNvPr id="3" name="Rectangle 2"/>
            <p:cNvSpPr/>
            <p:nvPr/>
          </p:nvSpPr>
          <p:spPr>
            <a:xfrm>
              <a:off x="2819400" y="2133600"/>
              <a:ext cx="2011256" cy="3108543"/>
            </a:xfrm>
            <a:prstGeom prst="rect">
              <a:avLst/>
            </a:prstGeom>
            <a:noFill/>
          </p:spPr>
          <p:txBody>
            <a:bodyPr wrap="square" lIns="91440" tIns="45720" rIns="91440" bIns="45720">
              <a:spAutoFit/>
            </a:bodyPr>
            <a:lstStyle/>
            <a:p>
              <a:pPr algn="ctr"/>
              <a:r>
                <a:rPr lang="id-ID" sz="28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DASAR</a:t>
              </a:r>
            </a:p>
            <a:p>
              <a:pPr algn="ctr"/>
              <a:endParaRPr lang="en-US" sz="2800" b="1" dirty="0" smtClean="0">
                <a:ln w="9525">
                  <a:solidFill>
                    <a:schemeClr val="bg1"/>
                  </a:solidFill>
                  <a:prstDash val="solid"/>
                </a:ln>
                <a:effectLst>
                  <a:outerShdw blurRad="12700" dist="38100" dir="2700000" algn="tl" rotWithShape="0">
                    <a:schemeClr val="bg1">
                      <a:lumMod val="50000"/>
                    </a:schemeClr>
                  </a:outerShdw>
                </a:effectLst>
              </a:endParaRPr>
            </a:p>
            <a:p>
              <a:pPr algn="ctr"/>
              <a:endParaRPr lang="id-ID" sz="2800" b="1" dirty="0">
                <a:ln w="9525">
                  <a:solidFill>
                    <a:schemeClr val="bg1"/>
                  </a:solidFill>
                  <a:prstDash val="solid"/>
                </a:ln>
                <a:effectLst>
                  <a:outerShdw blurRad="12700" dist="38100" dir="2700000" algn="tl" rotWithShape="0">
                    <a:schemeClr val="bg1">
                      <a:lumMod val="50000"/>
                    </a:schemeClr>
                  </a:outerShdw>
                </a:effectLst>
              </a:endParaRPr>
            </a:p>
            <a:p>
              <a:pPr algn="ctr"/>
              <a:endParaRPr lang="id-ID" sz="2800" b="1" dirty="0" smtClean="0">
                <a:ln w="9525">
                  <a:solidFill>
                    <a:schemeClr val="bg1"/>
                  </a:solidFill>
                  <a:prstDash val="solid"/>
                </a:ln>
                <a:effectLst>
                  <a:outerShdw blurRad="12700" dist="38100" dir="2700000" algn="tl" rotWithShape="0">
                    <a:schemeClr val="bg1">
                      <a:lumMod val="50000"/>
                    </a:schemeClr>
                  </a:outerShdw>
                </a:effectLst>
              </a:endParaRPr>
            </a:p>
            <a:p>
              <a:pPr algn="ctr"/>
              <a:endParaRPr lang="id-ID" sz="2800" b="1" dirty="0">
                <a:ln w="9525">
                  <a:solidFill>
                    <a:schemeClr val="bg1"/>
                  </a:solidFill>
                  <a:prstDash val="solid"/>
                </a:ln>
                <a:effectLst>
                  <a:outerShdw blurRad="12700" dist="38100" dir="2700000" algn="tl" rotWithShape="0">
                    <a:schemeClr val="bg1">
                      <a:lumMod val="50000"/>
                    </a:schemeClr>
                  </a:outerShdw>
                </a:effectLst>
              </a:endParaRPr>
            </a:p>
            <a:p>
              <a:pPr algn="ctr"/>
              <a:endParaRPr lang="id-ID" sz="2800" b="1" dirty="0">
                <a:ln w="9525">
                  <a:solidFill>
                    <a:schemeClr val="bg1"/>
                  </a:solidFill>
                  <a:prstDash val="solid"/>
                </a:ln>
                <a:effectLst>
                  <a:outerShdw blurRad="12700" dist="38100" dir="2700000" algn="tl" rotWithShape="0">
                    <a:schemeClr val="bg1">
                      <a:lumMod val="50000"/>
                    </a:schemeClr>
                  </a:outerShdw>
                </a:effectLst>
              </a:endParaRPr>
            </a:p>
            <a:p>
              <a:pPr algn="ctr"/>
              <a:r>
                <a:rPr lang="id-ID" sz="28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PERATURAN</a:t>
              </a:r>
              <a:endPar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grpSp>
      <p:graphicFrame>
        <p:nvGraphicFramePr>
          <p:cNvPr id="5" name="Diagram 4"/>
          <p:cNvGraphicFramePr/>
          <p:nvPr>
            <p:extLst>
              <p:ext uri="{D42A27DB-BD31-4B8C-83A1-F6EECF244321}">
                <p14:modId xmlns:p14="http://schemas.microsoft.com/office/powerpoint/2010/main" val="196678772"/>
              </p:ext>
            </p:extLst>
          </p:nvPr>
        </p:nvGraphicFramePr>
        <p:xfrm>
          <a:off x="0" y="1295400"/>
          <a:ext cx="75438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1447800" y="152400"/>
            <a:ext cx="5714999" cy="461665"/>
          </a:xfrm>
          <a:prstGeom prst="rect">
            <a:avLst/>
          </a:prstGeom>
          <a:noFill/>
        </p:spPr>
        <p:txBody>
          <a:bodyPr wrap="square" rtlCol="0">
            <a:spAutoFit/>
          </a:bodyPr>
          <a:lstStyle/>
          <a:p>
            <a:r>
              <a:rPr lang="id-ID" sz="2400" b="1" dirty="0" smtClean="0">
                <a:solidFill>
                  <a:srgbClr val="C00000"/>
                </a:solidFill>
              </a:rPr>
              <a:t>DASAR PERATURAN JABATAN FUNGSIONAL</a:t>
            </a:r>
            <a:endParaRPr lang="id-ID" sz="2400" b="1" dirty="0">
              <a:solidFill>
                <a:srgbClr val="C00000"/>
              </a:solidFill>
            </a:endParaRPr>
          </a:p>
        </p:txBody>
      </p:sp>
      <p:sp>
        <p:nvSpPr>
          <p:cNvPr id="8" name="Oval Callout 7"/>
          <p:cNvSpPr/>
          <p:nvPr/>
        </p:nvSpPr>
        <p:spPr>
          <a:xfrm>
            <a:off x="2971800" y="838200"/>
            <a:ext cx="4419600" cy="457200"/>
          </a:xfrm>
          <a:prstGeom prst="wedgeEllipseCallou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rgbClr val="C00000"/>
                </a:solidFill>
              </a:rPr>
              <a:t>Ps 139 UU ASN :</a:t>
            </a:r>
          </a:p>
          <a:p>
            <a:pPr algn="ctr"/>
            <a:r>
              <a:rPr lang="en-US" sz="1100" dirty="0" err="1" smtClean="0">
                <a:solidFill>
                  <a:srgbClr val="C00000"/>
                </a:solidFill>
              </a:rPr>
              <a:t>Peraturan</a:t>
            </a:r>
            <a:r>
              <a:rPr lang="en-US" sz="1100" dirty="0" smtClean="0">
                <a:solidFill>
                  <a:srgbClr val="C00000"/>
                </a:solidFill>
              </a:rPr>
              <a:t> lama (</a:t>
            </a:r>
            <a:r>
              <a:rPr lang="en-US" sz="1100" dirty="0" err="1" smtClean="0">
                <a:solidFill>
                  <a:srgbClr val="C00000"/>
                </a:solidFill>
              </a:rPr>
              <a:t>sblm</a:t>
            </a:r>
            <a:r>
              <a:rPr lang="en-US" sz="1100" dirty="0" smtClean="0">
                <a:solidFill>
                  <a:srgbClr val="C00000"/>
                </a:solidFill>
              </a:rPr>
              <a:t> UU ASN) </a:t>
            </a:r>
            <a:r>
              <a:rPr lang="en-US" sz="1100" dirty="0" err="1" smtClean="0">
                <a:solidFill>
                  <a:srgbClr val="C00000"/>
                </a:solidFill>
              </a:rPr>
              <a:t>masih</a:t>
            </a:r>
            <a:r>
              <a:rPr lang="en-US" sz="1100" dirty="0" smtClean="0">
                <a:solidFill>
                  <a:srgbClr val="C00000"/>
                </a:solidFill>
              </a:rPr>
              <a:t> </a:t>
            </a:r>
            <a:r>
              <a:rPr lang="en-US" sz="1100" dirty="0" err="1" smtClean="0">
                <a:solidFill>
                  <a:srgbClr val="C00000"/>
                </a:solidFill>
              </a:rPr>
              <a:t>digunakan</a:t>
            </a:r>
            <a:endParaRPr lang="en-US" sz="1100" dirty="0">
              <a:solidFill>
                <a:srgbClr val="C00000"/>
              </a:solidFill>
            </a:endParaRPr>
          </a:p>
        </p:txBody>
      </p:sp>
      <p:sp>
        <p:nvSpPr>
          <p:cNvPr id="9" name="Oval Callout 8"/>
          <p:cNvSpPr/>
          <p:nvPr/>
        </p:nvSpPr>
        <p:spPr>
          <a:xfrm>
            <a:off x="6095999" y="3581400"/>
            <a:ext cx="2057400" cy="457200"/>
          </a:xfrm>
          <a:prstGeom prst="wedgeEllipseCallou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100" dirty="0" smtClean="0">
                <a:solidFill>
                  <a:srgbClr val="C00000"/>
                </a:solidFill>
              </a:rPr>
              <a:t>Dicabut dg PP 11/2017</a:t>
            </a:r>
            <a:endParaRPr lang="en-US" sz="1100" dirty="0">
              <a:solidFill>
                <a:srgbClr val="C00000"/>
              </a:solidFill>
            </a:endParaRPr>
          </a:p>
        </p:txBody>
      </p:sp>
    </p:spTree>
    <p:extLst>
      <p:ext uri="{BB962C8B-B14F-4D97-AF65-F5344CB8AC3E}">
        <p14:creationId xmlns:p14="http://schemas.microsoft.com/office/powerpoint/2010/main" val="6434456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5850" name="Picture 2" descr="D:\A GAMBAR\3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4267201"/>
            <a:ext cx="3165115"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 Box 3"/>
          <p:cNvSpPr txBox="1">
            <a:spLocks noChangeArrowheads="1"/>
          </p:cNvSpPr>
          <p:nvPr/>
        </p:nvSpPr>
        <p:spPr bwMode="auto">
          <a:xfrm>
            <a:off x="4114800" y="1981200"/>
            <a:ext cx="42672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40000"/>
              </a:spcBef>
            </a:pPr>
            <a:r>
              <a:rPr lang="en-US" sz="2000" dirty="0" err="1">
                <a:solidFill>
                  <a:srgbClr val="000000"/>
                </a:solidFill>
                <a:latin typeface="Berlin Sans FB Demi" panose="020E0802020502020306" pitchFamily="34" charset="0"/>
              </a:rPr>
              <a:t>melakukan</a:t>
            </a:r>
            <a:r>
              <a:rPr lang="en-US" sz="2000" dirty="0">
                <a:solidFill>
                  <a:srgbClr val="000000"/>
                </a:solidFill>
                <a:latin typeface="Berlin Sans FB Demi" panose="020E0802020502020306" pitchFamily="34" charset="0"/>
              </a:rPr>
              <a:t> </a:t>
            </a:r>
            <a:r>
              <a:rPr lang="en-US" sz="2000" dirty="0" err="1">
                <a:solidFill>
                  <a:srgbClr val="000000"/>
                </a:solidFill>
                <a:latin typeface="Berlin Sans FB Demi" panose="020E0802020502020306" pitchFamily="34" charset="0"/>
              </a:rPr>
              <a:t>tugas</a:t>
            </a:r>
            <a:r>
              <a:rPr lang="en-US" sz="2000" dirty="0">
                <a:solidFill>
                  <a:srgbClr val="000000"/>
                </a:solidFill>
                <a:latin typeface="Berlin Sans FB Demi" panose="020E0802020502020306" pitchFamily="34" charset="0"/>
              </a:rPr>
              <a:t> </a:t>
            </a:r>
            <a:r>
              <a:rPr lang="en-US" sz="2000" dirty="0" err="1">
                <a:solidFill>
                  <a:srgbClr val="000000"/>
                </a:solidFill>
                <a:latin typeface="Berlin Sans FB Demi" panose="020E0802020502020306" pitchFamily="34" charset="0"/>
              </a:rPr>
              <a:t>satu</a:t>
            </a:r>
            <a:r>
              <a:rPr lang="en-US" sz="2000" dirty="0">
                <a:solidFill>
                  <a:srgbClr val="000000"/>
                </a:solidFill>
                <a:latin typeface="Berlin Sans FB Demi" panose="020E0802020502020306" pitchFamily="34" charset="0"/>
              </a:rPr>
              <a:t> </a:t>
            </a:r>
            <a:r>
              <a:rPr lang="en-US" sz="2000" dirty="0" err="1">
                <a:solidFill>
                  <a:srgbClr val="000000"/>
                </a:solidFill>
                <a:latin typeface="Berlin Sans FB Demi" panose="020E0802020502020306" pitchFamily="34" charset="0"/>
              </a:rPr>
              <a:t>tingkat</a:t>
            </a:r>
            <a:r>
              <a:rPr lang="en-US" sz="2000" dirty="0">
                <a:solidFill>
                  <a:srgbClr val="000000"/>
                </a:solidFill>
                <a:latin typeface="Berlin Sans FB Demi" panose="020E0802020502020306" pitchFamily="34" charset="0"/>
              </a:rPr>
              <a:t> </a:t>
            </a:r>
            <a:r>
              <a:rPr lang="en-US" sz="2000" dirty="0" err="1">
                <a:solidFill>
                  <a:srgbClr val="000000"/>
                </a:solidFill>
                <a:latin typeface="Berlin Sans FB Demi" panose="020E0802020502020306" pitchFamily="34" charset="0"/>
              </a:rPr>
              <a:t>diatas</a:t>
            </a:r>
            <a:r>
              <a:rPr lang="en-US" sz="2000" dirty="0">
                <a:solidFill>
                  <a:srgbClr val="000000"/>
                </a:solidFill>
                <a:latin typeface="Berlin Sans FB Demi" panose="020E0802020502020306" pitchFamily="34" charset="0"/>
              </a:rPr>
              <a:t> </a:t>
            </a:r>
            <a:r>
              <a:rPr lang="en-US" sz="2000" dirty="0" err="1">
                <a:solidFill>
                  <a:srgbClr val="000000"/>
                </a:solidFill>
                <a:latin typeface="Berlin Sans FB Demi" panose="020E0802020502020306" pitchFamily="34" charset="0"/>
              </a:rPr>
              <a:t>jenjang</a:t>
            </a:r>
            <a:r>
              <a:rPr lang="en-US" sz="2000" dirty="0">
                <a:solidFill>
                  <a:srgbClr val="000000"/>
                </a:solidFill>
                <a:latin typeface="Berlin Sans FB Demi" panose="020E0802020502020306" pitchFamily="34" charset="0"/>
              </a:rPr>
              <a:t> </a:t>
            </a:r>
            <a:r>
              <a:rPr lang="en-US" sz="2000" dirty="0" err="1">
                <a:solidFill>
                  <a:srgbClr val="000000"/>
                </a:solidFill>
                <a:latin typeface="Berlin Sans FB Demi" panose="020E0802020502020306" pitchFamily="34" charset="0"/>
              </a:rPr>
              <a:t>jabatan</a:t>
            </a:r>
            <a:r>
              <a:rPr lang="en-US" sz="2000" dirty="0">
                <a:solidFill>
                  <a:srgbClr val="000000"/>
                </a:solidFill>
                <a:latin typeface="Berlin Sans FB Demi" panose="020E0802020502020306" pitchFamily="34" charset="0"/>
              </a:rPr>
              <a:t> d</a:t>
            </a:r>
            <a:r>
              <a:rPr lang="id-ID" sz="2000" dirty="0">
                <a:solidFill>
                  <a:srgbClr val="000000"/>
                </a:solidFill>
                <a:latin typeface="Berlin Sans FB Demi" panose="020E0802020502020306" pitchFamily="34" charset="0"/>
              </a:rPr>
              <a:t>inilai </a:t>
            </a:r>
            <a:r>
              <a:rPr lang="en-US" sz="2000" dirty="0">
                <a:solidFill>
                  <a:srgbClr val="000000"/>
                </a:solidFill>
                <a:latin typeface="Berlin Sans FB Demi" panose="020E0802020502020306" pitchFamily="34" charset="0"/>
              </a:rPr>
              <a:t> </a:t>
            </a:r>
            <a:r>
              <a:rPr lang="en-US" sz="2000" dirty="0">
                <a:solidFill>
                  <a:srgbClr val="FF0000"/>
                </a:solidFill>
                <a:latin typeface="Berlin Sans FB Demi" panose="020E0802020502020306" pitchFamily="34" charset="0"/>
              </a:rPr>
              <a:t>8</a:t>
            </a:r>
            <a:r>
              <a:rPr lang="id-ID" sz="2000" dirty="0">
                <a:solidFill>
                  <a:srgbClr val="FF0000"/>
                </a:solidFill>
                <a:latin typeface="Berlin Sans FB Demi" panose="020E0802020502020306" pitchFamily="34" charset="0"/>
              </a:rPr>
              <a:t>0 %</a:t>
            </a:r>
            <a:r>
              <a:rPr lang="id-ID" sz="2000" dirty="0">
                <a:solidFill>
                  <a:srgbClr val="000000"/>
                </a:solidFill>
                <a:latin typeface="Berlin Sans FB Demi" panose="020E0802020502020306" pitchFamily="34" charset="0"/>
              </a:rPr>
              <a:t> dari besaran </a:t>
            </a:r>
            <a:r>
              <a:rPr lang="en-US" sz="2000" dirty="0" smtClean="0">
                <a:solidFill>
                  <a:srgbClr val="000000"/>
                </a:solidFill>
                <a:latin typeface="Berlin Sans FB Demi" panose="020E0802020502020306" pitchFamily="34" charset="0"/>
              </a:rPr>
              <a:t>AK</a:t>
            </a:r>
            <a:r>
              <a:rPr lang="id-ID" sz="2000" dirty="0" smtClean="0">
                <a:solidFill>
                  <a:srgbClr val="000000"/>
                </a:solidFill>
                <a:latin typeface="Berlin Sans FB Demi" panose="020E0802020502020306" pitchFamily="34" charset="0"/>
              </a:rPr>
              <a:t> </a:t>
            </a:r>
            <a:r>
              <a:rPr lang="id-ID" sz="2000" dirty="0">
                <a:solidFill>
                  <a:srgbClr val="000000"/>
                </a:solidFill>
                <a:latin typeface="Berlin Sans FB Demi" panose="020E0802020502020306" pitchFamily="34" charset="0"/>
              </a:rPr>
              <a:t>untuk kegiatan y</a:t>
            </a:r>
            <a:r>
              <a:rPr lang="en-US" sz="2000" dirty="0" err="1">
                <a:solidFill>
                  <a:srgbClr val="000000"/>
                </a:solidFill>
                <a:latin typeface="Berlin Sans FB Demi" panose="020E0802020502020306" pitchFamily="34" charset="0"/>
              </a:rPr>
              <a:t>bs</a:t>
            </a:r>
            <a:endParaRPr lang="id-ID" sz="2000" dirty="0">
              <a:solidFill>
                <a:srgbClr val="000000"/>
              </a:solidFill>
              <a:latin typeface="Berlin Sans FB Demi" panose="020E0802020502020306" pitchFamily="34" charset="0"/>
            </a:endParaRPr>
          </a:p>
        </p:txBody>
      </p:sp>
      <p:sp>
        <p:nvSpPr>
          <p:cNvPr id="60425" name="Text Box 9"/>
          <p:cNvSpPr txBox="1">
            <a:spLocks noChangeArrowheads="1"/>
          </p:cNvSpPr>
          <p:nvPr/>
        </p:nvSpPr>
        <p:spPr bwMode="auto">
          <a:xfrm>
            <a:off x="2411413" y="2000250"/>
            <a:ext cx="14001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400">
                <a:solidFill>
                  <a:srgbClr val="FF0000"/>
                </a:solidFill>
                <a:latin typeface="Arial Rounded MT Bold" panose="020F0704030504030204" pitchFamily="34" charset="0"/>
              </a:rPr>
              <a:t>MADYA </a:t>
            </a:r>
          </a:p>
        </p:txBody>
      </p:sp>
      <p:sp>
        <p:nvSpPr>
          <p:cNvPr id="60426" name="Text Box 10"/>
          <p:cNvSpPr txBox="1">
            <a:spLocks noChangeArrowheads="1"/>
          </p:cNvSpPr>
          <p:nvPr/>
        </p:nvSpPr>
        <p:spPr bwMode="auto">
          <a:xfrm>
            <a:off x="2462213" y="3295650"/>
            <a:ext cx="11874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400">
                <a:latin typeface="Arial Rounded MT Bold" panose="020F0704030504030204" pitchFamily="34" charset="0"/>
              </a:rPr>
              <a:t>MUDA </a:t>
            </a:r>
          </a:p>
        </p:txBody>
      </p:sp>
      <p:sp>
        <p:nvSpPr>
          <p:cNvPr id="60427" name="Text Box 11"/>
          <p:cNvSpPr txBox="1">
            <a:spLocks noChangeArrowheads="1"/>
          </p:cNvSpPr>
          <p:nvPr/>
        </p:nvSpPr>
        <p:spPr bwMode="auto">
          <a:xfrm>
            <a:off x="2335213" y="4743450"/>
            <a:ext cx="17367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2400">
                <a:solidFill>
                  <a:srgbClr val="0000FF"/>
                </a:solidFill>
                <a:latin typeface="Arial Rounded MT Bold" panose="020F0704030504030204" pitchFamily="34" charset="0"/>
              </a:rPr>
              <a:t>PERTAMA </a:t>
            </a:r>
          </a:p>
        </p:txBody>
      </p:sp>
      <p:sp>
        <p:nvSpPr>
          <p:cNvPr id="60429" name="Line 13"/>
          <p:cNvSpPr>
            <a:spLocks noChangeShapeType="1"/>
          </p:cNvSpPr>
          <p:nvPr/>
        </p:nvSpPr>
        <p:spPr bwMode="auto">
          <a:xfrm>
            <a:off x="2944813" y="3829050"/>
            <a:ext cx="0" cy="76200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60430" name="Line 14"/>
          <p:cNvSpPr>
            <a:spLocks noChangeShapeType="1"/>
          </p:cNvSpPr>
          <p:nvPr/>
        </p:nvSpPr>
        <p:spPr bwMode="auto">
          <a:xfrm flipV="1">
            <a:off x="2944813" y="2438400"/>
            <a:ext cx="0" cy="83820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11" name="Rectangle 10"/>
          <p:cNvSpPr/>
          <p:nvPr/>
        </p:nvSpPr>
        <p:spPr>
          <a:xfrm>
            <a:off x="2143108" y="428604"/>
            <a:ext cx="3639907" cy="923330"/>
          </a:xfrm>
          <a:prstGeom prst="rect">
            <a:avLst/>
          </a:prstGeom>
          <a:noFill/>
        </p:spPr>
        <p:txBody>
          <a:bodyPr wrap="none">
            <a:spAutoFit/>
          </a:bodyPr>
          <a:lstStyle/>
          <a:p>
            <a:pPr>
              <a:defRPr/>
            </a:pPr>
            <a:r>
              <a:rPr lang="id-ID" sz="5400" kern="10" dirty="0">
                <a:ln w="17780" cmpd="sng">
                  <a:solidFill>
                    <a:srgbClr val="FFFFFF"/>
                  </a:solidFill>
                  <a:prstDash val="solid"/>
                  <a:miter lim="800000"/>
                </a:ln>
                <a:solidFill>
                  <a:srgbClr val="0000FF"/>
                </a:solidFill>
                <a:effectLst>
                  <a:outerShdw blurRad="50800" algn="tl" rotWithShape="0">
                    <a:srgbClr val="000000"/>
                  </a:outerShdw>
                </a:effectLst>
                <a:latin typeface="Rockwell Condensed" pitchFamily="18" charset="0"/>
                <a:cs typeface="Aharoni" pitchFamily="2" charset="-79"/>
              </a:rPr>
              <a:t>TUGAS LIMPAH</a:t>
            </a:r>
            <a:endParaRPr lang="id-ID" sz="5400" dirty="0">
              <a:ln w="17780" cmpd="sng">
                <a:solidFill>
                  <a:srgbClr val="FFFFFF"/>
                </a:solidFill>
                <a:prstDash val="solid"/>
                <a:miter lim="800000"/>
              </a:ln>
              <a:solidFill>
                <a:srgbClr val="0000FF"/>
              </a:solidFill>
              <a:effectLst>
                <a:outerShdw blurRad="50800" algn="tl" rotWithShape="0">
                  <a:srgbClr val="000000"/>
                </a:outerShdw>
              </a:effectLst>
              <a:latin typeface="Rockwell Condensed" pitchFamily="18" charset="0"/>
            </a:endParaRPr>
          </a:p>
        </p:txBody>
      </p:sp>
      <p:sp>
        <p:nvSpPr>
          <p:cNvPr id="13" name="Text Box 3"/>
          <p:cNvSpPr txBox="1">
            <a:spLocks noChangeArrowheads="1"/>
          </p:cNvSpPr>
          <p:nvPr/>
        </p:nvSpPr>
        <p:spPr bwMode="auto">
          <a:xfrm>
            <a:off x="4143375" y="4761637"/>
            <a:ext cx="4267200" cy="87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5000"/>
              </a:lnSpc>
            </a:pPr>
            <a:r>
              <a:rPr lang="en-US" sz="2000" dirty="0" err="1">
                <a:solidFill>
                  <a:srgbClr val="0000FF"/>
                </a:solidFill>
                <a:latin typeface="Berlin Sans FB Demi" panose="020E0802020502020306" pitchFamily="34" charset="0"/>
              </a:rPr>
              <a:t>melakukan</a:t>
            </a:r>
            <a:r>
              <a:rPr lang="en-US" sz="2000" dirty="0">
                <a:solidFill>
                  <a:srgbClr val="0000FF"/>
                </a:solidFill>
                <a:latin typeface="Berlin Sans FB Demi" panose="020E0802020502020306" pitchFamily="34" charset="0"/>
              </a:rPr>
              <a:t> </a:t>
            </a:r>
            <a:r>
              <a:rPr lang="en-US" sz="2000" dirty="0" err="1">
                <a:solidFill>
                  <a:srgbClr val="0000FF"/>
                </a:solidFill>
                <a:latin typeface="Berlin Sans FB Demi" panose="020E0802020502020306" pitchFamily="34" charset="0"/>
              </a:rPr>
              <a:t>tugas</a:t>
            </a:r>
            <a:r>
              <a:rPr lang="en-US" sz="2000" dirty="0">
                <a:solidFill>
                  <a:srgbClr val="0000FF"/>
                </a:solidFill>
                <a:latin typeface="Berlin Sans FB Demi" panose="020E0802020502020306" pitchFamily="34" charset="0"/>
              </a:rPr>
              <a:t> </a:t>
            </a:r>
            <a:r>
              <a:rPr lang="en-US" sz="2000" dirty="0" err="1">
                <a:solidFill>
                  <a:srgbClr val="0000FF"/>
                </a:solidFill>
                <a:latin typeface="Berlin Sans FB Demi" panose="020E0802020502020306" pitchFamily="34" charset="0"/>
              </a:rPr>
              <a:t>satu</a:t>
            </a:r>
            <a:r>
              <a:rPr lang="en-US" sz="2000" dirty="0">
                <a:solidFill>
                  <a:srgbClr val="0000FF"/>
                </a:solidFill>
                <a:latin typeface="Berlin Sans FB Demi" panose="020E0802020502020306" pitchFamily="34" charset="0"/>
              </a:rPr>
              <a:t> </a:t>
            </a:r>
            <a:r>
              <a:rPr lang="en-US" sz="2000" dirty="0" err="1">
                <a:solidFill>
                  <a:srgbClr val="0000FF"/>
                </a:solidFill>
                <a:latin typeface="Berlin Sans FB Demi" panose="020E0802020502020306" pitchFamily="34" charset="0"/>
              </a:rPr>
              <a:t>tingkat</a:t>
            </a:r>
            <a:r>
              <a:rPr lang="en-US" sz="2000" dirty="0">
                <a:solidFill>
                  <a:srgbClr val="0000FF"/>
                </a:solidFill>
                <a:latin typeface="Berlin Sans FB Demi" panose="020E0802020502020306" pitchFamily="34" charset="0"/>
              </a:rPr>
              <a:t> </a:t>
            </a:r>
            <a:r>
              <a:rPr lang="en-US" sz="2000" dirty="0" err="1">
                <a:solidFill>
                  <a:srgbClr val="0000FF"/>
                </a:solidFill>
                <a:latin typeface="Berlin Sans FB Demi" panose="020E0802020502020306" pitchFamily="34" charset="0"/>
              </a:rPr>
              <a:t>dibawah</a:t>
            </a:r>
            <a:r>
              <a:rPr lang="en-US" sz="2000" dirty="0">
                <a:solidFill>
                  <a:srgbClr val="0000FF"/>
                </a:solidFill>
                <a:latin typeface="Berlin Sans FB Demi" panose="020E0802020502020306" pitchFamily="34" charset="0"/>
              </a:rPr>
              <a:t> </a:t>
            </a:r>
            <a:r>
              <a:rPr lang="en-US" sz="2000" dirty="0" err="1">
                <a:solidFill>
                  <a:srgbClr val="0000FF"/>
                </a:solidFill>
                <a:latin typeface="Berlin Sans FB Demi" panose="020E0802020502020306" pitchFamily="34" charset="0"/>
              </a:rPr>
              <a:t>jenjang</a:t>
            </a:r>
            <a:r>
              <a:rPr lang="en-US" sz="2000" dirty="0">
                <a:solidFill>
                  <a:srgbClr val="0000FF"/>
                </a:solidFill>
                <a:latin typeface="Berlin Sans FB Demi" panose="020E0802020502020306" pitchFamily="34" charset="0"/>
              </a:rPr>
              <a:t> </a:t>
            </a:r>
            <a:r>
              <a:rPr lang="en-US" sz="2000" dirty="0" err="1">
                <a:solidFill>
                  <a:srgbClr val="0000FF"/>
                </a:solidFill>
                <a:latin typeface="Berlin Sans FB Demi" panose="020E0802020502020306" pitchFamily="34" charset="0"/>
              </a:rPr>
              <a:t>jabatan</a:t>
            </a:r>
            <a:r>
              <a:rPr lang="en-US" sz="2000" dirty="0">
                <a:solidFill>
                  <a:srgbClr val="0000FF"/>
                </a:solidFill>
                <a:latin typeface="Berlin Sans FB Demi" panose="020E0802020502020306" pitchFamily="34" charset="0"/>
              </a:rPr>
              <a:t> d</a:t>
            </a:r>
            <a:r>
              <a:rPr lang="id-ID" sz="2000" dirty="0">
                <a:solidFill>
                  <a:srgbClr val="0000FF"/>
                </a:solidFill>
                <a:latin typeface="Berlin Sans FB Demi" panose="020E0802020502020306" pitchFamily="34" charset="0"/>
              </a:rPr>
              <a:t>inilai </a:t>
            </a:r>
            <a:r>
              <a:rPr lang="en-US" sz="2000" dirty="0">
                <a:solidFill>
                  <a:srgbClr val="0000FF"/>
                </a:solidFill>
                <a:latin typeface="Berlin Sans FB Demi" panose="020E0802020502020306" pitchFamily="34" charset="0"/>
              </a:rPr>
              <a:t> </a:t>
            </a:r>
          </a:p>
          <a:p>
            <a:pPr eaLnBrk="1" hangingPunct="1">
              <a:lnSpc>
                <a:spcPct val="85000"/>
              </a:lnSpc>
            </a:pPr>
            <a:r>
              <a:rPr lang="id-ID" sz="2000" dirty="0">
                <a:solidFill>
                  <a:srgbClr val="FF0000"/>
                </a:solidFill>
                <a:latin typeface="Berlin Sans FB Demi" panose="020E0802020502020306" pitchFamily="34" charset="0"/>
              </a:rPr>
              <a:t>100 %</a:t>
            </a:r>
            <a:r>
              <a:rPr lang="id-ID" sz="2000" dirty="0">
                <a:solidFill>
                  <a:srgbClr val="0000FF"/>
                </a:solidFill>
                <a:latin typeface="Berlin Sans FB Demi" panose="020E0802020502020306" pitchFamily="34" charset="0"/>
              </a:rPr>
              <a:t> dari </a:t>
            </a:r>
            <a:r>
              <a:rPr lang="en-US" sz="2000" dirty="0" smtClean="0">
                <a:solidFill>
                  <a:srgbClr val="0000FF"/>
                </a:solidFill>
                <a:latin typeface="Berlin Sans FB Demi" panose="020E0802020502020306" pitchFamily="34" charset="0"/>
              </a:rPr>
              <a:t>AK </a:t>
            </a:r>
            <a:r>
              <a:rPr lang="id-ID" sz="2000" dirty="0" smtClean="0">
                <a:solidFill>
                  <a:srgbClr val="0000FF"/>
                </a:solidFill>
                <a:latin typeface="Berlin Sans FB Demi" panose="020E0802020502020306" pitchFamily="34" charset="0"/>
              </a:rPr>
              <a:t>untuk</a:t>
            </a:r>
            <a:r>
              <a:rPr lang="en-US" sz="2000" dirty="0" smtClean="0">
                <a:solidFill>
                  <a:srgbClr val="0000FF"/>
                </a:solidFill>
                <a:latin typeface="Berlin Sans FB Demi" panose="020E0802020502020306" pitchFamily="34" charset="0"/>
              </a:rPr>
              <a:t> </a:t>
            </a:r>
            <a:r>
              <a:rPr lang="id-ID" sz="2000" dirty="0" smtClean="0">
                <a:solidFill>
                  <a:srgbClr val="0000FF"/>
                </a:solidFill>
                <a:latin typeface="Berlin Sans FB Demi" panose="020E0802020502020306" pitchFamily="34" charset="0"/>
              </a:rPr>
              <a:t>kegiatan </a:t>
            </a:r>
            <a:r>
              <a:rPr lang="id-ID" sz="2000" dirty="0">
                <a:solidFill>
                  <a:srgbClr val="0000FF"/>
                </a:solidFill>
                <a:latin typeface="Berlin Sans FB Demi" panose="020E0802020502020306" pitchFamily="34" charset="0"/>
              </a:rPr>
              <a:t>y</a:t>
            </a:r>
            <a:r>
              <a:rPr lang="en-US" sz="2000" dirty="0" err="1">
                <a:solidFill>
                  <a:srgbClr val="0000FF"/>
                </a:solidFill>
                <a:latin typeface="Berlin Sans FB Demi" panose="020E0802020502020306" pitchFamily="34" charset="0"/>
              </a:rPr>
              <a:t>bs</a:t>
            </a:r>
            <a:endParaRPr lang="id-ID" sz="2000" dirty="0">
              <a:solidFill>
                <a:srgbClr val="0000FF"/>
              </a:solidFill>
              <a:latin typeface="Berlin Sans FB Demi" panose="020E0802020502020306" pitchFamily="34" charset="0"/>
            </a:endParaRPr>
          </a:p>
        </p:txBody>
      </p:sp>
      <p:sp>
        <p:nvSpPr>
          <p:cNvPr id="12" name="Right Arrow 11"/>
          <p:cNvSpPr/>
          <p:nvPr/>
        </p:nvSpPr>
        <p:spPr>
          <a:xfrm>
            <a:off x="76200" y="2233748"/>
            <a:ext cx="2438400" cy="266700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err="1" smtClean="0">
                <a:solidFill>
                  <a:srgbClr val="FF0000"/>
                </a:solidFill>
                <a:latin typeface="Berlin Sans FB Demi" panose="020E0802020502020306" pitchFamily="34" charset="0"/>
              </a:rPr>
              <a:t>Harus</a:t>
            </a:r>
            <a:r>
              <a:rPr lang="en-US" sz="1600" dirty="0" smtClean="0">
                <a:solidFill>
                  <a:srgbClr val="FF0000"/>
                </a:solidFill>
                <a:latin typeface="Berlin Sans FB Demi" panose="020E0802020502020306" pitchFamily="34" charset="0"/>
              </a:rPr>
              <a:t> </a:t>
            </a:r>
            <a:r>
              <a:rPr lang="en-US" sz="1600" dirty="0" err="1" smtClean="0">
                <a:solidFill>
                  <a:srgbClr val="FF0000"/>
                </a:solidFill>
                <a:latin typeface="Berlin Sans FB Demi" panose="020E0802020502020306" pitchFamily="34" charset="0"/>
              </a:rPr>
              <a:t>ada</a:t>
            </a:r>
            <a:r>
              <a:rPr lang="en-US" sz="1600" dirty="0" smtClean="0">
                <a:solidFill>
                  <a:srgbClr val="FF0000"/>
                </a:solidFill>
                <a:latin typeface="Berlin Sans FB Demi" panose="020E0802020502020306" pitchFamily="34" charset="0"/>
              </a:rPr>
              <a:t> </a:t>
            </a:r>
            <a:r>
              <a:rPr lang="en-US" sz="1600" dirty="0" err="1" smtClean="0">
                <a:solidFill>
                  <a:srgbClr val="FF0000"/>
                </a:solidFill>
                <a:latin typeface="Berlin Sans FB Demi" panose="020E0802020502020306" pitchFamily="34" charset="0"/>
              </a:rPr>
              <a:t>surat</a:t>
            </a:r>
            <a:r>
              <a:rPr lang="en-US" sz="1600" dirty="0" smtClean="0">
                <a:solidFill>
                  <a:srgbClr val="FF0000"/>
                </a:solidFill>
                <a:latin typeface="Berlin Sans FB Demi" panose="020E0802020502020306" pitchFamily="34" charset="0"/>
              </a:rPr>
              <a:t> </a:t>
            </a:r>
            <a:r>
              <a:rPr lang="en-US" sz="1600" dirty="0" err="1" smtClean="0">
                <a:solidFill>
                  <a:srgbClr val="FF0000"/>
                </a:solidFill>
                <a:latin typeface="Berlin Sans FB Demi" panose="020E0802020502020306" pitchFamily="34" charset="0"/>
              </a:rPr>
              <a:t>penugasan</a:t>
            </a:r>
            <a:r>
              <a:rPr lang="en-US" sz="1600" dirty="0" smtClean="0">
                <a:solidFill>
                  <a:srgbClr val="FF0000"/>
                </a:solidFill>
                <a:latin typeface="Berlin Sans FB Demi" panose="020E0802020502020306" pitchFamily="34" charset="0"/>
              </a:rPr>
              <a:t> </a:t>
            </a:r>
            <a:r>
              <a:rPr lang="en-US" sz="1600" dirty="0" err="1" smtClean="0">
                <a:solidFill>
                  <a:srgbClr val="FF0000"/>
                </a:solidFill>
                <a:latin typeface="Berlin Sans FB Demi" panose="020E0802020502020306" pitchFamily="34" charset="0"/>
              </a:rPr>
              <a:t>dari</a:t>
            </a:r>
            <a:r>
              <a:rPr lang="en-US" sz="1600" dirty="0" smtClean="0">
                <a:solidFill>
                  <a:srgbClr val="FF0000"/>
                </a:solidFill>
                <a:latin typeface="Berlin Sans FB Demi" panose="020E0802020502020306" pitchFamily="34" charset="0"/>
              </a:rPr>
              <a:t> </a:t>
            </a:r>
            <a:r>
              <a:rPr lang="en-US" sz="1600" dirty="0" err="1" smtClean="0">
                <a:solidFill>
                  <a:srgbClr val="FF0000"/>
                </a:solidFill>
                <a:latin typeface="Berlin Sans FB Demi" panose="020E0802020502020306" pitchFamily="34" charset="0"/>
              </a:rPr>
              <a:t>pimpinan</a:t>
            </a:r>
            <a:r>
              <a:rPr lang="en-US" sz="1600" dirty="0" smtClean="0">
                <a:solidFill>
                  <a:srgbClr val="FF0000"/>
                </a:solidFill>
                <a:latin typeface="Berlin Sans FB Demi" panose="020E0802020502020306" pitchFamily="34" charset="0"/>
              </a:rPr>
              <a:t> unit </a:t>
            </a:r>
            <a:r>
              <a:rPr lang="en-US" sz="1600" dirty="0" err="1" smtClean="0">
                <a:solidFill>
                  <a:srgbClr val="FF0000"/>
                </a:solidFill>
                <a:latin typeface="Berlin Sans FB Demi" panose="020E0802020502020306" pitchFamily="34" charset="0"/>
              </a:rPr>
              <a:t>kerja</a:t>
            </a:r>
            <a:r>
              <a:rPr lang="en-US" sz="1600" dirty="0" smtClean="0">
                <a:solidFill>
                  <a:srgbClr val="FF0000"/>
                </a:solidFill>
                <a:latin typeface="Berlin Sans FB Demi" panose="020E0802020502020306" pitchFamily="34" charset="0"/>
              </a:rPr>
              <a:t> </a:t>
            </a:r>
            <a:endParaRPr lang="en-US" sz="1600" dirty="0">
              <a:solidFill>
                <a:srgbClr val="FF0000"/>
              </a:solidFill>
              <a:latin typeface="Berlin Sans FB Demi" panose="020E0802020502020306" pitchFamily="34" charset="0"/>
            </a:endParaRPr>
          </a:p>
        </p:txBody>
      </p:sp>
    </p:spTree>
    <p:extLst>
      <p:ext uri="{BB962C8B-B14F-4D97-AF65-F5344CB8AC3E}">
        <p14:creationId xmlns:p14="http://schemas.microsoft.com/office/powerpoint/2010/main" val="3649634223"/>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426"/>
                                        </p:tgtEl>
                                        <p:attrNameLst>
                                          <p:attrName>style.visibility</p:attrName>
                                        </p:attrNameLst>
                                      </p:cBhvr>
                                      <p:to>
                                        <p:strVal val="visible"/>
                                      </p:to>
                                    </p:set>
                                    <p:anim calcmode="lin" valueType="num">
                                      <p:cBhvr additive="base">
                                        <p:cTn id="7" dur="500" fill="hold"/>
                                        <p:tgtEl>
                                          <p:spTgt spid="60426"/>
                                        </p:tgtEl>
                                        <p:attrNameLst>
                                          <p:attrName>ppt_x</p:attrName>
                                        </p:attrNameLst>
                                      </p:cBhvr>
                                      <p:tavLst>
                                        <p:tav tm="0">
                                          <p:val>
                                            <p:strVal val="#ppt_x"/>
                                          </p:val>
                                        </p:tav>
                                        <p:tav tm="100000">
                                          <p:val>
                                            <p:strVal val="#ppt_x"/>
                                          </p:val>
                                        </p:tav>
                                      </p:tavLst>
                                    </p:anim>
                                    <p:anim calcmode="lin" valueType="num">
                                      <p:cBhvr additive="base">
                                        <p:cTn id="8" dur="500" fill="hold"/>
                                        <p:tgtEl>
                                          <p:spTgt spid="6042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0429"/>
                                        </p:tgtEl>
                                        <p:attrNameLst>
                                          <p:attrName>style.visibility</p:attrName>
                                        </p:attrNameLst>
                                      </p:cBhvr>
                                      <p:to>
                                        <p:strVal val="visible"/>
                                      </p:to>
                                    </p:set>
                                    <p:anim calcmode="lin" valueType="num">
                                      <p:cBhvr additive="base">
                                        <p:cTn id="13" dur="500" fill="hold"/>
                                        <p:tgtEl>
                                          <p:spTgt spid="60429"/>
                                        </p:tgtEl>
                                        <p:attrNameLst>
                                          <p:attrName>ppt_x</p:attrName>
                                        </p:attrNameLst>
                                      </p:cBhvr>
                                      <p:tavLst>
                                        <p:tav tm="0">
                                          <p:val>
                                            <p:strVal val="#ppt_x"/>
                                          </p:val>
                                        </p:tav>
                                        <p:tav tm="100000">
                                          <p:val>
                                            <p:strVal val="#ppt_x"/>
                                          </p:val>
                                        </p:tav>
                                      </p:tavLst>
                                    </p:anim>
                                    <p:anim calcmode="lin" valueType="num">
                                      <p:cBhvr additive="base">
                                        <p:cTn id="14" dur="500" fill="hold"/>
                                        <p:tgtEl>
                                          <p:spTgt spid="60429"/>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0427"/>
                                        </p:tgtEl>
                                        <p:attrNameLst>
                                          <p:attrName>style.visibility</p:attrName>
                                        </p:attrNameLst>
                                      </p:cBhvr>
                                      <p:to>
                                        <p:strVal val="visible"/>
                                      </p:to>
                                    </p:set>
                                    <p:anim calcmode="lin" valueType="num">
                                      <p:cBhvr additive="base">
                                        <p:cTn id="19" dur="500" fill="hold"/>
                                        <p:tgtEl>
                                          <p:spTgt spid="60427"/>
                                        </p:tgtEl>
                                        <p:attrNameLst>
                                          <p:attrName>ppt_x</p:attrName>
                                        </p:attrNameLst>
                                      </p:cBhvr>
                                      <p:tavLst>
                                        <p:tav tm="0">
                                          <p:val>
                                            <p:strVal val="#ppt_x"/>
                                          </p:val>
                                        </p:tav>
                                        <p:tav tm="100000">
                                          <p:val>
                                            <p:strVal val="#ppt_x"/>
                                          </p:val>
                                        </p:tav>
                                      </p:tavLst>
                                    </p:anim>
                                    <p:anim calcmode="lin" valueType="num">
                                      <p:cBhvr additive="base">
                                        <p:cTn id="20" dur="500" fill="hold"/>
                                        <p:tgtEl>
                                          <p:spTgt spid="6042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0430"/>
                                        </p:tgtEl>
                                        <p:attrNameLst>
                                          <p:attrName>style.visibility</p:attrName>
                                        </p:attrNameLst>
                                      </p:cBhvr>
                                      <p:to>
                                        <p:strVal val="visible"/>
                                      </p:to>
                                    </p:set>
                                    <p:anim calcmode="lin" valueType="num">
                                      <p:cBhvr additive="base">
                                        <p:cTn id="25" dur="500" fill="hold"/>
                                        <p:tgtEl>
                                          <p:spTgt spid="60430"/>
                                        </p:tgtEl>
                                        <p:attrNameLst>
                                          <p:attrName>ppt_x</p:attrName>
                                        </p:attrNameLst>
                                      </p:cBhvr>
                                      <p:tavLst>
                                        <p:tav tm="0">
                                          <p:val>
                                            <p:strVal val="#ppt_x"/>
                                          </p:val>
                                        </p:tav>
                                        <p:tav tm="100000">
                                          <p:val>
                                            <p:strVal val="#ppt_x"/>
                                          </p:val>
                                        </p:tav>
                                      </p:tavLst>
                                    </p:anim>
                                    <p:anim calcmode="lin" valueType="num">
                                      <p:cBhvr additive="base">
                                        <p:cTn id="26" dur="500" fill="hold"/>
                                        <p:tgtEl>
                                          <p:spTgt spid="60430"/>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0425"/>
                                        </p:tgtEl>
                                        <p:attrNameLst>
                                          <p:attrName>style.visibility</p:attrName>
                                        </p:attrNameLst>
                                      </p:cBhvr>
                                      <p:to>
                                        <p:strVal val="visible"/>
                                      </p:to>
                                    </p:set>
                                    <p:anim calcmode="lin" valueType="num">
                                      <p:cBhvr additive="base">
                                        <p:cTn id="31" dur="500" fill="hold"/>
                                        <p:tgtEl>
                                          <p:spTgt spid="60425"/>
                                        </p:tgtEl>
                                        <p:attrNameLst>
                                          <p:attrName>ppt_x</p:attrName>
                                        </p:attrNameLst>
                                      </p:cBhvr>
                                      <p:tavLst>
                                        <p:tav tm="0">
                                          <p:val>
                                            <p:strVal val="#ppt_x"/>
                                          </p:val>
                                        </p:tav>
                                        <p:tav tm="100000">
                                          <p:val>
                                            <p:strVal val="#ppt_x"/>
                                          </p:val>
                                        </p:tav>
                                      </p:tavLst>
                                    </p:anim>
                                    <p:anim calcmode="lin" valueType="num">
                                      <p:cBhvr additive="base">
                                        <p:cTn id="32" dur="500" fill="hold"/>
                                        <p:tgtEl>
                                          <p:spTgt spid="60425"/>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9"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1000" fill="hold"/>
                                        <p:tgtEl>
                                          <p:spTgt spid="13"/>
                                        </p:tgtEl>
                                        <p:attrNameLst>
                                          <p:attrName>ppt_x</p:attrName>
                                        </p:attrNameLst>
                                      </p:cBhvr>
                                      <p:tavLst>
                                        <p:tav tm="0">
                                          <p:val>
                                            <p:strVal val="#ppt_x-.2"/>
                                          </p:val>
                                        </p:tav>
                                        <p:tav tm="100000">
                                          <p:val>
                                            <p:strVal val="#ppt_x"/>
                                          </p:val>
                                        </p:tav>
                                      </p:tavLst>
                                    </p:anim>
                                    <p:anim calcmode="lin" valueType="num">
                                      <p:cBhvr>
                                        <p:cTn id="44"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45"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0425" grpId="0"/>
      <p:bldP spid="60426" grpId="0"/>
      <p:bldP spid="60427" grpId="0"/>
      <p:bldP spid="60429" grpId="0" animBg="1"/>
      <p:bldP spid="60430" grpId="0" animBg="1"/>
      <p:bldP spid="1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txBox="1">
            <a:spLocks noChangeArrowheads="1"/>
          </p:cNvSpPr>
          <p:nvPr/>
        </p:nvSpPr>
        <p:spPr bwMode="auto">
          <a:xfrm>
            <a:off x="228600" y="762000"/>
            <a:ext cx="8647113" cy="657225"/>
          </a:xfrm>
          <a:prstGeom prst="rect">
            <a:avLst/>
          </a:prstGeom>
          <a:noFill/>
          <a:ln w="9525">
            <a:noFill/>
            <a:miter lim="800000"/>
            <a:headEnd/>
            <a:tailEnd/>
          </a:ln>
        </p:spPr>
        <p:txBody>
          <a:bodyPr anchor="b"/>
          <a:lstStyle/>
          <a:p>
            <a:pPr algn="ctr">
              <a:buClr>
                <a:schemeClr val="tx1"/>
              </a:buClr>
              <a:defRPr/>
            </a:pPr>
            <a:r>
              <a:rPr lang="id-ID" sz="2800" b="1" dirty="0">
                <a:solidFill>
                  <a:schemeClr val="accent5">
                    <a:lumMod val="50000"/>
                  </a:schemeClr>
                </a:solidFill>
              </a:rPr>
              <a:t>PENUGASAN</a:t>
            </a:r>
          </a:p>
        </p:txBody>
      </p:sp>
      <p:sp>
        <p:nvSpPr>
          <p:cNvPr id="4" name="Rectangle 3"/>
          <p:cNvSpPr/>
          <p:nvPr/>
        </p:nvSpPr>
        <p:spPr>
          <a:xfrm>
            <a:off x="685800" y="1828800"/>
            <a:ext cx="7848600" cy="1920875"/>
          </a:xfrm>
          <a:prstGeom prst="rect">
            <a:avLst/>
          </a:prstGeom>
          <a:ln/>
        </p:spPr>
        <p:style>
          <a:lnRef idx="1">
            <a:schemeClr val="accent6"/>
          </a:lnRef>
          <a:fillRef idx="2">
            <a:schemeClr val="accent6"/>
          </a:fillRef>
          <a:effectRef idx="1">
            <a:schemeClr val="accent6"/>
          </a:effectRef>
          <a:fontRef idx="minor">
            <a:schemeClr val="dk1"/>
          </a:fontRef>
        </p:style>
        <p:txBody>
          <a:bodyPr>
            <a:spAutoFit/>
          </a:bodyPr>
          <a:lstStyle/>
          <a:p>
            <a:pPr algn="just" defTabSz="663575">
              <a:lnSpc>
                <a:spcPct val="90000"/>
              </a:lnSpc>
              <a:spcBef>
                <a:spcPct val="20000"/>
              </a:spcBef>
              <a:buClr>
                <a:schemeClr val="folHlink"/>
              </a:buClr>
              <a:buSzPct val="60000"/>
              <a:buFont typeface="Wingdings" pitchFamily="2" charset="2"/>
              <a:buNone/>
              <a:defRPr/>
            </a:pPr>
            <a:r>
              <a:rPr lang="en-US" sz="2200" dirty="0"/>
              <a:t>A</a:t>
            </a:r>
            <a:r>
              <a:rPr lang="id-ID" sz="2200" dirty="0"/>
              <a:t>pabila suatu unit kerja tidak terdapat Pejabat Fungsional yang sesuai dengan jenjang jabatannya untuk melaksanakan kegiatan/tugas pokoknya, maka pejabat fungsional yang berada pada satu tingkat di atas atau di bawah jenjang jabatannya dapat melakukan kegiatan tersebut berdasarkan penugasan tertulis dari pimpinan unit kerja ybs</a:t>
            </a:r>
            <a:endParaRPr lang="en-US" sz="2200" dirty="0"/>
          </a:p>
        </p:txBody>
      </p:sp>
      <p:sp>
        <p:nvSpPr>
          <p:cNvPr id="5" name="Rectangle 4"/>
          <p:cNvSpPr/>
          <p:nvPr/>
        </p:nvSpPr>
        <p:spPr>
          <a:xfrm>
            <a:off x="685800" y="4343400"/>
            <a:ext cx="7924800" cy="1616075"/>
          </a:xfrm>
          <a:prstGeom prst="rect">
            <a:avLst/>
          </a:prstGeom>
          <a:ln/>
        </p:spPr>
        <p:style>
          <a:lnRef idx="1">
            <a:schemeClr val="accent4"/>
          </a:lnRef>
          <a:fillRef idx="2">
            <a:schemeClr val="accent4"/>
          </a:fillRef>
          <a:effectRef idx="1">
            <a:schemeClr val="accent4"/>
          </a:effectRef>
          <a:fontRef idx="minor">
            <a:schemeClr val="dk1"/>
          </a:fontRef>
        </p:style>
        <p:txBody>
          <a:bodyPr>
            <a:spAutoFit/>
          </a:bodyPr>
          <a:lstStyle/>
          <a:p>
            <a:pPr algn="just" defTabSz="663575">
              <a:lnSpc>
                <a:spcPct val="90000"/>
              </a:lnSpc>
              <a:spcBef>
                <a:spcPct val="20000"/>
              </a:spcBef>
              <a:buClr>
                <a:schemeClr val="folHlink"/>
              </a:buClr>
              <a:buSzPct val="60000"/>
              <a:buFont typeface="Wingdings" pitchFamily="2" charset="2"/>
              <a:buNone/>
              <a:defRPr/>
            </a:pPr>
            <a:r>
              <a:rPr lang="en-US" sz="2200" dirty="0"/>
              <a:t>A</a:t>
            </a:r>
            <a:r>
              <a:rPr lang="id-ID" sz="2200" dirty="0"/>
              <a:t>pabila suatu unit kerja dalam situasi kegawatdaruratan tidak terdapat  pejabat fungsional yang sesuai dengan jabatannya untuk melaksanakan kegiatan/tugas pokok maka pejabat fungsional dapat melakukan pekerjaan dua tingkat di atas atau di bawah jenjang jabatannya </a:t>
            </a:r>
            <a:r>
              <a:rPr lang="en-US" sz="2200" dirty="0"/>
              <a:t>.</a:t>
            </a:r>
          </a:p>
        </p:txBody>
      </p:sp>
    </p:spTree>
    <p:extLst>
      <p:ext uri="{BB962C8B-B14F-4D97-AF65-F5344CB8AC3E}">
        <p14:creationId xmlns:p14="http://schemas.microsoft.com/office/powerpoint/2010/main" val="113571419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d-ID" smtClean="0"/>
          </a:p>
        </p:txBody>
      </p:sp>
      <p:sp>
        <p:nvSpPr>
          <p:cNvPr id="30723"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E3DB588-D3F2-4B53-BA3C-A17D2BBE3251}" type="slidenum">
              <a:rPr lang="en-US"/>
              <a:pPr eaLnBrk="1" hangingPunct="1"/>
              <a:t>42</a:t>
            </a:fld>
            <a:endParaRPr lang="en-US"/>
          </a:p>
        </p:txBody>
      </p:sp>
      <p:sp>
        <p:nvSpPr>
          <p:cNvPr id="4" name="Text Box 4"/>
          <p:cNvSpPr txBox="1">
            <a:spLocks noChangeArrowheads="1"/>
          </p:cNvSpPr>
          <p:nvPr/>
        </p:nvSpPr>
        <p:spPr bwMode="auto">
          <a:xfrm>
            <a:off x="468313" y="1743075"/>
            <a:ext cx="2816225" cy="400050"/>
          </a:xfrm>
          <a:prstGeom prst="rect">
            <a:avLst/>
          </a:prstGeom>
          <a:solidFill>
            <a:srgbClr val="00B050"/>
          </a:solidFill>
          <a:ln>
            <a:solidFill>
              <a:srgbClr val="00B050"/>
            </a:solidFill>
            <a:headEnd/>
            <a:tailEnd/>
          </a:ln>
        </p:spPr>
        <p:style>
          <a:lnRef idx="1">
            <a:schemeClr val="accent3"/>
          </a:lnRef>
          <a:fillRef idx="3">
            <a:schemeClr val="accent3"/>
          </a:fillRef>
          <a:effectRef idx="2">
            <a:schemeClr val="accent3"/>
          </a:effectRef>
          <a:fontRef idx="minor">
            <a:schemeClr val="lt1"/>
          </a:fontRef>
        </p:style>
        <p:txBody>
          <a:bodyPr>
            <a:spAutoFit/>
          </a:bodyPr>
          <a:lstStyle/>
          <a:p>
            <a:pPr algn="ctr">
              <a:defRPr/>
            </a:pPr>
            <a:r>
              <a:rPr lang="en-US" sz="2000" b="1" dirty="0">
                <a:latin typeface="Berlin Sans FB Demi" pitchFamily="34" charset="0"/>
              </a:rPr>
              <a:t>TUGAS POKOK</a:t>
            </a:r>
            <a:endParaRPr lang="id-ID" sz="2000" b="1" dirty="0">
              <a:latin typeface="Berlin Sans FB Demi" pitchFamily="34" charset="0"/>
            </a:endParaRPr>
          </a:p>
        </p:txBody>
      </p:sp>
      <p:sp>
        <p:nvSpPr>
          <p:cNvPr id="6" name="Text Box 4"/>
          <p:cNvSpPr txBox="1">
            <a:spLocks noChangeArrowheads="1"/>
          </p:cNvSpPr>
          <p:nvPr/>
        </p:nvSpPr>
        <p:spPr bwMode="auto">
          <a:xfrm>
            <a:off x="1028700" y="3246438"/>
            <a:ext cx="2247900" cy="70802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spAutoFit/>
          </a:bodyPr>
          <a:lstStyle/>
          <a:p>
            <a:pPr algn="ctr">
              <a:defRPr/>
            </a:pPr>
            <a:r>
              <a:rPr lang="en-US" sz="2000" b="1" dirty="0">
                <a:latin typeface="Berlin Sans FB Demi" pitchFamily="34" charset="0"/>
              </a:rPr>
              <a:t>PENDIDIKAN DAN LATIHAN </a:t>
            </a:r>
            <a:endParaRPr lang="id-ID" sz="2000" b="1" dirty="0">
              <a:latin typeface="Berlin Sans FB Demi" pitchFamily="34" charset="0"/>
            </a:endParaRPr>
          </a:p>
        </p:txBody>
      </p:sp>
      <p:sp>
        <p:nvSpPr>
          <p:cNvPr id="7" name="Text Box 4"/>
          <p:cNvSpPr txBox="1">
            <a:spLocks noChangeArrowheads="1"/>
          </p:cNvSpPr>
          <p:nvPr/>
        </p:nvSpPr>
        <p:spPr bwMode="auto">
          <a:xfrm>
            <a:off x="539552" y="4869160"/>
            <a:ext cx="2880320" cy="707886"/>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a:spAutoFit/>
          </a:bodyPr>
          <a:lstStyle/>
          <a:p>
            <a:pPr algn="ctr">
              <a:defRPr/>
            </a:pPr>
            <a:r>
              <a:rPr lang="en-US" sz="2000" b="1" dirty="0">
                <a:latin typeface="Berlin Sans FB Demi" pitchFamily="34" charset="0"/>
              </a:rPr>
              <a:t>PENGEMBANGAN PROFESI</a:t>
            </a:r>
            <a:endParaRPr lang="id-ID" sz="2000" b="1" dirty="0">
              <a:latin typeface="Berlin Sans FB Demi" pitchFamily="34" charset="0"/>
            </a:endParaRPr>
          </a:p>
        </p:txBody>
      </p:sp>
      <p:sp>
        <p:nvSpPr>
          <p:cNvPr id="8" name="TextBox 7"/>
          <p:cNvSpPr txBox="1"/>
          <p:nvPr/>
        </p:nvSpPr>
        <p:spPr>
          <a:xfrm>
            <a:off x="3962400" y="3124200"/>
            <a:ext cx="3235325" cy="830263"/>
          </a:xfrm>
          <a:prstGeom prst="rect">
            <a:avLst/>
          </a:prstGeom>
          <a:solidFill>
            <a:srgbClr val="0000CC"/>
          </a:solidFill>
        </p:spPr>
        <p:style>
          <a:lnRef idx="1">
            <a:schemeClr val="accent4"/>
          </a:lnRef>
          <a:fillRef idx="3">
            <a:schemeClr val="accent4"/>
          </a:fillRef>
          <a:effectRef idx="2">
            <a:schemeClr val="accent4"/>
          </a:effectRef>
          <a:fontRef idx="minor">
            <a:schemeClr val="lt1"/>
          </a:fontRef>
        </p:style>
        <p:txBody>
          <a:bodyPr wrap="none">
            <a:spAutoFit/>
          </a:bodyPr>
          <a:lstStyle/>
          <a:p>
            <a:pPr>
              <a:defRPr/>
            </a:pPr>
            <a:r>
              <a:rPr lang="en-US" sz="2000" dirty="0">
                <a:latin typeface="Berlin Sans FB Demi" pitchFamily="34" charset="0"/>
              </a:rPr>
              <a:t>X  65%  </a:t>
            </a:r>
            <a:r>
              <a:rPr lang="en-US" sz="2800" dirty="0">
                <a:latin typeface="Berlin Sans FB Demi" pitchFamily="34" charset="0"/>
              </a:rPr>
              <a:t>+ </a:t>
            </a:r>
            <a:r>
              <a:rPr lang="en-US" sz="2000" dirty="0">
                <a:latin typeface="Berlin Sans FB Demi" pitchFamily="34" charset="0"/>
              </a:rPr>
              <a:t> ANGKA KREDIT</a:t>
            </a:r>
          </a:p>
          <a:p>
            <a:pPr>
              <a:defRPr/>
            </a:pPr>
            <a:r>
              <a:rPr lang="en-US" sz="2000" dirty="0">
                <a:latin typeface="Berlin Sans FB Demi" pitchFamily="34" charset="0"/>
              </a:rPr>
              <a:t>  PENDIDIKAN FORMAL</a:t>
            </a:r>
          </a:p>
        </p:txBody>
      </p:sp>
      <p:sp>
        <p:nvSpPr>
          <p:cNvPr id="10" name="Right Brace 9"/>
          <p:cNvSpPr/>
          <p:nvPr/>
        </p:nvSpPr>
        <p:spPr>
          <a:xfrm>
            <a:off x="3635375" y="1916113"/>
            <a:ext cx="144463" cy="3457575"/>
          </a:xfrm>
          <a:prstGeom prst="rightBrace">
            <a:avLst/>
          </a:prstGeom>
          <a:ln w="76200">
            <a:solidFill>
              <a:srgbClr val="FF33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effectLst>
                <a:outerShdw blurRad="38100" dist="38100" dir="2700000" algn="tl">
                  <a:srgbClr val="000000">
                    <a:alpha val="43137"/>
                  </a:srgbClr>
                </a:outerShdw>
              </a:effectLst>
            </a:endParaRPr>
          </a:p>
        </p:txBody>
      </p:sp>
      <p:pic>
        <p:nvPicPr>
          <p:cNvPr id="30731" name="Picture 11" descr="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71938" y="4143375"/>
            <a:ext cx="157162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Slide Number Placeholder 5"/>
          <p:cNvSpPr txBox="1">
            <a:spLocks/>
          </p:cNvSpPr>
          <p:nvPr/>
        </p:nvSpPr>
        <p:spPr bwMode="auto">
          <a:xfrm>
            <a:off x="8647113" y="6408738"/>
            <a:ext cx="36671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0E4774E5-6DA3-4FFA-A7C0-1B9B4F98F21F}" type="slidenum">
              <a:rPr lang="en-US" sz="1000"/>
              <a:pPr algn="r" eaLnBrk="1" hangingPunct="1"/>
              <a:t>42</a:t>
            </a:fld>
            <a:endParaRPr lang="en-US" sz="1000"/>
          </a:p>
        </p:txBody>
      </p:sp>
      <p:sp>
        <p:nvSpPr>
          <p:cNvPr id="12" name="Folded Corner 11"/>
          <p:cNvSpPr/>
          <p:nvPr/>
        </p:nvSpPr>
        <p:spPr>
          <a:xfrm>
            <a:off x="5643563" y="4192588"/>
            <a:ext cx="3214687" cy="2214562"/>
          </a:xfrm>
          <a:prstGeom prst="foldedCorner">
            <a:avLst/>
          </a:prstGeom>
          <a:solidFill>
            <a:srgbClr val="FFFF6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endParaRPr lang="id-ID" sz="1600" dirty="0">
              <a:latin typeface="Berlin Sans FB" pitchFamily="34" charset="0"/>
            </a:endParaRPr>
          </a:p>
        </p:txBody>
      </p:sp>
      <p:sp>
        <p:nvSpPr>
          <p:cNvPr id="13" name="Rectangle 12"/>
          <p:cNvSpPr>
            <a:spLocks noChangeArrowheads="1"/>
          </p:cNvSpPr>
          <p:nvPr/>
        </p:nvSpPr>
        <p:spPr bwMode="auto">
          <a:xfrm>
            <a:off x="5643563" y="4335463"/>
            <a:ext cx="3000375"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buFontTx/>
              <a:buAutoNum type="arabicPeriod"/>
            </a:pPr>
            <a:r>
              <a:rPr lang="sv-SE" sz="1200">
                <a:latin typeface="Berlin Sans FB" panose="020E0602020502020306" pitchFamily="34" charset="0"/>
              </a:rPr>
              <a:t>berijazah paling </a:t>
            </a:r>
            <a:r>
              <a:rPr lang="sv-SE" sz="1200">
                <a:solidFill>
                  <a:srgbClr val="DE0000"/>
                </a:solidFill>
                <a:latin typeface="Berlin Sans FB" panose="020E0602020502020306" pitchFamily="34" charset="0"/>
              </a:rPr>
              <a:t>rendah sarjana atau diploma IV</a:t>
            </a:r>
            <a:r>
              <a:rPr lang="sv-SE" sz="1200">
                <a:latin typeface="Berlin Sans FB" panose="020E0602020502020306" pitchFamily="34" charset="0"/>
              </a:rPr>
              <a:t> sesuai dengan kualifikasi pendidikan yang dibutuhkan; </a:t>
            </a:r>
            <a:endParaRPr lang="id-ID" sz="1200">
              <a:latin typeface="Berlin Sans FB" panose="020E0602020502020306" pitchFamily="34" charset="0"/>
            </a:endParaRPr>
          </a:p>
          <a:p>
            <a:pPr algn="just" eaLnBrk="1" hangingPunct="1">
              <a:buFontTx/>
              <a:buAutoNum type="arabicPeriod"/>
            </a:pPr>
            <a:r>
              <a:rPr lang="id-ID" sz="1200">
                <a:latin typeface="Berlin Sans FB" panose="020E0602020502020306" pitchFamily="34" charset="0"/>
              </a:rPr>
              <a:t>Telah lulus diklat fungsional ahli kelompok dr jabfung terampil ke jabfung ahli ; </a:t>
            </a:r>
          </a:p>
          <a:p>
            <a:pPr algn="just" eaLnBrk="1" hangingPunct="1">
              <a:buFontTx/>
              <a:buAutoNum type="arabicPeriod"/>
            </a:pPr>
            <a:r>
              <a:rPr lang="id-ID" sz="1200">
                <a:latin typeface="Berlin Sans FB" panose="020E0602020502020306" pitchFamily="34" charset="0"/>
              </a:rPr>
              <a:t>Memenuhi jmlh angka kredit kumulatif yg ditentukan</a:t>
            </a:r>
          </a:p>
          <a:p>
            <a:pPr algn="just" eaLnBrk="1" hangingPunct="1">
              <a:buFontTx/>
              <a:buAutoNum type="arabicPeriod"/>
            </a:pPr>
            <a:r>
              <a:rPr lang="id-ID" sz="1200">
                <a:solidFill>
                  <a:srgbClr val="DE0000"/>
                </a:solidFill>
                <a:latin typeface="Berlin Sans FB" panose="020E0602020502020306" pitchFamily="34" charset="0"/>
              </a:rPr>
              <a:t>Tersedia formasi untuk jabfung ahli</a:t>
            </a:r>
          </a:p>
          <a:p>
            <a:pPr algn="just" eaLnBrk="1" hangingPunct="1"/>
            <a:endParaRPr lang="id-ID" sz="1200">
              <a:latin typeface="Berlin Sans FB" panose="020E0602020502020306" pitchFamily="34" charset="0"/>
            </a:endParaRPr>
          </a:p>
          <a:p>
            <a:pPr algn="just" eaLnBrk="1" hangingPunct="1">
              <a:buFontTx/>
              <a:buAutoNum type="arabicPeriod"/>
            </a:pPr>
            <a:endParaRPr lang="sv-SE" sz="1200">
              <a:latin typeface="Berlin Sans FB" panose="020E0602020502020306" pitchFamily="34" charset="0"/>
            </a:endParaRPr>
          </a:p>
        </p:txBody>
      </p:sp>
      <p:sp>
        <p:nvSpPr>
          <p:cNvPr id="14" name="TextBox 13"/>
          <p:cNvSpPr txBox="1"/>
          <p:nvPr/>
        </p:nvSpPr>
        <p:spPr>
          <a:xfrm>
            <a:off x="357188" y="500063"/>
            <a:ext cx="7967246" cy="523220"/>
          </a:xfrm>
          <a:prstGeom prst="rect">
            <a:avLst/>
          </a:prstGeom>
          <a:noFill/>
        </p:spPr>
        <p:txBody>
          <a:bodyPr wrap="none">
            <a:spAutoFit/>
          </a:bodyPr>
          <a:lstStyle/>
          <a:p>
            <a:pPr>
              <a:defRPr/>
            </a:pPr>
            <a:r>
              <a:rPr lang="en-US" sz="2800" b="1" dirty="0" smtClean="0">
                <a:solidFill>
                  <a:srgbClr val="FF0000"/>
                </a:solidFill>
                <a:effectLst>
                  <a:outerShdw blurRad="38100" dist="38100" dir="2700000" algn="tl">
                    <a:srgbClr val="000000">
                      <a:alpha val="43137"/>
                    </a:srgbClr>
                  </a:outerShdw>
                </a:effectLst>
                <a:latin typeface="Rockwell" pitchFamily="18" charset="0"/>
              </a:rPr>
              <a:t>AK ALIH KELOMPOK : TERAMPIL </a:t>
            </a:r>
            <a:r>
              <a:rPr lang="en-US" sz="2800" b="1" dirty="0">
                <a:solidFill>
                  <a:srgbClr val="FF0000"/>
                </a:solidFill>
                <a:effectLst>
                  <a:outerShdw blurRad="38100" dist="38100" dir="2700000" algn="tl">
                    <a:srgbClr val="000000">
                      <a:alpha val="43137"/>
                    </a:srgbClr>
                  </a:outerShdw>
                </a:effectLst>
                <a:latin typeface="Rockwell" pitchFamily="18" charset="0"/>
              </a:rPr>
              <a:t>KE AHLI </a:t>
            </a:r>
          </a:p>
        </p:txBody>
      </p:sp>
    </p:spTree>
    <p:extLst>
      <p:ext uri="{BB962C8B-B14F-4D97-AF65-F5344CB8AC3E}">
        <p14:creationId xmlns:p14="http://schemas.microsoft.com/office/powerpoint/2010/main" val="4146815560"/>
      </p:ext>
    </p:extLst>
  </p:cSld>
  <p:clrMapOvr>
    <a:masterClrMapping/>
  </p:clrMapOvr>
  <p:transition spd="med">
    <p:wheel spokes="8"/>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ppt_x</p:attrName>
                                        </p:attrNameLst>
                                      </p:cBhvr>
                                      <p:tavLst>
                                        <p:tav tm="0">
                                          <p:val>
                                            <p:strVal val="#ppt_x-.2"/>
                                          </p:val>
                                        </p:tav>
                                        <p:tav tm="100000">
                                          <p:val>
                                            <p:strVal val="#ppt_x"/>
                                          </p:val>
                                        </p:tav>
                                      </p:tavLst>
                                    </p:anim>
                                    <p:anim calcmode="lin" valueType="num">
                                      <p:cBhvr>
                                        <p:cTn id="15"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16" dur="1000"/>
                                        <p:tgtEl>
                                          <p:spTgt spid="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1000" fill="hold"/>
                                        <p:tgtEl>
                                          <p:spTgt spid="7"/>
                                        </p:tgtEl>
                                        <p:attrNameLst>
                                          <p:attrName>ppt_x</p:attrName>
                                        </p:attrNameLst>
                                      </p:cBhvr>
                                      <p:tavLst>
                                        <p:tav tm="0">
                                          <p:val>
                                            <p:strVal val="#ppt_x-.2"/>
                                          </p:val>
                                        </p:tav>
                                        <p:tav tm="100000">
                                          <p:val>
                                            <p:strVal val="#ppt_x"/>
                                          </p:val>
                                        </p:tav>
                                      </p:tavLst>
                                    </p:anim>
                                    <p:anim calcmode="lin" valueType="num">
                                      <p:cBhvr>
                                        <p:cTn id="22"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3" dur="1000"/>
                                        <p:tgtEl>
                                          <p:spTgt spid="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ppt_x"/>
                                          </p:val>
                                        </p:tav>
                                        <p:tav tm="100000">
                                          <p:val>
                                            <p:strVal val="#ppt_x"/>
                                          </p:val>
                                        </p:tav>
                                      </p:tavLst>
                                    </p:anim>
                                    <p:anim calcmode="lin" valueType="num">
                                      <p:cBhvr additive="base">
                                        <p:cTn id="2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1" presetClass="entr" presetSubtype="4" fill="hold"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wheel(4)">
                                      <p:cBhvr>
                                        <p:cTn id="34" dur="2000"/>
                                        <p:tgtEl>
                                          <p:spTgt spid="8"/>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1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p:cTn id="39" dur="500" fill="hold"/>
                                        <p:tgtEl>
                                          <p:spTgt spid="11"/>
                                        </p:tgtEl>
                                        <p:attrNameLst>
                                          <p:attrName>ppt_w</p:attrName>
                                        </p:attrNameLst>
                                      </p:cBhvr>
                                      <p:tavLst>
                                        <p:tav tm="0">
                                          <p:val>
                                            <p:fltVal val="0"/>
                                          </p:val>
                                        </p:tav>
                                        <p:tav tm="100000">
                                          <p:val>
                                            <p:strVal val="#ppt_w"/>
                                          </p:val>
                                        </p:tav>
                                      </p:tavLst>
                                    </p:anim>
                                    <p:anim calcmode="lin" valueType="num">
                                      <p:cBhvr>
                                        <p:cTn id="40" dur="500" fill="hold"/>
                                        <p:tgtEl>
                                          <p:spTgt spid="11"/>
                                        </p:tgtEl>
                                        <p:attrNameLst>
                                          <p:attrName>ppt_h</p:attrName>
                                        </p:attrNameLst>
                                      </p:cBhvr>
                                      <p:tavLst>
                                        <p:tav tm="0">
                                          <p:val>
                                            <p:strVal val="#ppt_h"/>
                                          </p:val>
                                        </p:tav>
                                        <p:tav tm="100000">
                                          <p:val>
                                            <p:strVal val="#ppt_h"/>
                                          </p:val>
                                        </p:tav>
                                      </p:tavLst>
                                    </p:anim>
                                  </p:childTnLst>
                                </p:cTn>
                              </p:par>
                              <p:par>
                                <p:cTn id="41" presetID="17" presetClass="entr" presetSubtype="10"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strVal val="#ppt_h"/>
                                          </p:val>
                                        </p:tav>
                                        <p:tav tm="100000">
                                          <p:val>
                                            <p:strVal val="#ppt_h"/>
                                          </p:val>
                                        </p:tav>
                                      </p:tavLst>
                                    </p:anim>
                                  </p:childTnLst>
                                </p:cTn>
                              </p:par>
                              <p:par>
                                <p:cTn id="45" presetID="17" presetClass="entr" presetSubtype="1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p:cTn id="47" dur="500" fill="hold"/>
                                        <p:tgtEl>
                                          <p:spTgt spid="13"/>
                                        </p:tgtEl>
                                        <p:attrNameLst>
                                          <p:attrName>ppt_w</p:attrName>
                                        </p:attrNameLst>
                                      </p:cBhvr>
                                      <p:tavLst>
                                        <p:tav tm="0">
                                          <p:val>
                                            <p:fltVal val="0"/>
                                          </p:val>
                                        </p:tav>
                                        <p:tav tm="100000">
                                          <p:val>
                                            <p:strVal val="#ppt_w"/>
                                          </p:val>
                                        </p:tav>
                                      </p:tavLst>
                                    </p:anim>
                                    <p:anim calcmode="lin" valueType="num">
                                      <p:cBhvr>
                                        <p:cTn id="48" dur="500" fill="hold"/>
                                        <p:tgtEl>
                                          <p:spTgt spid="1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1357"/>
          <p:cNvGraphicFramePr>
            <a:graphicFrameLocks noGrp="1"/>
          </p:cNvGraphicFramePr>
          <p:nvPr>
            <p:extLst>
              <p:ext uri="{D42A27DB-BD31-4B8C-83A1-F6EECF244321}">
                <p14:modId xmlns:p14="http://schemas.microsoft.com/office/powerpoint/2010/main" val="3748933042"/>
              </p:ext>
            </p:extLst>
          </p:nvPr>
        </p:nvGraphicFramePr>
        <p:xfrm>
          <a:off x="117567" y="1474149"/>
          <a:ext cx="8936799" cy="4679969"/>
        </p:xfrm>
        <a:graphic>
          <a:graphicData uri="http://schemas.openxmlformats.org/drawingml/2006/table">
            <a:tbl>
              <a:tblPr/>
              <a:tblGrid>
                <a:gridCol w="393689"/>
                <a:gridCol w="531552"/>
                <a:gridCol w="3740004"/>
                <a:gridCol w="888274"/>
                <a:gridCol w="849086"/>
                <a:gridCol w="1084217"/>
                <a:gridCol w="1449977"/>
              </a:tblGrid>
              <a:tr h="303041">
                <a:tc grid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PENETAPAN ANGKA KREDIT</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hMerge="1">
                  <a:txBody>
                    <a:bodyPr/>
                    <a:lstStyle/>
                    <a:p>
                      <a:endParaRPr lang="en-US"/>
                    </a:p>
                  </a:txBody>
                  <a:tcPr/>
                </a:tc>
                <a:tc hMerge="1">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Book Antiqua" pitchFamily="18" charset="0"/>
                        <a:cs typeface="Arial"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LAMA</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BARU</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JUMLAH</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AK 65%</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2118">
                <a:tc rowSpan="7">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I.</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UNSUR UTAMA</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Book Antiqua" pitchFamily="18" charset="0"/>
                        <a:cs typeface="Arial"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25</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75</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100</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100</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73664">
                <a:tc vMerge="1">
                  <a:txBody>
                    <a:bodyPr/>
                    <a:lstStyle/>
                    <a:p>
                      <a:endParaRPr lang="en-US"/>
                    </a:p>
                  </a:txBody>
                  <a:tcPr/>
                </a:tc>
                <a:tc>
                  <a:txBody>
                    <a:bodyPr/>
                    <a:lstStyle/>
                    <a:p>
                      <a:pPr algn="ctr"/>
                      <a:r>
                        <a:rPr lang="en-US" sz="1600" b="1" dirty="0" smtClean="0">
                          <a:solidFill>
                            <a:schemeClr val="tx1"/>
                          </a:solidFill>
                          <a:latin typeface="Arial" pitchFamily="34" charset="0"/>
                          <a:cs typeface="Arial" pitchFamily="34" charset="0"/>
                        </a:rPr>
                        <a:t>A</a:t>
                      </a:r>
                      <a:endParaRPr lang="en-US" sz="1600" b="1" dirty="0">
                        <a:solidFill>
                          <a:schemeClr val="tx1"/>
                        </a:solidFill>
                        <a:latin typeface="Arial" pitchFamily="34" charset="0"/>
                        <a:cs typeface="Arial"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A. PENDIDIKAN</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73664">
                <a:tc vMerge="1">
                  <a:txBody>
                    <a:bodyPr/>
                    <a:lstStyle/>
                    <a:p>
                      <a:endParaRPr lang="en-US"/>
                    </a:p>
                  </a:txBody>
                  <a:tcPr/>
                </a:tc>
                <a:tc rowSpan="3">
                  <a:txBody>
                    <a:bodyPr/>
                    <a:lstStyle/>
                    <a:p>
                      <a:pPr algn="ctr"/>
                      <a:endParaRPr lang="en-US" sz="1600" b="1" dirty="0">
                        <a:solidFill>
                          <a:schemeClr val="tx1"/>
                        </a:solidFill>
                        <a:latin typeface="Arial" pitchFamily="34" charset="0"/>
                        <a:cs typeface="Arial"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 1. </a:t>
                      </a:r>
                      <a:r>
                        <a:rPr kumimoji="0" lang="en-US" sz="1600" b="1" i="0" u="none" strike="noStrike" cap="none" normalizeH="0" baseline="0" dirty="0" err="1" smtClean="0">
                          <a:ln>
                            <a:noFill/>
                          </a:ln>
                          <a:solidFill>
                            <a:schemeClr val="tx1"/>
                          </a:solidFill>
                          <a:effectLst/>
                          <a:latin typeface="Arial" pitchFamily="34" charset="0"/>
                          <a:cs typeface="Arial" pitchFamily="34" charset="0"/>
                        </a:rPr>
                        <a:t>Pendidikan</a:t>
                      </a:r>
                      <a:r>
                        <a:rPr kumimoji="0" lang="en-US" sz="1600" b="1" i="0" u="none" strike="noStrike" cap="none" normalizeH="0" baseline="0" dirty="0" smtClean="0">
                          <a:ln>
                            <a:noFill/>
                          </a:ln>
                          <a:solidFill>
                            <a:schemeClr val="tx1"/>
                          </a:solidFill>
                          <a:effectLst/>
                          <a:latin typeface="Arial" pitchFamily="34" charset="0"/>
                          <a:cs typeface="Arial" pitchFamily="34" charset="0"/>
                        </a:rPr>
                        <a:t> &amp; </a:t>
                      </a:r>
                      <a:r>
                        <a:rPr kumimoji="0" lang="en-US" sz="1600" b="1" i="0" u="none" strike="noStrike" cap="none" normalizeH="0" baseline="0" dirty="0" err="1" smtClean="0">
                          <a:ln>
                            <a:noFill/>
                          </a:ln>
                          <a:solidFill>
                            <a:schemeClr val="tx1"/>
                          </a:solidFill>
                          <a:effectLst/>
                          <a:latin typeface="Arial" pitchFamily="34" charset="0"/>
                          <a:cs typeface="Arial" pitchFamily="34" charset="0"/>
                        </a:rPr>
                        <a:t>Memperoleh</a:t>
                      </a:r>
                      <a:r>
                        <a:rPr kumimoji="0" lang="en-US" sz="1600" b="1" i="0" u="none" strike="noStrike" cap="none" normalizeH="0" baseline="0" dirty="0" smtClean="0">
                          <a:ln>
                            <a:noFill/>
                          </a:ln>
                          <a:solidFill>
                            <a:schemeClr val="tx1"/>
                          </a:solidFill>
                          <a:effectLst/>
                          <a:latin typeface="Arial" pitchFamily="34" charset="0"/>
                          <a:cs typeface="Arial" pitchFamily="34" charset="0"/>
                        </a:rPr>
                        <a:t> </a:t>
                      </a:r>
                      <a:r>
                        <a:rPr kumimoji="0" lang="en-US" sz="1600" b="1" i="0" u="none" strike="noStrike" cap="none" normalizeH="0" baseline="0" dirty="0" err="1" smtClean="0">
                          <a:ln>
                            <a:noFill/>
                          </a:ln>
                          <a:solidFill>
                            <a:schemeClr val="tx1"/>
                          </a:solidFill>
                          <a:effectLst/>
                          <a:latin typeface="Arial" pitchFamily="34" charset="0"/>
                          <a:cs typeface="Arial" pitchFamily="34" charset="0"/>
                        </a:rPr>
                        <a:t>ijazah</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517952">
                <a:tc vMerge="1">
                  <a:txBody>
                    <a:bodyPr/>
                    <a:lstStyle/>
                    <a:p>
                      <a:endParaRPr lang="en-US"/>
                    </a:p>
                  </a:txBody>
                  <a:tcPr/>
                </a:tc>
                <a:tc vMerge="1">
                  <a:txBody>
                    <a:bodyPr/>
                    <a:lstStyle/>
                    <a:p>
                      <a:pPr algn="ctr"/>
                      <a:endParaRPr lang="en-US" sz="1200" b="1" dirty="0"/>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2.  </a:t>
                      </a:r>
                      <a:r>
                        <a:rPr kumimoji="0" lang="en-US" sz="1600" b="1" i="0" u="none" strike="noStrike" cap="none" normalizeH="0" baseline="0" dirty="0" err="1" smtClean="0">
                          <a:ln>
                            <a:noFill/>
                          </a:ln>
                          <a:solidFill>
                            <a:schemeClr val="tx1"/>
                          </a:solidFill>
                          <a:effectLst/>
                          <a:latin typeface="Arial" pitchFamily="34" charset="0"/>
                          <a:cs typeface="Arial" pitchFamily="34" charset="0"/>
                        </a:rPr>
                        <a:t>Diklat</a:t>
                      </a:r>
                      <a:r>
                        <a:rPr kumimoji="0" lang="en-US" sz="1600" b="1" i="0" u="none" strike="noStrike" cap="none" normalizeH="0" baseline="0" dirty="0" smtClean="0">
                          <a:ln>
                            <a:noFill/>
                          </a:ln>
                          <a:solidFill>
                            <a:schemeClr val="tx1"/>
                          </a:solidFill>
                          <a:effectLst/>
                          <a:latin typeface="Arial" pitchFamily="34" charset="0"/>
                          <a:cs typeface="Arial" pitchFamily="34" charset="0"/>
                        </a:rPr>
                        <a:t> </a:t>
                      </a:r>
                      <a:r>
                        <a:rPr kumimoji="0" lang="en-US" sz="1600" b="1" i="0" u="none" strike="noStrike" cap="none" normalizeH="0" baseline="0" dirty="0" err="1" smtClean="0">
                          <a:ln>
                            <a:noFill/>
                          </a:ln>
                          <a:solidFill>
                            <a:schemeClr val="tx1"/>
                          </a:solidFill>
                          <a:effectLst/>
                          <a:latin typeface="Arial" pitchFamily="34" charset="0"/>
                          <a:cs typeface="Arial" pitchFamily="34" charset="0"/>
                        </a:rPr>
                        <a:t>Fungsional</a:t>
                      </a:r>
                      <a:r>
                        <a:rPr kumimoji="0" lang="en-US" sz="1600" b="1" i="0" u="none" strike="noStrike" cap="none" normalizeH="0" baseline="0" dirty="0" smtClean="0">
                          <a:ln>
                            <a:noFill/>
                          </a:ln>
                          <a:solidFill>
                            <a:schemeClr val="tx1"/>
                          </a:solidFill>
                          <a:effectLst/>
                          <a:latin typeface="Arial" pitchFamily="34" charset="0"/>
                          <a:cs typeface="Arial" pitchFamily="34" charset="0"/>
                        </a:rPr>
                        <a:t> </a:t>
                      </a:r>
                      <a:r>
                        <a:rPr kumimoji="0" lang="id-ID" sz="1600" b="1" i="0" u="none" strike="noStrike" cap="none" normalizeH="0" baseline="0" dirty="0" smtClean="0">
                          <a:ln>
                            <a:noFill/>
                          </a:ln>
                          <a:solidFill>
                            <a:schemeClr val="tx1"/>
                          </a:solidFill>
                          <a:effectLst/>
                          <a:latin typeface="Arial" pitchFamily="34" charset="0"/>
                          <a:cs typeface="Arial" pitchFamily="34" charset="0"/>
                        </a:rPr>
                        <a:t>Bid ......... </a:t>
                      </a:r>
                      <a:r>
                        <a:rPr kumimoji="0" lang="en-US" sz="1600" b="1" i="0" u="none" strike="noStrike" cap="none" normalizeH="0" baseline="0" dirty="0" smtClean="0">
                          <a:ln>
                            <a:noFill/>
                          </a:ln>
                          <a:solidFill>
                            <a:schemeClr val="tx1"/>
                          </a:solidFill>
                          <a:effectLst/>
                          <a:latin typeface="Arial" pitchFamily="34" charset="0"/>
                          <a:cs typeface="Arial" pitchFamily="34" charset="0"/>
                        </a:rPr>
                        <a:t>&amp; </a:t>
                      </a:r>
                      <a:r>
                        <a:rPr kumimoji="0" lang="en-US" sz="1600" b="1" i="0" u="none" strike="noStrike" cap="none" normalizeH="0" baseline="0" dirty="0" err="1" smtClean="0">
                          <a:ln>
                            <a:noFill/>
                          </a:ln>
                          <a:solidFill>
                            <a:schemeClr val="tx1"/>
                          </a:solidFill>
                          <a:effectLst/>
                          <a:latin typeface="Arial" pitchFamily="34" charset="0"/>
                          <a:cs typeface="Arial" pitchFamily="34" charset="0"/>
                        </a:rPr>
                        <a:t>Memperoleh</a:t>
                      </a:r>
                      <a:r>
                        <a:rPr kumimoji="0" lang="en-US" sz="1600" b="1" i="0" u="none" strike="noStrike" cap="none" normalizeH="0" baseline="0" dirty="0" smtClean="0">
                          <a:ln>
                            <a:noFill/>
                          </a:ln>
                          <a:solidFill>
                            <a:schemeClr val="tx1"/>
                          </a:solidFill>
                          <a:effectLst/>
                          <a:latin typeface="Arial" pitchFamily="34" charset="0"/>
                          <a:cs typeface="Arial" pitchFamily="34" charset="0"/>
                        </a:rPr>
                        <a:t> STTPP</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3</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3</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6</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65%x6</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517952">
                <a:tc vMerge="1">
                  <a:txBody>
                    <a:bodyPr/>
                    <a:lstStyle/>
                    <a:p>
                      <a:endParaRPr lang="en-US"/>
                    </a:p>
                  </a:txBody>
                  <a:tcPr/>
                </a:tc>
                <a:tc vMerge="1">
                  <a:txBody>
                    <a:bodyPr/>
                    <a:lstStyle/>
                    <a:p>
                      <a:pPr algn="ctr"/>
                      <a:endParaRPr lang="en-US" sz="1200" b="1" dirty="0"/>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3. </a:t>
                      </a:r>
                      <a:r>
                        <a:rPr kumimoji="0" lang="en-US" sz="1600" b="1" i="0" u="none" strike="noStrike" cap="none" normalizeH="0" baseline="0" dirty="0" err="1" smtClean="0">
                          <a:ln>
                            <a:noFill/>
                          </a:ln>
                          <a:solidFill>
                            <a:schemeClr val="tx1"/>
                          </a:solidFill>
                          <a:effectLst/>
                          <a:latin typeface="Arial" pitchFamily="34" charset="0"/>
                          <a:cs typeface="Arial" pitchFamily="34" charset="0"/>
                        </a:rPr>
                        <a:t>Diklat</a:t>
                      </a:r>
                      <a:r>
                        <a:rPr kumimoji="0" lang="en-US" sz="1600" b="1" i="0" u="none" strike="noStrike" cap="none" normalizeH="0" baseline="0" dirty="0" smtClean="0">
                          <a:ln>
                            <a:noFill/>
                          </a:ln>
                          <a:solidFill>
                            <a:schemeClr val="tx1"/>
                          </a:solidFill>
                          <a:effectLst/>
                          <a:latin typeface="Arial" pitchFamily="34" charset="0"/>
                          <a:cs typeface="Arial" pitchFamily="34" charset="0"/>
                        </a:rPr>
                        <a:t> </a:t>
                      </a:r>
                      <a:r>
                        <a:rPr kumimoji="0" lang="id-ID" sz="1600" b="1" i="0" u="none" strike="noStrike" cap="none" normalizeH="0" baseline="0" dirty="0" smtClean="0">
                          <a:ln>
                            <a:noFill/>
                          </a:ln>
                          <a:solidFill>
                            <a:schemeClr val="tx1"/>
                          </a:solidFill>
                          <a:effectLst/>
                          <a:latin typeface="Arial" pitchFamily="34" charset="0"/>
                          <a:cs typeface="Arial" pitchFamily="34" charset="0"/>
                        </a:rPr>
                        <a:t>Prajabatan</a:t>
                      </a:r>
                      <a:r>
                        <a:rPr kumimoji="0" lang="en-US" sz="1600" b="1" i="0" u="none" strike="noStrike" cap="none" normalizeH="0" baseline="0" dirty="0" smtClean="0">
                          <a:ln>
                            <a:noFill/>
                          </a:ln>
                          <a:solidFill>
                            <a:schemeClr val="tx1"/>
                          </a:solidFill>
                          <a:effectLst/>
                          <a:latin typeface="Arial" pitchFamily="34" charset="0"/>
                          <a:cs typeface="Arial" pitchFamily="34" charset="0"/>
                        </a:rPr>
                        <a:t> &amp; </a:t>
                      </a:r>
                      <a:r>
                        <a:rPr kumimoji="0" lang="en-US" sz="1600" b="1" i="0" u="none" strike="noStrike" cap="none" normalizeH="0" baseline="0" dirty="0" err="1" smtClean="0">
                          <a:ln>
                            <a:noFill/>
                          </a:ln>
                          <a:solidFill>
                            <a:schemeClr val="tx1"/>
                          </a:solidFill>
                          <a:effectLst/>
                          <a:latin typeface="Arial" pitchFamily="34" charset="0"/>
                          <a:cs typeface="Arial" pitchFamily="34" charset="0"/>
                        </a:rPr>
                        <a:t>memperoleh</a:t>
                      </a:r>
                      <a:r>
                        <a:rPr kumimoji="0" lang="en-US" sz="1600" b="1" i="0" u="none" strike="noStrike" cap="none" normalizeH="0" baseline="0" dirty="0" smtClean="0">
                          <a:ln>
                            <a:noFill/>
                          </a:ln>
                          <a:solidFill>
                            <a:schemeClr val="tx1"/>
                          </a:solidFill>
                          <a:effectLst/>
                          <a:latin typeface="Arial" pitchFamily="34" charset="0"/>
                          <a:cs typeface="Arial" pitchFamily="34" charset="0"/>
                        </a:rPr>
                        <a:t> STTPP</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1</a:t>
                      </a:r>
                      <a:r>
                        <a:rPr kumimoji="0" lang="id-ID" sz="1600" b="1" i="0" u="none" strike="noStrike" cap="none" normalizeH="0" baseline="0" dirty="0" smtClean="0">
                          <a:ln>
                            <a:noFill/>
                          </a:ln>
                          <a:solidFill>
                            <a:schemeClr val="tx1"/>
                          </a:solidFill>
                          <a:effectLst/>
                          <a:latin typeface="Arial" pitchFamily="34" charset="0"/>
                          <a:cs typeface="Arial" pitchFamily="34" charset="0"/>
                        </a:rPr>
                        <a:t>,5</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id-ID" sz="1600" b="1" i="0" u="none" strike="noStrike" cap="none" normalizeH="0" baseline="0" dirty="0" smtClean="0">
                          <a:ln>
                            <a:noFill/>
                          </a:ln>
                          <a:solidFill>
                            <a:schemeClr val="tx1"/>
                          </a:solidFill>
                          <a:effectLst/>
                          <a:latin typeface="Arial" pitchFamily="34" charset="0"/>
                          <a:cs typeface="Arial" pitchFamily="34" charset="0"/>
                        </a:rPr>
                        <a:t>-</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id-ID" sz="1600" b="1" i="0" u="none" strike="noStrike" cap="none" normalizeH="0" baseline="0" dirty="0" smtClean="0">
                          <a:ln>
                            <a:noFill/>
                          </a:ln>
                          <a:solidFill>
                            <a:schemeClr val="tx1"/>
                          </a:solidFill>
                          <a:effectLst/>
                          <a:latin typeface="Arial" pitchFamily="34" charset="0"/>
                          <a:cs typeface="Arial" pitchFamily="34" charset="0"/>
                        </a:rPr>
                        <a:t>1,5</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65%x</a:t>
                      </a:r>
                      <a:r>
                        <a:rPr kumimoji="0" lang="id-ID" sz="1600" b="1" i="0" u="none" strike="noStrike" cap="none" normalizeH="0" baseline="0" dirty="0" smtClean="0">
                          <a:ln>
                            <a:noFill/>
                          </a:ln>
                          <a:solidFill>
                            <a:schemeClr val="tx1"/>
                          </a:solidFill>
                          <a:effectLst/>
                          <a:latin typeface="Arial" pitchFamily="34" charset="0"/>
                          <a:cs typeface="Arial" pitchFamily="34" charset="0"/>
                        </a:rPr>
                        <a:t>1,5</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517952">
                <a:tc vMerge="1">
                  <a:txBody>
                    <a:bodyPr/>
                    <a:lstStyle/>
                    <a:p>
                      <a:endParaRPr lang="en-US"/>
                    </a:p>
                  </a:txBody>
                  <a:tcPr/>
                </a:tc>
                <a:tc>
                  <a:txBody>
                    <a:bodyPr/>
                    <a:lstStyle/>
                    <a:p>
                      <a:pPr algn="ctr"/>
                      <a:r>
                        <a:rPr lang="en-US" sz="1600" b="1" dirty="0" smtClean="0">
                          <a:solidFill>
                            <a:schemeClr val="tx1"/>
                          </a:solidFill>
                          <a:latin typeface="Arial" pitchFamily="34" charset="0"/>
                          <a:cs typeface="Arial" pitchFamily="34" charset="0"/>
                        </a:rPr>
                        <a:t>B</a:t>
                      </a:r>
                      <a:endParaRPr lang="en-US" sz="1600" b="1" dirty="0">
                        <a:solidFill>
                          <a:schemeClr val="tx1"/>
                        </a:solidFill>
                        <a:latin typeface="Arial" pitchFamily="34" charset="0"/>
                        <a:cs typeface="Arial"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d-ID" sz="1600" b="1" i="0" u="none" strike="noStrike" cap="none" normalizeH="0" baseline="0" dirty="0" smtClean="0">
                          <a:ln>
                            <a:noFill/>
                          </a:ln>
                          <a:solidFill>
                            <a:schemeClr val="tx1"/>
                          </a:solidFill>
                          <a:effectLst/>
                          <a:latin typeface="Arial" pitchFamily="34" charset="0"/>
                          <a:cs typeface="Arial" pitchFamily="34" charset="0"/>
                        </a:rPr>
                        <a:t>TUGAS POKOK</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150</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15</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165</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65%x165</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517952">
                <a:tc vMerge="1">
                  <a:txBody>
                    <a:bodyPr/>
                    <a:lstStyle/>
                    <a:p>
                      <a:endParaRPr lang="en-US"/>
                    </a:p>
                  </a:txBody>
                  <a:tcPr/>
                </a:tc>
                <a:tc>
                  <a:txBody>
                    <a:bodyPr/>
                    <a:lstStyle/>
                    <a:p>
                      <a:pPr algn="ctr"/>
                      <a:r>
                        <a:rPr lang="en-US" sz="1600" b="1" dirty="0" smtClean="0">
                          <a:solidFill>
                            <a:schemeClr val="tx1"/>
                          </a:solidFill>
                          <a:latin typeface="Arial" pitchFamily="34" charset="0"/>
                          <a:cs typeface="Arial" pitchFamily="34" charset="0"/>
                        </a:rPr>
                        <a:t>C</a:t>
                      </a:r>
                      <a:endParaRPr lang="en-US" sz="1600" b="1" dirty="0">
                        <a:solidFill>
                          <a:schemeClr val="tx1"/>
                        </a:solidFill>
                        <a:latin typeface="Arial" pitchFamily="34" charset="0"/>
                        <a:cs typeface="Arial"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PENGEMBANGAN PROFESI</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6</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4</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10</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65%x10</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51640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II. </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UNSUR PENUNJANG</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1" i="0" u="none" strike="noStrike" cap="none" normalizeH="0" baseline="0" dirty="0" err="1" smtClean="0">
                          <a:ln>
                            <a:noFill/>
                          </a:ln>
                          <a:solidFill>
                            <a:schemeClr val="tx1"/>
                          </a:solidFill>
                          <a:effectLst/>
                          <a:latin typeface="Arial" pitchFamily="34" charset="0"/>
                          <a:cs typeface="Arial" pitchFamily="34" charset="0"/>
                        </a:rPr>
                        <a:t>Kegiatan</a:t>
                      </a:r>
                      <a:r>
                        <a:rPr kumimoji="0" lang="en-US" sz="1600" b="1" i="0" u="none" strike="noStrike" cap="none" normalizeH="0" baseline="0" dirty="0" smtClean="0">
                          <a:ln>
                            <a:noFill/>
                          </a:ln>
                          <a:solidFill>
                            <a:schemeClr val="tx1"/>
                          </a:solidFill>
                          <a:effectLst/>
                          <a:latin typeface="Arial" pitchFamily="34" charset="0"/>
                          <a:cs typeface="Arial" pitchFamily="34" charset="0"/>
                        </a:rPr>
                        <a:t> </a:t>
                      </a:r>
                      <a:r>
                        <a:rPr kumimoji="0" lang="en-US" sz="1600" b="1" i="0" u="none" strike="noStrike" cap="none" normalizeH="0" baseline="0" dirty="0" err="1" smtClean="0">
                          <a:ln>
                            <a:noFill/>
                          </a:ln>
                          <a:solidFill>
                            <a:schemeClr val="tx1"/>
                          </a:solidFill>
                          <a:effectLst/>
                          <a:latin typeface="Arial" pitchFamily="34" charset="0"/>
                          <a:cs typeface="Arial" pitchFamily="34" charset="0"/>
                        </a:rPr>
                        <a:t>Penunjang</a:t>
                      </a:r>
                      <a:r>
                        <a:rPr kumimoji="0" lang="en-US" sz="1600" b="1" i="0" u="none" strike="noStrike" cap="none" normalizeH="0" baseline="0" dirty="0" smtClean="0">
                          <a:ln>
                            <a:noFill/>
                          </a:ln>
                          <a:solidFill>
                            <a:schemeClr val="tx1"/>
                          </a:solidFill>
                          <a:effectLst/>
                          <a:latin typeface="Arial" pitchFamily="34" charset="0"/>
                          <a:cs typeface="Arial" pitchFamily="34" charset="0"/>
                        </a:rPr>
                        <a:t> </a:t>
                      </a:r>
                      <a:r>
                        <a:rPr kumimoji="0" lang="en-US" sz="1600" b="1" i="0" u="none" strike="noStrike" cap="none" normalizeH="0" baseline="0" dirty="0" err="1" smtClean="0">
                          <a:ln>
                            <a:noFill/>
                          </a:ln>
                          <a:solidFill>
                            <a:schemeClr val="tx1"/>
                          </a:solidFill>
                          <a:effectLst/>
                          <a:latin typeface="Arial" pitchFamily="34" charset="0"/>
                          <a:cs typeface="Arial" pitchFamily="34" charset="0"/>
                        </a:rPr>
                        <a:t>Tugas</a:t>
                      </a:r>
                      <a:r>
                        <a:rPr kumimoji="0" lang="en-US" sz="1600" b="1" i="0" u="none" strike="noStrike" cap="none" normalizeH="0" baseline="0" dirty="0" smtClean="0">
                          <a:ln>
                            <a:noFill/>
                          </a:ln>
                          <a:solidFill>
                            <a:schemeClr val="tx1"/>
                          </a:solidFill>
                          <a:effectLst/>
                          <a:latin typeface="Arial" pitchFamily="34" charset="0"/>
                          <a:cs typeface="Arial" pitchFamily="34" charset="0"/>
                        </a:rPr>
                        <a:t> </a:t>
                      </a:r>
                      <a:r>
                        <a:rPr kumimoji="0" lang="id-ID" sz="1600" b="1" i="0" u="none" strike="noStrike" cap="none" normalizeH="0" baseline="0" dirty="0" smtClean="0">
                          <a:ln>
                            <a:noFill/>
                          </a:ln>
                          <a:solidFill>
                            <a:schemeClr val="tx1"/>
                          </a:solidFill>
                          <a:effectLst/>
                          <a:latin typeface="Arial" pitchFamily="34" charset="0"/>
                          <a:cs typeface="Arial" pitchFamily="34" charset="0"/>
                        </a:rPr>
                        <a:t>POPT</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Book Antiqua" pitchFamily="18" charset="0"/>
                        <a:cs typeface="Arial"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10</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5</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15</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0</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id-ID" sz="1600" b="1" i="0" u="none" strike="noStrike" cap="none" normalizeH="0" baseline="0" dirty="0" smtClean="0">
                          <a:ln>
                            <a:noFill/>
                          </a:ln>
                          <a:solidFill>
                            <a:schemeClr val="tx1"/>
                          </a:solidFill>
                          <a:effectLst/>
                          <a:latin typeface="Arial" pitchFamily="34" charset="0"/>
                          <a:cs typeface="Arial" pitchFamily="34" charset="0"/>
                        </a:rPr>
                        <a:t>(nihil)</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r>
              <a:tr h="504655">
                <a:tc grid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JUMLAH</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Book Antiqua" pitchFamily="18" charset="0"/>
                        <a:cs typeface="Arial"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00"/>
                    </a:solidFill>
                  </a:tcPr>
                </a:tc>
              </a:tr>
            </a:tbl>
          </a:graphicData>
        </a:graphic>
      </p:graphicFrame>
      <p:sp>
        <p:nvSpPr>
          <p:cNvPr id="3" name="TextBox 7"/>
          <p:cNvSpPr txBox="1">
            <a:spLocks noChangeArrowheads="1"/>
          </p:cNvSpPr>
          <p:nvPr/>
        </p:nvSpPr>
        <p:spPr bwMode="auto">
          <a:xfrm>
            <a:off x="0" y="195407"/>
            <a:ext cx="9144000" cy="954107"/>
          </a:xfrm>
          <a:prstGeom prst="rect">
            <a:avLst/>
          </a:prstGeom>
          <a:solidFill>
            <a:schemeClr val="accent3">
              <a:lumMod val="75000"/>
            </a:schemeClr>
          </a:solidFill>
          <a:ln w="9525">
            <a:noFill/>
            <a:miter lim="800000"/>
            <a:headEnd/>
            <a:tailEnd/>
          </a:ln>
        </p:spPr>
        <p:txBody>
          <a:bodyPr wrap="square">
            <a:spAutoFit/>
          </a:bodyPr>
          <a:lstStyle/>
          <a:p>
            <a:pPr algn="ctr"/>
            <a:r>
              <a:rPr lang="en-US" sz="2800" b="1" dirty="0" smtClean="0">
                <a:solidFill>
                  <a:schemeClr val="bg1"/>
                </a:solidFill>
              </a:rPr>
              <a:t>AK </a:t>
            </a:r>
            <a:r>
              <a:rPr lang="en-US" sz="2800" b="1" dirty="0" err="1" smtClean="0">
                <a:solidFill>
                  <a:schemeClr val="bg1"/>
                </a:solidFill>
              </a:rPr>
              <a:t>Konversi</a:t>
            </a:r>
            <a:r>
              <a:rPr lang="en-US" sz="2800" b="1" dirty="0" smtClean="0">
                <a:solidFill>
                  <a:schemeClr val="bg1"/>
                </a:solidFill>
              </a:rPr>
              <a:t> 65%</a:t>
            </a:r>
            <a:r>
              <a:rPr lang="id-ID" sz="2800" b="1" dirty="0" smtClean="0">
                <a:solidFill>
                  <a:schemeClr val="bg1"/>
                </a:solidFill>
              </a:rPr>
              <a:t> </a:t>
            </a:r>
          </a:p>
          <a:p>
            <a:pPr algn="ctr"/>
            <a:r>
              <a:rPr lang="id-ID" sz="2800" b="1" dirty="0" smtClean="0">
                <a:solidFill>
                  <a:schemeClr val="bg1"/>
                </a:solidFill>
              </a:rPr>
              <a:t>(Alih Kelompok Terampil ke Ahli)</a:t>
            </a:r>
            <a:endParaRPr lang="en-SG" sz="1400" dirty="0">
              <a:solidFill>
                <a:schemeClr val="bg1"/>
              </a:solidFill>
            </a:endParaRPr>
          </a:p>
        </p:txBody>
      </p:sp>
    </p:spTree>
    <p:extLst>
      <p:ext uri="{BB962C8B-B14F-4D97-AF65-F5344CB8AC3E}">
        <p14:creationId xmlns:p14="http://schemas.microsoft.com/office/powerpoint/2010/main" val="117004174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45032788"/>
              </p:ext>
            </p:extLst>
          </p:nvPr>
        </p:nvGraphicFramePr>
        <p:xfrm>
          <a:off x="152400" y="709411"/>
          <a:ext cx="8839199" cy="5681135"/>
        </p:xfrm>
        <a:graphic>
          <a:graphicData uri="http://schemas.openxmlformats.org/drawingml/2006/table">
            <a:tbl>
              <a:tblPr firstRow="1" bandRow="1">
                <a:tableStyleId>{5C22544A-7EE6-4342-B048-85BDC9FD1C3A}</a:tableStyleId>
              </a:tblPr>
              <a:tblGrid>
                <a:gridCol w="1744011"/>
                <a:gridCol w="746990"/>
                <a:gridCol w="746990"/>
                <a:gridCol w="921490"/>
                <a:gridCol w="837888"/>
                <a:gridCol w="920303"/>
                <a:gridCol w="898475"/>
                <a:gridCol w="976646"/>
                <a:gridCol w="1046406"/>
              </a:tblGrid>
              <a:tr h="491065">
                <a:tc>
                  <a:txBody>
                    <a:bodyPr/>
                    <a:lstStyle/>
                    <a:p>
                      <a:pPr algn="ctr"/>
                      <a:r>
                        <a:rPr lang="id-ID" sz="2400" b="1" dirty="0" smtClean="0">
                          <a:solidFill>
                            <a:schemeClr val="tx1"/>
                          </a:solidFill>
                        </a:rPr>
                        <a:t>P/GR</a:t>
                      </a:r>
                      <a:endParaRPr lang="en-SG" sz="2400" b="1" dirty="0">
                        <a:solidFill>
                          <a:schemeClr val="tx1"/>
                        </a:solidFill>
                      </a:endParaRPr>
                    </a:p>
                  </a:txBody>
                  <a:tcPr>
                    <a:solidFill>
                      <a:srgbClr val="FFC000"/>
                    </a:solidFill>
                  </a:tcPr>
                </a:tc>
                <a:tc>
                  <a:txBody>
                    <a:bodyPr/>
                    <a:lstStyle/>
                    <a:p>
                      <a:pPr algn="ctr"/>
                      <a:r>
                        <a:rPr lang="id-ID" sz="2000" dirty="0" smtClean="0">
                          <a:solidFill>
                            <a:srgbClr val="C00000"/>
                          </a:solidFill>
                        </a:rPr>
                        <a:t>III/b</a:t>
                      </a:r>
                      <a:endParaRPr lang="en-SG" sz="2000" dirty="0">
                        <a:solidFill>
                          <a:srgbClr val="C00000"/>
                        </a:solidFill>
                      </a:endParaRPr>
                    </a:p>
                  </a:txBody>
                  <a:tcPr>
                    <a:solidFill>
                      <a:schemeClr val="accent6">
                        <a:lumMod val="20000"/>
                        <a:lumOff val="80000"/>
                      </a:schemeClr>
                    </a:solidFill>
                  </a:tcPr>
                </a:tc>
                <a:tc>
                  <a:txBody>
                    <a:bodyPr/>
                    <a:lstStyle/>
                    <a:p>
                      <a:pPr algn="ctr"/>
                      <a:r>
                        <a:rPr lang="en-US" sz="2000" dirty="0" smtClean="0">
                          <a:solidFill>
                            <a:srgbClr val="C00000"/>
                          </a:solidFill>
                        </a:rPr>
                        <a:t>III</a:t>
                      </a:r>
                      <a:r>
                        <a:rPr lang="id-ID" sz="2000" dirty="0" smtClean="0">
                          <a:solidFill>
                            <a:srgbClr val="C00000"/>
                          </a:solidFill>
                        </a:rPr>
                        <a:t>/c</a:t>
                      </a:r>
                      <a:r>
                        <a:rPr lang="en-US" sz="2000" dirty="0" smtClean="0">
                          <a:solidFill>
                            <a:srgbClr val="C00000"/>
                          </a:solidFill>
                        </a:rPr>
                        <a:t> </a:t>
                      </a:r>
                      <a:endParaRPr lang="en-SG" sz="2000" dirty="0">
                        <a:solidFill>
                          <a:srgbClr val="C00000"/>
                        </a:solidFill>
                      </a:endParaRPr>
                    </a:p>
                  </a:txBody>
                  <a:tcPr>
                    <a:solidFill>
                      <a:schemeClr val="accent6">
                        <a:lumMod val="20000"/>
                        <a:lumOff val="80000"/>
                      </a:schemeClr>
                    </a:solidFill>
                  </a:tcPr>
                </a:tc>
                <a:tc>
                  <a:txBody>
                    <a:bodyPr/>
                    <a:lstStyle/>
                    <a:p>
                      <a:pPr algn="ctr"/>
                      <a:r>
                        <a:rPr lang="en-US" sz="2000" dirty="0" smtClean="0">
                          <a:solidFill>
                            <a:srgbClr val="C00000"/>
                          </a:solidFill>
                        </a:rPr>
                        <a:t>III</a:t>
                      </a:r>
                      <a:r>
                        <a:rPr lang="id-ID" sz="2000" dirty="0" smtClean="0">
                          <a:solidFill>
                            <a:srgbClr val="C00000"/>
                          </a:solidFill>
                        </a:rPr>
                        <a:t>/d</a:t>
                      </a:r>
                      <a:endParaRPr lang="en-SG" sz="2000" dirty="0">
                        <a:solidFill>
                          <a:srgbClr val="C00000"/>
                        </a:solidFill>
                      </a:endParaRPr>
                    </a:p>
                  </a:txBody>
                  <a:tcPr>
                    <a:solidFill>
                      <a:schemeClr val="accent6">
                        <a:lumMod val="20000"/>
                        <a:lumOff val="80000"/>
                      </a:schemeClr>
                    </a:solidFill>
                  </a:tcPr>
                </a:tc>
                <a:tc>
                  <a:txBody>
                    <a:bodyPr/>
                    <a:lstStyle/>
                    <a:p>
                      <a:pPr algn="ctr"/>
                      <a:r>
                        <a:rPr lang="id-ID" sz="2000" dirty="0" smtClean="0">
                          <a:solidFill>
                            <a:srgbClr val="C00000"/>
                          </a:solidFill>
                        </a:rPr>
                        <a:t>IV/a</a:t>
                      </a:r>
                      <a:endParaRPr lang="en-SG" sz="2000" dirty="0">
                        <a:solidFill>
                          <a:srgbClr val="C00000"/>
                        </a:solidFill>
                      </a:endParaRPr>
                    </a:p>
                  </a:txBody>
                  <a:tcPr>
                    <a:solidFill>
                      <a:schemeClr val="accent6">
                        <a:lumMod val="20000"/>
                        <a:lumOff val="80000"/>
                      </a:schemeClr>
                    </a:solidFill>
                  </a:tcPr>
                </a:tc>
                <a:tc>
                  <a:txBody>
                    <a:bodyPr/>
                    <a:lstStyle/>
                    <a:p>
                      <a:pPr algn="ctr"/>
                      <a:r>
                        <a:rPr lang="id-ID" sz="2000" dirty="0" smtClean="0">
                          <a:solidFill>
                            <a:srgbClr val="C00000"/>
                          </a:solidFill>
                        </a:rPr>
                        <a:t>IV/b</a:t>
                      </a:r>
                      <a:endParaRPr lang="en-SG" sz="2000" dirty="0">
                        <a:solidFill>
                          <a:srgbClr val="C00000"/>
                        </a:solidFill>
                      </a:endParaRPr>
                    </a:p>
                  </a:txBody>
                  <a:tcPr>
                    <a:solidFill>
                      <a:schemeClr val="accent6">
                        <a:lumMod val="20000"/>
                        <a:lumOff val="80000"/>
                      </a:schemeClr>
                    </a:solidFill>
                  </a:tcPr>
                </a:tc>
                <a:tc>
                  <a:txBody>
                    <a:bodyPr/>
                    <a:lstStyle/>
                    <a:p>
                      <a:pPr algn="ctr"/>
                      <a:r>
                        <a:rPr lang="en-US" sz="2000" dirty="0" smtClean="0">
                          <a:solidFill>
                            <a:srgbClr val="C00000"/>
                          </a:solidFill>
                        </a:rPr>
                        <a:t>IV</a:t>
                      </a:r>
                      <a:r>
                        <a:rPr lang="id-ID" sz="2000" dirty="0" smtClean="0">
                          <a:solidFill>
                            <a:srgbClr val="C00000"/>
                          </a:solidFill>
                        </a:rPr>
                        <a:t>/c</a:t>
                      </a:r>
                      <a:endParaRPr lang="en-SG" sz="2000" dirty="0">
                        <a:solidFill>
                          <a:srgbClr val="C00000"/>
                        </a:solidFill>
                      </a:endParaRPr>
                    </a:p>
                  </a:txBody>
                  <a:tcPr>
                    <a:solidFill>
                      <a:schemeClr val="accent6">
                        <a:lumMod val="20000"/>
                        <a:lumOff val="80000"/>
                      </a:schemeClr>
                    </a:solidFill>
                  </a:tcPr>
                </a:tc>
                <a:tc>
                  <a:txBody>
                    <a:bodyPr/>
                    <a:lstStyle/>
                    <a:p>
                      <a:pPr algn="ctr"/>
                      <a:r>
                        <a:rPr lang="en-SG" sz="2000" dirty="0" smtClean="0">
                          <a:solidFill>
                            <a:srgbClr val="C00000"/>
                          </a:solidFill>
                        </a:rPr>
                        <a:t>IV/d</a:t>
                      </a:r>
                      <a:endParaRPr lang="en-SG" sz="2000" dirty="0">
                        <a:solidFill>
                          <a:srgbClr val="C00000"/>
                        </a:solidFill>
                      </a:endParaRPr>
                    </a:p>
                  </a:txBody>
                  <a:tcPr>
                    <a:solidFill>
                      <a:schemeClr val="accent6">
                        <a:lumMod val="20000"/>
                        <a:lumOff val="80000"/>
                      </a:schemeClr>
                    </a:solidFill>
                  </a:tcPr>
                </a:tc>
                <a:tc>
                  <a:txBody>
                    <a:bodyPr/>
                    <a:lstStyle/>
                    <a:p>
                      <a:pPr algn="ctr"/>
                      <a:r>
                        <a:rPr lang="en-SG" sz="2000" dirty="0" smtClean="0">
                          <a:solidFill>
                            <a:srgbClr val="C00000"/>
                          </a:solidFill>
                        </a:rPr>
                        <a:t>IV/e</a:t>
                      </a:r>
                      <a:endParaRPr lang="en-SG" sz="2000" dirty="0">
                        <a:solidFill>
                          <a:srgbClr val="C00000"/>
                        </a:solidFill>
                      </a:endParaRPr>
                    </a:p>
                  </a:txBody>
                  <a:tcPr>
                    <a:solidFill>
                      <a:schemeClr val="accent6">
                        <a:lumMod val="20000"/>
                        <a:lumOff val="80000"/>
                      </a:schemeClr>
                    </a:solidFill>
                  </a:tcPr>
                </a:tc>
              </a:tr>
              <a:tr h="347135">
                <a:tc>
                  <a:txBody>
                    <a:bodyPr/>
                    <a:lstStyle/>
                    <a:p>
                      <a:pPr algn="ctr"/>
                      <a:r>
                        <a:rPr lang="id-ID" sz="1200" b="1" dirty="0" smtClean="0">
                          <a:latin typeface="Arial Black" pitchFamily="34" charset="0"/>
                        </a:rPr>
                        <a:t>DOKTER / DR GIGI</a:t>
                      </a:r>
                      <a:endParaRPr lang="en-SG" sz="1200" b="1" dirty="0">
                        <a:latin typeface="Arial Black" pitchFamily="34" charset="0"/>
                      </a:endParaRPr>
                    </a:p>
                  </a:txBody>
                  <a:tcPr>
                    <a:solidFill>
                      <a:srgbClr val="FFC00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12</a:t>
                      </a:r>
                      <a:endParaRPr lang="en-SG" sz="1600" b="1" dirty="0">
                        <a:latin typeface="Arial Black" pitchFamily="34" charset="0"/>
                      </a:endParaRPr>
                    </a:p>
                  </a:txBody>
                  <a:tcPr>
                    <a:solidFill>
                      <a:srgbClr val="92D050"/>
                    </a:solidFill>
                  </a:tcPr>
                </a:tc>
              </a:tr>
              <a:tr h="304800">
                <a:tc>
                  <a:txBody>
                    <a:bodyPr/>
                    <a:lstStyle/>
                    <a:p>
                      <a:pPr algn="ctr"/>
                      <a:r>
                        <a:rPr lang="id-ID" sz="1200" b="1" dirty="0" smtClean="0">
                          <a:latin typeface="Arial Black" pitchFamily="34" charset="0"/>
                        </a:rPr>
                        <a:t>APOPTEKER</a:t>
                      </a:r>
                      <a:endParaRPr lang="en-SG" sz="1200" b="1" dirty="0">
                        <a:latin typeface="Arial Black" pitchFamily="34" charset="0"/>
                      </a:endParaRPr>
                    </a:p>
                  </a:txBody>
                  <a:tcPr>
                    <a:solidFill>
                      <a:srgbClr val="FFC000"/>
                    </a:solidFill>
                  </a:tcPr>
                </a:tc>
                <a:tc>
                  <a:txBody>
                    <a:bodyPr/>
                    <a:lstStyle/>
                    <a:p>
                      <a:pPr marL="0" marR="0" algn="ctr">
                        <a:lnSpc>
                          <a:spcPct val="107000"/>
                        </a:lnSpc>
                        <a:spcBef>
                          <a:spcPts val="0"/>
                        </a:spcBef>
                        <a:spcAft>
                          <a:spcPts val="0"/>
                        </a:spcAft>
                      </a:pPr>
                      <a:r>
                        <a:rPr lang="id-ID" sz="1600" dirty="0" smtClean="0">
                          <a:latin typeface="Arial Black" pitchFamily="34" charset="0"/>
                          <a:ea typeface="Calibri"/>
                          <a:cs typeface="Times New Roman"/>
                        </a:rPr>
                        <a:t>-</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smtClean="0">
                          <a:latin typeface="Arial Black" pitchFamily="34" charset="0"/>
                          <a:ea typeface="Calibri"/>
                          <a:cs typeface="Times New Roman"/>
                        </a:rPr>
                        <a:t>-</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smtClean="0">
                          <a:latin typeface="Arial Black" pitchFamily="34" charset="0"/>
                          <a:ea typeface="Calibri"/>
                          <a:cs typeface="Times New Roman"/>
                        </a:rPr>
                        <a:t>-</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smtClean="0">
                          <a:latin typeface="Arial Black" pitchFamily="34" charset="0"/>
                          <a:ea typeface="Calibri"/>
                          <a:cs typeface="Times New Roman"/>
                        </a:rPr>
                        <a:t>-</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smtClean="0">
                          <a:latin typeface="Arial Black" pitchFamily="34" charset="0"/>
                          <a:ea typeface="Calibri"/>
                          <a:cs typeface="Times New Roman"/>
                        </a:rPr>
                        <a:t>12</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smtClean="0">
                          <a:latin typeface="Arial Black" pitchFamily="34" charset="0"/>
                          <a:ea typeface="Calibri"/>
                          <a:cs typeface="Times New Roman"/>
                        </a:rPr>
                        <a:t>12</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algn="ctr"/>
                      <a:r>
                        <a:rPr lang="id-ID"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12</a:t>
                      </a:r>
                      <a:endParaRPr lang="en-SG" sz="1600" b="1" dirty="0">
                        <a:latin typeface="Arial Black" pitchFamily="34" charset="0"/>
                      </a:endParaRPr>
                    </a:p>
                  </a:txBody>
                  <a:tcPr>
                    <a:solidFill>
                      <a:srgbClr val="92D050"/>
                    </a:solidFill>
                  </a:tcPr>
                </a:tc>
              </a:tr>
              <a:tr h="350520">
                <a:tc>
                  <a:txBody>
                    <a:bodyPr/>
                    <a:lstStyle/>
                    <a:p>
                      <a:pPr algn="ctr"/>
                      <a:r>
                        <a:rPr lang="id-ID" sz="1200" b="1" dirty="0" smtClean="0">
                          <a:latin typeface="Arial Black" pitchFamily="34" charset="0"/>
                        </a:rPr>
                        <a:t>ASS. APOTEKER</a:t>
                      </a:r>
                      <a:endParaRPr lang="en-SG" sz="1200" b="1" dirty="0">
                        <a:latin typeface="Arial Black" pitchFamily="34" charset="0"/>
                      </a:endParaRPr>
                    </a:p>
                  </a:txBody>
                  <a:tcPr>
                    <a:solidFill>
                      <a:srgbClr val="FFC000"/>
                    </a:solidFill>
                  </a:tcPr>
                </a:tc>
                <a:tc>
                  <a:txBody>
                    <a:bodyPr/>
                    <a:lstStyle/>
                    <a:p>
                      <a:pPr marL="0" marR="0" algn="ctr">
                        <a:lnSpc>
                          <a:spcPct val="107000"/>
                        </a:lnSpc>
                        <a:spcBef>
                          <a:spcPts val="0"/>
                        </a:spcBef>
                        <a:spcAft>
                          <a:spcPts val="0"/>
                        </a:spcAft>
                      </a:pPr>
                      <a:r>
                        <a:rPr lang="id-ID" sz="1600" dirty="0" smtClean="0">
                          <a:latin typeface="Arial Black" pitchFamily="34" charset="0"/>
                          <a:ea typeface="Calibri"/>
                          <a:cs typeface="Times New Roman"/>
                        </a:rPr>
                        <a:t>-</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smtClean="0">
                          <a:latin typeface="Arial Black" pitchFamily="34" charset="0"/>
                          <a:ea typeface="Calibri"/>
                          <a:cs typeface="Times New Roman"/>
                        </a:rPr>
                        <a:t>-</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smtClean="0">
                          <a:latin typeface="Arial Black" pitchFamily="34" charset="0"/>
                          <a:ea typeface="Calibri"/>
                          <a:cs typeface="Times New Roman"/>
                        </a:rPr>
                        <a:t>-</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smtClean="0">
                          <a:latin typeface="Arial Black" pitchFamily="34" charset="0"/>
                          <a:ea typeface="Calibri"/>
                          <a:cs typeface="Times New Roman"/>
                        </a:rPr>
                        <a:t>-</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smtClean="0">
                          <a:latin typeface="Arial Black" pitchFamily="34" charset="0"/>
                          <a:ea typeface="Calibri"/>
                          <a:cs typeface="Times New Roman"/>
                        </a:rPr>
                        <a:t>-</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smtClean="0">
                          <a:latin typeface="Arial Black" pitchFamily="34" charset="0"/>
                          <a:ea typeface="Calibri"/>
                          <a:cs typeface="Times New Roman"/>
                        </a:rPr>
                        <a:t>-</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smtClean="0">
                          <a:latin typeface="Arial Black" pitchFamily="34" charset="0"/>
                          <a:ea typeface="Calibri"/>
                          <a:cs typeface="Times New Roman"/>
                        </a:rPr>
                        <a:t>-</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smtClean="0">
                          <a:latin typeface="Arial Black" pitchFamily="34" charset="0"/>
                          <a:ea typeface="Calibri"/>
                          <a:cs typeface="Times New Roman"/>
                        </a:rPr>
                        <a:t>-</a:t>
                      </a:r>
                      <a:endParaRPr lang="en-US" sz="1600" dirty="0">
                        <a:latin typeface="Arial Black" pitchFamily="34" charset="0"/>
                        <a:ea typeface="Calibri"/>
                        <a:cs typeface="Times New Roman"/>
                      </a:endParaRPr>
                    </a:p>
                  </a:txBody>
                  <a:tcPr marL="68580" marR="68580" marT="0" marB="0">
                    <a:solidFill>
                      <a:srgbClr val="92D050"/>
                    </a:solidFill>
                  </a:tcPr>
                </a:tc>
              </a:tr>
              <a:tr h="381000">
                <a:tc>
                  <a:txBody>
                    <a:bodyPr/>
                    <a:lstStyle/>
                    <a:p>
                      <a:pPr algn="ctr"/>
                      <a:r>
                        <a:rPr lang="id-ID" sz="1200" b="1" dirty="0" smtClean="0">
                          <a:latin typeface="Arial Black" pitchFamily="34" charset="0"/>
                        </a:rPr>
                        <a:t>PERAWAT</a:t>
                      </a:r>
                      <a:endParaRPr lang="en-SG" sz="1200" b="1" dirty="0">
                        <a:latin typeface="Arial Black" pitchFamily="34" charset="0"/>
                      </a:endParaRPr>
                    </a:p>
                  </a:txBody>
                  <a:tcPr>
                    <a:solidFill>
                      <a:srgbClr val="FFC00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US" sz="1600" b="1" dirty="0" smtClean="0">
                          <a:latin typeface="Arial Black" pitchFamily="34" charset="0"/>
                        </a:rPr>
                        <a:t>2</a:t>
                      </a:r>
                      <a:endParaRPr lang="en-SG" sz="1600" b="1" dirty="0">
                        <a:latin typeface="Arial Black" pitchFamily="34" charset="0"/>
                      </a:endParaRPr>
                    </a:p>
                  </a:txBody>
                  <a:tcPr>
                    <a:solidFill>
                      <a:srgbClr val="92D050"/>
                    </a:solidFill>
                  </a:tcPr>
                </a:tc>
                <a:tc>
                  <a:txBody>
                    <a:bodyPr/>
                    <a:lstStyle/>
                    <a:p>
                      <a:pPr algn="ctr"/>
                      <a:r>
                        <a:rPr lang="en-US" sz="1600" b="1" dirty="0" smtClean="0">
                          <a:latin typeface="Arial Black" pitchFamily="34" charset="0"/>
                        </a:rPr>
                        <a:t>4</a:t>
                      </a:r>
                      <a:endParaRPr lang="en-SG" sz="1600" b="1" dirty="0">
                        <a:latin typeface="Arial Black" pitchFamily="34" charset="0"/>
                      </a:endParaRPr>
                    </a:p>
                  </a:txBody>
                  <a:tcPr>
                    <a:solidFill>
                      <a:srgbClr val="92D050"/>
                    </a:solidFill>
                  </a:tcPr>
                </a:tc>
                <a:tc>
                  <a:txBody>
                    <a:bodyPr/>
                    <a:lstStyle/>
                    <a:p>
                      <a:pPr algn="ctr"/>
                      <a:r>
                        <a:rPr lang="en-US" sz="1600" b="1" dirty="0" smtClean="0">
                          <a:latin typeface="Arial Black" pitchFamily="34" charset="0"/>
                        </a:rPr>
                        <a:t>6</a:t>
                      </a:r>
                      <a:endParaRPr lang="en-SG" sz="1600" b="1" dirty="0">
                        <a:latin typeface="Arial Black" pitchFamily="34" charset="0"/>
                      </a:endParaRPr>
                    </a:p>
                  </a:txBody>
                  <a:tcPr>
                    <a:solidFill>
                      <a:srgbClr val="92D050"/>
                    </a:solidFill>
                  </a:tcPr>
                </a:tc>
                <a:tc>
                  <a:txBody>
                    <a:bodyPr/>
                    <a:lstStyle/>
                    <a:p>
                      <a:pPr algn="ctr"/>
                      <a:r>
                        <a:rPr lang="en-US" sz="1600" b="1" dirty="0" smtClean="0">
                          <a:latin typeface="Arial Black" pitchFamily="34" charset="0"/>
                        </a:rPr>
                        <a:t>8</a:t>
                      </a:r>
                      <a:endParaRPr lang="en-SG" sz="1600" b="1" dirty="0">
                        <a:latin typeface="Arial Black" pitchFamily="34" charset="0"/>
                      </a:endParaRPr>
                    </a:p>
                  </a:txBody>
                  <a:tcPr>
                    <a:solidFill>
                      <a:srgbClr val="92D050"/>
                    </a:solidFill>
                  </a:tcPr>
                </a:tc>
                <a:tc>
                  <a:txBody>
                    <a:bodyPr/>
                    <a:lstStyle/>
                    <a:p>
                      <a:pPr algn="ctr"/>
                      <a:r>
                        <a:rPr lang="en-US" sz="1600" b="1" dirty="0" smtClean="0">
                          <a:latin typeface="Arial Black" pitchFamily="34" charset="0"/>
                        </a:rPr>
                        <a:t>10</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20</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25</a:t>
                      </a:r>
                      <a:endParaRPr lang="en-SG" sz="1600" b="1" dirty="0">
                        <a:latin typeface="Arial Black" pitchFamily="34" charset="0"/>
                      </a:endParaRPr>
                    </a:p>
                  </a:txBody>
                  <a:tcPr>
                    <a:solidFill>
                      <a:srgbClr val="92D050"/>
                    </a:solidFill>
                  </a:tcPr>
                </a:tc>
              </a:tr>
              <a:tr h="347135">
                <a:tc>
                  <a:txBody>
                    <a:bodyPr/>
                    <a:lstStyle/>
                    <a:p>
                      <a:pPr algn="ctr"/>
                      <a:r>
                        <a:rPr lang="id-ID" sz="1200" b="1" dirty="0" smtClean="0">
                          <a:latin typeface="Arial Black" pitchFamily="34" charset="0"/>
                        </a:rPr>
                        <a:t>BIDAN</a:t>
                      </a:r>
                      <a:endParaRPr lang="en-SG" sz="1200" b="1" dirty="0">
                        <a:latin typeface="Arial Black" pitchFamily="34" charset="0"/>
                      </a:endParaRPr>
                    </a:p>
                  </a:txBody>
                  <a:tcPr>
                    <a:solidFill>
                      <a:srgbClr val="FFC00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r>
              <a:tr h="335280">
                <a:tc>
                  <a:txBody>
                    <a:bodyPr/>
                    <a:lstStyle/>
                    <a:p>
                      <a:pPr algn="ctr"/>
                      <a:r>
                        <a:rPr lang="id-ID" sz="1200" b="1" dirty="0" smtClean="0">
                          <a:latin typeface="Arial Black" pitchFamily="34" charset="0"/>
                        </a:rPr>
                        <a:t>PRANATA LAB KES</a:t>
                      </a:r>
                      <a:endParaRPr lang="en-SG" sz="1200" b="1" dirty="0">
                        <a:latin typeface="Arial Black" pitchFamily="34" charset="0"/>
                      </a:endParaRPr>
                    </a:p>
                  </a:txBody>
                  <a:tcPr>
                    <a:solidFill>
                      <a:srgbClr val="FFC00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r>
              <a:tr h="335280">
                <a:tc>
                  <a:txBody>
                    <a:bodyPr/>
                    <a:lstStyle/>
                    <a:p>
                      <a:pPr algn="ctr"/>
                      <a:r>
                        <a:rPr lang="id-ID" sz="1200" b="1" dirty="0" smtClean="0">
                          <a:latin typeface="Arial Black" pitchFamily="34" charset="0"/>
                        </a:rPr>
                        <a:t>NUTRISIONIS</a:t>
                      </a:r>
                      <a:endParaRPr lang="en-SG" sz="1200" b="1" dirty="0">
                        <a:latin typeface="Arial Black" pitchFamily="34" charset="0"/>
                      </a:endParaRPr>
                    </a:p>
                  </a:txBody>
                  <a:tcPr>
                    <a:solidFill>
                      <a:srgbClr val="FFC00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r>
              <a:tr h="350520">
                <a:tc>
                  <a:txBody>
                    <a:bodyPr/>
                    <a:lstStyle/>
                    <a:p>
                      <a:pPr algn="ctr"/>
                      <a:r>
                        <a:rPr lang="id-ID" sz="1200" b="1" dirty="0" smtClean="0">
                          <a:latin typeface="Arial Black" pitchFamily="34" charset="0"/>
                        </a:rPr>
                        <a:t>RADIOGRAFER</a:t>
                      </a:r>
                      <a:endParaRPr lang="en-SG" sz="1200" b="1" dirty="0">
                        <a:latin typeface="Arial Black" pitchFamily="34" charset="0"/>
                      </a:endParaRPr>
                    </a:p>
                  </a:txBody>
                  <a:tcPr>
                    <a:solidFill>
                      <a:srgbClr val="FFC00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2</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4</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6</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8</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10</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r>
              <a:tr h="457200">
                <a:tc>
                  <a:txBody>
                    <a:bodyPr/>
                    <a:lstStyle/>
                    <a:p>
                      <a:pPr algn="ctr"/>
                      <a:r>
                        <a:rPr lang="id-ID" sz="1100" b="1" dirty="0" smtClean="0">
                          <a:latin typeface="Arial Black" pitchFamily="34" charset="0"/>
                        </a:rPr>
                        <a:t>TEKNIK ELEKTROMEDIS</a:t>
                      </a:r>
                      <a:endParaRPr lang="en-SG" sz="1100" b="1" dirty="0">
                        <a:latin typeface="Arial Black" pitchFamily="34" charset="0"/>
                      </a:endParaRPr>
                    </a:p>
                  </a:txBody>
                  <a:tcPr>
                    <a:solidFill>
                      <a:srgbClr val="FFC00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2</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4</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6</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8</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r>
              <a:tr h="457200">
                <a:tc>
                  <a:txBody>
                    <a:bodyPr/>
                    <a:lstStyle/>
                    <a:p>
                      <a:pPr algn="ctr"/>
                      <a:r>
                        <a:rPr lang="id-ID" sz="1200" b="1" dirty="0" smtClean="0">
                          <a:latin typeface="Arial Black" pitchFamily="34" charset="0"/>
                        </a:rPr>
                        <a:t>PEREKAM MEDIS</a:t>
                      </a:r>
                      <a:endParaRPr lang="en-SG" sz="1200" b="1" dirty="0">
                        <a:latin typeface="Arial Black" pitchFamily="34" charset="0"/>
                      </a:endParaRPr>
                    </a:p>
                  </a:txBody>
                  <a:tcPr>
                    <a:solidFill>
                      <a:srgbClr val="FFC00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2</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4</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6</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8</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10</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r>
              <a:tr h="335280">
                <a:tc>
                  <a:txBody>
                    <a:bodyPr/>
                    <a:lstStyle/>
                    <a:p>
                      <a:pPr algn="ctr"/>
                      <a:r>
                        <a:rPr lang="id-ID" sz="1200" b="1" dirty="0" smtClean="0">
                          <a:latin typeface="Arial Black" pitchFamily="34" charset="0"/>
                        </a:rPr>
                        <a:t>FISIKAWAN MEDIS</a:t>
                      </a:r>
                      <a:endParaRPr lang="en-SG" sz="1200" b="1" dirty="0">
                        <a:latin typeface="Arial Black" pitchFamily="34" charset="0"/>
                      </a:endParaRPr>
                    </a:p>
                  </a:txBody>
                  <a:tcPr>
                    <a:solidFill>
                      <a:srgbClr val="FFC00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r>
              <a:tr h="457200">
                <a:tc>
                  <a:txBody>
                    <a:bodyPr/>
                    <a:lstStyle/>
                    <a:p>
                      <a:pPr algn="ctr"/>
                      <a:r>
                        <a:rPr lang="id-ID" sz="1200" b="1" dirty="0" smtClean="0">
                          <a:latin typeface="Arial Black" pitchFamily="34" charset="0"/>
                        </a:rPr>
                        <a:t>PENGAWAS RADIASI</a:t>
                      </a:r>
                      <a:endParaRPr lang="en-SG" sz="1200" b="1" dirty="0">
                        <a:latin typeface="Arial Black" pitchFamily="34" charset="0"/>
                      </a:endParaRPr>
                    </a:p>
                  </a:txBody>
                  <a:tcPr>
                    <a:solidFill>
                      <a:srgbClr val="FFC00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2</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4</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6</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8</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10</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14</a:t>
                      </a:r>
                      <a:endParaRPr lang="en-SG" sz="1600" b="1" dirty="0">
                        <a:latin typeface="Arial Black" pitchFamily="34" charset="0"/>
                      </a:endParaRPr>
                    </a:p>
                  </a:txBody>
                  <a:tcPr>
                    <a:solidFill>
                      <a:srgbClr val="92D050"/>
                    </a:solidFill>
                  </a:tcPr>
                </a:tc>
              </a:tr>
              <a:tr h="457200">
                <a:tc>
                  <a:txBody>
                    <a:bodyPr/>
                    <a:lstStyle/>
                    <a:p>
                      <a:pPr algn="ctr"/>
                      <a:r>
                        <a:rPr lang="id-ID" sz="1200" b="1" dirty="0" smtClean="0">
                          <a:latin typeface="Arial Black" pitchFamily="34" charset="0"/>
                        </a:rPr>
                        <a:t>SANITARIAN</a:t>
                      </a:r>
                      <a:endParaRPr lang="en-SG" sz="1200" b="1" dirty="0">
                        <a:latin typeface="Arial Black" pitchFamily="34" charset="0"/>
                      </a:endParaRPr>
                    </a:p>
                  </a:txBody>
                  <a:tcPr>
                    <a:solidFill>
                      <a:srgbClr val="FFC00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r>
            </a:tbl>
          </a:graphicData>
        </a:graphic>
      </p:graphicFrame>
      <p:sp>
        <p:nvSpPr>
          <p:cNvPr id="3" name="WordArt 1233"/>
          <p:cNvSpPr>
            <a:spLocks noChangeArrowheads="1" noChangeShapeType="1" noTextEdit="1"/>
          </p:cNvSpPr>
          <p:nvPr/>
        </p:nvSpPr>
        <p:spPr bwMode="auto">
          <a:xfrm>
            <a:off x="2133600" y="76200"/>
            <a:ext cx="4495800" cy="457200"/>
          </a:xfrm>
          <a:prstGeom prst="rect">
            <a:avLst/>
          </a:prstGeom>
        </p:spPr>
        <p:txBody>
          <a:bodyPr wrap="none" fromWordArt="1">
            <a:prstTxWarp prst="textPlain">
              <a:avLst>
                <a:gd name="adj" fmla="val 50000"/>
              </a:avLst>
            </a:prstTxWarp>
          </a:bodyPr>
          <a:lstStyle/>
          <a:p>
            <a:pPr algn="ctr"/>
            <a:r>
              <a:rPr lang="id-ID" sz="3600" b="1" kern="10" dirty="0" smtClean="0">
                <a:ln w="9525">
                  <a:solidFill>
                    <a:srgbClr val="66FF33"/>
                  </a:solidFill>
                  <a:round/>
                  <a:headEnd/>
                  <a:tailEnd/>
                </a:ln>
                <a:latin typeface="Bookman Old Style"/>
              </a:rPr>
              <a:t>AK PENGEMBANGAN PROFESI</a:t>
            </a:r>
            <a:r>
              <a:rPr lang="en-US" sz="3600" b="1" kern="10" dirty="0" smtClean="0">
                <a:ln w="9525">
                  <a:solidFill>
                    <a:srgbClr val="66FF33"/>
                  </a:solidFill>
                  <a:round/>
                  <a:headEnd/>
                  <a:tailEnd/>
                </a:ln>
                <a:latin typeface="Bookman Old Style"/>
              </a:rPr>
              <a:t> JABFUNG KESEHATAN</a:t>
            </a:r>
            <a:endParaRPr lang="en-US" sz="3600" b="1" kern="10" dirty="0">
              <a:ln w="9525">
                <a:solidFill>
                  <a:srgbClr val="66FF33"/>
                </a:solidFill>
                <a:round/>
                <a:headEnd/>
                <a:tailEnd/>
              </a:ln>
              <a:latin typeface="Bookman Old Style"/>
            </a:endParaRPr>
          </a:p>
        </p:txBody>
      </p:sp>
    </p:spTree>
    <p:extLst>
      <p:ext uri="{BB962C8B-B14F-4D97-AF65-F5344CB8AC3E}">
        <p14:creationId xmlns:p14="http://schemas.microsoft.com/office/powerpoint/2010/main" val="4049176391"/>
      </p:ext>
    </p:extLst>
  </p:cSld>
  <p:clrMapOvr>
    <a:masterClrMapping/>
  </p:clrMapOvr>
  <p:transition spd="slow">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936455380"/>
              </p:ext>
            </p:extLst>
          </p:nvPr>
        </p:nvGraphicFramePr>
        <p:xfrm>
          <a:off x="152400" y="1066800"/>
          <a:ext cx="8839199" cy="5654040"/>
        </p:xfrm>
        <a:graphic>
          <a:graphicData uri="http://schemas.openxmlformats.org/drawingml/2006/table">
            <a:tbl>
              <a:tblPr firstRow="1" bandRow="1">
                <a:tableStyleId>{5C22544A-7EE6-4342-B048-85BDC9FD1C3A}</a:tableStyleId>
              </a:tblPr>
              <a:tblGrid>
                <a:gridCol w="1744011"/>
                <a:gridCol w="746990"/>
                <a:gridCol w="746990"/>
                <a:gridCol w="921490"/>
                <a:gridCol w="837888"/>
                <a:gridCol w="920303"/>
                <a:gridCol w="898475"/>
                <a:gridCol w="976646"/>
                <a:gridCol w="1046406"/>
              </a:tblGrid>
              <a:tr h="491065">
                <a:tc>
                  <a:txBody>
                    <a:bodyPr/>
                    <a:lstStyle/>
                    <a:p>
                      <a:pPr algn="ctr"/>
                      <a:r>
                        <a:rPr lang="id-ID" sz="2400" b="1" dirty="0" smtClean="0">
                          <a:solidFill>
                            <a:schemeClr val="tx1"/>
                          </a:solidFill>
                        </a:rPr>
                        <a:t>P/GR</a:t>
                      </a:r>
                      <a:endParaRPr lang="en-SG" sz="2400" b="1" dirty="0">
                        <a:solidFill>
                          <a:schemeClr val="tx1"/>
                        </a:solidFill>
                      </a:endParaRPr>
                    </a:p>
                  </a:txBody>
                  <a:tcPr>
                    <a:solidFill>
                      <a:srgbClr val="FFC000"/>
                    </a:solidFill>
                  </a:tcPr>
                </a:tc>
                <a:tc>
                  <a:txBody>
                    <a:bodyPr/>
                    <a:lstStyle/>
                    <a:p>
                      <a:pPr algn="ctr"/>
                      <a:r>
                        <a:rPr lang="id-ID" sz="2000" dirty="0" smtClean="0">
                          <a:solidFill>
                            <a:srgbClr val="C00000"/>
                          </a:solidFill>
                        </a:rPr>
                        <a:t>III/b</a:t>
                      </a:r>
                      <a:endParaRPr lang="en-SG" sz="2000" dirty="0">
                        <a:solidFill>
                          <a:srgbClr val="C00000"/>
                        </a:solidFill>
                      </a:endParaRPr>
                    </a:p>
                  </a:txBody>
                  <a:tcPr>
                    <a:solidFill>
                      <a:schemeClr val="accent6">
                        <a:lumMod val="20000"/>
                        <a:lumOff val="80000"/>
                      </a:schemeClr>
                    </a:solidFill>
                  </a:tcPr>
                </a:tc>
                <a:tc>
                  <a:txBody>
                    <a:bodyPr/>
                    <a:lstStyle/>
                    <a:p>
                      <a:pPr algn="ctr"/>
                      <a:r>
                        <a:rPr lang="en-US" sz="2000" dirty="0" smtClean="0">
                          <a:solidFill>
                            <a:srgbClr val="C00000"/>
                          </a:solidFill>
                        </a:rPr>
                        <a:t>III</a:t>
                      </a:r>
                      <a:r>
                        <a:rPr lang="id-ID" sz="2000" dirty="0" smtClean="0">
                          <a:solidFill>
                            <a:srgbClr val="C00000"/>
                          </a:solidFill>
                        </a:rPr>
                        <a:t>/c</a:t>
                      </a:r>
                      <a:r>
                        <a:rPr lang="en-US" sz="2000" dirty="0" smtClean="0">
                          <a:solidFill>
                            <a:srgbClr val="C00000"/>
                          </a:solidFill>
                        </a:rPr>
                        <a:t> </a:t>
                      </a:r>
                      <a:endParaRPr lang="en-SG" sz="2000" dirty="0">
                        <a:solidFill>
                          <a:srgbClr val="C00000"/>
                        </a:solidFill>
                      </a:endParaRPr>
                    </a:p>
                  </a:txBody>
                  <a:tcPr>
                    <a:solidFill>
                      <a:schemeClr val="accent6">
                        <a:lumMod val="20000"/>
                        <a:lumOff val="80000"/>
                      </a:schemeClr>
                    </a:solidFill>
                  </a:tcPr>
                </a:tc>
                <a:tc>
                  <a:txBody>
                    <a:bodyPr/>
                    <a:lstStyle/>
                    <a:p>
                      <a:pPr algn="ctr"/>
                      <a:r>
                        <a:rPr lang="en-US" sz="2000" dirty="0" smtClean="0">
                          <a:solidFill>
                            <a:srgbClr val="C00000"/>
                          </a:solidFill>
                        </a:rPr>
                        <a:t>III</a:t>
                      </a:r>
                      <a:r>
                        <a:rPr lang="id-ID" sz="2000" dirty="0" smtClean="0">
                          <a:solidFill>
                            <a:srgbClr val="C00000"/>
                          </a:solidFill>
                        </a:rPr>
                        <a:t>/d</a:t>
                      </a:r>
                      <a:endParaRPr lang="en-SG" sz="2000" dirty="0">
                        <a:solidFill>
                          <a:srgbClr val="C00000"/>
                        </a:solidFill>
                      </a:endParaRPr>
                    </a:p>
                  </a:txBody>
                  <a:tcPr>
                    <a:solidFill>
                      <a:schemeClr val="accent6">
                        <a:lumMod val="20000"/>
                        <a:lumOff val="80000"/>
                      </a:schemeClr>
                    </a:solidFill>
                  </a:tcPr>
                </a:tc>
                <a:tc>
                  <a:txBody>
                    <a:bodyPr/>
                    <a:lstStyle/>
                    <a:p>
                      <a:pPr algn="ctr"/>
                      <a:r>
                        <a:rPr lang="id-ID" sz="2000" dirty="0" smtClean="0">
                          <a:solidFill>
                            <a:srgbClr val="C00000"/>
                          </a:solidFill>
                        </a:rPr>
                        <a:t>IV/a</a:t>
                      </a:r>
                      <a:endParaRPr lang="en-SG" sz="2000" dirty="0">
                        <a:solidFill>
                          <a:srgbClr val="C00000"/>
                        </a:solidFill>
                      </a:endParaRPr>
                    </a:p>
                  </a:txBody>
                  <a:tcPr>
                    <a:solidFill>
                      <a:schemeClr val="accent6">
                        <a:lumMod val="20000"/>
                        <a:lumOff val="80000"/>
                      </a:schemeClr>
                    </a:solidFill>
                  </a:tcPr>
                </a:tc>
                <a:tc>
                  <a:txBody>
                    <a:bodyPr/>
                    <a:lstStyle/>
                    <a:p>
                      <a:pPr algn="ctr"/>
                      <a:r>
                        <a:rPr lang="id-ID" sz="2000" dirty="0" smtClean="0">
                          <a:solidFill>
                            <a:srgbClr val="C00000"/>
                          </a:solidFill>
                        </a:rPr>
                        <a:t>IV/b</a:t>
                      </a:r>
                      <a:endParaRPr lang="en-SG" sz="2000" dirty="0">
                        <a:solidFill>
                          <a:srgbClr val="C00000"/>
                        </a:solidFill>
                      </a:endParaRPr>
                    </a:p>
                  </a:txBody>
                  <a:tcPr>
                    <a:solidFill>
                      <a:schemeClr val="accent6">
                        <a:lumMod val="20000"/>
                        <a:lumOff val="80000"/>
                      </a:schemeClr>
                    </a:solidFill>
                  </a:tcPr>
                </a:tc>
                <a:tc>
                  <a:txBody>
                    <a:bodyPr/>
                    <a:lstStyle/>
                    <a:p>
                      <a:pPr algn="ctr"/>
                      <a:r>
                        <a:rPr lang="en-US" sz="2000" dirty="0" smtClean="0">
                          <a:solidFill>
                            <a:srgbClr val="C00000"/>
                          </a:solidFill>
                        </a:rPr>
                        <a:t>IV</a:t>
                      </a:r>
                      <a:r>
                        <a:rPr lang="id-ID" sz="2000" dirty="0" smtClean="0">
                          <a:solidFill>
                            <a:srgbClr val="C00000"/>
                          </a:solidFill>
                        </a:rPr>
                        <a:t>/c</a:t>
                      </a:r>
                      <a:endParaRPr lang="en-SG" sz="2000" dirty="0">
                        <a:solidFill>
                          <a:srgbClr val="C00000"/>
                        </a:solidFill>
                      </a:endParaRPr>
                    </a:p>
                  </a:txBody>
                  <a:tcPr>
                    <a:solidFill>
                      <a:schemeClr val="accent6">
                        <a:lumMod val="20000"/>
                        <a:lumOff val="80000"/>
                      </a:schemeClr>
                    </a:solidFill>
                  </a:tcPr>
                </a:tc>
                <a:tc>
                  <a:txBody>
                    <a:bodyPr/>
                    <a:lstStyle/>
                    <a:p>
                      <a:pPr algn="ctr"/>
                      <a:r>
                        <a:rPr lang="en-SG" sz="2000" dirty="0" smtClean="0">
                          <a:solidFill>
                            <a:srgbClr val="C00000"/>
                          </a:solidFill>
                        </a:rPr>
                        <a:t>IV/d</a:t>
                      </a:r>
                      <a:endParaRPr lang="en-SG" sz="2000" dirty="0">
                        <a:solidFill>
                          <a:srgbClr val="C00000"/>
                        </a:solidFill>
                      </a:endParaRPr>
                    </a:p>
                  </a:txBody>
                  <a:tcPr>
                    <a:solidFill>
                      <a:schemeClr val="accent6">
                        <a:lumMod val="20000"/>
                        <a:lumOff val="80000"/>
                      </a:schemeClr>
                    </a:solidFill>
                  </a:tcPr>
                </a:tc>
                <a:tc>
                  <a:txBody>
                    <a:bodyPr/>
                    <a:lstStyle/>
                    <a:p>
                      <a:pPr algn="ctr"/>
                      <a:r>
                        <a:rPr lang="en-SG" sz="2000" dirty="0" smtClean="0">
                          <a:solidFill>
                            <a:srgbClr val="C00000"/>
                          </a:solidFill>
                        </a:rPr>
                        <a:t>IV/e</a:t>
                      </a:r>
                      <a:endParaRPr lang="en-SG" sz="2000" dirty="0">
                        <a:solidFill>
                          <a:srgbClr val="C00000"/>
                        </a:solidFill>
                      </a:endParaRPr>
                    </a:p>
                  </a:txBody>
                  <a:tcPr>
                    <a:solidFill>
                      <a:schemeClr val="accent6">
                        <a:lumMod val="20000"/>
                        <a:lumOff val="80000"/>
                      </a:schemeClr>
                    </a:solidFill>
                  </a:tcPr>
                </a:tc>
              </a:tr>
              <a:tr h="347135">
                <a:tc>
                  <a:txBody>
                    <a:bodyPr/>
                    <a:lstStyle/>
                    <a:p>
                      <a:pPr algn="ctr"/>
                      <a:r>
                        <a:rPr lang="en-SG" sz="1400" b="1" dirty="0" smtClean="0">
                          <a:latin typeface="Arial Black" pitchFamily="34" charset="0"/>
                        </a:rPr>
                        <a:t>ANALIS KEPEGAWAIAN</a:t>
                      </a:r>
                      <a:endParaRPr lang="en-SG" sz="1400" b="1" dirty="0">
                        <a:latin typeface="Arial Black" pitchFamily="34" charset="0"/>
                      </a:endParaRPr>
                    </a:p>
                  </a:txBody>
                  <a:tcPr>
                    <a:solidFill>
                      <a:srgbClr val="FFC00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r>
              <a:tr h="347135">
                <a:tc>
                  <a:txBody>
                    <a:bodyPr/>
                    <a:lstStyle/>
                    <a:p>
                      <a:pPr algn="ctr"/>
                      <a:r>
                        <a:rPr lang="id-ID" sz="1400" b="1" dirty="0" smtClean="0">
                          <a:latin typeface="Arial Black" pitchFamily="34" charset="0"/>
                        </a:rPr>
                        <a:t>ASESSOR SDM</a:t>
                      </a:r>
                      <a:endParaRPr lang="en-SG" sz="1400" b="1" dirty="0">
                        <a:latin typeface="Arial Black" pitchFamily="34" charset="0"/>
                      </a:endParaRPr>
                    </a:p>
                  </a:txBody>
                  <a:tcPr>
                    <a:solidFill>
                      <a:srgbClr val="FFC00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2</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4</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6</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8</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10</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id-ID" sz="1600" b="1" dirty="0" smtClean="0">
                          <a:latin typeface="Arial Black" pitchFamily="34" charset="0"/>
                        </a:rPr>
                        <a:t>14</a:t>
                      </a:r>
                      <a:endParaRPr lang="en-SG" sz="1600" b="1" dirty="0">
                        <a:latin typeface="Arial Black" pitchFamily="34" charset="0"/>
                      </a:endParaRPr>
                    </a:p>
                  </a:txBody>
                  <a:tcPr>
                    <a:solidFill>
                      <a:srgbClr val="92D050"/>
                    </a:solidFill>
                  </a:tcPr>
                </a:tc>
              </a:tr>
              <a:tr h="304800">
                <a:tc>
                  <a:txBody>
                    <a:bodyPr/>
                    <a:lstStyle/>
                    <a:p>
                      <a:pPr algn="ctr"/>
                      <a:r>
                        <a:rPr lang="en-SG" sz="1400" b="1" dirty="0" smtClean="0">
                          <a:latin typeface="Arial Black" pitchFamily="34" charset="0"/>
                        </a:rPr>
                        <a:t>AUDIWAN</a:t>
                      </a:r>
                      <a:endParaRPr lang="en-SG" sz="1400" b="1" dirty="0">
                        <a:latin typeface="Arial Black" pitchFamily="34" charset="0"/>
                      </a:endParaRPr>
                    </a:p>
                  </a:txBody>
                  <a:tcPr>
                    <a:solidFill>
                      <a:srgbClr val="FFC000"/>
                    </a:solidFill>
                  </a:tcPr>
                </a:tc>
                <a:tc>
                  <a:txBody>
                    <a:bodyPr/>
                    <a:lstStyle/>
                    <a:p>
                      <a:pPr marL="0" marR="0" algn="ctr">
                        <a:lnSpc>
                          <a:spcPct val="107000"/>
                        </a:lnSpc>
                        <a:spcBef>
                          <a:spcPts val="0"/>
                        </a:spcBef>
                        <a:spcAft>
                          <a:spcPts val="0"/>
                        </a:spcAft>
                      </a:pPr>
                      <a:r>
                        <a:rPr lang="id-ID" sz="1600" dirty="0" smtClean="0">
                          <a:latin typeface="Arial Black" pitchFamily="34" charset="0"/>
                          <a:ea typeface="Calibri"/>
                          <a:cs typeface="Times New Roman"/>
                        </a:rPr>
                        <a:t>-</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a:latin typeface="Arial Black" pitchFamily="34" charset="0"/>
                          <a:ea typeface="Calibri"/>
                          <a:cs typeface="Times New Roman"/>
                        </a:rPr>
                        <a:t>2</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a:latin typeface="Arial Black" pitchFamily="34" charset="0"/>
                          <a:ea typeface="Calibri"/>
                          <a:cs typeface="Times New Roman"/>
                        </a:rPr>
                        <a:t>4</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a:latin typeface="Arial Black" pitchFamily="34" charset="0"/>
                          <a:ea typeface="Calibri"/>
                          <a:cs typeface="Times New Roman"/>
                        </a:rPr>
                        <a:t>6</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a:latin typeface="Arial Black" pitchFamily="34" charset="0"/>
                          <a:ea typeface="Calibri"/>
                          <a:cs typeface="Times New Roman"/>
                        </a:rPr>
                        <a:t>8</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a:latin typeface="Arial Black" pitchFamily="34" charset="0"/>
                          <a:ea typeface="Calibri"/>
                          <a:cs typeface="Times New Roman"/>
                        </a:rPr>
                        <a:t>10</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r>
              <a:tr h="350520">
                <a:tc>
                  <a:txBody>
                    <a:bodyPr/>
                    <a:lstStyle/>
                    <a:p>
                      <a:pPr algn="ctr"/>
                      <a:r>
                        <a:rPr lang="en-SG" sz="1400" b="1" dirty="0" smtClean="0">
                          <a:latin typeface="Arial Black" pitchFamily="34" charset="0"/>
                        </a:rPr>
                        <a:t>STATISTISI</a:t>
                      </a:r>
                      <a:endParaRPr lang="en-SG" sz="1400" b="1" dirty="0">
                        <a:latin typeface="Arial Black" pitchFamily="34" charset="0"/>
                      </a:endParaRPr>
                    </a:p>
                  </a:txBody>
                  <a:tcPr>
                    <a:solidFill>
                      <a:srgbClr val="FFC000"/>
                    </a:solidFill>
                  </a:tcPr>
                </a:tc>
                <a:tc>
                  <a:txBody>
                    <a:bodyPr/>
                    <a:lstStyle/>
                    <a:p>
                      <a:pPr marL="0" marR="0" algn="ctr">
                        <a:lnSpc>
                          <a:spcPct val="107000"/>
                        </a:lnSpc>
                        <a:spcBef>
                          <a:spcPts val="0"/>
                        </a:spcBef>
                        <a:spcAft>
                          <a:spcPts val="0"/>
                        </a:spcAft>
                      </a:pPr>
                      <a:r>
                        <a:rPr lang="id-ID" sz="1600" dirty="0" smtClean="0">
                          <a:latin typeface="Arial Black" pitchFamily="34" charset="0"/>
                          <a:ea typeface="Calibri"/>
                          <a:cs typeface="Times New Roman"/>
                        </a:rPr>
                        <a:t>-</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a:latin typeface="Arial Black" pitchFamily="34" charset="0"/>
                          <a:ea typeface="Calibri"/>
                          <a:cs typeface="Times New Roman"/>
                        </a:rPr>
                        <a:t>2</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a:latin typeface="Arial Black" pitchFamily="34" charset="0"/>
                          <a:ea typeface="Calibri"/>
                          <a:cs typeface="Times New Roman"/>
                        </a:rPr>
                        <a:t>4</a:t>
                      </a:r>
                      <a:endParaRPr lang="en-US" sz="160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a:latin typeface="Arial Black" pitchFamily="34" charset="0"/>
                          <a:ea typeface="Calibri"/>
                          <a:cs typeface="Times New Roman"/>
                        </a:rPr>
                        <a:t>6</a:t>
                      </a:r>
                      <a:endParaRPr lang="en-US" sz="160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a:latin typeface="Arial Black" pitchFamily="34" charset="0"/>
                          <a:ea typeface="Calibri"/>
                          <a:cs typeface="Times New Roman"/>
                        </a:rPr>
                        <a:t>8</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a:latin typeface="Arial Black" pitchFamily="34" charset="0"/>
                          <a:ea typeface="Calibri"/>
                          <a:cs typeface="Times New Roman"/>
                        </a:rPr>
                        <a:t>10</a:t>
                      </a:r>
                      <a:endParaRPr lang="en-US" sz="160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a:latin typeface="Arial Black" pitchFamily="34" charset="0"/>
                          <a:ea typeface="Calibri"/>
                          <a:cs typeface="Times New Roman"/>
                        </a:rPr>
                        <a:t>12</a:t>
                      </a:r>
                      <a:endParaRPr lang="en-US" sz="160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a:latin typeface="Arial Black" pitchFamily="34" charset="0"/>
                          <a:ea typeface="Calibri"/>
                          <a:cs typeface="Times New Roman"/>
                        </a:rPr>
                        <a:t>14</a:t>
                      </a:r>
                      <a:endParaRPr lang="en-US" sz="1600" dirty="0">
                        <a:latin typeface="Arial Black" pitchFamily="34" charset="0"/>
                        <a:ea typeface="Calibri"/>
                        <a:cs typeface="Times New Roman"/>
                      </a:endParaRPr>
                    </a:p>
                  </a:txBody>
                  <a:tcPr marL="68580" marR="68580" marT="0" marB="0">
                    <a:solidFill>
                      <a:srgbClr val="92D050"/>
                    </a:solidFill>
                  </a:tcPr>
                </a:tc>
              </a:tr>
              <a:tr h="381000">
                <a:tc>
                  <a:txBody>
                    <a:bodyPr/>
                    <a:lstStyle/>
                    <a:p>
                      <a:pPr algn="ctr"/>
                      <a:r>
                        <a:rPr lang="en-SG" sz="1400" b="1" dirty="0" smtClean="0">
                          <a:latin typeface="Arial Black" pitchFamily="34" charset="0"/>
                        </a:rPr>
                        <a:t>PRANATA HUMAS</a:t>
                      </a:r>
                      <a:endParaRPr lang="en-SG" sz="1400" b="1" dirty="0">
                        <a:latin typeface="Arial Black" pitchFamily="34" charset="0"/>
                      </a:endParaRPr>
                    </a:p>
                  </a:txBody>
                  <a:tcPr>
                    <a:solidFill>
                      <a:srgbClr val="FFC000"/>
                    </a:solidFill>
                  </a:tcPr>
                </a:tc>
                <a:tc>
                  <a:txBody>
                    <a:bodyPr/>
                    <a:lstStyle/>
                    <a:p>
                      <a:pPr marL="0" marR="0" algn="ctr">
                        <a:lnSpc>
                          <a:spcPct val="107000"/>
                        </a:lnSpc>
                        <a:spcBef>
                          <a:spcPts val="0"/>
                        </a:spcBef>
                        <a:spcAft>
                          <a:spcPts val="0"/>
                        </a:spcAft>
                      </a:pPr>
                      <a:r>
                        <a:rPr lang="id-ID" sz="1600" dirty="0" smtClean="0">
                          <a:latin typeface="Arial Black" pitchFamily="34" charset="0"/>
                          <a:ea typeface="Calibri"/>
                          <a:cs typeface="Times New Roman"/>
                        </a:rPr>
                        <a:t>-</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a:latin typeface="Arial Black" pitchFamily="34" charset="0"/>
                          <a:ea typeface="Calibri"/>
                          <a:cs typeface="Times New Roman"/>
                        </a:rPr>
                        <a:t>2</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a:latin typeface="Arial Black" pitchFamily="34" charset="0"/>
                          <a:ea typeface="Calibri"/>
                          <a:cs typeface="Times New Roman"/>
                        </a:rPr>
                        <a:t>4</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a:latin typeface="Arial Black" pitchFamily="34" charset="0"/>
                          <a:ea typeface="Calibri"/>
                          <a:cs typeface="Times New Roman"/>
                        </a:rPr>
                        <a:t>6</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a:latin typeface="Arial Black" pitchFamily="34" charset="0"/>
                          <a:ea typeface="Calibri"/>
                          <a:cs typeface="Times New Roman"/>
                        </a:rPr>
                        <a:t>8</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marL="0" marR="0" algn="ctr">
                        <a:lnSpc>
                          <a:spcPct val="107000"/>
                        </a:lnSpc>
                        <a:spcBef>
                          <a:spcPts val="0"/>
                        </a:spcBef>
                        <a:spcAft>
                          <a:spcPts val="0"/>
                        </a:spcAft>
                      </a:pPr>
                      <a:r>
                        <a:rPr lang="id-ID" sz="1600" dirty="0">
                          <a:latin typeface="Arial Black" pitchFamily="34" charset="0"/>
                          <a:ea typeface="Calibri"/>
                          <a:cs typeface="Times New Roman"/>
                        </a:rPr>
                        <a:t>12</a:t>
                      </a:r>
                      <a:endParaRPr lang="en-US" sz="1600" dirty="0">
                        <a:latin typeface="Arial Black" pitchFamily="34" charset="0"/>
                        <a:ea typeface="Calibri"/>
                        <a:cs typeface="Times New Roman"/>
                      </a:endParaRPr>
                    </a:p>
                  </a:txBody>
                  <a:tcPr marL="68580" marR="68580" marT="0" marB="0">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r>
              <a:tr h="457200">
                <a:tc>
                  <a:txBody>
                    <a:bodyPr/>
                    <a:lstStyle/>
                    <a:p>
                      <a:pPr algn="ctr"/>
                      <a:r>
                        <a:rPr lang="en-SG" sz="1400" b="1" dirty="0" smtClean="0">
                          <a:latin typeface="Arial Black" pitchFamily="34" charset="0"/>
                        </a:rPr>
                        <a:t>MEDIK VETERINER</a:t>
                      </a:r>
                      <a:endParaRPr lang="en-SG" sz="1400" b="1" dirty="0">
                        <a:latin typeface="Arial Black" pitchFamily="34" charset="0"/>
                      </a:endParaRPr>
                    </a:p>
                  </a:txBody>
                  <a:tcPr>
                    <a:solidFill>
                      <a:srgbClr val="FFC00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4</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6</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8</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10</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14</a:t>
                      </a:r>
                      <a:endParaRPr lang="en-SG" sz="1600" b="1" dirty="0">
                        <a:latin typeface="Arial Black" pitchFamily="34" charset="0"/>
                      </a:endParaRPr>
                    </a:p>
                  </a:txBody>
                  <a:tcPr>
                    <a:solidFill>
                      <a:srgbClr val="92D050"/>
                    </a:solidFill>
                  </a:tcPr>
                </a:tc>
              </a:tr>
              <a:tr h="335280">
                <a:tc>
                  <a:txBody>
                    <a:bodyPr/>
                    <a:lstStyle/>
                    <a:p>
                      <a:pPr algn="ctr"/>
                      <a:r>
                        <a:rPr lang="en-SG" sz="1400" b="1" dirty="0" smtClean="0">
                          <a:latin typeface="Arial Black" pitchFamily="34" charset="0"/>
                        </a:rPr>
                        <a:t>ARSIPARIS</a:t>
                      </a:r>
                      <a:endParaRPr lang="en-SG" sz="1400" b="1" dirty="0">
                        <a:latin typeface="Arial Black" pitchFamily="34" charset="0"/>
                      </a:endParaRPr>
                    </a:p>
                  </a:txBody>
                  <a:tcPr>
                    <a:solidFill>
                      <a:srgbClr val="FFC00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16</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18</a:t>
                      </a:r>
                      <a:endParaRPr lang="en-SG" sz="1600" b="1" dirty="0">
                        <a:latin typeface="Arial Black" pitchFamily="34" charset="0"/>
                      </a:endParaRPr>
                    </a:p>
                  </a:txBody>
                  <a:tcPr>
                    <a:solidFill>
                      <a:srgbClr val="92D050"/>
                    </a:solidFill>
                  </a:tcPr>
                </a:tc>
              </a:tr>
              <a:tr h="335280">
                <a:tc>
                  <a:txBody>
                    <a:bodyPr/>
                    <a:lstStyle/>
                    <a:p>
                      <a:pPr algn="ctr"/>
                      <a:r>
                        <a:rPr lang="en-SG" sz="1400" b="1" dirty="0" smtClean="0">
                          <a:latin typeface="Arial Black" pitchFamily="34" charset="0"/>
                        </a:rPr>
                        <a:t>PERENCANA</a:t>
                      </a:r>
                      <a:endParaRPr lang="en-SG" sz="1400" b="1" dirty="0">
                        <a:latin typeface="Arial Black" pitchFamily="34" charset="0"/>
                      </a:endParaRPr>
                    </a:p>
                  </a:txBody>
                  <a:tcPr>
                    <a:solidFill>
                      <a:srgbClr val="FFC00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12</a:t>
                      </a:r>
                      <a:endParaRPr lang="en-SG" sz="1600" b="1" dirty="0">
                        <a:latin typeface="Arial Black" pitchFamily="34" charset="0"/>
                      </a:endParaRPr>
                    </a:p>
                  </a:txBody>
                  <a:tcPr>
                    <a:solidFill>
                      <a:srgbClr val="92D050"/>
                    </a:solidFill>
                  </a:tcPr>
                </a:tc>
              </a:tr>
              <a:tr h="350520">
                <a:tc>
                  <a:txBody>
                    <a:bodyPr/>
                    <a:lstStyle/>
                    <a:p>
                      <a:pPr algn="ctr"/>
                      <a:r>
                        <a:rPr lang="en-SG" sz="1400" b="1" dirty="0" smtClean="0">
                          <a:latin typeface="Arial Black" pitchFamily="34" charset="0"/>
                        </a:rPr>
                        <a:t>PENYULUH KB</a:t>
                      </a:r>
                      <a:endParaRPr lang="en-SG" sz="1400" b="1" dirty="0">
                        <a:latin typeface="Arial Black" pitchFamily="34" charset="0"/>
                      </a:endParaRPr>
                    </a:p>
                  </a:txBody>
                  <a:tcPr>
                    <a:solidFill>
                      <a:srgbClr val="FFC00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r>
              <a:tr h="457200">
                <a:tc>
                  <a:txBody>
                    <a:bodyPr/>
                    <a:lstStyle/>
                    <a:p>
                      <a:pPr algn="ctr"/>
                      <a:r>
                        <a:rPr lang="en-SG" sz="1400" b="1" dirty="0" smtClean="0">
                          <a:latin typeface="Arial Black" pitchFamily="34" charset="0"/>
                        </a:rPr>
                        <a:t>PENYULUH PERIKANAN</a:t>
                      </a:r>
                      <a:endParaRPr lang="en-SG" sz="1400" b="1" dirty="0">
                        <a:latin typeface="Arial Black" pitchFamily="34" charset="0"/>
                      </a:endParaRPr>
                    </a:p>
                  </a:txBody>
                  <a:tcPr>
                    <a:solidFill>
                      <a:srgbClr val="FFC00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12</a:t>
                      </a:r>
                      <a:endParaRPr lang="en-SG" sz="1600" b="1" dirty="0">
                        <a:latin typeface="Arial Black" pitchFamily="34" charset="0"/>
                      </a:endParaRPr>
                    </a:p>
                  </a:txBody>
                  <a:tcPr>
                    <a:solidFill>
                      <a:srgbClr val="92D050"/>
                    </a:solidFill>
                  </a:tcPr>
                </a:tc>
              </a:tr>
              <a:tr h="457200">
                <a:tc>
                  <a:txBody>
                    <a:bodyPr/>
                    <a:lstStyle/>
                    <a:p>
                      <a:pPr algn="ctr"/>
                      <a:r>
                        <a:rPr lang="en-SG" sz="1400" b="1" dirty="0" smtClean="0">
                          <a:latin typeface="Arial Black" pitchFamily="34" charset="0"/>
                        </a:rPr>
                        <a:t>PENYULUH PERINDAG</a:t>
                      </a:r>
                      <a:endParaRPr lang="en-SG" sz="1400" b="1" dirty="0">
                        <a:latin typeface="Arial Black" pitchFamily="34" charset="0"/>
                      </a:endParaRPr>
                    </a:p>
                  </a:txBody>
                  <a:tcPr>
                    <a:solidFill>
                      <a:srgbClr val="FFC000"/>
                    </a:solidFill>
                  </a:tcPr>
                </a:tc>
                <a:tc>
                  <a:txBody>
                    <a:bodyPr/>
                    <a:lstStyle/>
                    <a:p>
                      <a:pPr algn="ctr"/>
                      <a:r>
                        <a:rPr lang="id-ID"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12</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c>
                  <a:txBody>
                    <a:bodyPr/>
                    <a:lstStyle/>
                    <a:p>
                      <a:pPr algn="ctr"/>
                      <a:r>
                        <a:rPr lang="en-SG" sz="1600" b="1" dirty="0" smtClean="0">
                          <a:latin typeface="Arial Black" pitchFamily="34" charset="0"/>
                        </a:rPr>
                        <a:t>-</a:t>
                      </a:r>
                      <a:endParaRPr lang="en-SG" sz="1600" b="1" dirty="0">
                        <a:latin typeface="Arial Black" pitchFamily="34" charset="0"/>
                      </a:endParaRPr>
                    </a:p>
                  </a:txBody>
                  <a:tcPr>
                    <a:solidFill>
                      <a:srgbClr val="92D050"/>
                    </a:solidFill>
                  </a:tcPr>
                </a:tc>
              </a:tr>
              <a:tr h="457200">
                <a:tc>
                  <a:txBody>
                    <a:bodyPr/>
                    <a:lstStyle/>
                    <a:p>
                      <a:pPr algn="ctr"/>
                      <a:r>
                        <a:rPr lang="id-ID" sz="1400" b="1" dirty="0" smtClean="0">
                          <a:latin typeface="Arial Black" pitchFamily="34" charset="0"/>
                        </a:rPr>
                        <a:t>PENGAWAS</a:t>
                      </a:r>
                      <a:r>
                        <a:rPr lang="id-ID" sz="1400" b="1" baseline="0" dirty="0" smtClean="0">
                          <a:latin typeface="Arial Black" pitchFamily="34" charset="0"/>
                        </a:rPr>
                        <a:t> PENY PEM</a:t>
                      </a:r>
                      <a:endParaRPr lang="id-ID" sz="1400" b="1" dirty="0">
                        <a:latin typeface="Arial Black" pitchFamily="34" charset="0"/>
                      </a:endParaRPr>
                    </a:p>
                  </a:txBody>
                  <a:tcPr>
                    <a:solidFill>
                      <a:srgbClr val="FFC000"/>
                    </a:solidFill>
                  </a:tcPr>
                </a:tc>
                <a:tc>
                  <a:txBody>
                    <a:bodyPr/>
                    <a:lstStyle/>
                    <a:p>
                      <a:pPr algn="ctr"/>
                      <a:r>
                        <a:rPr lang="id-ID" sz="1400" b="1" dirty="0" smtClean="0">
                          <a:latin typeface="Arial Black" pitchFamily="34" charset="0"/>
                        </a:rPr>
                        <a:t>-</a:t>
                      </a:r>
                      <a:endParaRPr lang="id-ID" sz="1400" b="1" dirty="0">
                        <a:latin typeface="Arial Black" pitchFamily="34" charset="0"/>
                      </a:endParaRPr>
                    </a:p>
                  </a:txBody>
                  <a:tcPr>
                    <a:solidFill>
                      <a:srgbClr val="92D050"/>
                    </a:solidFill>
                  </a:tcPr>
                </a:tc>
                <a:tc>
                  <a:txBody>
                    <a:bodyPr/>
                    <a:lstStyle/>
                    <a:p>
                      <a:pPr algn="ctr"/>
                      <a:r>
                        <a:rPr lang="id-ID" sz="1400" b="1" dirty="0" smtClean="0">
                          <a:latin typeface="Arial Black" pitchFamily="34" charset="0"/>
                        </a:rPr>
                        <a:t>-</a:t>
                      </a:r>
                      <a:endParaRPr lang="id-ID" sz="1400" b="1" dirty="0">
                        <a:latin typeface="Arial Black" pitchFamily="34" charset="0"/>
                      </a:endParaRPr>
                    </a:p>
                  </a:txBody>
                  <a:tcPr>
                    <a:solidFill>
                      <a:srgbClr val="92D050"/>
                    </a:solidFill>
                  </a:tcPr>
                </a:tc>
                <a:tc>
                  <a:txBody>
                    <a:bodyPr/>
                    <a:lstStyle/>
                    <a:p>
                      <a:pPr algn="ctr"/>
                      <a:r>
                        <a:rPr lang="id-ID" sz="1400" b="1" dirty="0" smtClean="0">
                          <a:latin typeface="Arial Black" pitchFamily="34" charset="0"/>
                        </a:rPr>
                        <a:t>-</a:t>
                      </a:r>
                      <a:endParaRPr lang="id-ID" sz="1400" b="1" dirty="0">
                        <a:latin typeface="Arial Black" pitchFamily="34" charset="0"/>
                      </a:endParaRPr>
                    </a:p>
                  </a:txBody>
                  <a:tcPr>
                    <a:solidFill>
                      <a:srgbClr val="92D050"/>
                    </a:solidFill>
                  </a:tcPr>
                </a:tc>
                <a:tc>
                  <a:txBody>
                    <a:bodyPr/>
                    <a:lstStyle/>
                    <a:p>
                      <a:pPr algn="ctr"/>
                      <a:r>
                        <a:rPr lang="id-ID" sz="1400" b="1" dirty="0" smtClean="0">
                          <a:latin typeface="Arial Black" pitchFamily="34" charset="0"/>
                        </a:rPr>
                        <a:t>-</a:t>
                      </a:r>
                      <a:endParaRPr lang="id-ID" sz="1400" b="1" dirty="0">
                        <a:latin typeface="Arial Black" pitchFamily="34" charset="0"/>
                      </a:endParaRPr>
                    </a:p>
                  </a:txBody>
                  <a:tcPr>
                    <a:solidFill>
                      <a:srgbClr val="92D050"/>
                    </a:solidFill>
                  </a:tcPr>
                </a:tc>
                <a:tc>
                  <a:txBody>
                    <a:bodyPr/>
                    <a:lstStyle/>
                    <a:p>
                      <a:pPr algn="ctr"/>
                      <a:r>
                        <a:rPr lang="id-ID" sz="1400" b="1" dirty="0" smtClean="0">
                          <a:latin typeface="Arial Black" pitchFamily="34" charset="0"/>
                        </a:rPr>
                        <a:t>12</a:t>
                      </a:r>
                      <a:endParaRPr lang="id-ID" sz="1400" b="1" dirty="0">
                        <a:latin typeface="Arial Black" pitchFamily="34" charset="0"/>
                      </a:endParaRPr>
                    </a:p>
                  </a:txBody>
                  <a:tcPr>
                    <a:solidFill>
                      <a:srgbClr val="92D050"/>
                    </a:solidFill>
                  </a:tcPr>
                </a:tc>
                <a:tc>
                  <a:txBody>
                    <a:bodyPr/>
                    <a:lstStyle/>
                    <a:p>
                      <a:pPr algn="ctr"/>
                      <a:r>
                        <a:rPr lang="id-ID" sz="1400" b="1" dirty="0" smtClean="0">
                          <a:latin typeface="Arial Black" pitchFamily="34" charset="0"/>
                        </a:rPr>
                        <a:t>12</a:t>
                      </a:r>
                      <a:endParaRPr lang="id-ID" sz="1400" b="1" dirty="0">
                        <a:latin typeface="Arial Black" pitchFamily="34" charset="0"/>
                      </a:endParaRPr>
                    </a:p>
                  </a:txBody>
                  <a:tcPr>
                    <a:solidFill>
                      <a:srgbClr val="92D050"/>
                    </a:solidFill>
                  </a:tcPr>
                </a:tc>
                <a:tc>
                  <a:txBody>
                    <a:bodyPr/>
                    <a:lstStyle/>
                    <a:p>
                      <a:pPr algn="ctr"/>
                      <a:r>
                        <a:rPr lang="id-ID" sz="1400" b="1" dirty="0" smtClean="0">
                          <a:latin typeface="Arial Black" pitchFamily="34" charset="0"/>
                        </a:rPr>
                        <a:t>-</a:t>
                      </a:r>
                      <a:endParaRPr lang="id-ID" sz="1400" b="1" dirty="0">
                        <a:latin typeface="Arial Black" pitchFamily="34" charset="0"/>
                      </a:endParaRPr>
                    </a:p>
                  </a:txBody>
                  <a:tcPr>
                    <a:solidFill>
                      <a:srgbClr val="92D050"/>
                    </a:solidFill>
                  </a:tcPr>
                </a:tc>
                <a:tc>
                  <a:txBody>
                    <a:bodyPr/>
                    <a:lstStyle/>
                    <a:p>
                      <a:pPr algn="ctr"/>
                      <a:r>
                        <a:rPr lang="id-ID" sz="1400" b="1" dirty="0" smtClean="0">
                          <a:latin typeface="Arial Black" pitchFamily="34" charset="0"/>
                        </a:rPr>
                        <a:t>-</a:t>
                      </a:r>
                      <a:endParaRPr lang="id-ID" sz="1400" b="1" dirty="0">
                        <a:latin typeface="Arial Black" pitchFamily="34" charset="0"/>
                      </a:endParaRPr>
                    </a:p>
                  </a:txBody>
                  <a:tcPr>
                    <a:solidFill>
                      <a:srgbClr val="92D050"/>
                    </a:solidFill>
                  </a:tcPr>
                </a:tc>
              </a:tr>
            </a:tbl>
          </a:graphicData>
        </a:graphic>
      </p:graphicFrame>
      <p:sp>
        <p:nvSpPr>
          <p:cNvPr id="3" name="WordArt 1233"/>
          <p:cNvSpPr>
            <a:spLocks noChangeArrowheads="1" noChangeShapeType="1" noTextEdit="1"/>
          </p:cNvSpPr>
          <p:nvPr/>
        </p:nvSpPr>
        <p:spPr bwMode="auto">
          <a:xfrm>
            <a:off x="1905000" y="228600"/>
            <a:ext cx="5562600" cy="647700"/>
          </a:xfrm>
          <a:prstGeom prst="rect">
            <a:avLst/>
          </a:prstGeom>
        </p:spPr>
        <p:txBody>
          <a:bodyPr wrap="none" fromWordArt="1">
            <a:prstTxWarp prst="textPlain">
              <a:avLst>
                <a:gd name="adj" fmla="val 50000"/>
              </a:avLst>
            </a:prstTxWarp>
          </a:bodyPr>
          <a:lstStyle/>
          <a:p>
            <a:pPr algn="ctr"/>
            <a:r>
              <a:rPr lang="id-ID" sz="3600" b="1" kern="10" dirty="0" smtClean="0">
                <a:ln w="9525">
                  <a:solidFill>
                    <a:srgbClr val="66FF33"/>
                  </a:solidFill>
                  <a:round/>
                  <a:headEnd/>
                  <a:tailEnd/>
                </a:ln>
                <a:latin typeface="Bookman Old Style"/>
              </a:rPr>
              <a:t>AK PENGEMBANGAN PROFESI</a:t>
            </a:r>
            <a:r>
              <a:rPr lang="en-US" sz="3600" b="1" kern="10" dirty="0" smtClean="0">
                <a:ln w="9525">
                  <a:solidFill>
                    <a:srgbClr val="66FF33"/>
                  </a:solidFill>
                  <a:round/>
                  <a:headEnd/>
                  <a:tailEnd/>
                </a:ln>
                <a:latin typeface="Bookman Old Style"/>
              </a:rPr>
              <a:t> JABFUNG NON KESEHATAN</a:t>
            </a:r>
            <a:endParaRPr lang="en-US" sz="3600" b="1" kern="10" dirty="0">
              <a:ln w="9525">
                <a:solidFill>
                  <a:srgbClr val="66FF33"/>
                </a:solidFill>
                <a:round/>
                <a:headEnd/>
                <a:tailEnd/>
              </a:ln>
              <a:latin typeface="Bookman Old Style"/>
            </a:endParaRPr>
          </a:p>
        </p:txBody>
      </p:sp>
    </p:spTree>
    <p:extLst>
      <p:ext uri="{BB962C8B-B14F-4D97-AF65-F5344CB8AC3E}">
        <p14:creationId xmlns:p14="http://schemas.microsoft.com/office/powerpoint/2010/main" val="1100645658"/>
      </p:ext>
    </p:extLst>
  </p:cSld>
  <p:clrMapOvr>
    <a:masterClrMapping/>
  </p:clrMapOvr>
  <p:transition spd="slow">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997995179"/>
              </p:ext>
            </p:extLst>
          </p:nvPr>
        </p:nvGraphicFramePr>
        <p:xfrm>
          <a:off x="304800" y="1643063"/>
          <a:ext cx="8572500" cy="4122763"/>
        </p:xfrm>
        <a:graphic>
          <a:graphicData uri="http://schemas.openxmlformats.org/drawingml/2006/table">
            <a:tbl>
              <a:tblPr/>
              <a:tblGrid>
                <a:gridCol w="1803394"/>
                <a:gridCol w="1653247"/>
                <a:gridCol w="1653247"/>
                <a:gridCol w="1633812"/>
                <a:gridCol w="1828800"/>
              </a:tblGrid>
              <a:tr h="738192">
                <a:tc rowSpan="2">
                  <a:txBody>
                    <a:bodyPr/>
                    <a:lstStyle/>
                    <a:p>
                      <a:pPr marL="203200" indent="-215900" algn="just">
                        <a:lnSpc>
                          <a:spcPct val="125000"/>
                        </a:lnSpc>
                        <a:spcBef>
                          <a:spcPts val="300"/>
                        </a:spcBef>
                        <a:spcAft>
                          <a:spcPts val="300"/>
                        </a:spcAft>
                      </a:pPr>
                      <a:r>
                        <a:rPr lang="en-SG" sz="2800" b="1" dirty="0" smtClean="0">
                          <a:latin typeface="MV Boli" pitchFamily="2" charset="0"/>
                          <a:ea typeface="Times New Roman"/>
                          <a:cs typeface="MV Boli" pitchFamily="2" charset="0"/>
                        </a:rPr>
                        <a:t> </a:t>
                      </a:r>
                      <a:r>
                        <a:rPr lang="en-SG" sz="2800" b="1" dirty="0" err="1" smtClean="0">
                          <a:latin typeface="MV Boli" pitchFamily="2" charset="0"/>
                          <a:ea typeface="Times New Roman"/>
                          <a:cs typeface="MV Boli" pitchFamily="2" charset="0"/>
                        </a:rPr>
                        <a:t>Jumlah</a:t>
                      </a:r>
                      <a:r>
                        <a:rPr lang="en-SG" sz="2800" b="1" dirty="0" smtClean="0">
                          <a:latin typeface="MV Boli" pitchFamily="2" charset="0"/>
                          <a:ea typeface="Times New Roman"/>
                          <a:cs typeface="MV Boli" pitchFamily="2" charset="0"/>
                        </a:rPr>
                        <a:t> </a:t>
                      </a:r>
                      <a:r>
                        <a:rPr lang="id-ID" sz="2800" b="1" dirty="0" smtClean="0">
                          <a:latin typeface="MV Boli" pitchFamily="2" charset="0"/>
                          <a:ea typeface="Times New Roman"/>
                          <a:cs typeface="MV Boli" pitchFamily="2" charset="0"/>
                        </a:rPr>
                        <a:t>Penulis</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gridSpan="4">
                  <a:txBody>
                    <a:bodyPr/>
                    <a:lstStyle/>
                    <a:p>
                      <a:pPr marL="203200" indent="-215900" algn="just">
                        <a:lnSpc>
                          <a:spcPct val="125000"/>
                        </a:lnSpc>
                        <a:spcBef>
                          <a:spcPts val="300"/>
                        </a:spcBef>
                        <a:spcAft>
                          <a:spcPts val="300"/>
                        </a:spcAft>
                      </a:pPr>
                      <a:r>
                        <a:rPr lang="en-SG" sz="2800" b="1" dirty="0" err="1">
                          <a:latin typeface="MV Boli" pitchFamily="2" charset="0"/>
                          <a:ea typeface="Times New Roman"/>
                          <a:cs typeface="MV Boli" pitchFamily="2" charset="0"/>
                        </a:rPr>
                        <a:t>Pembagian</a:t>
                      </a:r>
                      <a:r>
                        <a:rPr lang="en-SG" sz="2800" b="1" dirty="0">
                          <a:latin typeface="MV Boli" pitchFamily="2" charset="0"/>
                          <a:ea typeface="Times New Roman"/>
                          <a:cs typeface="MV Boli" pitchFamily="2" charset="0"/>
                        </a:rPr>
                        <a:t> </a:t>
                      </a:r>
                      <a:r>
                        <a:rPr lang="en-SG" sz="2800" b="1" dirty="0" err="1">
                          <a:latin typeface="MV Boli" pitchFamily="2" charset="0"/>
                          <a:ea typeface="Times New Roman"/>
                          <a:cs typeface="MV Boli" pitchFamily="2" charset="0"/>
                        </a:rPr>
                        <a:t>angka</a:t>
                      </a:r>
                      <a:r>
                        <a:rPr lang="en-SG" sz="2800" b="1" dirty="0">
                          <a:latin typeface="MV Boli" pitchFamily="2" charset="0"/>
                          <a:ea typeface="Times New Roman"/>
                          <a:cs typeface="MV Boli" pitchFamily="2" charset="0"/>
                        </a:rPr>
                        <a:t> </a:t>
                      </a:r>
                      <a:r>
                        <a:rPr lang="en-SG" sz="2800" b="1" dirty="0" err="1">
                          <a:latin typeface="MV Boli" pitchFamily="2" charset="0"/>
                          <a:ea typeface="Times New Roman"/>
                          <a:cs typeface="MV Boli" pitchFamily="2" charset="0"/>
                        </a:rPr>
                        <a:t>kredit</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SG"/>
                    </a:p>
                  </a:txBody>
                  <a:tcPr/>
                </a:tc>
                <a:tc hMerge="1">
                  <a:txBody>
                    <a:bodyPr/>
                    <a:lstStyle/>
                    <a:p>
                      <a:endParaRPr lang="en-SG"/>
                    </a:p>
                  </a:txBody>
                  <a:tcPr/>
                </a:tc>
                <a:tc hMerge="1">
                  <a:txBody>
                    <a:bodyPr/>
                    <a:lstStyle/>
                    <a:p>
                      <a:endParaRPr lang="en-SG"/>
                    </a:p>
                  </a:txBody>
                  <a:tcPr/>
                </a:tc>
              </a:tr>
              <a:tr h="1169995">
                <a:tc vMerge="1">
                  <a:txBody>
                    <a:bodyPr/>
                    <a:lstStyle/>
                    <a:p>
                      <a:endParaRPr lang="en-SG"/>
                    </a:p>
                  </a:txBody>
                  <a:tcPr/>
                </a:tc>
                <a:tc>
                  <a:txBody>
                    <a:bodyPr/>
                    <a:lstStyle/>
                    <a:p>
                      <a:pPr marL="203200" indent="-215900" algn="just">
                        <a:lnSpc>
                          <a:spcPct val="125000"/>
                        </a:lnSpc>
                        <a:spcBef>
                          <a:spcPts val="300"/>
                        </a:spcBef>
                        <a:spcAft>
                          <a:spcPts val="300"/>
                        </a:spcAft>
                      </a:pPr>
                      <a:r>
                        <a:rPr lang="en-SG" sz="1800" b="1" dirty="0" err="1">
                          <a:latin typeface="MV Boli" pitchFamily="2" charset="0"/>
                          <a:ea typeface="Times New Roman"/>
                          <a:cs typeface="MV Boli" pitchFamily="2" charset="0"/>
                        </a:rPr>
                        <a:t>Penulis</a:t>
                      </a:r>
                      <a:r>
                        <a:rPr lang="en-SG" sz="1800" b="1" dirty="0">
                          <a:latin typeface="MV Boli" pitchFamily="2" charset="0"/>
                          <a:ea typeface="Times New Roman"/>
                          <a:cs typeface="MV Boli" pitchFamily="2" charset="0"/>
                        </a:rPr>
                        <a:t> </a:t>
                      </a:r>
                      <a:r>
                        <a:rPr lang="en-SG" sz="1800" b="1" dirty="0" err="1">
                          <a:latin typeface="MV Boli" pitchFamily="2" charset="0"/>
                          <a:ea typeface="Times New Roman"/>
                          <a:cs typeface="MV Boli" pitchFamily="2" charset="0"/>
                        </a:rPr>
                        <a:t>utama</a:t>
                      </a:r>
                      <a:endParaRPr lang="en-SG" sz="14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203200" indent="-215900" algn="just">
                        <a:lnSpc>
                          <a:spcPct val="125000"/>
                        </a:lnSpc>
                        <a:spcBef>
                          <a:spcPts val="300"/>
                        </a:spcBef>
                        <a:spcAft>
                          <a:spcPts val="300"/>
                        </a:spcAft>
                      </a:pPr>
                      <a:r>
                        <a:rPr lang="en-SG" sz="1800" b="1" dirty="0" smtClean="0">
                          <a:latin typeface="MV Boli" pitchFamily="2" charset="0"/>
                          <a:ea typeface="Times New Roman"/>
                          <a:cs typeface="MV Boli" pitchFamily="2" charset="0"/>
                        </a:rPr>
                        <a:t>  </a:t>
                      </a:r>
                      <a:r>
                        <a:rPr lang="en-SG" sz="1800" b="1" dirty="0" err="1" smtClean="0">
                          <a:latin typeface="MV Boli" pitchFamily="2" charset="0"/>
                          <a:ea typeface="Times New Roman"/>
                          <a:cs typeface="MV Boli" pitchFamily="2" charset="0"/>
                        </a:rPr>
                        <a:t>Penulis</a:t>
                      </a:r>
                      <a:r>
                        <a:rPr lang="en-SG" sz="1800" b="1" dirty="0" smtClean="0">
                          <a:latin typeface="MV Boli" pitchFamily="2" charset="0"/>
                          <a:ea typeface="Times New Roman"/>
                          <a:cs typeface="MV Boli" pitchFamily="2" charset="0"/>
                        </a:rPr>
                        <a:t> </a:t>
                      </a:r>
                      <a:r>
                        <a:rPr lang="en-SG" sz="1800" b="1" dirty="0" err="1">
                          <a:latin typeface="MV Boli" pitchFamily="2" charset="0"/>
                          <a:ea typeface="Times New Roman"/>
                          <a:cs typeface="MV Boli" pitchFamily="2" charset="0"/>
                        </a:rPr>
                        <a:t>pembantu</a:t>
                      </a:r>
                      <a:r>
                        <a:rPr lang="en-SG" sz="1800" b="1" dirty="0">
                          <a:latin typeface="MV Boli" pitchFamily="2" charset="0"/>
                          <a:ea typeface="Times New Roman"/>
                          <a:cs typeface="MV Boli" pitchFamily="2" charset="0"/>
                        </a:rPr>
                        <a:t> I</a:t>
                      </a:r>
                      <a:endParaRPr lang="en-SG" sz="14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203200" indent="-215900" algn="just">
                        <a:lnSpc>
                          <a:spcPct val="125000"/>
                        </a:lnSpc>
                        <a:spcBef>
                          <a:spcPts val="300"/>
                        </a:spcBef>
                        <a:spcAft>
                          <a:spcPts val="300"/>
                        </a:spcAft>
                      </a:pPr>
                      <a:r>
                        <a:rPr lang="en-SG" sz="1800" b="1" dirty="0" smtClean="0">
                          <a:latin typeface="MV Boli" pitchFamily="2" charset="0"/>
                          <a:ea typeface="Times New Roman"/>
                          <a:cs typeface="MV Boli" pitchFamily="2" charset="0"/>
                        </a:rPr>
                        <a:t>  </a:t>
                      </a:r>
                      <a:r>
                        <a:rPr lang="en-SG" sz="1800" b="1" dirty="0" err="1" smtClean="0">
                          <a:latin typeface="MV Boli" pitchFamily="2" charset="0"/>
                          <a:ea typeface="Times New Roman"/>
                          <a:cs typeface="MV Boli" pitchFamily="2" charset="0"/>
                        </a:rPr>
                        <a:t>Penulis</a:t>
                      </a:r>
                      <a:r>
                        <a:rPr lang="en-SG" sz="1800" b="1" dirty="0" smtClean="0">
                          <a:latin typeface="MV Boli" pitchFamily="2" charset="0"/>
                          <a:ea typeface="Times New Roman"/>
                          <a:cs typeface="MV Boli" pitchFamily="2" charset="0"/>
                        </a:rPr>
                        <a:t> </a:t>
                      </a:r>
                      <a:r>
                        <a:rPr lang="en-SG" sz="1800" b="1" dirty="0" err="1">
                          <a:latin typeface="MV Boli" pitchFamily="2" charset="0"/>
                          <a:ea typeface="Times New Roman"/>
                          <a:cs typeface="MV Boli" pitchFamily="2" charset="0"/>
                        </a:rPr>
                        <a:t>pembantu</a:t>
                      </a:r>
                      <a:r>
                        <a:rPr lang="en-SG" sz="1800" b="1" dirty="0">
                          <a:latin typeface="MV Boli" pitchFamily="2" charset="0"/>
                          <a:ea typeface="Times New Roman"/>
                          <a:cs typeface="MV Boli" pitchFamily="2" charset="0"/>
                        </a:rPr>
                        <a:t> II</a:t>
                      </a:r>
                      <a:endParaRPr lang="en-SG" sz="14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203200" indent="-215900" algn="just">
                        <a:lnSpc>
                          <a:spcPct val="125000"/>
                        </a:lnSpc>
                        <a:spcBef>
                          <a:spcPts val="300"/>
                        </a:spcBef>
                        <a:spcAft>
                          <a:spcPts val="300"/>
                        </a:spcAft>
                      </a:pPr>
                      <a:r>
                        <a:rPr lang="en-SG" sz="1800" b="1" dirty="0" smtClean="0">
                          <a:latin typeface="MV Boli" pitchFamily="2" charset="0"/>
                          <a:ea typeface="Times New Roman"/>
                          <a:cs typeface="MV Boli" pitchFamily="2" charset="0"/>
                        </a:rPr>
                        <a:t>  </a:t>
                      </a:r>
                      <a:r>
                        <a:rPr lang="en-SG" sz="1800" b="1" dirty="0" err="1" smtClean="0">
                          <a:latin typeface="MV Boli" pitchFamily="2" charset="0"/>
                          <a:ea typeface="Times New Roman"/>
                          <a:cs typeface="MV Boli" pitchFamily="2" charset="0"/>
                        </a:rPr>
                        <a:t>Penulis</a:t>
                      </a:r>
                      <a:r>
                        <a:rPr lang="en-SG" sz="1800" b="1" dirty="0" smtClean="0">
                          <a:latin typeface="MV Boli" pitchFamily="2" charset="0"/>
                          <a:ea typeface="Times New Roman"/>
                          <a:cs typeface="MV Boli" pitchFamily="2" charset="0"/>
                        </a:rPr>
                        <a:t> </a:t>
                      </a:r>
                      <a:r>
                        <a:rPr lang="en-SG" sz="1800" b="1" dirty="0" err="1">
                          <a:latin typeface="MV Boli" pitchFamily="2" charset="0"/>
                          <a:ea typeface="Times New Roman"/>
                          <a:cs typeface="MV Boli" pitchFamily="2" charset="0"/>
                        </a:rPr>
                        <a:t>pembantu</a:t>
                      </a:r>
                      <a:r>
                        <a:rPr lang="en-SG" sz="1800" b="1" dirty="0">
                          <a:latin typeface="MV Boli" pitchFamily="2" charset="0"/>
                          <a:ea typeface="Times New Roman"/>
                          <a:cs typeface="MV Boli" pitchFamily="2" charset="0"/>
                        </a:rPr>
                        <a:t> III</a:t>
                      </a:r>
                      <a:endParaRPr lang="en-SG" sz="14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738192">
                <a:tc>
                  <a:txBody>
                    <a:bodyPr/>
                    <a:lstStyle/>
                    <a:p>
                      <a:pPr marL="203200" indent="-215900" algn="ctr">
                        <a:lnSpc>
                          <a:spcPct val="125000"/>
                        </a:lnSpc>
                        <a:spcBef>
                          <a:spcPts val="300"/>
                        </a:spcBef>
                        <a:spcAft>
                          <a:spcPts val="300"/>
                        </a:spcAft>
                      </a:pPr>
                      <a:r>
                        <a:rPr lang="en-SG" sz="2800" b="1" dirty="0">
                          <a:latin typeface="MV Boli" pitchFamily="2" charset="0"/>
                          <a:ea typeface="Times New Roman"/>
                          <a:cs typeface="MV Boli" pitchFamily="2" charset="0"/>
                        </a:rPr>
                        <a:t>2 </a:t>
                      </a:r>
                      <a:r>
                        <a:rPr lang="en-SG" sz="2800" b="1" dirty="0" err="1">
                          <a:latin typeface="MV Boli" pitchFamily="2" charset="0"/>
                          <a:ea typeface="Times New Roman"/>
                          <a:cs typeface="MV Boli" pitchFamily="2" charset="0"/>
                        </a:rPr>
                        <a:t>orang</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3200" indent="-215900" algn="ctr">
                        <a:lnSpc>
                          <a:spcPct val="125000"/>
                        </a:lnSpc>
                        <a:spcBef>
                          <a:spcPts val="300"/>
                        </a:spcBef>
                        <a:spcAft>
                          <a:spcPts val="300"/>
                        </a:spcAft>
                      </a:pPr>
                      <a:r>
                        <a:rPr lang="en-SG" sz="2800" b="1" dirty="0">
                          <a:latin typeface="MV Boli" pitchFamily="2" charset="0"/>
                          <a:ea typeface="Times New Roman"/>
                          <a:cs typeface="MV Boli" pitchFamily="2" charset="0"/>
                        </a:rPr>
                        <a:t>60%</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3200" indent="-215900" algn="ctr">
                        <a:lnSpc>
                          <a:spcPct val="125000"/>
                        </a:lnSpc>
                        <a:spcBef>
                          <a:spcPts val="300"/>
                        </a:spcBef>
                        <a:spcAft>
                          <a:spcPts val="300"/>
                        </a:spcAft>
                      </a:pPr>
                      <a:r>
                        <a:rPr lang="en-SG" sz="2800" b="1" dirty="0">
                          <a:latin typeface="MV Boli" pitchFamily="2" charset="0"/>
                          <a:ea typeface="Times New Roman"/>
                          <a:cs typeface="MV Boli" pitchFamily="2" charset="0"/>
                        </a:rPr>
                        <a:t>40%</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3200" indent="-215900" algn="ctr">
                        <a:lnSpc>
                          <a:spcPct val="125000"/>
                        </a:lnSpc>
                        <a:spcBef>
                          <a:spcPts val="300"/>
                        </a:spcBef>
                        <a:spcAft>
                          <a:spcPts val="300"/>
                        </a:spcAft>
                      </a:pPr>
                      <a:r>
                        <a:rPr lang="en-SG" sz="2800" b="1" dirty="0">
                          <a:latin typeface="MV Boli" pitchFamily="2" charset="0"/>
                          <a:ea typeface="Times New Roman"/>
                          <a:cs typeface="MV Boli" pitchFamily="2" charset="0"/>
                        </a:rPr>
                        <a:t>-</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3200" indent="-215900" algn="ctr">
                        <a:lnSpc>
                          <a:spcPct val="125000"/>
                        </a:lnSpc>
                        <a:spcBef>
                          <a:spcPts val="300"/>
                        </a:spcBef>
                        <a:spcAft>
                          <a:spcPts val="300"/>
                        </a:spcAft>
                      </a:pPr>
                      <a:r>
                        <a:rPr lang="en-SG" sz="2800" b="1">
                          <a:latin typeface="MV Boli" pitchFamily="2" charset="0"/>
                          <a:ea typeface="Times New Roman"/>
                          <a:cs typeface="MV Boli" pitchFamily="2" charset="0"/>
                        </a:rPr>
                        <a:t>-</a:t>
                      </a:r>
                      <a:endParaRPr lang="en-SG" sz="2000" b="1">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8192">
                <a:tc>
                  <a:txBody>
                    <a:bodyPr/>
                    <a:lstStyle/>
                    <a:p>
                      <a:pPr marL="203200" indent="-215900" algn="ctr">
                        <a:lnSpc>
                          <a:spcPct val="125000"/>
                        </a:lnSpc>
                        <a:spcBef>
                          <a:spcPts val="300"/>
                        </a:spcBef>
                        <a:spcAft>
                          <a:spcPts val="300"/>
                        </a:spcAft>
                      </a:pPr>
                      <a:r>
                        <a:rPr lang="en-SG" sz="2800" b="1" dirty="0">
                          <a:latin typeface="MV Boli" pitchFamily="2" charset="0"/>
                          <a:ea typeface="Times New Roman"/>
                          <a:cs typeface="MV Boli" pitchFamily="2" charset="0"/>
                        </a:rPr>
                        <a:t>3 </a:t>
                      </a:r>
                      <a:r>
                        <a:rPr lang="en-SG" sz="2800" b="1" dirty="0" err="1">
                          <a:latin typeface="MV Boli" pitchFamily="2" charset="0"/>
                          <a:ea typeface="Times New Roman"/>
                          <a:cs typeface="MV Boli" pitchFamily="2" charset="0"/>
                        </a:rPr>
                        <a:t>orang</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3200" indent="-215900" algn="ctr">
                        <a:lnSpc>
                          <a:spcPct val="125000"/>
                        </a:lnSpc>
                        <a:spcBef>
                          <a:spcPts val="300"/>
                        </a:spcBef>
                        <a:spcAft>
                          <a:spcPts val="300"/>
                        </a:spcAft>
                      </a:pPr>
                      <a:r>
                        <a:rPr lang="en-SG" sz="2800" b="1">
                          <a:latin typeface="MV Boli" pitchFamily="2" charset="0"/>
                          <a:ea typeface="Times New Roman"/>
                          <a:cs typeface="MV Boli" pitchFamily="2" charset="0"/>
                        </a:rPr>
                        <a:t>50%</a:t>
                      </a:r>
                      <a:endParaRPr lang="en-SG" sz="2000" b="1">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3200" indent="-215900" algn="ctr">
                        <a:lnSpc>
                          <a:spcPct val="125000"/>
                        </a:lnSpc>
                        <a:spcBef>
                          <a:spcPts val="300"/>
                        </a:spcBef>
                        <a:spcAft>
                          <a:spcPts val="300"/>
                        </a:spcAft>
                      </a:pPr>
                      <a:r>
                        <a:rPr lang="en-SG" sz="2800" b="1" dirty="0">
                          <a:latin typeface="MV Boli" pitchFamily="2" charset="0"/>
                          <a:ea typeface="Times New Roman"/>
                          <a:cs typeface="MV Boli" pitchFamily="2" charset="0"/>
                        </a:rPr>
                        <a:t>25%</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3200" indent="-215900" algn="ctr">
                        <a:lnSpc>
                          <a:spcPct val="125000"/>
                        </a:lnSpc>
                        <a:spcBef>
                          <a:spcPts val="300"/>
                        </a:spcBef>
                        <a:spcAft>
                          <a:spcPts val="300"/>
                        </a:spcAft>
                      </a:pPr>
                      <a:r>
                        <a:rPr lang="en-SG" sz="2800" b="1" dirty="0">
                          <a:latin typeface="MV Boli" pitchFamily="2" charset="0"/>
                          <a:ea typeface="Times New Roman"/>
                          <a:cs typeface="MV Boli" pitchFamily="2" charset="0"/>
                        </a:rPr>
                        <a:t>25%</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3200" indent="-215900" algn="ctr">
                        <a:lnSpc>
                          <a:spcPct val="125000"/>
                        </a:lnSpc>
                        <a:spcBef>
                          <a:spcPts val="300"/>
                        </a:spcBef>
                        <a:spcAft>
                          <a:spcPts val="300"/>
                        </a:spcAft>
                      </a:pPr>
                      <a:r>
                        <a:rPr lang="en-SG" sz="2800" b="1" dirty="0">
                          <a:latin typeface="MV Boli" pitchFamily="2" charset="0"/>
                          <a:ea typeface="Times New Roman"/>
                          <a:cs typeface="MV Boli" pitchFamily="2" charset="0"/>
                        </a:rPr>
                        <a:t>-</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8192">
                <a:tc>
                  <a:txBody>
                    <a:bodyPr/>
                    <a:lstStyle/>
                    <a:p>
                      <a:pPr marL="203200" indent="-215900" algn="ctr">
                        <a:lnSpc>
                          <a:spcPct val="125000"/>
                        </a:lnSpc>
                        <a:spcBef>
                          <a:spcPts val="300"/>
                        </a:spcBef>
                        <a:spcAft>
                          <a:spcPts val="300"/>
                        </a:spcAft>
                      </a:pPr>
                      <a:r>
                        <a:rPr lang="en-SG" sz="2800" b="1" dirty="0">
                          <a:latin typeface="MV Boli" pitchFamily="2" charset="0"/>
                          <a:ea typeface="Times New Roman"/>
                          <a:cs typeface="MV Boli" pitchFamily="2" charset="0"/>
                        </a:rPr>
                        <a:t>4 </a:t>
                      </a:r>
                      <a:r>
                        <a:rPr lang="en-SG" sz="2800" b="1" dirty="0" err="1">
                          <a:latin typeface="MV Boli" pitchFamily="2" charset="0"/>
                          <a:ea typeface="Times New Roman"/>
                          <a:cs typeface="MV Boli" pitchFamily="2" charset="0"/>
                        </a:rPr>
                        <a:t>orang</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3200" indent="-215900" algn="ctr">
                        <a:lnSpc>
                          <a:spcPct val="125000"/>
                        </a:lnSpc>
                        <a:spcBef>
                          <a:spcPts val="300"/>
                        </a:spcBef>
                        <a:spcAft>
                          <a:spcPts val="300"/>
                        </a:spcAft>
                      </a:pPr>
                      <a:r>
                        <a:rPr lang="en-SG" sz="2800" b="1">
                          <a:latin typeface="MV Boli" pitchFamily="2" charset="0"/>
                          <a:ea typeface="Times New Roman"/>
                          <a:cs typeface="MV Boli" pitchFamily="2" charset="0"/>
                        </a:rPr>
                        <a:t>40%</a:t>
                      </a:r>
                      <a:endParaRPr lang="en-SG" sz="2000" b="1">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3200" indent="-215900" algn="ctr">
                        <a:lnSpc>
                          <a:spcPct val="125000"/>
                        </a:lnSpc>
                        <a:spcBef>
                          <a:spcPts val="300"/>
                        </a:spcBef>
                        <a:spcAft>
                          <a:spcPts val="300"/>
                        </a:spcAft>
                      </a:pPr>
                      <a:r>
                        <a:rPr lang="en-SG" sz="2800" b="1">
                          <a:latin typeface="MV Boli" pitchFamily="2" charset="0"/>
                          <a:ea typeface="Times New Roman"/>
                          <a:cs typeface="MV Boli" pitchFamily="2" charset="0"/>
                        </a:rPr>
                        <a:t>20%</a:t>
                      </a:r>
                      <a:endParaRPr lang="en-SG" sz="2000" b="1">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3200" indent="-215900" algn="ctr">
                        <a:lnSpc>
                          <a:spcPct val="125000"/>
                        </a:lnSpc>
                        <a:spcBef>
                          <a:spcPts val="300"/>
                        </a:spcBef>
                        <a:spcAft>
                          <a:spcPts val="300"/>
                        </a:spcAft>
                      </a:pPr>
                      <a:r>
                        <a:rPr lang="en-SG" sz="2800" b="1" dirty="0">
                          <a:latin typeface="MV Boli" pitchFamily="2" charset="0"/>
                          <a:ea typeface="Times New Roman"/>
                          <a:cs typeface="MV Boli" pitchFamily="2" charset="0"/>
                        </a:rPr>
                        <a:t>20%</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3200" indent="-215900" algn="ctr">
                        <a:lnSpc>
                          <a:spcPct val="125000"/>
                        </a:lnSpc>
                        <a:spcBef>
                          <a:spcPts val="300"/>
                        </a:spcBef>
                        <a:spcAft>
                          <a:spcPts val="300"/>
                        </a:spcAft>
                      </a:pPr>
                      <a:r>
                        <a:rPr lang="en-SG" sz="2800" b="1" dirty="0">
                          <a:latin typeface="MV Boli" pitchFamily="2" charset="0"/>
                          <a:ea typeface="Times New Roman"/>
                          <a:cs typeface="MV Boli" pitchFamily="2" charset="0"/>
                        </a:rPr>
                        <a:t>20%</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7143" name="TextBox 7"/>
          <p:cNvSpPr txBox="1">
            <a:spLocks noChangeArrowheads="1"/>
          </p:cNvSpPr>
          <p:nvPr/>
        </p:nvSpPr>
        <p:spPr bwMode="auto">
          <a:xfrm>
            <a:off x="571500" y="785813"/>
            <a:ext cx="7407990" cy="830997"/>
          </a:xfrm>
          <a:prstGeom prst="rect">
            <a:avLst/>
          </a:prstGeom>
          <a:noFill/>
          <a:ln w="9525">
            <a:noFill/>
            <a:miter lim="800000"/>
            <a:headEnd/>
            <a:tailEnd/>
          </a:ln>
        </p:spPr>
        <p:txBody>
          <a:bodyPr wrap="none">
            <a:spAutoFit/>
          </a:bodyPr>
          <a:lstStyle/>
          <a:p>
            <a:r>
              <a:rPr lang="en-SG" sz="2400" b="1" dirty="0" err="1"/>
              <a:t>Angka</a:t>
            </a:r>
            <a:r>
              <a:rPr lang="en-SG" sz="2400" b="1" dirty="0"/>
              <a:t> </a:t>
            </a:r>
            <a:r>
              <a:rPr lang="en-SG" sz="2400" b="1" dirty="0" err="1"/>
              <a:t>kredit</a:t>
            </a:r>
            <a:r>
              <a:rPr lang="en-SG" sz="2400" b="1" dirty="0"/>
              <a:t> </a:t>
            </a:r>
            <a:r>
              <a:rPr lang="en-SG" sz="2400" b="1" dirty="0" err="1"/>
              <a:t>untuk</a:t>
            </a:r>
            <a:r>
              <a:rPr lang="en-SG" sz="2400" b="1" dirty="0"/>
              <a:t> </a:t>
            </a:r>
            <a:r>
              <a:rPr lang="id-ID" sz="2400" b="1" dirty="0" smtClean="0"/>
              <a:t>KT/KI</a:t>
            </a:r>
            <a:r>
              <a:rPr lang="en-SG" sz="2400" b="1" dirty="0" smtClean="0"/>
              <a:t> </a:t>
            </a:r>
            <a:r>
              <a:rPr lang="en-SG" sz="2400" b="1" dirty="0"/>
              <a:t>yang </a:t>
            </a:r>
            <a:r>
              <a:rPr lang="en-SG" sz="2400" b="1" dirty="0" err="1"/>
              <a:t>dilakukan</a:t>
            </a:r>
            <a:r>
              <a:rPr lang="en-SG" sz="2400" b="1" dirty="0"/>
              <a:t> </a:t>
            </a:r>
            <a:r>
              <a:rPr lang="en-SG" sz="2400" b="1" dirty="0" err="1"/>
              <a:t>secara</a:t>
            </a:r>
            <a:r>
              <a:rPr lang="en-SG" sz="2400" b="1" dirty="0"/>
              <a:t> </a:t>
            </a:r>
            <a:r>
              <a:rPr lang="en-SG" sz="2400" b="1" dirty="0" err="1" smtClean="0"/>
              <a:t>bersama</a:t>
            </a:r>
            <a:endParaRPr lang="id-ID" sz="2400" b="1" dirty="0" smtClean="0"/>
          </a:p>
          <a:p>
            <a:r>
              <a:rPr lang="id-ID" sz="2400" b="1" dirty="0" smtClean="0"/>
              <a:t>VERSI-1</a:t>
            </a:r>
            <a:endParaRPr lang="en-SG" sz="2400" dirty="0">
              <a:solidFill>
                <a:srgbClr val="FF0000"/>
              </a:solidFill>
            </a:endParaRPr>
          </a:p>
        </p:txBody>
      </p:sp>
      <p:sp>
        <p:nvSpPr>
          <p:cNvPr id="2" name="TextBox 1"/>
          <p:cNvSpPr txBox="1"/>
          <p:nvPr/>
        </p:nvSpPr>
        <p:spPr>
          <a:xfrm>
            <a:off x="4616389" y="5791200"/>
            <a:ext cx="3645037" cy="369332"/>
          </a:xfrm>
          <a:prstGeom prst="rect">
            <a:avLst/>
          </a:prstGeom>
          <a:noFill/>
        </p:spPr>
        <p:txBody>
          <a:bodyPr wrap="none" rtlCol="0">
            <a:spAutoFit/>
          </a:bodyPr>
          <a:lstStyle/>
          <a:p>
            <a:r>
              <a:rPr lang="id-ID" b="1" dirty="0" smtClean="0">
                <a:solidFill>
                  <a:srgbClr val="FF0000"/>
                </a:solidFill>
              </a:rPr>
              <a:t>Penulis Pembantu maksimal 3 orang</a:t>
            </a:r>
            <a:endParaRPr lang="id-ID" b="1" dirty="0">
              <a:solidFill>
                <a:srgbClr val="FF0000"/>
              </a:solidFill>
            </a:endParaRPr>
          </a:p>
        </p:txBody>
      </p:sp>
    </p:spTree>
    <p:extLst>
      <p:ext uri="{BB962C8B-B14F-4D97-AF65-F5344CB8AC3E}">
        <p14:creationId xmlns:p14="http://schemas.microsoft.com/office/powerpoint/2010/main" val="735040439"/>
      </p:ext>
    </p:extLst>
  </p:cSld>
  <p:clrMapOvr>
    <a:masterClrMapping/>
  </p:clrMapOvr>
  <p:transition spd="slow">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nvPr>
        </p:nvGraphicFramePr>
        <p:xfrm>
          <a:off x="168091" y="1656510"/>
          <a:ext cx="8787654" cy="4122763"/>
        </p:xfrm>
        <a:graphic>
          <a:graphicData uri="http://schemas.openxmlformats.org/drawingml/2006/table">
            <a:tbl>
              <a:tblPr/>
              <a:tblGrid>
                <a:gridCol w="1869180"/>
                <a:gridCol w="1713556"/>
                <a:gridCol w="1713556"/>
                <a:gridCol w="1749162"/>
                <a:gridCol w="1742200"/>
              </a:tblGrid>
              <a:tr h="738192">
                <a:tc rowSpan="2">
                  <a:txBody>
                    <a:bodyPr/>
                    <a:lstStyle/>
                    <a:p>
                      <a:pPr marL="203200" indent="-215900" algn="just">
                        <a:lnSpc>
                          <a:spcPct val="125000"/>
                        </a:lnSpc>
                        <a:spcBef>
                          <a:spcPts val="300"/>
                        </a:spcBef>
                        <a:spcAft>
                          <a:spcPts val="300"/>
                        </a:spcAft>
                      </a:pPr>
                      <a:r>
                        <a:rPr lang="en-SG" sz="2800" b="1" dirty="0" smtClean="0">
                          <a:latin typeface="MV Boli" pitchFamily="2" charset="0"/>
                          <a:ea typeface="Times New Roman"/>
                          <a:cs typeface="MV Boli" pitchFamily="2" charset="0"/>
                        </a:rPr>
                        <a:t> </a:t>
                      </a:r>
                      <a:r>
                        <a:rPr lang="en-SG" sz="2800" b="1" dirty="0" err="1" smtClean="0">
                          <a:latin typeface="MV Boli" pitchFamily="2" charset="0"/>
                          <a:ea typeface="Times New Roman"/>
                          <a:cs typeface="MV Boli" pitchFamily="2" charset="0"/>
                        </a:rPr>
                        <a:t>Jumlah</a:t>
                      </a:r>
                      <a:r>
                        <a:rPr lang="en-SG" sz="2800" b="1" dirty="0" smtClean="0">
                          <a:latin typeface="MV Boli" pitchFamily="2" charset="0"/>
                          <a:ea typeface="Times New Roman"/>
                          <a:cs typeface="MV Boli" pitchFamily="2" charset="0"/>
                        </a:rPr>
                        <a:t> </a:t>
                      </a:r>
                      <a:r>
                        <a:rPr lang="id-ID" sz="2800" b="1" dirty="0" smtClean="0">
                          <a:latin typeface="MV Boli" pitchFamily="2" charset="0"/>
                          <a:ea typeface="Times New Roman"/>
                          <a:cs typeface="MV Boli" pitchFamily="2" charset="0"/>
                        </a:rPr>
                        <a:t>Penulis</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gridSpan="4">
                  <a:txBody>
                    <a:bodyPr/>
                    <a:lstStyle/>
                    <a:p>
                      <a:pPr marL="203200" indent="-215900" algn="ctr">
                        <a:lnSpc>
                          <a:spcPct val="125000"/>
                        </a:lnSpc>
                        <a:spcBef>
                          <a:spcPts val="300"/>
                        </a:spcBef>
                        <a:spcAft>
                          <a:spcPts val="300"/>
                        </a:spcAft>
                      </a:pPr>
                      <a:r>
                        <a:rPr lang="en-SG" sz="2800" b="1" dirty="0" err="1">
                          <a:latin typeface="MV Boli" pitchFamily="2" charset="0"/>
                          <a:ea typeface="Times New Roman"/>
                          <a:cs typeface="MV Boli" pitchFamily="2" charset="0"/>
                        </a:rPr>
                        <a:t>Pembagian</a:t>
                      </a:r>
                      <a:r>
                        <a:rPr lang="en-SG" sz="2800" b="1" dirty="0">
                          <a:latin typeface="MV Boli" pitchFamily="2" charset="0"/>
                          <a:ea typeface="Times New Roman"/>
                          <a:cs typeface="MV Boli" pitchFamily="2" charset="0"/>
                        </a:rPr>
                        <a:t> </a:t>
                      </a:r>
                      <a:r>
                        <a:rPr lang="en-SG" sz="2800" b="1" dirty="0" err="1">
                          <a:latin typeface="MV Boli" pitchFamily="2" charset="0"/>
                          <a:ea typeface="Times New Roman"/>
                          <a:cs typeface="MV Boli" pitchFamily="2" charset="0"/>
                        </a:rPr>
                        <a:t>angka</a:t>
                      </a:r>
                      <a:r>
                        <a:rPr lang="en-SG" sz="2800" b="1" dirty="0">
                          <a:latin typeface="MV Boli" pitchFamily="2" charset="0"/>
                          <a:ea typeface="Times New Roman"/>
                          <a:cs typeface="MV Boli" pitchFamily="2" charset="0"/>
                        </a:rPr>
                        <a:t> </a:t>
                      </a:r>
                      <a:r>
                        <a:rPr lang="en-SG" sz="2800" b="1" dirty="0" err="1">
                          <a:latin typeface="MV Boli" pitchFamily="2" charset="0"/>
                          <a:ea typeface="Times New Roman"/>
                          <a:cs typeface="MV Boli" pitchFamily="2" charset="0"/>
                        </a:rPr>
                        <a:t>kredit</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SG"/>
                    </a:p>
                  </a:txBody>
                  <a:tcPr/>
                </a:tc>
                <a:tc hMerge="1">
                  <a:txBody>
                    <a:bodyPr/>
                    <a:lstStyle/>
                    <a:p>
                      <a:endParaRPr lang="en-SG"/>
                    </a:p>
                  </a:txBody>
                  <a:tcPr/>
                </a:tc>
                <a:tc hMerge="1">
                  <a:txBody>
                    <a:bodyPr/>
                    <a:lstStyle/>
                    <a:p>
                      <a:endParaRPr lang="en-SG"/>
                    </a:p>
                  </a:txBody>
                  <a:tcPr/>
                </a:tc>
              </a:tr>
              <a:tr h="1169995">
                <a:tc vMerge="1">
                  <a:txBody>
                    <a:bodyPr/>
                    <a:lstStyle/>
                    <a:p>
                      <a:endParaRPr lang="en-SG"/>
                    </a:p>
                  </a:txBody>
                  <a:tcPr/>
                </a:tc>
                <a:tc>
                  <a:txBody>
                    <a:bodyPr/>
                    <a:lstStyle/>
                    <a:p>
                      <a:pPr marL="203200" indent="-215900" algn="just">
                        <a:lnSpc>
                          <a:spcPct val="125000"/>
                        </a:lnSpc>
                        <a:spcBef>
                          <a:spcPts val="300"/>
                        </a:spcBef>
                        <a:spcAft>
                          <a:spcPts val="300"/>
                        </a:spcAft>
                      </a:pPr>
                      <a:r>
                        <a:rPr lang="en-SG" sz="1800" b="1" dirty="0" err="1">
                          <a:latin typeface="MV Boli" pitchFamily="2" charset="0"/>
                          <a:ea typeface="Times New Roman"/>
                          <a:cs typeface="MV Boli" pitchFamily="2" charset="0"/>
                        </a:rPr>
                        <a:t>Penulis</a:t>
                      </a:r>
                      <a:r>
                        <a:rPr lang="en-SG" sz="1800" b="1" dirty="0">
                          <a:latin typeface="MV Boli" pitchFamily="2" charset="0"/>
                          <a:ea typeface="Times New Roman"/>
                          <a:cs typeface="MV Boli" pitchFamily="2" charset="0"/>
                        </a:rPr>
                        <a:t> </a:t>
                      </a:r>
                      <a:r>
                        <a:rPr lang="en-SG" sz="1800" b="1" dirty="0" err="1">
                          <a:latin typeface="MV Boli" pitchFamily="2" charset="0"/>
                          <a:ea typeface="Times New Roman"/>
                          <a:cs typeface="MV Boli" pitchFamily="2" charset="0"/>
                        </a:rPr>
                        <a:t>utama</a:t>
                      </a:r>
                      <a:endParaRPr lang="en-SG" sz="14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203200" indent="-215900" algn="just">
                        <a:lnSpc>
                          <a:spcPct val="125000"/>
                        </a:lnSpc>
                        <a:spcBef>
                          <a:spcPts val="300"/>
                        </a:spcBef>
                        <a:spcAft>
                          <a:spcPts val="300"/>
                        </a:spcAft>
                      </a:pPr>
                      <a:r>
                        <a:rPr lang="en-SG" sz="1800" b="1" dirty="0" smtClean="0">
                          <a:latin typeface="MV Boli" pitchFamily="2" charset="0"/>
                          <a:ea typeface="Times New Roman"/>
                          <a:cs typeface="MV Boli" pitchFamily="2" charset="0"/>
                        </a:rPr>
                        <a:t>  </a:t>
                      </a:r>
                      <a:r>
                        <a:rPr lang="en-SG" sz="1800" b="1" dirty="0" err="1" smtClean="0">
                          <a:latin typeface="MV Boli" pitchFamily="2" charset="0"/>
                          <a:ea typeface="Times New Roman"/>
                          <a:cs typeface="MV Boli" pitchFamily="2" charset="0"/>
                        </a:rPr>
                        <a:t>Penulis</a:t>
                      </a:r>
                      <a:r>
                        <a:rPr lang="en-SG" sz="1800" b="1" dirty="0" smtClean="0">
                          <a:latin typeface="MV Boli" pitchFamily="2" charset="0"/>
                          <a:ea typeface="Times New Roman"/>
                          <a:cs typeface="MV Boli" pitchFamily="2" charset="0"/>
                        </a:rPr>
                        <a:t> </a:t>
                      </a:r>
                      <a:r>
                        <a:rPr lang="en-SG" sz="1800" b="1" dirty="0" err="1">
                          <a:latin typeface="MV Boli" pitchFamily="2" charset="0"/>
                          <a:ea typeface="Times New Roman"/>
                          <a:cs typeface="MV Boli" pitchFamily="2" charset="0"/>
                        </a:rPr>
                        <a:t>pembantu</a:t>
                      </a:r>
                      <a:r>
                        <a:rPr lang="en-SG" sz="1800" b="1" dirty="0">
                          <a:latin typeface="MV Boli" pitchFamily="2" charset="0"/>
                          <a:ea typeface="Times New Roman"/>
                          <a:cs typeface="MV Boli" pitchFamily="2" charset="0"/>
                        </a:rPr>
                        <a:t> I</a:t>
                      </a:r>
                      <a:endParaRPr lang="en-SG" sz="14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203200" indent="-215900" algn="just">
                        <a:lnSpc>
                          <a:spcPct val="125000"/>
                        </a:lnSpc>
                        <a:spcBef>
                          <a:spcPts val="300"/>
                        </a:spcBef>
                        <a:spcAft>
                          <a:spcPts val="300"/>
                        </a:spcAft>
                      </a:pPr>
                      <a:r>
                        <a:rPr lang="en-SG" sz="1800" b="1" dirty="0" smtClean="0">
                          <a:latin typeface="MV Boli" pitchFamily="2" charset="0"/>
                          <a:ea typeface="Times New Roman"/>
                          <a:cs typeface="MV Boli" pitchFamily="2" charset="0"/>
                        </a:rPr>
                        <a:t>  </a:t>
                      </a:r>
                      <a:r>
                        <a:rPr lang="en-SG" sz="1800" b="1" dirty="0" err="1" smtClean="0">
                          <a:latin typeface="MV Boli" pitchFamily="2" charset="0"/>
                          <a:ea typeface="Times New Roman"/>
                          <a:cs typeface="MV Boli" pitchFamily="2" charset="0"/>
                        </a:rPr>
                        <a:t>Penulis</a:t>
                      </a:r>
                      <a:r>
                        <a:rPr lang="en-SG" sz="1800" b="1" dirty="0" smtClean="0">
                          <a:latin typeface="MV Boli" pitchFamily="2" charset="0"/>
                          <a:ea typeface="Times New Roman"/>
                          <a:cs typeface="MV Boli" pitchFamily="2" charset="0"/>
                        </a:rPr>
                        <a:t> </a:t>
                      </a:r>
                      <a:r>
                        <a:rPr lang="en-SG" sz="1800" b="1" dirty="0" err="1">
                          <a:latin typeface="MV Boli" pitchFamily="2" charset="0"/>
                          <a:ea typeface="Times New Roman"/>
                          <a:cs typeface="MV Boli" pitchFamily="2" charset="0"/>
                        </a:rPr>
                        <a:t>pembantu</a:t>
                      </a:r>
                      <a:r>
                        <a:rPr lang="en-SG" sz="1800" b="1" dirty="0">
                          <a:latin typeface="MV Boli" pitchFamily="2" charset="0"/>
                          <a:ea typeface="Times New Roman"/>
                          <a:cs typeface="MV Boli" pitchFamily="2" charset="0"/>
                        </a:rPr>
                        <a:t> II</a:t>
                      </a:r>
                      <a:endParaRPr lang="en-SG" sz="14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203200" indent="-215900" algn="just">
                        <a:lnSpc>
                          <a:spcPct val="125000"/>
                        </a:lnSpc>
                        <a:spcBef>
                          <a:spcPts val="300"/>
                        </a:spcBef>
                        <a:spcAft>
                          <a:spcPts val="300"/>
                        </a:spcAft>
                      </a:pPr>
                      <a:r>
                        <a:rPr lang="en-SG" sz="1800" b="1" dirty="0" smtClean="0">
                          <a:latin typeface="MV Boli" pitchFamily="2" charset="0"/>
                          <a:ea typeface="Times New Roman"/>
                          <a:cs typeface="MV Boli" pitchFamily="2" charset="0"/>
                        </a:rPr>
                        <a:t>  </a:t>
                      </a:r>
                      <a:r>
                        <a:rPr lang="en-SG" sz="1800" b="1" dirty="0" err="1" smtClean="0">
                          <a:latin typeface="MV Boli" pitchFamily="2" charset="0"/>
                          <a:ea typeface="Times New Roman"/>
                          <a:cs typeface="MV Boli" pitchFamily="2" charset="0"/>
                        </a:rPr>
                        <a:t>Penulis</a:t>
                      </a:r>
                      <a:r>
                        <a:rPr lang="en-SG" sz="1800" b="1" dirty="0" smtClean="0">
                          <a:latin typeface="MV Boli" pitchFamily="2" charset="0"/>
                          <a:ea typeface="Times New Roman"/>
                          <a:cs typeface="MV Boli" pitchFamily="2" charset="0"/>
                        </a:rPr>
                        <a:t> </a:t>
                      </a:r>
                      <a:r>
                        <a:rPr lang="en-SG" sz="1800" b="1" dirty="0" err="1">
                          <a:latin typeface="MV Boli" pitchFamily="2" charset="0"/>
                          <a:ea typeface="Times New Roman"/>
                          <a:cs typeface="MV Boli" pitchFamily="2" charset="0"/>
                        </a:rPr>
                        <a:t>pembantu</a:t>
                      </a:r>
                      <a:r>
                        <a:rPr lang="en-SG" sz="1800" b="1" dirty="0">
                          <a:latin typeface="MV Boli" pitchFamily="2" charset="0"/>
                          <a:ea typeface="Times New Roman"/>
                          <a:cs typeface="MV Boli" pitchFamily="2" charset="0"/>
                        </a:rPr>
                        <a:t> III</a:t>
                      </a:r>
                      <a:endParaRPr lang="en-SG" sz="14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738192">
                <a:tc>
                  <a:txBody>
                    <a:bodyPr/>
                    <a:lstStyle/>
                    <a:p>
                      <a:pPr marL="203200" indent="-215900" algn="ctr">
                        <a:lnSpc>
                          <a:spcPct val="125000"/>
                        </a:lnSpc>
                        <a:spcBef>
                          <a:spcPts val="300"/>
                        </a:spcBef>
                        <a:spcAft>
                          <a:spcPts val="300"/>
                        </a:spcAft>
                      </a:pPr>
                      <a:r>
                        <a:rPr lang="en-SG" sz="2800" b="1" dirty="0">
                          <a:latin typeface="MV Boli" pitchFamily="2" charset="0"/>
                          <a:ea typeface="Times New Roman"/>
                          <a:cs typeface="MV Boli" pitchFamily="2" charset="0"/>
                        </a:rPr>
                        <a:t>2 </a:t>
                      </a:r>
                      <a:r>
                        <a:rPr lang="en-SG" sz="2800" b="1" dirty="0" err="1">
                          <a:latin typeface="MV Boli" pitchFamily="2" charset="0"/>
                          <a:ea typeface="Times New Roman"/>
                          <a:cs typeface="MV Boli" pitchFamily="2" charset="0"/>
                        </a:rPr>
                        <a:t>orang</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3200" indent="-215900" algn="ctr">
                        <a:lnSpc>
                          <a:spcPct val="125000"/>
                        </a:lnSpc>
                        <a:spcBef>
                          <a:spcPts val="300"/>
                        </a:spcBef>
                        <a:spcAft>
                          <a:spcPts val="300"/>
                        </a:spcAft>
                      </a:pPr>
                      <a:r>
                        <a:rPr lang="en-SG" sz="2800" b="1" dirty="0">
                          <a:latin typeface="MV Boli" pitchFamily="2" charset="0"/>
                          <a:ea typeface="Times New Roman"/>
                          <a:cs typeface="MV Boli" pitchFamily="2" charset="0"/>
                        </a:rPr>
                        <a:t>60%</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3200" indent="-215900" algn="ctr">
                        <a:lnSpc>
                          <a:spcPct val="125000"/>
                        </a:lnSpc>
                        <a:spcBef>
                          <a:spcPts val="300"/>
                        </a:spcBef>
                        <a:spcAft>
                          <a:spcPts val="300"/>
                        </a:spcAft>
                      </a:pPr>
                      <a:r>
                        <a:rPr lang="en-SG" sz="2800" b="1" dirty="0">
                          <a:latin typeface="MV Boli" pitchFamily="2" charset="0"/>
                          <a:ea typeface="Times New Roman"/>
                          <a:cs typeface="MV Boli" pitchFamily="2" charset="0"/>
                        </a:rPr>
                        <a:t>40%</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3200" indent="-215900" algn="ctr">
                        <a:lnSpc>
                          <a:spcPct val="125000"/>
                        </a:lnSpc>
                        <a:spcBef>
                          <a:spcPts val="300"/>
                        </a:spcBef>
                        <a:spcAft>
                          <a:spcPts val="300"/>
                        </a:spcAft>
                      </a:pPr>
                      <a:r>
                        <a:rPr lang="en-SG" sz="2800" b="1" dirty="0">
                          <a:latin typeface="MV Boli" pitchFamily="2" charset="0"/>
                          <a:ea typeface="Times New Roman"/>
                          <a:cs typeface="MV Boli" pitchFamily="2" charset="0"/>
                        </a:rPr>
                        <a:t>-</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3200" indent="-215900" algn="ctr">
                        <a:lnSpc>
                          <a:spcPct val="125000"/>
                        </a:lnSpc>
                        <a:spcBef>
                          <a:spcPts val="300"/>
                        </a:spcBef>
                        <a:spcAft>
                          <a:spcPts val="300"/>
                        </a:spcAft>
                      </a:pPr>
                      <a:r>
                        <a:rPr lang="en-SG" sz="2800" b="1">
                          <a:latin typeface="MV Boli" pitchFamily="2" charset="0"/>
                          <a:ea typeface="Times New Roman"/>
                          <a:cs typeface="MV Boli" pitchFamily="2" charset="0"/>
                        </a:rPr>
                        <a:t>-</a:t>
                      </a:r>
                      <a:endParaRPr lang="en-SG" sz="2000" b="1">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8192">
                <a:tc>
                  <a:txBody>
                    <a:bodyPr/>
                    <a:lstStyle/>
                    <a:p>
                      <a:pPr marL="203200" indent="-215900" algn="ctr">
                        <a:lnSpc>
                          <a:spcPct val="125000"/>
                        </a:lnSpc>
                        <a:spcBef>
                          <a:spcPts val="300"/>
                        </a:spcBef>
                        <a:spcAft>
                          <a:spcPts val="300"/>
                        </a:spcAft>
                      </a:pPr>
                      <a:r>
                        <a:rPr lang="en-SG" sz="2800" b="1" dirty="0">
                          <a:latin typeface="MV Boli" pitchFamily="2" charset="0"/>
                          <a:ea typeface="Times New Roman"/>
                          <a:cs typeface="MV Boli" pitchFamily="2" charset="0"/>
                        </a:rPr>
                        <a:t>3 </a:t>
                      </a:r>
                      <a:r>
                        <a:rPr lang="en-SG" sz="2800" b="1" dirty="0" err="1">
                          <a:latin typeface="MV Boli" pitchFamily="2" charset="0"/>
                          <a:ea typeface="Times New Roman"/>
                          <a:cs typeface="MV Boli" pitchFamily="2" charset="0"/>
                        </a:rPr>
                        <a:t>orang</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3200" indent="-215900" algn="ctr">
                        <a:lnSpc>
                          <a:spcPct val="125000"/>
                        </a:lnSpc>
                        <a:spcBef>
                          <a:spcPts val="300"/>
                        </a:spcBef>
                        <a:spcAft>
                          <a:spcPts val="300"/>
                        </a:spcAft>
                      </a:pPr>
                      <a:r>
                        <a:rPr lang="id-ID" sz="2800" b="1" dirty="0" smtClean="0">
                          <a:latin typeface="MV Boli" pitchFamily="2" charset="0"/>
                          <a:ea typeface="Times New Roman"/>
                          <a:cs typeface="MV Boli" pitchFamily="2" charset="0"/>
                        </a:rPr>
                        <a:t>6</a:t>
                      </a:r>
                      <a:r>
                        <a:rPr lang="en-SG" sz="2800" b="1" dirty="0" smtClean="0">
                          <a:latin typeface="MV Boli" pitchFamily="2" charset="0"/>
                          <a:ea typeface="Times New Roman"/>
                          <a:cs typeface="MV Boli" pitchFamily="2" charset="0"/>
                        </a:rPr>
                        <a:t>0</a:t>
                      </a:r>
                      <a:r>
                        <a:rPr lang="en-SG" sz="2800" b="1" dirty="0">
                          <a:latin typeface="MV Boli" pitchFamily="2" charset="0"/>
                          <a:ea typeface="Times New Roman"/>
                          <a:cs typeface="MV Boli" pitchFamily="2" charset="0"/>
                        </a:rPr>
                        <a:t>%</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203200" indent="-215900" algn="ctr">
                        <a:lnSpc>
                          <a:spcPct val="125000"/>
                        </a:lnSpc>
                        <a:spcBef>
                          <a:spcPts val="300"/>
                        </a:spcBef>
                        <a:spcAft>
                          <a:spcPts val="300"/>
                        </a:spcAft>
                      </a:pPr>
                      <a:r>
                        <a:rPr lang="id-ID" sz="2800" b="1" dirty="0" smtClean="0">
                          <a:latin typeface="MV Boli" pitchFamily="2" charset="0"/>
                          <a:ea typeface="Times New Roman"/>
                          <a:cs typeface="MV Boli" pitchFamily="2" charset="0"/>
                        </a:rPr>
                        <a:t>40%</a:t>
                      </a:r>
                      <a:endParaRPr lang="en-SG" sz="2800" b="1" dirty="0" smtClean="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203200" indent="-215900" algn="ctr">
                        <a:lnSpc>
                          <a:spcPct val="125000"/>
                        </a:lnSpc>
                        <a:spcBef>
                          <a:spcPts val="300"/>
                        </a:spcBef>
                        <a:spcAft>
                          <a:spcPts val="300"/>
                        </a:spcAft>
                      </a:pPr>
                      <a:endParaRPr lang="en-SG" sz="2000" b="1" dirty="0" smtClean="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3200" indent="-215900" algn="ctr">
                        <a:lnSpc>
                          <a:spcPct val="125000"/>
                        </a:lnSpc>
                        <a:spcBef>
                          <a:spcPts val="300"/>
                        </a:spcBef>
                        <a:spcAft>
                          <a:spcPts val="300"/>
                        </a:spcAft>
                      </a:pPr>
                      <a:r>
                        <a:rPr lang="en-SG" sz="2800" b="1" dirty="0" smtClean="0">
                          <a:latin typeface="MV Boli" pitchFamily="2" charset="0"/>
                          <a:ea typeface="Times New Roman"/>
                          <a:cs typeface="MV Boli" pitchFamily="2" charset="0"/>
                        </a:rPr>
                        <a:t>-</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8192">
                <a:tc>
                  <a:txBody>
                    <a:bodyPr/>
                    <a:lstStyle/>
                    <a:p>
                      <a:pPr marL="203200" indent="-215900" algn="ctr">
                        <a:lnSpc>
                          <a:spcPct val="125000"/>
                        </a:lnSpc>
                        <a:spcBef>
                          <a:spcPts val="300"/>
                        </a:spcBef>
                        <a:spcAft>
                          <a:spcPts val="300"/>
                        </a:spcAft>
                      </a:pPr>
                      <a:r>
                        <a:rPr lang="en-SG" sz="2800" b="1" dirty="0">
                          <a:latin typeface="MV Boli" pitchFamily="2" charset="0"/>
                          <a:ea typeface="Times New Roman"/>
                          <a:cs typeface="MV Boli" pitchFamily="2" charset="0"/>
                        </a:rPr>
                        <a:t>4 </a:t>
                      </a:r>
                      <a:r>
                        <a:rPr lang="en-SG" sz="2800" b="1" dirty="0" err="1">
                          <a:latin typeface="MV Boli" pitchFamily="2" charset="0"/>
                          <a:ea typeface="Times New Roman"/>
                          <a:cs typeface="MV Boli" pitchFamily="2" charset="0"/>
                        </a:rPr>
                        <a:t>orang</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3200" indent="-215900" algn="ctr">
                        <a:lnSpc>
                          <a:spcPct val="125000"/>
                        </a:lnSpc>
                        <a:spcBef>
                          <a:spcPts val="300"/>
                        </a:spcBef>
                        <a:spcAft>
                          <a:spcPts val="300"/>
                        </a:spcAft>
                      </a:pPr>
                      <a:r>
                        <a:rPr lang="id-ID" sz="2800" b="1" dirty="0" smtClean="0">
                          <a:latin typeface="MV Boli" pitchFamily="2" charset="0"/>
                          <a:ea typeface="Times New Roman"/>
                          <a:cs typeface="MV Boli" pitchFamily="2" charset="0"/>
                        </a:rPr>
                        <a:t>6</a:t>
                      </a:r>
                      <a:r>
                        <a:rPr lang="en-SG" sz="2800" b="1" dirty="0" smtClean="0">
                          <a:latin typeface="MV Boli" pitchFamily="2" charset="0"/>
                          <a:ea typeface="Times New Roman"/>
                          <a:cs typeface="MV Boli" pitchFamily="2" charset="0"/>
                        </a:rPr>
                        <a:t>0</a:t>
                      </a:r>
                      <a:r>
                        <a:rPr lang="en-SG" sz="2800" b="1" dirty="0">
                          <a:latin typeface="MV Boli" pitchFamily="2" charset="0"/>
                          <a:ea typeface="Times New Roman"/>
                          <a:cs typeface="MV Boli" pitchFamily="2" charset="0"/>
                        </a:rPr>
                        <a:t>%</a:t>
                      </a: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203200" indent="-215900" algn="ctr">
                        <a:lnSpc>
                          <a:spcPct val="125000"/>
                        </a:lnSpc>
                        <a:spcBef>
                          <a:spcPts val="300"/>
                        </a:spcBef>
                        <a:spcAft>
                          <a:spcPts val="300"/>
                        </a:spcAft>
                      </a:pPr>
                      <a:r>
                        <a:rPr lang="id-ID" sz="2800" b="1" dirty="0" smtClean="0">
                          <a:latin typeface="MV Boli" pitchFamily="2" charset="0"/>
                          <a:ea typeface="Times New Roman"/>
                          <a:cs typeface="MV Boli" pitchFamily="2" charset="0"/>
                        </a:rPr>
                        <a:t>40%</a:t>
                      </a:r>
                      <a:endParaRPr lang="en-SG" sz="28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203200" indent="-215900" algn="ctr">
                        <a:lnSpc>
                          <a:spcPct val="125000"/>
                        </a:lnSpc>
                        <a:spcBef>
                          <a:spcPts val="300"/>
                        </a:spcBef>
                        <a:spcAft>
                          <a:spcPts val="300"/>
                        </a:spcAft>
                      </a:pP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203200" indent="-215900" algn="ctr">
                        <a:lnSpc>
                          <a:spcPct val="125000"/>
                        </a:lnSpc>
                        <a:spcBef>
                          <a:spcPts val="300"/>
                        </a:spcBef>
                        <a:spcAft>
                          <a:spcPts val="300"/>
                        </a:spcAft>
                      </a:pPr>
                      <a:endParaRPr lang="en-SG" sz="2000" b="1" dirty="0">
                        <a:latin typeface="MV Boli" pitchFamily="2" charset="0"/>
                        <a:ea typeface="Times New Roman"/>
                        <a:cs typeface="MV Boli" pitchFamily="2"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7143" name="TextBox 7"/>
          <p:cNvSpPr txBox="1">
            <a:spLocks noChangeArrowheads="1"/>
          </p:cNvSpPr>
          <p:nvPr/>
        </p:nvSpPr>
        <p:spPr bwMode="auto">
          <a:xfrm>
            <a:off x="571500" y="570661"/>
            <a:ext cx="8374408" cy="1077218"/>
          </a:xfrm>
          <a:prstGeom prst="rect">
            <a:avLst/>
          </a:prstGeom>
          <a:noFill/>
          <a:ln w="9525">
            <a:noFill/>
            <a:miter lim="800000"/>
            <a:headEnd/>
            <a:tailEnd/>
          </a:ln>
        </p:spPr>
        <p:txBody>
          <a:bodyPr wrap="none">
            <a:spAutoFit/>
          </a:bodyPr>
          <a:lstStyle/>
          <a:p>
            <a:r>
              <a:rPr lang="id-ID" sz="3200" b="1" dirty="0" smtClean="0">
                <a:solidFill>
                  <a:srgbClr val="C00000"/>
                </a:solidFill>
              </a:rPr>
              <a:t>AK</a:t>
            </a:r>
            <a:r>
              <a:rPr lang="en-SG" sz="3200" b="1" dirty="0" smtClean="0">
                <a:solidFill>
                  <a:srgbClr val="C00000"/>
                </a:solidFill>
              </a:rPr>
              <a:t> </a:t>
            </a:r>
            <a:r>
              <a:rPr lang="en-SG" sz="3200" b="1" dirty="0" err="1">
                <a:solidFill>
                  <a:srgbClr val="C00000"/>
                </a:solidFill>
              </a:rPr>
              <a:t>untuk</a:t>
            </a:r>
            <a:r>
              <a:rPr lang="en-SG" sz="3200" b="1" dirty="0">
                <a:solidFill>
                  <a:srgbClr val="C00000"/>
                </a:solidFill>
              </a:rPr>
              <a:t> </a:t>
            </a:r>
            <a:r>
              <a:rPr lang="id-ID" sz="3200" b="1" dirty="0" smtClean="0">
                <a:solidFill>
                  <a:srgbClr val="C00000"/>
                </a:solidFill>
              </a:rPr>
              <a:t>KT/KI</a:t>
            </a:r>
            <a:r>
              <a:rPr lang="en-SG" sz="3200" b="1" dirty="0" smtClean="0">
                <a:solidFill>
                  <a:srgbClr val="C00000"/>
                </a:solidFill>
              </a:rPr>
              <a:t> </a:t>
            </a:r>
            <a:r>
              <a:rPr lang="en-SG" sz="3200" b="1" dirty="0">
                <a:solidFill>
                  <a:srgbClr val="C00000"/>
                </a:solidFill>
              </a:rPr>
              <a:t>yang </a:t>
            </a:r>
            <a:r>
              <a:rPr lang="en-SG" sz="3200" b="1" dirty="0" err="1">
                <a:solidFill>
                  <a:srgbClr val="C00000"/>
                </a:solidFill>
              </a:rPr>
              <a:t>dilakukan</a:t>
            </a:r>
            <a:r>
              <a:rPr lang="en-SG" sz="3200" b="1" dirty="0">
                <a:solidFill>
                  <a:srgbClr val="C00000"/>
                </a:solidFill>
              </a:rPr>
              <a:t> </a:t>
            </a:r>
            <a:r>
              <a:rPr lang="en-SG" sz="3200" b="1" dirty="0" err="1">
                <a:solidFill>
                  <a:srgbClr val="C00000"/>
                </a:solidFill>
              </a:rPr>
              <a:t>secara</a:t>
            </a:r>
            <a:r>
              <a:rPr lang="en-SG" sz="3200" b="1" dirty="0">
                <a:solidFill>
                  <a:srgbClr val="C00000"/>
                </a:solidFill>
              </a:rPr>
              <a:t> </a:t>
            </a:r>
            <a:r>
              <a:rPr lang="en-SG" sz="3200" b="1" dirty="0" err="1" smtClean="0">
                <a:solidFill>
                  <a:srgbClr val="C00000"/>
                </a:solidFill>
              </a:rPr>
              <a:t>bersama</a:t>
            </a:r>
            <a:endParaRPr lang="en-SG" sz="3200" b="1" dirty="0" smtClean="0">
              <a:solidFill>
                <a:srgbClr val="C00000"/>
              </a:solidFill>
            </a:endParaRPr>
          </a:p>
          <a:p>
            <a:r>
              <a:rPr lang="en-SG" sz="3200" b="1" dirty="0" err="1" smtClean="0">
                <a:solidFill>
                  <a:srgbClr val="C00000"/>
                </a:solidFill>
              </a:rPr>
              <a:t>Versi</a:t>
            </a:r>
            <a:r>
              <a:rPr lang="en-SG" sz="3200" b="1" dirty="0" smtClean="0">
                <a:solidFill>
                  <a:srgbClr val="C00000"/>
                </a:solidFill>
              </a:rPr>
              <a:t> 2 :</a:t>
            </a:r>
            <a:endParaRPr lang="en-SG" sz="3200" dirty="0">
              <a:solidFill>
                <a:srgbClr val="C00000"/>
              </a:solidFill>
            </a:endParaRPr>
          </a:p>
        </p:txBody>
      </p:sp>
      <p:sp>
        <p:nvSpPr>
          <p:cNvPr id="4" name="TextBox 3"/>
          <p:cNvSpPr txBox="1"/>
          <p:nvPr/>
        </p:nvSpPr>
        <p:spPr>
          <a:xfrm>
            <a:off x="4191000" y="5791200"/>
            <a:ext cx="3645037" cy="369332"/>
          </a:xfrm>
          <a:prstGeom prst="rect">
            <a:avLst/>
          </a:prstGeom>
          <a:noFill/>
        </p:spPr>
        <p:txBody>
          <a:bodyPr wrap="none" rtlCol="0">
            <a:spAutoFit/>
          </a:bodyPr>
          <a:lstStyle/>
          <a:p>
            <a:r>
              <a:rPr lang="id-ID" b="1" dirty="0" smtClean="0">
                <a:solidFill>
                  <a:srgbClr val="FF0000"/>
                </a:solidFill>
              </a:rPr>
              <a:t>Penulis Pembantu maksimal 3 orang</a:t>
            </a:r>
            <a:endParaRPr lang="id-ID" b="1" dirty="0">
              <a:solidFill>
                <a:srgbClr val="FF0000"/>
              </a:solidFill>
            </a:endParaRPr>
          </a:p>
        </p:txBody>
      </p:sp>
    </p:spTree>
    <p:extLst>
      <p:ext uri="{BB962C8B-B14F-4D97-AF65-F5344CB8AC3E}">
        <p14:creationId xmlns:p14="http://schemas.microsoft.com/office/powerpoint/2010/main" val="2417228842"/>
      </p:ext>
    </p:extLst>
  </p:cSld>
  <p:clrMapOvr>
    <a:masterClrMapping/>
  </p:clrMapOvr>
  <p:transition spd="slow">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1219200" y="990600"/>
            <a:ext cx="6934200" cy="523220"/>
          </a:xfrm>
          <a:prstGeom prst="rect">
            <a:avLst/>
          </a:prstGeom>
          <a:noFill/>
        </p:spPr>
        <p:txBody>
          <a:bodyPr wrap="square" rtlCol="0">
            <a:spAutoFit/>
          </a:bodyPr>
          <a:lstStyle/>
          <a:p>
            <a:r>
              <a:rPr lang="en-US" sz="2800" b="1" dirty="0" smtClean="0">
                <a:solidFill>
                  <a:srgbClr val="C00000"/>
                </a:solidFill>
              </a:rPr>
              <a:t>AK  SEBELUM PANGKAT/JABATAN PUNCAK</a:t>
            </a:r>
            <a:endParaRPr lang="en-US" sz="2800" b="1" dirty="0">
              <a:solidFill>
                <a:srgbClr val="C00000"/>
              </a:solidFill>
            </a:endParaRPr>
          </a:p>
        </p:txBody>
      </p:sp>
      <p:sp>
        <p:nvSpPr>
          <p:cNvPr id="5" name="TextBox 4"/>
          <p:cNvSpPr txBox="1"/>
          <p:nvPr/>
        </p:nvSpPr>
        <p:spPr>
          <a:xfrm flipH="1">
            <a:off x="762000" y="2667000"/>
            <a:ext cx="8001000" cy="2246769"/>
          </a:xfrm>
          <a:prstGeom prst="rect">
            <a:avLst/>
          </a:prstGeom>
          <a:noFill/>
        </p:spPr>
        <p:txBody>
          <a:bodyPr wrap="square" rtlCol="0">
            <a:spAutoFit/>
          </a:bodyPr>
          <a:lstStyle/>
          <a:p>
            <a:r>
              <a:rPr lang="en-US" sz="2800" b="1" dirty="0" smtClean="0"/>
              <a:t>CAPAIAN AK  UNTUK NAIK PANGKAT/JABATAN &gt; 5 TH </a:t>
            </a:r>
          </a:p>
          <a:p>
            <a:r>
              <a:rPr lang="en-US" sz="2800" dirty="0" smtClean="0">
                <a:sym typeface="Wingdings" pitchFamily="2" charset="2"/>
              </a:rPr>
              <a:t> </a:t>
            </a:r>
            <a:r>
              <a:rPr lang="en-US" sz="2800" dirty="0" smtClean="0">
                <a:solidFill>
                  <a:schemeClr val="accent6">
                    <a:lumMod val="50000"/>
                  </a:schemeClr>
                </a:solidFill>
                <a:sym typeface="Wingdings" pitchFamily="2" charset="2"/>
              </a:rPr>
              <a:t>PERINGATAN</a:t>
            </a:r>
            <a:endParaRPr lang="en-US" sz="2800" dirty="0" smtClean="0">
              <a:solidFill>
                <a:schemeClr val="accent6">
                  <a:lumMod val="50000"/>
                </a:schemeClr>
              </a:solidFill>
            </a:endParaRPr>
          </a:p>
          <a:p>
            <a:pPr>
              <a:buFont typeface="Wingdings"/>
              <a:buChar char="à"/>
            </a:pPr>
            <a:r>
              <a:rPr lang="en-US" sz="2800" dirty="0" smtClean="0">
                <a:solidFill>
                  <a:schemeClr val="accent6">
                    <a:lumMod val="50000"/>
                  </a:schemeClr>
                </a:solidFill>
              </a:rPr>
              <a:t> PEMBEBASAN SEMENTARA DARI JABATAN</a:t>
            </a:r>
          </a:p>
          <a:p>
            <a:pPr>
              <a:buFont typeface="Wingdings"/>
              <a:buChar char="à"/>
            </a:pPr>
            <a:r>
              <a:rPr lang="en-US" sz="2800" dirty="0" smtClean="0">
                <a:solidFill>
                  <a:schemeClr val="accent6">
                    <a:lumMod val="50000"/>
                  </a:schemeClr>
                </a:solidFill>
                <a:sym typeface="Wingdings" pitchFamily="2" charset="2"/>
              </a:rPr>
              <a:t> PENGANGKATAN KEMBALI </a:t>
            </a:r>
          </a:p>
          <a:p>
            <a:pPr>
              <a:buFont typeface="Wingdings"/>
              <a:buChar char="à"/>
            </a:pPr>
            <a:r>
              <a:rPr lang="en-US" sz="2800" dirty="0" smtClean="0">
                <a:solidFill>
                  <a:schemeClr val="accent6">
                    <a:lumMod val="50000"/>
                  </a:schemeClr>
                </a:solidFill>
                <a:sym typeface="Wingdings" pitchFamily="2" charset="2"/>
              </a:rPr>
              <a:t> PEMBERHENTIAN DARI JABATAN</a:t>
            </a:r>
            <a:endParaRPr lang="en-US" sz="2800" dirty="0">
              <a:solidFill>
                <a:schemeClr val="accent6">
                  <a:lumMod val="50000"/>
                </a:schemeClr>
              </a:solidFill>
            </a:endParaRPr>
          </a:p>
        </p:txBody>
      </p:sp>
      <p:sp>
        <p:nvSpPr>
          <p:cNvPr id="6" name="TextBox 5"/>
          <p:cNvSpPr txBox="1"/>
          <p:nvPr/>
        </p:nvSpPr>
        <p:spPr>
          <a:xfrm>
            <a:off x="842641" y="528935"/>
            <a:ext cx="7386959" cy="461665"/>
          </a:xfrm>
          <a:prstGeom prst="rect">
            <a:avLst/>
          </a:prstGeom>
          <a:noFill/>
        </p:spPr>
        <p:txBody>
          <a:bodyPr wrap="none">
            <a:spAutoFit/>
          </a:bodyPr>
          <a:lstStyle/>
          <a:p>
            <a:pPr algn="ctr">
              <a:defRPr/>
            </a:pPr>
            <a:r>
              <a:rPr lang="en-US" sz="2400" b="1" dirty="0" smtClean="0">
                <a:solidFill>
                  <a:srgbClr val="0000FF"/>
                </a:solidFill>
                <a:effectLst>
                  <a:outerShdw blurRad="38100" dist="38100" dir="2700000" algn="tl">
                    <a:srgbClr val="000000">
                      <a:alpha val="43137"/>
                    </a:srgbClr>
                  </a:outerShdw>
                </a:effectLst>
                <a:latin typeface="Rockwell" pitchFamily="18" charset="0"/>
              </a:rPr>
              <a:t>AK PEJABAT </a:t>
            </a:r>
            <a:r>
              <a:rPr lang="en-US" sz="2400" b="1" dirty="0">
                <a:solidFill>
                  <a:srgbClr val="0000FF"/>
                </a:solidFill>
                <a:effectLst>
                  <a:outerShdw blurRad="38100" dist="38100" dir="2700000" algn="tl">
                    <a:srgbClr val="000000">
                      <a:alpha val="43137"/>
                    </a:srgbClr>
                  </a:outerShdw>
                </a:effectLst>
                <a:latin typeface="Rockwell" pitchFamily="18" charset="0"/>
              </a:rPr>
              <a:t>FUNGSIONAL </a:t>
            </a:r>
            <a:r>
              <a:rPr lang="en-US" sz="2400" b="1" dirty="0" smtClean="0">
                <a:solidFill>
                  <a:srgbClr val="0000FF"/>
                </a:solidFill>
                <a:effectLst>
                  <a:outerShdw blurRad="38100" dist="38100" dir="2700000" algn="tl">
                    <a:srgbClr val="000000">
                      <a:alpha val="43137"/>
                    </a:srgbClr>
                  </a:outerShdw>
                </a:effectLst>
                <a:latin typeface="Rockwell" pitchFamily="18" charset="0"/>
              </a:rPr>
              <a:t>YANG DIWAJIBKAN</a:t>
            </a:r>
            <a:endParaRPr lang="en-US" sz="2400" b="1" dirty="0">
              <a:solidFill>
                <a:srgbClr val="0000FF"/>
              </a:solidFill>
              <a:effectLst>
                <a:outerShdw blurRad="38100" dist="38100" dir="2700000" algn="tl">
                  <a:srgbClr val="000000">
                    <a:alpha val="43137"/>
                  </a:srgbClr>
                </a:outerShdw>
              </a:effectLst>
              <a:latin typeface="Rockwell"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3"/>
          <p:cNvSpPr txBox="1">
            <a:spLocks noChangeArrowheads="1"/>
          </p:cNvSpPr>
          <p:nvPr/>
        </p:nvSpPr>
        <p:spPr bwMode="auto">
          <a:xfrm>
            <a:off x="214313" y="2857500"/>
            <a:ext cx="77724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Wingdings" panose="05000000000000000000" pitchFamily="2" charset="2"/>
              <a:buNone/>
            </a:pPr>
            <a:endParaRPr lang="id-ID" sz="2400" dirty="0">
              <a:solidFill>
                <a:srgbClr val="FF0000"/>
              </a:solidFill>
              <a:latin typeface="Berlin Sans FB" panose="020E0602020502020306" pitchFamily="34" charset="0"/>
            </a:endParaRPr>
          </a:p>
          <a:p>
            <a:pPr algn="ctr" eaLnBrk="1" hangingPunct="1"/>
            <a:r>
              <a:rPr lang="id-ID" sz="2400" dirty="0">
                <a:latin typeface="Berlin Sans FB" panose="020E0602020502020306" pitchFamily="34" charset="0"/>
              </a:rPr>
              <a:t>Madya gol ruang IV/c setiap tahun diwajibkan mengumpulkan  angka kredit </a:t>
            </a:r>
            <a:r>
              <a:rPr lang="en-US" sz="2400" dirty="0">
                <a:solidFill>
                  <a:schemeClr val="tx2"/>
                </a:solidFill>
                <a:latin typeface="Berlin Sans FB" panose="020E0602020502020306" pitchFamily="34" charset="0"/>
              </a:rPr>
              <a:t> </a:t>
            </a:r>
            <a:r>
              <a:rPr lang="id-ID" sz="2400" dirty="0">
                <a:solidFill>
                  <a:srgbClr val="FF0000"/>
                </a:solidFill>
                <a:latin typeface="Berlin Sans FB" panose="020E0602020502020306" pitchFamily="34" charset="0"/>
              </a:rPr>
              <a:t>20</a:t>
            </a:r>
            <a:r>
              <a:rPr lang="id-ID" sz="2400" dirty="0">
                <a:solidFill>
                  <a:schemeClr val="tx2"/>
                </a:solidFill>
                <a:latin typeface="Berlin Sans FB" panose="020E0602020502020306" pitchFamily="34" charset="0"/>
              </a:rPr>
              <a:t> </a:t>
            </a:r>
            <a:r>
              <a:rPr lang="id-ID" sz="2400" dirty="0">
                <a:latin typeface="Berlin Sans FB" panose="020E0602020502020306" pitchFamily="34" charset="0"/>
              </a:rPr>
              <a:t>dari </a:t>
            </a:r>
            <a:endParaRPr lang="en-US" sz="2400" dirty="0">
              <a:latin typeface="Berlin Sans FB" panose="020E0602020502020306" pitchFamily="34" charset="0"/>
            </a:endParaRPr>
          </a:p>
          <a:p>
            <a:pPr algn="ctr" eaLnBrk="1" hangingPunct="1"/>
            <a:r>
              <a:rPr lang="en-US" sz="2400" dirty="0" err="1">
                <a:solidFill>
                  <a:srgbClr val="FF0000"/>
                </a:solidFill>
                <a:latin typeface="Berlin Sans FB" panose="020E0602020502020306" pitchFamily="34" charset="0"/>
              </a:rPr>
              <a:t>Tugas</a:t>
            </a:r>
            <a:r>
              <a:rPr lang="en-US" sz="2400" dirty="0">
                <a:solidFill>
                  <a:srgbClr val="FF0000"/>
                </a:solidFill>
                <a:latin typeface="Berlin Sans FB" panose="020E0602020502020306" pitchFamily="34" charset="0"/>
              </a:rPr>
              <a:t> </a:t>
            </a:r>
            <a:r>
              <a:rPr lang="en-US" sz="2400" dirty="0" err="1">
                <a:solidFill>
                  <a:srgbClr val="FF0000"/>
                </a:solidFill>
                <a:latin typeface="Berlin Sans FB" panose="020E0602020502020306" pitchFamily="34" charset="0"/>
              </a:rPr>
              <a:t>Pokok</a:t>
            </a:r>
            <a:r>
              <a:rPr lang="en-US" sz="2400" dirty="0">
                <a:solidFill>
                  <a:srgbClr val="FF0000"/>
                </a:solidFill>
                <a:latin typeface="Berlin Sans FB" panose="020E0602020502020306" pitchFamily="34" charset="0"/>
              </a:rPr>
              <a:t> </a:t>
            </a:r>
            <a:r>
              <a:rPr lang="en-US" sz="2400" dirty="0" err="1">
                <a:latin typeface="Berlin Sans FB" panose="020E0602020502020306" pitchFamily="34" charset="0"/>
              </a:rPr>
              <a:t>dan</a:t>
            </a:r>
            <a:r>
              <a:rPr lang="en-US" sz="2400" dirty="0">
                <a:latin typeface="Berlin Sans FB" panose="020E0602020502020306" pitchFamily="34" charset="0"/>
              </a:rPr>
              <a:t> </a:t>
            </a:r>
            <a:r>
              <a:rPr lang="id-ID" sz="2400" dirty="0">
                <a:solidFill>
                  <a:srgbClr val="FF0000"/>
                </a:solidFill>
                <a:latin typeface="Berlin Sans FB" panose="020E0602020502020306" pitchFamily="34" charset="0"/>
              </a:rPr>
              <a:t>Pengembangan profesi</a:t>
            </a:r>
          </a:p>
          <a:p>
            <a:pPr algn="ctr" eaLnBrk="1" hangingPunct="1"/>
            <a:endParaRPr lang="id-ID" sz="2400" dirty="0">
              <a:solidFill>
                <a:srgbClr val="FF0000"/>
              </a:solidFill>
              <a:latin typeface="Berlin Sans FB" panose="020E0602020502020306" pitchFamily="34" charset="0"/>
            </a:endParaRPr>
          </a:p>
        </p:txBody>
      </p:sp>
      <p:sp>
        <p:nvSpPr>
          <p:cNvPr id="27652" name="Text Box 3"/>
          <p:cNvSpPr txBox="1">
            <a:spLocks noChangeArrowheads="1"/>
          </p:cNvSpPr>
          <p:nvPr/>
        </p:nvSpPr>
        <p:spPr bwMode="auto">
          <a:xfrm>
            <a:off x="2571750" y="4491038"/>
            <a:ext cx="6429375"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Wingdings" panose="05000000000000000000" pitchFamily="2" charset="2"/>
              <a:buNone/>
            </a:pPr>
            <a:endParaRPr lang="id-ID" sz="2400">
              <a:solidFill>
                <a:srgbClr val="FF0000"/>
              </a:solidFill>
              <a:latin typeface="Berlin Sans FB" panose="020E0602020502020306" pitchFamily="34" charset="0"/>
            </a:endParaRPr>
          </a:p>
          <a:p>
            <a:pPr algn="ctr" eaLnBrk="1" hangingPunct="1"/>
            <a:r>
              <a:rPr lang="en-US" sz="2400">
                <a:latin typeface="Berlin Sans FB" panose="020E0602020502020306" pitchFamily="34" charset="0"/>
              </a:rPr>
              <a:t>Utama </a:t>
            </a:r>
            <a:r>
              <a:rPr lang="id-ID" sz="2400">
                <a:latin typeface="Berlin Sans FB" panose="020E0602020502020306" pitchFamily="34" charset="0"/>
              </a:rPr>
              <a:t> gol ruang IV/</a:t>
            </a:r>
            <a:r>
              <a:rPr lang="en-US" sz="2400">
                <a:latin typeface="Berlin Sans FB" panose="020E0602020502020306" pitchFamily="34" charset="0"/>
              </a:rPr>
              <a:t>e</a:t>
            </a:r>
            <a:r>
              <a:rPr lang="id-ID" sz="2400">
                <a:latin typeface="Berlin Sans FB" panose="020E0602020502020306" pitchFamily="34" charset="0"/>
              </a:rPr>
              <a:t> setiap tahun diwajibkan mengumpulkan  angka kredit </a:t>
            </a:r>
            <a:r>
              <a:rPr lang="en-US" sz="2400">
                <a:solidFill>
                  <a:schemeClr val="tx2"/>
                </a:solidFill>
                <a:latin typeface="Berlin Sans FB" panose="020E0602020502020306" pitchFamily="34" charset="0"/>
              </a:rPr>
              <a:t> </a:t>
            </a:r>
            <a:r>
              <a:rPr lang="id-ID" sz="2400">
                <a:solidFill>
                  <a:srgbClr val="FF0000"/>
                </a:solidFill>
                <a:latin typeface="Berlin Sans FB" panose="020E0602020502020306" pitchFamily="34" charset="0"/>
              </a:rPr>
              <a:t>2</a:t>
            </a:r>
            <a:r>
              <a:rPr lang="en-US" sz="2400">
                <a:solidFill>
                  <a:srgbClr val="FF0000"/>
                </a:solidFill>
                <a:latin typeface="Berlin Sans FB" panose="020E0602020502020306" pitchFamily="34" charset="0"/>
              </a:rPr>
              <a:t>5</a:t>
            </a:r>
            <a:r>
              <a:rPr lang="id-ID" sz="2400">
                <a:solidFill>
                  <a:schemeClr val="tx2"/>
                </a:solidFill>
                <a:latin typeface="Berlin Sans FB" panose="020E0602020502020306" pitchFamily="34" charset="0"/>
              </a:rPr>
              <a:t> </a:t>
            </a:r>
            <a:r>
              <a:rPr lang="id-ID" sz="2400">
                <a:latin typeface="Berlin Sans FB" panose="020E0602020502020306" pitchFamily="34" charset="0"/>
              </a:rPr>
              <a:t>dari </a:t>
            </a:r>
            <a:r>
              <a:rPr lang="en-US" sz="2400">
                <a:solidFill>
                  <a:srgbClr val="FF0000"/>
                </a:solidFill>
                <a:latin typeface="Berlin Sans FB" panose="020E0602020502020306" pitchFamily="34" charset="0"/>
              </a:rPr>
              <a:t>Tugas Pokok </a:t>
            </a:r>
            <a:r>
              <a:rPr lang="en-US" sz="2400">
                <a:latin typeface="Berlin Sans FB" panose="020E0602020502020306" pitchFamily="34" charset="0"/>
              </a:rPr>
              <a:t>dan </a:t>
            </a:r>
            <a:r>
              <a:rPr lang="id-ID" sz="2400">
                <a:solidFill>
                  <a:srgbClr val="FF0000"/>
                </a:solidFill>
                <a:latin typeface="Berlin Sans FB" panose="020E0602020502020306" pitchFamily="34" charset="0"/>
              </a:rPr>
              <a:t>Pengembangan profesi</a:t>
            </a:r>
          </a:p>
          <a:p>
            <a:pPr algn="ctr" eaLnBrk="1" hangingPunct="1"/>
            <a:endParaRPr lang="id-ID" sz="2400">
              <a:solidFill>
                <a:srgbClr val="FF0000"/>
              </a:solidFill>
              <a:latin typeface="Berlin Sans FB" panose="020E0602020502020306" pitchFamily="34" charset="0"/>
            </a:endParaRPr>
          </a:p>
        </p:txBody>
      </p:sp>
      <p:sp>
        <p:nvSpPr>
          <p:cNvPr id="27653" name="Text Box 3"/>
          <p:cNvSpPr txBox="1">
            <a:spLocks noChangeArrowheads="1"/>
          </p:cNvSpPr>
          <p:nvPr/>
        </p:nvSpPr>
        <p:spPr bwMode="auto">
          <a:xfrm>
            <a:off x="142875" y="1500188"/>
            <a:ext cx="7772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Wingdings" panose="05000000000000000000" pitchFamily="2" charset="2"/>
              <a:buNone/>
            </a:pPr>
            <a:endParaRPr lang="id-ID" sz="2400" dirty="0">
              <a:solidFill>
                <a:srgbClr val="FF0000"/>
              </a:solidFill>
              <a:latin typeface="Berlin Sans FB" panose="020E0602020502020306" pitchFamily="34" charset="0"/>
            </a:endParaRPr>
          </a:p>
          <a:p>
            <a:pPr algn="ctr" eaLnBrk="1" hangingPunct="1"/>
            <a:r>
              <a:rPr lang="en-US" sz="2400" dirty="0" err="1">
                <a:latin typeface="Berlin Sans FB" panose="020E0602020502020306" pitchFamily="34" charset="0"/>
              </a:rPr>
              <a:t>Penyelia</a:t>
            </a:r>
            <a:r>
              <a:rPr lang="en-US" sz="2400" dirty="0">
                <a:latin typeface="Berlin Sans FB" panose="020E0602020502020306" pitchFamily="34" charset="0"/>
              </a:rPr>
              <a:t> </a:t>
            </a:r>
            <a:r>
              <a:rPr lang="id-ID" sz="2400" dirty="0">
                <a:latin typeface="Berlin Sans FB" panose="020E0602020502020306" pitchFamily="34" charset="0"/>
              </a:rPr>
              <a:t>gol ruang I</a:t>
            </a:r>
            <a:r>
              <a:rPr lang="en-US" sz="2400" dirty="0">
                <a:latin typeface="Berlin Sans FB" panose="020E0602020502020306" pitchFamily="34" charset="0"/>
              </a:rPr>
              <a:t>II</a:t>
            </a:r>
            <a:r>
              <a:rPr lang="id-ID" sz="2400" dirty="0">
                <a:latin typeface="Berlin Sans FB" panose="020E0602020502020306" pitchFamily="34" charset="0"/>
              </a:rPr>
              <a:t>/</a:t>
            </a:r>
            <a:r>
              <a:rPr lang="en-US" sz="2400" dirty="0">
                <a:latin typeface="Berlin Sans FB" panose="020E0602020502020306" pitchFamily="34" charset="0"/>
              </a:rPr>
              <a:t>d</a:t>
            </a:r>
            <a:r>
              <a:rPr lang="id-ID" sz="2400" dirty="0">
                <a:latin typeface="Berlin Sans FB" panose="020E0602020502020306" pitchFamily="34" charset="0"/>
              </a:rPr>
              <a:t> setiap tahun diwajibkan mengumpulkan  angka kredit </a:t>
            </a:r>
            <a:r>
              <a:rPr lang="en-US" sz="2400" dirty="0">
                <a:solidFill>
                  <a:schemeClr val="tx2"/>
                </a:solidFill>
                <a:latin typeface="Berlin Sans FB" panose="020E0602020502020306" pitchFamily="34" charset="0"/>
              </a:rPr>
              <a:t> </a:t>
            </a:r>
            <a:r>
              <a:rPr lang="en-US" sz="2400" dirty="0">
                <a:solidFill>
                  <a:srgbClr val="FF0000"/>
                </a:solidFill>
                <a:latin typeface="Berlin Sans FB" panose="020E0602020502020306" pitchFamily="34" charset="0"/>
              </a:rPr>
              <a:t>1</a:t>
            </a:r>
            <a:r>
              <a:rPr lang="id-ID" sz="2400" dirty="0">
                <a:solidFill>
                  <a:srgbClr val="FF0000"/>
                </a:solidFill>
                <a:latin typeface="Berlin Sans FB" panose="020E0602020502020306" pitchFamily="34" charset="0"/>
              </a:rPr>
              <a:t>0 </a:t>
            </a:r>
            <a:r>
              <a:rPr lang="id-ID" sz="2400" dirty="0">
                <a:latin typeface="Berlin Sans FB" panose="020E0602020502020306" pitchFamily="34" charset="0"/>
              </a:rPr>
              <a:t>dari </a:t>
            </a:r>
            <a:r>
              <a:rPr lang="id-ID" sz="2400" dirty="0">
                <a:solidFill>
                  <a:srgbClr val="FF0000"/>
                </a:solidFill>
                <a:latin typeface="Berlin Sans FB" panose="020E0602020502020306" pitchFamily="34" charset="0"/>
              </a:rPr>
              <a:t>Tugas Pokok</a:t>
            </a:r>
          </a:p>
        </p:txBody>
      </p:sp>
      <p:pic>
        <p:nvPicPr>
          <p:cNvPr id="27654" name="Picture 5" descr="22.jpe"/>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0"/>
            <a:ext cx="23622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15875" y="6342063"/>
            <a:ext cx="5429250" cy="5000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Berlin Sans FB" pitchFamily="34" charset="0"/>
            </a:endParaRPr>
          </a:p>
        </p:txBody>
      </p:sp>
      <p:sp>
        <p:nvSpPr>
          <p:cNvPr id="8" name="TextBox 7"/>
          <p:cNvSpPr txBox="1"/>
          <p:nvPr/>
        </p:nvSpPr>
        <p:spPr>
          <a:xfrm>
            <a:off x="500063" y="331788"/>
            <a:ext cx="8045793" cy="830997"/>
          </a:xfrm>
          <a:prstGeom prst="rect">
            <a:avLst/>
          </a:prstGeom>
          <a:noFill/>
        </p:spPr>
        <p:txBody>
          <a:bodyPr wrap="none">
            <a:spAutoFit/>
          </a:bodyPr>
          <a:lstStyle/>
          <a:p>
            <a:pPr algn="ctr">
              <a:defRPr/>
            </a:pPr>
            <a:r>
              <a:rPr lang="en-US" sz="2400" b="1" dirty="0" smtClean="0">
                <a:solidFill>
                  <a:srgbClr val="0000FF"/>
                </a:solidFill>
                <a:effectLst>
                  <a:outerShdw blurRad="38100" dist="38100" dir="2700000" algn="tl">
                    <a:srgbClr val="000000">
                      <a:alpha val="43137"/>
                    </a:srgbClr>
                  </a:outerShdw>
                </a:effectLst>
                <a:latin typeface="Rockwell" pitchFamily="18" charset="0"/>
              </a:rPr>
              <a:t>AK PEJABAT </a:t>
            </a:r>
            <a:r>
              <a:rPr lang="en-US" sz="2400" b="1" dirty="0">
                <a:solidFill>
                  <a:srgbClr val="0000FF"/>
                </a:solidFill>
                <a:effectLst>
                  <a:outerShdw blurRad="38100" dist="38100" dir="2700000" algn="tl">
                    <a:srgbClr val="000000">
                      <a:alpha val="43137"/>
                    </a:srgbClr>
                  </a:outerShdw>
                </a:effectLst>
                <a:latin typeface="Rockwell" pitchFamily="18" charset="0"/>
              </a:rPr>
              <a:t>FUNGSIONAL YG TELAH MENDUDUKI </a:t>
            </a:r>
          </a:p>
          <a:p>
            <a:pPr algn="ctr">
              <a:defRPr/>
            </a:pPr>
            <a:r>
              <a:rPr lang="en-US" sz="2400" b="1" dirty="0">
                <a:solidFill>
                  <a:srgbClr val="0000FF"/>
                </a:solidFill>
                <a:effectLst>
                  <a:outerShdw blurRad="38100" dist="38100" dir="2700000" algn="tl">
                    <a:srgbClr val="000000">
                      <a:alpha val="43137"/>
                    </a:srgbClr>
                  </a:outerShdw>
                </a:effectLst>
                <a:latin typeface="Rockwell" pitchFamily="18" charset="0"/>
              </a:rPr>
              <a:t>JABATAN DAN PANGKAT </a:t>
            </a:r>
            <a:r>
              <a:rPr lang="en-US" sz="2400" b="1" dirty="0" smtClean="0">
                <a:solidFill>
                  <a:srgbClr val="0000FF"/>
                </a:solidFill>
                <a:effectLst>
                  <a:outerShdw blurRad="38100" dist="38100" dir="2700000" algn="tl">
                    <a:srgbClr val="000000">
                      <a:alpha val="43137"/>
                    </a:srgbClr>
                  </a:outerShdw>
                </a:effectLst>
                <a:latin typeface="Rockwell" pitchFamily="18" charset="0"/>
              </a:rPr>
              <a:t>PUNCAK</a:t>
            </a:r>
            <a:endParaRPr lang="en-US" sz="2400" b="1" dirty="0">
              <a:solidFill>
                <a:srgbClr val="0000FF"/>
              </a:solidFill>
              <a:effectLst>
                <a:outerShdw blurRad="38100" dist="38100" dir="2700000" algn="tl">
                  <a:srgbClr val="000000">
                    <a:alpha val="43137"/>
                  </a:srgbClr>
                </a:outerShdw>
              </a:effectLst>
              <a:latin typeface="Rockwell" pitchFamily="18" charset="0"/>
            </a:endParaRPr>
          </a:p>
        </p:txBody>
      </p:sp>
    </p:spTree>
    <p:extLst>
      <p:ext uri="{BB962C8B-B14F-4D97-AF65-F5344CB8AC3E}">
        <p14:creationId xmlns:p14="http://schemas.microsoft.com/office/powerpoint/2010/main" val="1481282879"/>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Horizontal)">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27650"/>
                                        </p:tgtEl>
                                        <p:attrNameLst>
                                          <p:attrName>style.visibility</p:attrName>
                                        </p:attrNameLst>
                                      </p:cBhvr>
                                      <p:to>
                                        <p:strVal val="visible"/>
                                      </p:to>
                                    </p:set>
                                    <p:anim calcmode="lin" valueType="num">
                                      <p:cBhvr>
                                        <p:cTn id="12" dur="1000" fill="hold"/>
                                        <p:tgtEl>
                                          <p:spTgt spid="27650"/>
                                        </p:tgtEl>
                                        <p:attrNameLst>
                                          <p:attrName>ppt_x</p:attrName>
                                        </p:attrNameLst>
                                      </p:cBhvr>
                                      <p:tavLst>
                                        <p:tav tm="0">
                                          <p:val>
                                            <p:strVal val="#ppt_x-.2"/>
                                          </p:val>
                                        </p:tav>
                                        <p:tav tm="100000">
                                          <p:val>
                                            <p:strVal val="#ppt_x"/>
                                          </p:val>
                                        </p:tav>
                                      </p:tavLst>
                                    </p:anim>
                                    <p:anim calcmode="lin" valueType="num">
                                      <p:cBhvr>
                                        <p:cTn id="13" dur="1000" fill="hold"/>
                                        <p:tgtEl>
                                          <p:spTgt spid="27650"/>
                                        </p:tgtEl>
                                        <p:attrNameLst>
                                          <p:attrName>ppt_y</p:attrName>
                                        </p:attrNameLst>
                                      </p:cBhvr>
                                      <p:tavLst>
                                        <p:tav tm="0">
                                          <p:val>
                                            <p:strVal val="#ppt_y"/>
                                          </p:val>
                                        </p:tav>
                                        <p:tav tm="100000">
                                          <p:val>
                                            <p:strVal val="#ppt_y"/>
                                          </p:val>
                                        </p:tav>
                                      </p:tavLst>
                                    </p:anim>
                                    <p:animEffect transition="in" filter="wipe(right)" prLst="gradientSize: 0.1">
                                      <p:cBhvr>
                                        <p:cTn id="14" dur="1000"/>
                                        <p:tgtEl>
                                          <p:spTgt spid="27650"/>
                                        </p:tgtEl>
                                      </p:cBhvr>
                                    </p:animEffect>
                                  </p:childTnLst>
                                </p:cTn>
                              </p:par>
                              <p:par>
                                <p:cTn id="15" presetID="29" presetClass="entr" presetSubtype="0" fill="hold" grpId="0" nodeType="withEffect">
                                  <p:stCondLst>
                                    <p:cond delay="0"/>
                                  </p:stCondLst>
                                  <p:childTnLst>
                                    <p:set>
                                      <p:cBhvr>
                                        <p:cTn id="16" dur="1" fill="hold">
                                          <p:stCondLst>
                                            <p:cond delay="0"/>
                                          </p:stCondLst>
                                        </p:cTn>
                                        <p:tgtEl>
                                          <p:spTgt spid="27652"/>
                                        </p:tgtEl>
                                        <p:attrNameLst>
                                          <p:attrName>style.visibility</p:attrName>
                                        </p:attrNameLst>
                                      </p:cBhvr>
                                      <p:to>
                                        <p:strVal val="visible"/>
                                      </p:to>
                                    </p:set>
                                    <p:anim calcmode="lin" valueType="num">
                                      <p:cBhvr>
                                        <p:cTn id="17" dur="1000" fill="hold"/>
                                        <p:tgtEl>
                                          <p:spTgt spid="27652"/>
                                        </p:tgtEl>
                                        <p:attrNameLst>
                                          <p:attrName>ppt_x</p:attrName>
                                        </p:attrNameLst>
                                      </p:cBhvr>
                                      <p:tavLst>
                                        <p:tav tm="0">
                                          <p:val>
                                            <p:strVal val="#ppt_x-.2"/>
                                          </p:val>
                                        </p:tav>
                                        <p:tav tm="100000">
                                          <p:val>
                                            <p:strVal val="#ppt_x"/>
                                          </p:val>
                                        </p:tav>
                                      </p:tavLst>
                                    </p:anim>
                                    <p:anim calcmode="lin" valueType="num">
                                      <p:cBhvr>
                                        <p:cTn id="18" dur="1000" fill="hold"/>
                                        <p:tgtEl>
                                          <p:spTgt spid="27652"/>
                                        </p:tgtEl>
                                        <p:attrNameLst>
                                          <p:attrName>ppt_y</p:attrName>
                                        </p:attrNameLst>
                                      </p:cBhvr>
                                      <p:tavLst>
                                        <p:tav tm="0">
                                          <p:val>
                                            <p:strVal val="#ppt_y"/>
                                          </p:val>
                                        </p:tav>
                                        <p:tav tm="100000">
                                          <p:val>
                                            <p:strVal val="#ppt_y"/>
                                          </p:val>
                                        </p:tav>
                                      </p:tavLst>
                                    </p:anim>
                                    <p:animEffect transition="in" filter="wipe(right)" prLst="gradientSize: 0.1">
                                      <p:cBhvr>
                                        <p:cTn id="19" dur="1000"/>
                                        <p:tgtEl>
                                          <p:spTgt spid="27652"/>
                                        </p:tgtEl>
                                      </p:cBhvr>
                                    </p:animEffect>
                                  </p:childTnLst>
                                </p:cTn>
                              </p:par>
                              <p:par>
                                <p:cTn id="20" presetID="29" presetClass="entr" presetSubtype="0" fill="hold" grpId="0" nodeType="withEffect">
                                  <p:stCondLst>
                                    <p:cond delay="0"/>
                                  </p:stCondLst>
                                  <p:childTnLst>
                                    <p:set>
                                      <p:cBhvr>
                                        <p:cTn id="21" dur="1" fill="hold">
                                          <p:stCondLst>
                                            <p:cond delay="0"/>
                                          </p:stCondLst>
                                        </p:cTn>
                                        <p:tgtEl>
                                          <p:spTgt spid="27653"/>
                                        </p:tgtEl>
                                        <p:attrNameLst>
                                          <p:attrName>style.visibility</p:attrName>
                                        </p:attrNameLst>
                                      </p:cBhvr>
                                      <p:to>
                                        <p:strVal val="visible"/>
                                      </p:to>
                                    </p:set>
                                    <p:anim calcmode="lin" valueType="num">
                                      <p:cBhvr>
                                        <p:cTn id="22" dur="1000" fill="hold"/>
                                        <p:tgtEl>
                                          <p:spTgt spid="27653"/>
                                        </p:tgtEl>
                                        <p:attrNameLst>
                                          <p:attrName>ppt_x</p:attrName>
                                        </p:attrNameLst>
                                      </p:cBhvr>
                                      <p:tavLst>
                                        <p:tav tm="0">
                                          <p:val>
                                            <p:strVal val="#ppt_x-.2"/>
                                          </p:val>
                                        </p:tav>
                                        <p:tav tm="100000">
                                          <p:val>
                                            <p:strVal val="#ppt_x"/>
                                          </p:val>
                                        </p:tav>
                                      </p:tavLst>
                                    </p:anim>
                                    <p:anim calcmode="lin" valueType="num">
                                      <p:cBhvr>
                                        <p:cTn id="23" dur="1000" fill="hold"/>
                                        <p:tgtEl>
                                          <p:spTgt spid="27653"/>
                                        </p:tgtEl>
                                        <p:attrNameLst>
                                          <p:attrName>ppt_y</p:attrName>
                                        </p:attrNameLst>
                                      </p:cBhvr>
                                      <p:tavLst>
                                        <p:tav tm="0">
                                          <p:val>
                                            <p:strVal val="#ppt_y"/>
                                          </p:val>
                                        </p:tav>
                                        <p:tav tm="100000">
                                          <p:val>
                                            <p:strVal val="#ppt_y"/>
                                          </p:val>
                                        </p:tav>
                                      </p:tavLst>
                                    </p:anim>
                                    <p:animEffect transition="in" filter="wipe(right)" prLst="gradientSize: 0.1">
                                      <p:cBhvr>
                                        <p:cTn id="24" dur="1000"/>
                                        <p:tgtEl>
                                          <p:spTgt spid="27653"/>
                                        </p:tgtEl>
                                      </p:cBhvr>
                                    </p:animEffect>
                                  </p:childTnLst>
                                </p:cTn>
                              </p:par>
                              <p:par>
                                <p:cTn id="25" presetID="29" presetClass="entr" presetSubtype="0" fill="hold" nodeType="withEffect">
                                  <p:stCondLst>
                                    <p:cond delay="0"/>
                                  </p:stCondLst>
                                  <p:childTnLst>
                                    <p:set>
                                      <p:cBhvr>
                                        <p:cTn id="26" dur="1" fill="hold">
                                          <p:stCondLst>
                                            <p:cond delay="0"/>
                                          </p:stCondLst>
                                        </p:cTn>
                                        <p:tgtEl>
                                          <p:spTgt spid="27654"/>
                                        </p:tgtEl>
                                        <p:attrNameLst>
                                          <p:attrName>style.visibility</p:attrName>
                                        </p:attrNameLst>
                                      </p:cBhvr>
                                      <p:to>
                                        <p:strVal val="visible"/>
                                      </p:to>
                                    </p:set>
                                    <p:anim calcmode="lin" valueType="num">
                                      <p:cBhvr>
                                        <p:cTn id="27" dur="1000" fill="hold"/>
                                        <p:tgtEl>
                                          <p:spTgt spid="27654"/>
                                        </p:tgtEl>
                                        <p:attrNameLst>
                                          <p:attrName>ppt_x</p:attrName>
                                        </p:attrNameLst>
                                      </p:cBhvr>
                                      <p:tavLst>
                                        <p:tav tm="0">
                                          <p:val>
                                            <p:strVal val="#ppt_x-.2"/>
                                          </p:val>
                                        </p:tav>
                                        <p:tav tm="100000">
                                          <p:val>
                                            <p:strVal val="#ppt_x"/>
                                          </p:val>
                                        </p:tav>
                                      </p:tavLst>
                                    </p:anim>
                                    <p:anim calcmode="lin" valueType="num">
                                      <p:cBhvr>
                                        <p:cTn id="28" dur="1000" fill="hold"/>
                                        <p:tgtEl>
                                          <p:spTgt spid="27654"/>
                                        </p:tgtEl>
                                        <p:attrNameLst>
                                          <p:attrName>ppt_y</p:attrName>
                                        </p:attrNameLst>
                                      </p:cBhvr>
                                      <p:tavLst>
                                        <p:tav tm="0">
                                          <p:val>
                                            <p:strVal val="#ppt_y"/>
                                          </p:val>
                                        </p:tav>
                                        <p:tav tm="100000">
                                          <p:val>
                                            <p:strVal val="#ppt_y"/>
                                          </p:val>
                                        </p:tav>
                                      </p:tavLst>
                                    </p:anim>
                                    <p:animEffect transition="in" filter="wipe(right)" prLst="gradientSize: 0.1">
                                      <p:cBhvr>
                                        <p:cTn id="29" dur="1000"/>
                                        <p:tgtEl>
                                          <p:spTgt spid="27654"/>
                                        </p:tgtEl>
                                      </p:cBhvr>
                                    </p:animEffect>
                                  </p:childTnLst>
                                </p:cTn>
                              </p:par>
                              <p:par>
                                <p:cTn id="30" presetID="29" presetClass="entr" presetSubtype="0" fill="hold" grpId="0" nodeType="with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p:cTn id="32" dur="1000" fill="hold"/>
                                        <p:tgtEl>
                                          <p:spTgt spid="7"/>
                                        </p:tgtEl>
                                        <p:attrNameLst>
                                          <p:attrName>ppt_x</p:attrName>
                                        </p:attrNameLst>
                                      </p:cBhvr>
                                      <p:tavLst>
                                        <p:tav tm="0">
                                          <p:val>
                                            <p:strVal val="#ppt_x-.2"/>
                                          </p:val>
                                        </p:tav>
                                        <p:tav tm="100000">
                                          <p:val>
                                            <p:strVal val="#ppt_x"/>
                                          </p:val>
                                        </p:tav>
                                      </p:tavLst>
                                    </p:anim>
                                    <p:anim calcmode="lin" valueType="num">
                                      <p:cBhvr>
                                        <p:cTn id="33"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34"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52" grpId="0"/>
      <p:bldP spid="27653" grpId="0"/>
      <p:bldP spid="7" grpId="0" animBg="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71400"/>
            <a:ext cx="8077200" cy="1143000"/>
          </a:xfrm>
        </p:spPr>
        <p:txBody>
          <a:bodyPr/>
          <a:lstStyle/>
          <a:p>
            <a:r>
              <a:rPr lang="id-ID" dirty="0" smtClean="0"/>
              <a:t>TUGAS INSTANSI PEMBINA</a:t>
            </a:r>
            <a:endParaRPr lang="id-ID" dirty="0"/>
          </a:p>
        </p:txBody>
      </p:sp>
      <p:sp>
        <p:nvSpPr>
          <p:cNvPr id="3" name="Content Placeholder 2"/>
          <p:cNvSpPr>
            <a:spLocks noGrp="1"/>
          </p:cNvSpPr>
          <p:nvPr>
            <p:ph idx="1"/>
          </p:nvPr>
        </p:nvSpPr>
        <p:spPr>
          <a:xfrm>
            <a:off x="180528" y="980728"/>
            <a:ext cx="9144000" cy="4297363"/>
          </a:xfrm>
        </p:spPr>
        <p:txBody>
          <a:bodyPr>
            <a:noAutofit/>
          </a:bodyPr>
          <a:lstStyle/>
          <a:p>
            <a:r>
              <a:rPr lang="nn-NO" sz="1600" b="1" dirty="0" smtClean="0">
                <a:solidFill>
                  <a:srgbClr val="0070C0"/>
                </a:solidFill>
              </a:rPr>
              <a:t>menyusun </a:t>
            </a:r>
            <a:r>
              <a:rPr lang="nn-NO" sz="1600" b="1" dirty="0">
                <a:solidFill>
                  <a:srgbClr val="0070C0"/>
                </a:solidFill>
              </a:rPr>
              <a:t>pedoman formasi JF;</a:t>
            </a:r>
          </a:p>
          <a:p>
            <a:r>
              <a:rPr lang="nn-NO" sz="1600" b="1" dirty="0" smtClean="0">
                <a:solidFill>
                  <a:srgbClr val="0070C0"/>
                </a:solidFill>
              </a:rPr>
              <a:t>menyusun </a:t>
            </a:r>
            <a:r>
              <a:rPr lang="nn-NO" sz="1600" b="1" dirty="0">
                <a:solidFill>
                  <a:srgbClr val="0070C0"/>
                </a:solidFill>
              </a:rPr>
              <a:t>standar kompetensi JF;</a:t>
            </a:r>
          </a:p>
          <a:p>
            <a:r>
              <a:rPr lang="fi-FI" sz="1600" b="1" dirty="0" smtClean="0">
                <a:solidFill>
                  <a:srgbClr val="0070C0"/>
                </a:solidFill>
              </a:rPr>
              <a:t>menyusun </a:t>
            </a:r>
            <a:r>
              <a:rPr lang="fi-FI" sz="1600" b="1" dirty="0">
                <a:solidFill>
                  <a:srgbClr val="0070C0"/>
                </a:solidFill>
              </a:rPr>
              <a:t>petunjuk pelaksanaan dan petunjuk teknis JF;</a:t>
            </a:r>
          </a:p>
          <a:p>
            <a:r>
              <a:rPr lang="sv-SE" sz="1600" b="1" dirty="0" smtClean="0">
                <a:solidFill>
                  <a:srgbClr val="0070C0"/>
                </a:solidFill>
              </a:rPr>
              <a:t>menyusun </a:t>
            </a:r>
            <a:r>
              <a:rPr lang="sv-SE" sz="1600" b="1" dirty="0">
                <a:solidFill>
                  <a:srgbClr val="0070C0"/>
                </a:solidFill>
              </a:rPr>
              <a:t>standar kualitas hasil kerja dan pedoman penilaian kualitas hasil kerja pejabat fungsional;</a:t>
            </a:r>
          </a:p>
          <a:p>
            <a:r>
              <a:rPr lang="id-ID" sz="1600" b="1" dirty="0" smtClean="0">
                <a:solidFill>
                  <a:srgbClr val="0070C0"/>
                </a:solidFill>
              </a:rPr>
              <a:t>menyusun </a:t>
            </a:r>
            <a:r>
              <a:rPr lang="id-ID" sz="1600" b="1" dirty="0">
                <a:solidFill>
                  <a:srgbClr val="0070C0"/>
                </a:solidFill>
              </a:rPr>
              <a:t>pedoman penulisan karya tulis/karya ilmiah yang bersifat inovatif di bidang tugas JF;</a:t>
            </a:r>
          </a:p>
          <a:p>
            <a:r>
              <a:rPr lang="fi-FI" sz="1600" b="1" dirty="0" smtClean="0">
                <a:solidFill>
                  <a:schemeClr val="accent6">
                    <a:lumMod val="50000"/>
                  </a:schemeClr>
                </a:solidFill>
              </a:rPr>
              <a:t>menyusun </a:t>
            </a:r>
            <a:r>
              <a:rPr lang="fi-FI" sz="1600" b="1" dirty="0">
                <a:solidFill>
                  <a:schemeClr val="accent6">
                    <a:lumMod val="50000"/>
                  </a:schemeClr>
                </a:solidFill>
              </a:rPr>
              <a:t>kurikulum pelatihan JF; </a:t>
            </a:r>
            <a:endParaRPr lang="id-ID" sz="1600" b="1" dirty="0" smtClean="0">
              <a:solidFill>
                <a:schemeClr val="accent6">
                  <a:lumMod val="50000"/>
                </a:schemeClr>
              </a:solidFill>
            </a:endParaRPr>
          </a:p>
          <a:p>
            <a:r>
              <a:rPr lang="id-ID" sz="1600" b="1" dirty="0" smtClean="0">
                <a:solidFill>
                  <a:schemeClr val="accent6">
                    <a:lumMod val="50000"/>
                  </a:schemeClr>
                </a:solidFill>
              </a:rPr>
              <a:t>menyelenggarakan </a:t>
            </a:r>
            <a:r>
              <a:rPr lang="id-ID" sz="1600" b="1" dirty="0">
                <a:solidFill>
                  <a:schemeClr val="accent6">
                    <a:lumMod val="50000"/>
                  </a:schemeClr>
                </a:solidFill>
              </a:rPr>
              <a:t>pelatihan JF;</a:t>
            </a:r>
          </a:p>
          <a:p>
            <a:r>
              <a:rPr lang="id-ID" sz="1600" b="1" dirty="0" smtClean="0">
                <a:solidFill>
                  <a:schemeClr val="accent6">
                    <a:lumMod val="50000"/>
                  </a:schemeClr>
                </a:solidFill>
              </a:rPr>
              <a:t>membina </a:t>
            </a:r>
            <a:r>
              <a:rPr lang="id-ID" sz="1600" b="1" dirty="0">
                <a:solidFill>
                  <a:schemeClr val="accent6">
                    <a:lumMod val="50000"/>
                  </a:schemeClr>
                </a:solidFill>
              </a:rPr>
              <a:t>penyelenggaraan pelatihan fungsional pada lembaga pelatihan;</a:t>
            </a:r>
          </a:p>
          <a:p>
            <a:r>
              <a:rPr lang="nn-NO" sz="1600" b="1" dirty="0" smtClean="0">
                <a:solidFill>
                  <a:srgbClr val="0070C0"/>
                </a:solidFill>
              </a:rPr>
              <a:t>menyelenggarakan </a:t>
            </a:r>
            <a:r>
              <a:rPr lang="nn-NO" sz="1600" b="1" dirty="0">
                <a:solidFill>
                  <a:srgbClr val="0070C0"/>
                </a:solidFill>
              </a:rPr>
              <a:t>uji kompetensi JF;</a:t>
            </a:r>
          </a:p>
          <a:p>
            <a:r>
              <a:rPr lang="id-ID" sz="1600" b="1" dirty="0" smtClean="0">
                <a:solidFill>
                  <a:schemeClr val="accent6">
                    <a:lumMod val="50000"/>
                  </a:schemeClr>
                </a:solidFill>
              </a:rPr>
              <a:t>menganalisis </a:t>
            </a:r>
            <a:r>
              <a:rPr lang="id-ID" sz="1600" b="1" dirty="0">
                <a:solidFill>
                  <a:schemeClr val="accent6">
                    <a:lumMod val="50000"/>
                  </a:schemeClr>
                </a:solidFill>
              </a:rPr>
              <a:t>kebutuhan pelatihan fungsional di bidang tugas JF;</a:t>
            </a:r>
          </a:p>
          <a:p>
            <a:r>
              <a:rPr lang="fi-FI" sz="1600" b="1" dirty="0" smtClean="0">
                <a:solidFill>
                  <a:srgbClr val="0070C0"/>
                </a:solidFill>
              </a:rPr>
              <a:t>melakukan </a:t>
            </a:r>
            <a:r>
              <a:rPr lang="fi-FI" sz="1600" b="1" dirty="0">
                <a:solidFill>
                  <a:srgbClr val="0070C0"/>
                </a:solidFill>
              </a:rPr>
              <a:t>sosialisasi petunjuk pelaksanaan dan petunjuk teknis JF;</a:t>
            </a:r>
          </a:p>
          <a:p>
            <a:r>
              <a:rPr lang="nn-NO" sz="1600" b="1" dirty="0" smtClean="0">
                <a:solidFill>
                  <a:srgbClr val="0070C0"/>
                </a:solidFill>
              </a:rPr>
              <a:t>mengembangkan </a:t>
            </a:r>
            <a:r>
              <a:rPr lang="nn-NO" sz="1600" b="1" dirty="0">
                <a:solidFill>
                  <a:srgbClr val="0070C0"/>
                </a:solidFill>
              </a:rPr>
              <a:t>sistem informasi JF;</a:t>
            </a:r>
          </a:p>
          <a:p>
            <a:r>
              <a:rPr lang="fi-FI" sz="1600" b="1" dirty="0" smtClean="0">
                <a:solidFill>
                  <a:srgbClr val="0070C0"/>
                </a:solidFill>
              </a:rPr>
              <a:t>memfasilitasi </a:t>
            </a:r>
            <a:r>
              <a:rPr lang="fi-FI" sz="1600" b="1" dirty="0">
                <a:solidFill>
                  <a:srgbClr val="0070C0"/>
                </a:solidFill>
              </a:rPr>
              <a:t>pelaksanaan tugas pokok JF;</a:t>
            </a:r>
          </a:p>
          <a:p>
            <a:r>
              <a:rPr lang="fi-FI" sz="1600" b="1" dirty="0" smtClean="0">
                <a:solidFill>
                  <a:srgbClr val="0070C0"/>
                </a:solidFill>
              </a:rPr>
              <a:t>memfasilitasi </a:t>
            </a:r>
            <a:r>
              <a:rPr lang="fi-FI" sz="1600" b="1" dirty="0">
                <a:solidFill>
                  <a:srgbClr val="0070C0"/>
                </a:solidFill>
              </a:rPr>
              <a:t>pembentukan organisasi profesi JF;</a:t>
            </a:r>
          </a:p>
          <a:p>
            <a:r>
              <a:rPr lang="id-ID" sz="1600" b="1" dirty="0" smtClean="0">
                <a:solidFill>
                  <a:srgbClr val="0070C0"/>
                </a:solidFill>
              </a:rPr>
              <a:t>memfasilitasi </a:t>
            </a:r>
            <a:r>
              <a:rPr lang="id-ID" sz="1600" b="1" dirty="0">
                <a:solidFill>
                  <a:srgbClr val="0070C0"/>
                </a:solidFill>
              </a:rPr>
              <a:t>penyusunan dan penetapan kode etik profesi dan kode perilaku JF;</a:t>
            </a:r>
          </a:p>
          <a:p>
            <a:r>
              <a:rPr lang="sv-SE" sz="1600" b="1" dirty="0" smtClean="0">
                <a:solidFill>
                  <a:schemeClr val="accent6">
                    <a:lumMod val="50000"/>
                  </a:schemeClr>
                </a:solidFill>
              </a:rPr>
              <a:t>melakukan </a:t>
            </a:r>
            <a:r>
              <a:rPr lang="sv-SE" sz="1600" b="1" dirty="0">
                <a:solidFill>
                  <a:schemeClr val="accent6">
                    <a:lumMod val="50000"/>
                  </a:schemeClr>
                </a:solidFill>
              </a:rPr>
              <a:t>akreditasi pelatihan fungsional dengan mengacu kepada ketentuan yang telah ditetapkan </a:t>
            </a:r>
            <a:r>
              <a:rPr lang="id-ID" sz="1600" b="1" dirty="0">
                <a:solidFill>
                  <a:schemeClr val="accent6">
                    <a:lumMod val="50000"/>
                  </a:schemeClr>
                </a:solidFill>
              </a:rPr>
              <a:t>o</a:t>
            </a:r>
            <a:r>
              <a:rPr lang="sv-SE" sz="1600" b="1" dirty="0" smtClean="0">
                <a:solidFill>
                  <a:schemeClr val="accent6">
                    <a:lumMod val="50000"/>
                  </a:schemeClr>
                </a:solidFill>
              </a:rPr>
              <a:t>leh </a:t>
            </a:r>
            <a:r>
              <a:rPr lang="sv-SE" sz="1600" b="1" dirty="0">
                <a:solidFill>
                  <a:schemeClr val="accent6">
                    <a:lumMod val="50000"/>
                  </a:schemeClr>
                </a:solidFill>
              </a:rPr>
              <a:t>LAN;</a:t>
            </a:r>
          </a:p>
          <a:p>
            <a:r>
              <a:rPr lang="id-ID" sz="1600" b="1" dirty="0" smtClean="0">
                <a:solidFill>
                  <a:srgbClr val="0070C0"/>
                </a:solidFill>
              </a:rPr>
              <a:t>melakukan </a:t>
            </a:r>
            <a:r>
              <a:rPr lang="id-ID" sz="1600" b="1" dirty="0">
                <a:solidFill>
                  <a:srgbClr val="0070C0"/>
                </a:solidFill>
              </a:rPr>
              <a:t>pemantauan dan evaluasi penerapan JF di seluruh Instansi Pemerintah yang menggunakan Jabatan tersebut; dan</a:t>
            </a:r>
          </a:p>
          <a:p>
            <a:r>
              <a:rPr lang="id-ID" sz="1600" b="1" dirty="0" smtClean="0">
                <a:solidFill>
                  <a:srgbClr val="0070C0"/>
                </a:solidFill>
              </a:rPr>
              <a:t>melakukan </a:t>
            </a:r>
            <a:r>
              <a:rPr lang="id-ID" sz="1600" b="1" dirty="0">
                <a:solidFill>
                  <a:srgbClr val="0070C0"/>
                </a:solidFill>
              </a:rPr>
              <a:t>koordinasi dengan instansi pengguna dalam rangka pembinaan karier pejabat fungsional</a:t>
            </a:r>
            <a:r>
              <a:rPr lang="id-ID" sz="1600" b="1" dirty="0"/>
              <a:t>.</a:t>
            </a:r>
          </a:p>
        </p:txBody>
      </p:sp>
      <p:sp>
        <p:nvSpPr>
          <p:cNvPr id="5" name="TextBox 4"/>
          <p:cNvSpPr txBox="1"/>
          <p:nvPr/>
        </p:nvSpPr>
        <p:spPr>
          <a:xfrm>
            <a:off x="4572000" y="636942"/>
            <a:ext cx="4464496" cy="923330"/>
          </a:xfrm>
          <a:prstGeom prst="rect">
            <a:avLst/>
          </a:prstGeom>
          <a:solidFill>
            <a:schemeClr val="accent6">
              <a:lumMod val="20000"/>
              <a:lumOff val="80000"/>
            </a:schemeClr>
          </a:solidFill>
        </p:spPr>
        <p:txBody>
          <a:bodyPr wrap="square" rtlCol="0">
            <a:spAutoFit/>
          </a:bodyPr>
          <a:lstStyle/>
          <a:p>
            <a:r>
              <a:rPr lang="id-ID" dirty="0" smtClean="0"/>
              <a:t>Pengawasan oleh Menpan &amp; RB</a:t>
            </a:r>
          </a:p>
          <a:p>
            <a:r>
              <a:rPr lang="id-ID" dirty="0" smtClean="0"/>
              <a:t>Dilaporkan secara berkala ke Menpan &amp; RB dg tembusan </a:t>
            </a:r>
            <a:r>
              <a:rPr lang="id-ID" dirty="0" smtClean="0">
                <a:solidFill>
                  <a:srgbClr val="0070C0"/>
                </a:solidFill>
              </a:rPr>
              <a:t>Ka BKN</a:t>
            </a:r>
            <a:r>
              <a:rPr lang="id-ID" dirty="0" smtClean="0"/>
              <a:t> / </a:t>
            </a:r>
            <a:r>
              <a:rPr lang="id-ID" dirty="0" smtClean="0">
                <a:solidFill>
                  <a:schemeClr val="accent6">
                    <a:lumMod val="50000"/>
                  </a:schemeClr>
                </a:solidFill>
              </a:rPr>
              <a:t>Ka LAN</a:t>
            </a:r>
            <a:endParaRPr lang="id-ID" dirty="0">
              <a:solidFill>
                <a:schemeClr val="accent6">
                  <a:lumMod val="50000"/>
                </a:schemeClr>
              </a:solidFill>
            </a:endParaRPr>
          </a:p>
        </p:txBody>
      </p:sp>
    </p:spTree>
    <p:extLst>
      <p:ext uri="{BB962C8B-B14F-4D97-AF65-F5344CB8AC3E}">
        <p14:creationId xmlns:p14="http://schemas.microsoft.com/office/powerpoint/2010/main" val="1143742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600200"/>
            <a:ext cx="8686799" cy="3429000"/>
          </a:xfrm>
          <a:solidFill>
            <a:srgbClr val="FFFF00"/>
          </a:solidFill>
        </p:spPr>
        <p:txBody>
          <a:bodyPr>
            <a:normAutofit fontScale="85000" lnSpcReduction="20000"/>
          </a:bodyPr>
          <a:lstStyle/>
          <a:p>
            <a:pPr marL="0" indent="0">
              <a:buNone/>
            </a:pPr>
            <a:r>
              <a:rPr lang="id-ID" dirty="0" smtClean="0"/>
              <a:t>AK dari unsur :</a:t>
            </a:r>
          </a:p>
          <a:p>
            <a:pPr>
              <a:buFontTx/>
              <a:buChar char="-"/>
            </a:pPr>
            <a:r>
              <a:rPr lang="id-ID" b="1" dirty="0" smtClean="0">
                <a:solidFill>
                  <a:srgbClr val="FF0000"/>
                </a:solidFill>
              </a:rPr>
              <a:t>Pelayanan/Pekerjaan</a:t>
            </a:r>
          </a:p>
          <a:p>
            <a:pPr>
              <a:buFontTx/>
              <a:buChar char="-"/>
            </a:pPr>
            <a:r>
              <a:rPr lang="id-ID" b="1" dirty="0" smtClean="0">
                <a:solidFill>
                  <a:srgbClr val="FF0000"/>
                </a:solidFill>
              </a:rPr>
              <a:t>Pengembangan Profesi</a:t>
            </a:r>
          </a:p>
          <a:p>
            <a:pPr>
              <a:buFontTx/>
              <a:buChar char="-"/>
            </a:pPr>
            <a:r>
              <a:rPr lang="id-ID" b="1" dirty="0" smtClean="0">
                <a:solidFill>
                  <a:srgbClr val="FF0000"/>
                </a:solidFill>
              </a:rPr>
              <a:t>Pengabdian Masyarakat</a:t>
            </a:r>
          </a:p>
          <a:p>
            <a:pPr>
              <a:buFontTx/>
              <a:buChar char="-"/>
            </a:pPr>
            <a:r>
              <a:rPr lang="id-ID" b="1" dirty="0" smtClean="0">
                <a:solidFill>
                  <a:srgbClr val="FF0000"/>
                </a:solidFill>
              </a:rPr>
              <a:t>Penunjang</a:t>
            </a:r>
          </a:p>
          <a:p>
            <a:pPr marL="0" indent="0">
              <a:buNone/>
            </a:pPr>
            <a:r>
              <a:rPr lang="id-ID" dirty="0" smtClean="0"/>
              <a:t>yang diperoleh pada masa penilaian, tetapi belum diusulkan, </a:t>
            </a:r>
            <a:r>
              <a:rPr lang="id-ID" b="1" dirty="0" smtClean="0">
                <a:solidFill>
                  <a:srgbClr val="FF0000"/>
                </a:solidFill>
              </a:rPr>
              <a:t>sudah tidak dapat diperhitungkan kembali</a:t>
            </a:r>
            <a:r>
              <a:rPr lang="id-ID" dirty="0" smtClean="0"/>
              <a:t> pada masa penilaian berikutnya</a:t>
            </a:r>
          </a:p>
        </p:txBody>
      </p:sp>
      <p:sp>
        <p:nvSpPr>
          <p:cNvPr id="3" name="Title 2"/>
          <p:cNvSpPr>
            <a:spLocks noGrp="1"/>
          </p:cNvSpPr>
          <p:nvPr>
            <p:ph type="title"/>
          </p:nvPr>
        </p:nvSpPr>
        <p:spPr>
          <a:xfrm>
            <a:off x="228600" y="256504"/>
            <a:ext cx="8686799" cy="1143000"/>
          </a:xfrm>
          <a:solidFill>
            <a:schemeClr val="accent6">
              <a:lumMod val="20000"/>
              <a:lumOff val="80000"/>
            </a:schemeClr>
          </a:solidFill>
        </p:spPr>
        <p:txBody>
          <a:bodyPr>
            <a:normAutofit fontScale="90000"/>
          </a:bodyPr>
          <a:lstStyle/>
          <a:p>
            <a:r>
              <a:rPr lang="id-ID" sz="4000" b="1" dirty="0" smtClean="0"/>
              <a:t>PENILAIAN AK </a:t>
            </a:r>
            <a:br>
              <a:rPr lang="id-ID" sz="4000" b="1" dirty="0" smtClean="0"/>
            </a:br>
            <a:r>
              <a:rPr lang="id-ID" sz="4000" b="1" dirty="0" smtClean="0"/>
              <a:t>YG SUDAH DITETAPKAN SK PAK</a:t>
            </a:r>
            <a:endParaRPr lang="id-ID" sz="4000" b="1" dirty="0"/>
          </a:p>
        </p:txBody>
      </p:sp>
      <p:sp>
        <p:nvSpPr>
          <p:cNvPr id="5" name="Content Placeholder 1"/>
          <p:cNvSpPr txBox="1">
            <a:spLocks/>
          </p:cNvSpPr>
          <p:nvPr/>
        </p:nvSpPr>
        <p:spPr bwMode="auto">
          <a:xfrm>
            <a:off x="228600" y="5257800"/>
            <a:ext cx="8686799" cy="1295400"/>
          </a:xfrm>
          <a:prstGeom prst="rect">
            <a:avLst/>
          </a:prstGeom>
          <a:solidFill>
            <a:schemeClr val="accent6">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chemeClr val="accent1"/>
              </a:buClr>
              <a:buSzPct val="100000"/>
              <a:buFont typeface="Symbol" pitchFamily="18" charset="2"/>
              <a:buChar char=""/>
              <a:defRPr sz="2400" kern="1200">
                <a:solidFill>
                  <a:schemeClr val="tx2"/>
                </a:solidFill>
                <a:latin typeface="+mn-lt"/>
                <a:ea typeface="+mn-ea"/>
                <a:cs typeface="+mn-cs"/>
              </a:defRPr>
            </a:lvl1pPr>
            <a:lvl2pPr marL="576263" indent="-273050" algn="l" rtl="0" eaLnBrk="0" fontAlgn="base" hangingPunct="0">
              <a:spcBef>
                <a:spcPct val="20000"/>
              </a:spcBef>
              <a:spcAft>
                <a:spcPct val="0"/>
              </a:spcAft>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rtl="0" eaLnBrk="0" fontAlgn="base" hangingPunct="0">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rtl="0" eaLnBrk="0" fontAlgn="base" hangingPunct="0">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4pPr>
            <a:lvl5pPr marL="1462088" indent="-228600" algn="l" rtl="0" eaLnBrk="0" fontAlgn="base" hangingPunct="0">
              <a:spcBef>
                <a:spcPct val="20000"/>
              </a:spcBef>
              <a:spcAft>
                <a:spcPct val="0"/>
              </a:spcAft>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buNone/>
            </a:pPr>
            <a:r>
              <a:rPr lang="id-ID" b="1" dirty="0">
                <a:solidFill>
                  <a:srgbClr val="FF0000"/>
                </a:solidFill>
              </a:rPr>
              <a:t>Kecuali</a:t>
            </a:r>
            <a:r>
              <a:rPr lang="id-ID" dirty="0"/>
              <a:t> : utk penilaian AK dari unsur </a:t>
            </a:r>
            <a:r>
              <a:rPr lang="id-ID" b="1" dirty="0">
                <a:solidFill>
                  <a:srgbClr val="FF0000"/>
                </a:solidFill>
              </a:rPr>
              <a:t>Pendidikan &amp; Pelatihan &amp; sejenisnya</a:t>
            </a:r>
            <a:r>
              <a:rPr lang="id-ID" dirty="0"/>
              <a:t> yg memerlukan waktu utk penerbitan ijazah atau sertifikat</a:t>
            </a:r>
          </a:p>
        </p:txBody>
      </p:sp>
    </p:spTree>
    <p:extLst>
      <p:ext uri="{BB962C8B-B14F-4D97-AF65-F5344CB8AC3E}">
        <p14:creationId xmlns:p14="http://schemas.microsoft.com/office/powerpoint/2010/main" val="6342033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5"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928688" y="1643063"/>
            <a:ext cx="74549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5000"/>
              </a:lnSpc>
            </a:pPr>
            <a:endParaRPr lang="id-ID" sz="2000" dirty="0">
              <a:latin typeface="Berlin Sans FB Demi" panose="020E0802020502020306" pitchFamily="34" charset="0"/>
            </a:endParaRPr>
          </a:p>
          <a:p>
            <a:pPr eaLnBrk="1" hangingPunct="1">
              <a:lnSpc>
                <a:spcPct val="85000"/>
              </a:lnSpc>
            </a:pPr>
            <a:r>
              <a:rPr lang="id-ID" sz="2000" dirty="0">
                <a:latin typeface="Berlin Sans FB Demi" panose="020E0802020502020306" pitchFamily="34" charset="0"/>
              </a:rPr>
              <a:t>1. </a:t>
            </a:r>
            <a:r>
              <a:rPr lang="en-US" sz="2000" dirty="0">
                <a:latin typeface="Berlin Sans FB Demi" panose="020E0802020502020306" pitchFamily="34" charset="0"/>
              </a:rPr>
              <a:t> </a:t>
            </a:r>
            <a:r>
              <a:rPr lang="id-ID" sz="2000" dirty="0">
                <a:latin typeface="Berlin Sans FB Demi" panose="020E0802020502020306" pitchFamily="34" charset="0"/>
              </a:rPr>
              <a:t> </a:t>
            </a:r>
            <a:r>
              <a:rPr lang="en-US" sz="2000" dirty="0">
                <a:latin typeface="Berlin Sans FB Demi" panose="020E0802020502020306" pitchFamily="34" charset="0"/>
              </a:rPr>
              <a:t>  </a:t>
            </a:r>
            <a:r>
              <a:rPr lang="id-ID" sz="2000" dirty="0">
                <a:latin typeface="Berlin Sans FB Demi" panose="020E0802020502020306" pitchFamily="34" charset="0"/>
              </a:rPr>
              <a:t>Dapat dipergunakan untuk  kenaikan jabatan/ </a:t>
            </a:r>
          </a:p>
          <a:p>
            <a:pPr eaLnBrk="1" hangingPunct="1">
              <a:lnSpc>
                <a:spcPct val="85000"/>
              </a:lnSpc>
            </a:pPr>
            <a:r>
              <a:rPr lang="id-ID" sz="2000" dirty="0">
                <a:latin typeface="Berlin Sans FB Demi" panose="020E0802020502020306" pitchFamily="34" charset="0"/>
              </a:rPr>
              <a:t>     </a:t>
            </a:r>
            <a:r>
              <a:rPr lang="en-US" sz="2000" dirty="0">
                <a:latin typeface="Berlin Sans FB Demi" panose="020E0802020502020306" pitchFamily="34" charset="0"/>
              </a:rPr>
              <a:t>   </a:t>
            </a:r>
            <a:r>
              <a:rPr lang="id-ID" sz="2000" dirty="0">
                <a:latin typeface="Berlin Sans FB Demi" panose="020E0802020502020306" pitchFamily="34" charset="0"/>
              </a:rPr>
              <a:t>pangkat setingkat lebih tinggi</a:t>
            </a:r>
          </a:p>
          <a:p>
            <a:pPr eaLnBrk="1" hangingPunct="1">
              <a:lnSpc>
                <a:spcPct val="85000"/>
              </a:lnSpc>
            </a:pPr>
            <a:endParaRPr lang="id-ID" sz="2000" dirty="0">
              <a:latin typeface="Berlin Sans FB Demi" panose="020E0802020502020306" pitchFamily="34" charset="0"/>
            </a:endParaRPr>
          </a:p>
          <a:p>
            <a:pPr eaLnBrk="1" hangingPunct="1">
              <a:lnSpc>
                <a:spcPct val="85000"/>
              </a:lnSpc>
              <a:buFontTx/>
              <a:buAutoNum type="arabicPeriod" startAt="2"/>
            </a:pPr>
            <a:r>
              <a:rPr lang="id-ID" sz="2000" dirty="0">
                <a:latin typeface="Berlin Sans FB Demi" panose="020E0802020502020306" pitchFamily="34" charset="0"/>
              </a:rPr>
              <a:t>Jumlah </a:t>
            </a:r>
            <a:r>
              <a:rPr lang="en-US" sz="2000" dirty="0">
                <a:latin typeface="Berlin Sans FB Demi" panose="020E0802020502020306" pitchFamily="34" charset="0"/>
              </a:rPr>
              <a:t>  </a:t>
            </a:r>
            <a:r>
              <a:rPr lang="id-ID" sz="2000" dirty="0">
                <a:latin typeface="Berlin Sans FB Demi" panose="020E0802020502020306" pitchFamily="34" charset="0"/>
              </a:rPr>
              <a:t>angka </a:t>
            </a:r>
            <a:r>
              <a:rPr lang="en-US" sz="2000" dirty="0">
                <a:latin typeface="Berlin Sans FB Demi" panose="020E0802020502020306" pitchFamily="34" charset="0"/>
              </a:rPr>
              <a:t> </a:t>
            </a:r>
            <a:r>
              <a:rPr lang="id-ID" sz="2000" dirty="0">
                <a:latin typeface="Berlin Sans FB Demi" panose="020E0802020502020306" pitchFamily="34" charset="0"/>
              </a:rPr>
              <a:t>kredit </a:t>
            </a:r>
            <a:r>
              <a:rPr lang="en-US" sz="2000" dirty="0">
                <a:latin typeface="Berlin Sans FB Demi" panose="020E0802020502020306" pitchFamily="34" charset="0"/>
              </a:rPr>
              <a:t> </a:t>
            </a:r>
            <a:r>
              <a:rPr lang="id-ID" sz="2000" dirty="0">
                <a:latin typeface="Berlin Sans FB Demi" panose="020E0802020502020306" pitchFamily="34" charset="0"/>
              </a:rPr>
              <a:t>yg telah memenuhi syarat untuk kenaikan jabatan </a:t>
            </a:r>
            <a:r>
              <a:rPr lang="en-US" sz="2000" dirty="0" err="1">
                <a:latin typeface="Berlin Sans FB Demi" panose="020E0802020502020306" pitchFamily="34" charset="0"/>
              </a:rPr>
              <a:t>setingkat</a:t>
            </a:r>
            <a:r>
              <a:rPr lang="en-US" sz="2000" dirty="0">
                <a:latin typeface="Berlin Sans FB Demi" panose="020E0802020502020306" pitchFamily="34" charset="0"/>
              </a:rPr>
              <a:t> </a:t>
            </a:r>
            <a:r>
              <a:rPr lang="id-ID" sz="2000" dirty="0">
                <a:latin typeface="Berlin Sans FB Demi" panose="020E0802020502020306" pitchFamily="34" charset="0"/>
              </a:rPr>
              <a:t>lebih tinggi,  yang bersangkutan dapat diangkat dlm jabatan sesuai dengan jumlah angka kredit yg dimiliki  </a:t>
            </a:r>
            <a:endParaRPr lang="id-ID" sz="2000" dirty="0" smtClean="0">
              <a:latin typeface="Berlin Sans FB Demi" panose="020E0802020502020306" pitchFamily="34" charset="0"/>
            </a:endParaRPr>
          </a:p>
          <a:p>
            <a:pPr eaLnBrk="1" hangingPunct="1">
              <a:lnSpc>
                <a:spcPct val="85000"/>
              </a:lnSpc>
              <a:buFontTx/>
              <a:buAutoNum type="arabicPeriod" startAt="2"/>
            </a:pPr>
            <a:endParaRPr lang="id-ID" sz="2000" dirty="0">
              <a:latin typeface="Berlin Sans FB Demi" panose="020E0802020502020306" pitchFamily="34" charset="0"/>
            </a:endParaRPr>
          </a:p>
          <a:p>
            <a:pPr eaLnBrk="1" hangingPunct="1">
              <a:lnSpc>
                <a:spcPct val="85000"/>
              </a:lnSpc>
              <a:buFontTx/>
              <a:buAutoNum type="arabicPeriod" startAt="2"/>
            </a:pPr>
            <a:r>
              <a:rPr lang="en-US" sz="2000" dirty="0" err="1" smtClean="0">
                <a:latin typeface="Berlin Sans FB Demi" panose="020E0802020502020306" pitchFamily="34" charset="0"/>
              </a:rPr>
              <a:t>Pejabat</a:t>
            </a:r>
            <a:r>
              <a:rPr lang="en-US" sz="2000" dirty="0" smtClean="0">
                <a:latin typeface="Berlin Sans FB Demi" panose="020E0802020502020306" pitchFamily="34" charset="0"/>
              </a:rPr>
              <a:t> </a:t>
            </a:r>
            <a:r>
              <a:rPr lang="en-US" sz="2000" dirty="0" err="1">
                <a:latin typeface="Berlin Sans FB Demi" panose="020E0802020502020306" pitchFamily="34" charset="0"/>
              </a:rPr>
              <a:t>fungsional</a:t>
            </a:r>
            <a:r>
              <a:rPr lang="en-US" sz="2000" dirty="0">
                <a:latin typeface="Berlin Sans FB Demi" panose="020E0802020502020306" pitchFamily="34" charset="0"/>
              </a:rPr>
              <a:t> </a:t>
            </a:r>
            <a:r>
              <a:rPr lang="en-US" sz="2000" dirty="0" err="1">
                <a:latin typeface="Berlin Sans FB Demi" panose="020E0802020502020306" pitchFamily="34" charset="0"/>
              </a:rPr>
              <a:t>yg</a:t>
            </a:r>
            <a:r>
              <a:rPr lang="en-US" sz="2000" dirty="0">
                <a:latin typeface="Berlin Sans FB Demi" panose="020E0802020502020306" pitchFamily="34" charset="0"/>
              </a:rPr>
              <a:t> </a:t>
            </a:r>
            <a:r>
              <a:rPr lang="en-US" sz="2000" dirty="0" err="1">
                <a:latin typeface="Berlin Sans FB Demi" panose="020E0802020502020306" pitchFamily="34" charset="0"/>
              </a:rPr>
              <a:t>telah</a:t>
            </a:r>
            <a:r>
              <a:rPr lang="en-US" sz="2000" dirty="0">
                <a:latin typeface="Berlin Sans FB Demi" panose="020E0802020502020306" pitchFamily="34" charset="0"/>
              </a:rPr>
              <a:t> </a:t>
            </a:r>
            <a:r>
              <a:rPr lang="en-US" sz="2000" dirty="0" err="1">
                <a:latin typeface="Berlin Sans FB Demi" panose="020E0802020502020306" pitchFamily="34" charset="0"/>
              </a:rPr>
              <a:t>mencapai</a:t>
            </a:r>
            <a:r>
              <a:rPr lang="en-US" sz="2000" dirty="0">
                <a:latin typeface="Berlin Sans FB Demi" panose="020E0802020502020306" pitchFamily="34" charset="0"/>
              </a:rPr>
              <a:t> AK </a:t>
            </a:r>
            <a:r>
              <a:rPr lang="en-US" sz="2000" dirty="0" err="1">
                <a:latin typeface="Berlin Sans FB Demi" panose="020E0802020502020306" pitchFamily="34" charset="0"/>
              </a:rPr>
              <a:t>untuk</a:t>
            </a:r>
            <a:r>
              <a:rPr lang="en-US" sz="2000" dirty="0">
                <a:latin typeface="Berlin Sans FB Demi" panose="020E0802020502020306" pitchFamily="34" charset="0"/>
              </a:rPr>
              <a:t> </a:t>
            </a:r>
            <a:r>
              <a:rPr lang="en-US" sz="2000" dirty="0" err="1">
                <a:latin typeface="Berlin Sans FB Demi" panose="020E0802020502020306" pitchFamily="34" charset="0"/>
              </a:rPr>
              <a:t>kenaikan</a:t>
            </a:r>
            <a:r>
              <a:rPr lang="en-US" sz="2000" dirty="0">
                <a:latin typeface="Berlin Sans FB Demi" panose="020E0802020502020306" pitchFamily="34" charset="0"/>
              </a:rPr>
              <a:t> jab/</a:t>
            </a:r>
            <a:r>
              <a:rPr lang="en-US" sz="2000" dirty="0" err="1">
                <a:latin typeface="Berlin Sans FB Demi" panose="020E0802020502020306" pitchFamily="34" charset="0"/>
              </a:rPr>
              <a:t>pangkat</a:t>
            </a:r>
            <a:r>
              <a:rPr lang="en-US" sz="2000" dirty="0">
                <a:latin typeface="Berlin Sans FB Demi" panose="020E0802020502020306" pitchFamily="34" charset="0"/>
              </a:rPr>
              <a:t> </a:t>
            </a:r>
            <a:r>
              <a:rPr lang="en-US" sz="2000" dirty="0" err="1">
                <a:latin typeface="Berlin Sans FB Demi" panose="020E0802020502020306" pitchFamily="34" charset="0"/>
              </a:rPr>
              <a:t>setingkat</a:t>
            </a:r>
            <a:r>
              <a:rPr lang="en-US" sz="2000" dirty="0">
                <a:latin typeface="Berlin Sans FB Demi" panose="020E0802020502020306" pitchFamily="34" charset="0"/>
              </a:rPr>
              <a:t> </a:t>
            </a:r>
            <a:r>
              <a:rPr lang="en-US" sz="2000" dirty="0" err="1">
                <a:latin typeface="Berlin Sans FB Demi" panose="020E0802020502020306" pitchFamily="34" charset="0"/>
              </a:rPr>
              <a:t>lebih</a:t>
            </a:r>
            <a:r>
              <a:rPr lang="en-US" sz="2000" dirty="0">
                <a:latin typeface="Berlin Sans FB Demi" panose="020E0802020502020306" pitchFamily="34" charset="0"/>
              </a:rPr>
              <a:t> </a:t>
            </a:r>
            <a:r>
              <a:rPr lang="en-US" sz="2000" dirty="0" err="1">
                <a:latin typeface="Berlin Sans FB Demi" panose="020E0802020502020306" pitchFamily="34" charset="0"/>
              </a:rPr>
              <a:t>tinggi</a:t>
            </a:r>
            <a:r>
              <a:rPr lang="en-US" sz="2000" dirty="0">
                <a:latin typeface="Berlin Sans FB Demi" panose="020E0802020502020306" pitchFamily="34" charset="0"/>
              </a:rPr>
              <a:t> </a:t>
            </a:r>
            <a:r>
              <a:rPr lang="en-US" sz="2000" dirty="0" err="1">
                <a:latin typeface="Berlin Sans FB Demi" panose="020E0802020502020306" pitchFamily="34" charset="0"/>
              </a:rPr>
              <a:t>pd</a:t>
            </a:r>
            <a:r>
              <a:rPr lang="en-US" sz="2000" dirty="0">
                <a:latin typeface="Berlin Sans FB Demi" panose="020E0802020502020306" pitchFamily="34" charset="0"/>
              </a:rPr>
              <a:t> </a:t>
            </a:r>
            <a:r>
              <a:rPr lang="en-US" sz="2000" dirty="0" err="1">
                <a:latin typeface="Berlin Sans FB Demi" panose="020E0802020502020306" pitchFamily="34" charset="0"/>
              </a:rPr>
              <a:t>th</a:t>
            </a:r>
            <a:r>
              <a:rPr lang="en-US" sz="2000" dirty="0">
                <a:latin typeface="Berlin Sans FB Demi" panose="020E0802020502020306" pitchFamily="34" charset="0"/>
              </a:rPr>
              <a:t> </a:t>
            </a:r>
            <a:r>
              <a:rPr lang="en-US" sz="2000" dirty="0" err="1">
                <a:latin typeface="Berlin Sans FB Demi" panose="020E0802020502020306" pitchFamily="34" charset="0"/>
              </a:rPr>
              <a:t>pertama</a:t>
            </a:r>
            <a:r>
              <a:rPr lang="en-US" sz="2000" dirty="0">
                <a:latin typeface="Berlin Sans FB Demi" panose="020E0802020502020306" pitchFamily="34" charset="0"/>
              </a:rPr>
              <a:t> </a:t>
            </a:r>
            <a:r>
              <a:rPr lang="en-US" sz="2000" dirty="0" err="1">
                <a:latin typeface="Berlin Sans FB Demi" panose="020E0802020502020306" pitchFamily="34" charset="0"/>
              </a:rPr>
              <a:t>dlm</a:t>
            </a:r>
            <a:r>
              <a:rPr lang="en-US" sz="2000" dirty="0">
                <a:latin typeface="Berlin Sans FB Demi" panose="020E0802020502020306" pitchFamily="34" charset="0"/>
              </a:rPr>
              <a:t> </a:t>
            </a:r>
            <a:r>
              <a:rPr lang="en-US" sz="2000" dirty="0" err="1">
                <a:latin typeface="Berlin Sans FB Demi" panose="020E0802020502020306" pitchFamily="34" charset="0"/>
              </a:rPr>
              <a:t>masa</a:t>
            </a:r>
            <a:r>
              <a:rPr lang="en-US" sz="2000" dirty="0">
                <a:latin typeface="Berlin Sans FB Demi" panose="020E0802020502020306" pitchFamily="34" charset="0"/>
              </a:rPr>
              <a:t> jab/</a:t>
            </a:r>
            <a:r>
              <a:rPr lang="en-US" sz="2000" dirty="0" err="1">
                <a:latin typeface="Berlin Sans FB Demi" panose="020E0802020502020306" pitchFamily="34" charset="0"/>
              </a:rPr>
              <a:t>pangkat</a:t>
            </a:r>
            <a:r>
              <a:rPr lang="en-US" sz="2000" dirty="0">
                <a:latin typeface="Berlin Sans FB Demi" panose="020E0802020502020306" pitchFamily="34" charset="0"/>
              </a:rPr>
              <a:t> </a:t>
            </a:r>
            <a:r>
              <a:rPr lang="en-US" sz="2000" dirty="0" err="1">
                <a:latin typeface="Berlin Sans FB Demi" panose="020E0802020502020306" pitchFamily="34" charset="0"/>
              </a:rPr>
              <a:t>yg</a:t>
            </a:r>
            <a:r>
              <a:rPr lang="en-US" sz="2000" dirty="0">
                <a:latin typeface="Berlin Sans FB Demi" panose="020E0802020502020306" pitchFamily="34" charset="0"/>
              </a:rPr>
              <a:t> </a:t>
            </a:r>
            <a:r>
              <a:rPr lang="en-US" sz="2000" dirty="0" err="1">
                <a:latin typeface="Berlin Sans FB Demi" panose="020E0802020502020306" pitchFamily="34" charset="0"/>
              </a:rPr>
              <a:t>didudukinya</a:t>
            </a:r>
            <a:r>
              <a:rPr lang="en-US" sz="2000" dirty="0">
                <a:latin typeface="Berlin Sans FB Demi" panose="020E0802020502020306" pitchFamily="34" charset="0"/>
              </a:rPr>
              <a:t>, </a:t>
            </a:r>
            <a:r>
              <a:rPr lang="en-US" sz="2000" dirty="0" err="1">
                <a:latin typeface="Berlin Sans FB Demi" panose="020E0802020502020306" pitchFamily="34" charset="0"/>
              </a:rPr>
              <a:t>pd</a:t>
            </a:r>
            <a:r>
              <a:rPr lang="en-US" sz="2000" dirty="0">
                <a:latin typeface="Berlin Sans FB Demi" panose="020E0802020502020306" pitchFamily="34" charset="0"/>
              </a:rPr>
              <a:t> </a:t>
            </a:r>
            <a:r>
              <a:rPr lang="en-US" sz="2000" dirty="0" err="1">
                <a:latin typeface="Berlin Sans FB Demi" panose="020E0802020502020306" pitchFamily="34" charset="0"/>
              </a:rPr>
              <a:t>tahun</a:t>
            </a:r>
            <a:r>
              <a:rPr lang="en-US" sz="2000" dirty="0">
                <a:latin typeface="Berlin Sans FB Demi" panose="020E0802020502020306" pitchFamily="34" charset="0"/>
              </a:rPr>
              <a:t> </a:t>
            </a:r>
            <a:r>
              <a:rPr lang="en-US" sz="2000" dirty="0" err="1">
                <a:latin typeface="Berlin Sans FB Demi" panose="020E0802020502020306" pitchFamily="34" charset="0"/>
              </a:rPr>
              <a:t>berikutnya</a:t>
            </a:r>
            <a:r>
              <a:rPr lang="en-US" sz="2000" dirty="0">
                <a:latin typeface="Berlin Sans FB Demi" panose="020E0802020502020306" pitchFamily="34" charset="0"/>
              </a:rPr>
              <a:t> </a:t>
            </a:r>
            <a:r>
              <a:rPr lang="en-US" sz="2000" dirty="0" err="1">
                <a:latin typeface="Berlin Sans FB Demi" panose="020E0802020502020306" pitchFamily="34" charset="0"/>
              </a:rPr>
              <a:t>diwajibkan</a:t>
            </a:r>
            <a:r>
              <a:rPr lang="en-US" sz="2000" dirty="0">
                <a:latin typeface="Berlin Sans FB Demi" panose="020E0802020502020306" pitchFamily="34" charset="0"/>
              </a:rPr>
              <a:t> </a:t>
            </a:r>
            <a:r>
              <a:rPr lang="en-US" sz="2000" dirty="0" err="1">
                <a:latin typeface="Berlin Sans FB Demi" panose="020E0802020502020306" pitchFamily="34" charset="0"/>
              </a:rPr>
              <a:t>mengumpulkan</a:t>
            </a:r>
            <a:r>
              <a:rPr lang="en-US" sz="2000" dirty="0">
                <a:latin typeface="Berlin Sans FB Demi" panose="020E0802020502020306" pitchFamily="34" charset="0"/>
              </a:rPr>
              <a:t> AK paling </a:t>
            </a:r>
            <a:r>
              <a:rPr lang="en-US" sz="2000" dirty="0" err="1">
                <a:latin typeface="Berlin Sans FB Demi" panose="020E0802020502020306" pitchFamily="34" charset="0"/>
              </a:rPr>
              <a:t>rendah</a:t>
            </a:r>
            <a:r>
              <a:rPr lang="en-US" sz="2000" dirty="0">
                <a:latin typeface="Berlin Sans FB Demi" panose="020E0802020502020306" pitchFamily="34" charset="0"/>
              </a:rPr>
              <a:t> 20 % </a:t>
            </a:r>
            <a:r>
              <a:rPr lang="en-US" sz="2000" dirty="0" err="1">
                <a:latin typeface="Berlin Sans FB Demi" panose="020E0802020502020306" pitchFamily="34" charset="0"/>
              </a:rPr>
              <a:t>dr</a:t>
            </a:r>
            <a:r>
              <a:rPr lang="en-US" sz="2000" dirty="0">
                <a:latin typeface="Berlin Sans FB Demi" panose="020E0802020502020306" pitchFamily="34" charset="0"/>
              </a:rPr>
              <a:t> </a:t>
            </a:r>
            <a:r>
              <a:rPr lang="en-US" sz="2000" dirty="0" err="1">
                <a:latin typeface="Berlin Sans FB Demi" panose="020E0802020502020306" pitchFamily="34" charset="0"/>
              </a:rPr>
              <a:t>jml</a:t>
            </a:r>
            <a:r>
              <a:rPr lang="en-US" sz="2000" dirty="0">
                <a:latin typeface="Berlin Sans FB Demi" panose="020E0802020502020306" pitchFamily="34" charset="0"/>
              </a:rPr>
              <a:t> AK </a:t>
            </a:r>
            <a:r>
              <a:rPr lang="en-US" sz="2000" dirty="0" err="1">
                <a:latin typeface="Berlin Sans FB Demi" panose="020E0802020502020306" pitchFamily="34" charset="0"/>
              </a:rPr>
              <a:t>yg</a:t>
            </a:r>
            <a:r>
              <a:rPr lang="en-US" sz="2000" dirty="0">
                <a:latin typeface="Berlin Sans FB Demi" panose="020E0802020502020306" pitchFamily="34" charset="0"/>
              </a:rPr>
              <a:t> </a:t>
            </a:r>
            <a:r>
              <a:rPr lang="en-US" sz="2000" dirty="0" err="1">
                <a:latin typeface="Berlin Sans FB Demi" panose="020E0802020502020306" pitchFamily="34" charset="0"/>
              </a:rPr>
              <a:t>dipersyaratkan</a:t>
            </a:r>
            <a:r>
              <a:rPr lang="en-US" sz="2000" dirty="0">
                <a:latin typeface="Berlin Sans FB Demi" panose="020E0802020502020306" pitchFamily="34" charset="0"/>
              </a:rPr>
              <a:t> </a:t>
            </a:r>
            <a:r>
              <a:rPr lang="en-US" sz="2000" dirty="0" err="1">
                <a:latin typeface="Berlin Sans FB Demi" panose="020E0802020502020306" pitchFamily="34" charset="0"/>
              </a:rPr>
              <a:t>untuk</a:t>
            </a:r>
            <a:r>
              <a:rPr lang="en-US" sz="2000" dirty="0">
                <a:latin typeface="Berlin Sans FB Demi" panose="020E0802020502020306" pitchFamily="34" charset="0"/>
              </a:rPr>
              <a:t> </a:t>
            </a:r>
            <a:r>
              <a:rPr lang="en-US" sz="2000" dirty="0" err="1">
                <a:latin typeface="Berlin Sans FB Demi" panose="020E0802020502020306" pitchFamily="34" charset="0"/>
              </a:rPr>
              <a:t>kenaikan</a:t>
            </a:r>
            <a:r>
              <a:rPr lang="en-US" sz="2000" dirty="0">
                <a:latin typeface="Berlin Sans FB Demi" panose="020E0802020502020306" pitchFamily="34" charset="0"/>
              </a:rPr>
              <a:t> jab/</a:t>
            </a:r>
            <a:r>
              <a:rPr lang="en-US" sz="2000" dirty="0" err="1">
                <a:latin typeface="Berlin Sans FB Demi" panose="020E0802020502020306" pitchFamily="34" charset="0"/>
              </a:rPr>
              <a:t>pangkat</a:t>
            </a:r>
            <a:r>
              <a:rPr lang="en-US" sz="2000" dirty="0">
                <a:latin typeface="Berlin Sans FB Demi" panose="020E0802020502020306" pitchFamily="34" charset="0"/>
              </a:rPr>
              <a:t> </a:t>
            </a:r>
            <a:r>
              <a:rPr lang="en-US" sz="2000" dirty="0" err="1">
                <a:latin typeface="Berlin Sans FB Demi" panose="020E0802020502020306" pitchFamily="34" charset="0"/>
              </a:rPr>
              <a:t>setingkat</a:t>
            </a:r>
            <a:r>
              <a:rPr lang="en-US" sz="2000" dirty="0">
                <a:latin typeface="Berlin Sans FB Demi" panose="020E0802020502020306" pitchFamily="34" charset="0"/>
              </a:rPr>
              <a:t> </a:t>
            </a:r>
            <a:r>
              <a:rPr lang="en-US" sz="2000" dirty="0" err="1">
                <a:latin typeface="Berlin Sans FB Demi" panose="020E0802020502020306" pitchFamily="34" charset="0"/>
              </a:rPr>
              <a:t>lebih</a:t>
            </a:r>
            <a:r>
              <a:rPr lang="en-US" sz="2000" dirty="0">
                <a:latin typeface="Berlin Sans FB Demi" panose="020E0802020502020306" pitchFamily="34" charset="0"/>
              </a:rPr>
              <a:t> </a:t>
            </a:r>
            <a:r>
              <a:rPr lang="en-US" sz="2000" dirty="0" err="1">
                <a:latin typeface="Berlin Sans FB Demi" panose="020E0802020502020306" pitchFamily="34" charset="0"/>
              </a:rPr>
              <a:t>tinggi</a:t>
            </a:r>
            <a:r>
              <a:rPr lang="en-US" sz="2000" dirty="0">
                <a:latin typeface="Berlin Sans FB Demi" panose="020E0802020502020306" pitchFamily="34" charset="0"/>
              </a:rPr>
              <a:t> </a:t>
            </a:r>
            <a:r>
              <a:rPr lang="en-US" sz="2000" dirty="0" err="1">
                <a:latin typeface="Berlin Sans FB Demi" panose="020E0802020502020306" pitchFamily="34" charset="0"/>
              </a:rPr>
              <a:t>yg</a:t>
            </a:r>
            <a:r>
              <a:rPr lang="en-US" sz="2000" dirty="0">
                <a:latin typeface="Berlin Sans FB Demi" panose="020E0802020502020306" pitchFamily="34" charset="0"/>
              </a:rPr>
              <a:t> </a:t>
            </a:r>
            <a:r>
              <a:rPr lang="en-US" sz="2000" dirty="0" err="1">
                <a:latin typeface="Berlin Sans FB Demi" panose="020E0802020502020306" pitchFamily="34" charset="0"/>
              </a:rPr>
              <a:t>berasal</a:t>
            </a:r>
            <a:r>
              <a:rPr lang="en-US" sz="2000" dirty="0">
                <a:latin typeface="Berlin Sans FB Demi" panose="020E0802020502020306" pitchFamily="34" charset="0"/>
              </a:rPr>
              <a:t> </a:t>
            </a:r>
            <a:r>
              <a:rPr lang="en-US" sz="2000" dirty="0" err="1">
                <a:latin typeface="Berlin Sans FB Demi" panose="020E0802020502020306" pitchFamily="34" charset="0"/>
              </a:rPr>
              <a:t>dr</a:t>
            </a:r>
            <a:r>
              <a:rPr lang="en-US" sz="2000" dirty="0">
                <a:latin typeface="Berlin Sans FB Demi" panose="020E0802020502020306" pitchFamily="34" charset="0"/>
              </a:rPr>
              <a:t> </a:t>
            </a:r>
            <a:r>
              <a:rPr lang="en-US" sz="2000" dirty="0" err="1">
                <a:latin typeface="Berlin Sans FB Demi" panose="020E0802020502020306" pitchFamily="34" charset="0"/>
              </a:rPr>
              <a:t>kegiatan</a:t>
            </a:r>
            <a:r>
              <a:rPr lang="en-US" sz="2000" dirty="0">
                <a:latin typeface="Berlin Sans FB Demi" panose="020E0802020502020306" pitchFamily="34" charset="0"/>
              </a:rPr>
              <a:t> </a:t>
            </a:r>
            <a:r>
              <a:rPr lang="en-US" sz="2000" dirty="0" err="1">
                <a:latin typeface="Berlin Sans FB Demi" panose="020E0802020502020306" pitchFamily="34" charset="0"/>
              </a:rPr>
              <a:t>tugas</a:t>
            </a:r>
            <a:r>
              <a:rPr lang="en-US" sz="2000" dirty="0">
                <a:latin typeface="Berlin Sans FB Demi" panose="020E0802020502020306" pitchFamily="34" charset="0"/>
              </a:rPr>
              <a:t> </a:t>
            </a:r>
            <a:r>
              <a:rPr lang="en-US" sz="2000" dirty="0" err="1">
                <a:latin typeface="Berlin Sans FB Demi" panose="020E0802020502020306" pitchFamily="34" charset="0"/>
              </a:rPr>
              <a:t>pokok</a:t>
            </a:r>
            <a:r>
              <a:rPr lang="en-US" sz="2000" dirty="0">
                <a:latin typeface="Berlin Sans FB Demi" panose="020E0802020502020306" pitchFamily="34" charset="0"/>
              </a:rPr>
              <a:t> </a:t>
            </a:r>
          </a:p>
          <a:p>
            <a:pPr eaLnBrk="1" hangingPunct="1">
              <a:lnSpc>
                <a:spcPct val="85000"/>
              </a:lnSpc>
              <a:buFontTx/>
              <a:buAutoNum type="arabicPeriod" startAt="2"/>
            </a:pPr>
            <a:endParaRPr lang="en-US" sz="2000" dirty="0">
              <a:latin typeface="Berlin Sans FB Demi" panose="020E0802020502020306" pitchFamily="34" charset="0"/>
            </a:endParaRPr>
          </a:p>
          <a:p>
            <a:pPr eaLnBrk="1" hangingPunct="1">
              <a:lnSpc>
                <a:spcPct val="85000"/>
              </a:lnSpc>
            </a:pPr>
            <a:endParaRPr lang="id-ID" sz="2000" dirty="0">
              <a:latin typeface="Berlin Sans FB Demi" panose="020E0802020502020306" pitchFamily="34" charset="0"/>
            </a:endParaRPr>
          </a:p>
          <a:p>
            <a:pPr eaLnBrk="1" hangingPunct="1">
              <a:lnSpc>
                <a:spcPct val="85000"/>
              </a:lnSpc>
            </a:pPr>
            <a:endParaRPr lang="id-ID" sz="2000" dirty="0">
              <a:latin typeface="Berlin Sans FB Demi" panose="020E0802020502020306" pitchFamily="34" charset="0"/>
            </a:endParaRPr>
          </a:p>
        </p:txBody>
      </p:sp>
      <p:sp>
        <p:nvSpPr>
          <p:cNvPr id="34819" name="WordArt 3"/>
          <p:cNvSpPr>
            <a:spLocks noChangeArrowheads="1" noChangeShapeType="1" noTextEdit="1"/>
          </p:cNvSpPr>
          <p:nvPr/>
        </p:nvSpPr>
        <p:spPr bwMode="auto">
          <a:xfrm>
            <a:off x="1676400" y="244475"/>
            <a:ext cx="5181600" cy="1660525"/>
          </a:xfrm>
          <a:prstGeom prst="rect">
            <a:avLst/>
          </a:prstGeom>
        </p:spPr>
        <p:txBody>
          <a:bodyPr wrap="none" fromWordArt="1">
            <a:prstTxWarp prst="textWave1">
              <a:avLst>
                <a:gd name="adj1" fmla="val 13005"/>
                <a:gd name="adj2" fmla="val 0"/>
              </a:avLst>
            </a:prstTxWarp>
          </a:bodyPr>
          <a:lstStyle/>
          <a:p>
            <a:r>
              <a:rPr lang="id-ID" sz="1600" kern="10" dirty="0">
                <a:ln w="9525">
                  <a:solidFill>
                    <a:srgbClr val="000000"/>
                  </a:solidFill>
                  <a:round/>
                  <a:headEnd/>
                  <a:tailEnd/>
                </a:ln>
                <a:solidFill>
                  <a:srgbClr val="FF0000"/>
                </a:solidFill>
                <a:effectLst>
                  <a:outerShdw dist="53882" dir="2700000" algn="ctr" rotWithShape="0">
                    <a:srgbClr val="C0C0C0">
                      <a:alpha val="79999"/>
                    </a:srgbClr>
                  </a:outerShdw>
                </a:effectLst>
                <a:latin typeface="Bodoni MT Black" panose="02070A03080606020203" pitchFamily="18" charset="0"/>
              </a:rPr>
              <a:t>Kelebihan Angka Kredit</a:t>
            </a:r>
          </a:p>
        </p:txBody>
      </p:sp>
      <p:pic>
        <p:nvPicPr>
          <p:cNvPr id="3482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643313"/>
            <a:ext cx="1000125" cy="321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9360367"/>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51202"/>
                                        </p:tgtEl>
                                        <p:attrNameLst>
                                          <p:attrName>style.visibility</p:attrName>
                                        </p:attrNameLst>
                                      </p:cBhvr>
                                      <p:to>
                                        <p:strVal val="visible"/>
                                      </p:to>
                                    </p:set>
                                    <p:animEffect transition="in" filter="barn(inHorizontal)">
                                      <p:cBhvr>
                                        <p:cTn id="7" dur="500"/>
                                        <p:tgtEl>
                                          <p:spTgt spid="51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8"/>
          <p:cNvSpPr txBox="1">
            <a:spLocks noChangeArrowheads="1"/>
          </p:cNvSpPr>
          <p:nvPr/>
        </p:nvSpPr>
        <p:spPr bwMode="auto">
          <a:xfrm>
            <a:off x="111125" y="1676400"/>
            <a:ext cx="8675688"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1950" indent="-3619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Clr>
                <a:srgbClr val="FF0000"/>
              </a:buClr>
              <a:buFontTx/>
              <a:buChar char="o"/>
            </a:pPr>
            <a:r>
              <a:rPr lang="id-ID" sz="2400">
                <a:solidFill>
                  <a:srgbClr val="000000"/>
                </a:solidFill>
                <a:latin typeface="Berlin Sans FB Demi" panose="020E0802020502020306" pitchFamily="34" charset="0"/>
              </a:rPr>
              <a:t>PNS yang menduduki jabatan fungsional dapat dinaikkan </a:t>
            </a:r>
            <a:r>
              <a:rPr lang="en-US" sz="2400">
                <a:solidFill>
                  <a:srgbClr val="000000"/>
                </a:solidFill>
                <a:latin typeface="Berlin Sans FB Demi" panose="020E0802020502020306" pitchFamily="34" charset="0"/>
              </a:rPr>
              <a:t>   </a:t>
            </a:r>
          </a:p>
          <a:p>
            <a:pPr algn="ctr" eaLnBrk="1" hangingPunct="1">
              <a:buClr>
                <a:srgbClr val="FF0000"/>
              </a:buClr>
            </a:pPr>
            <a:r>
              <a:rPr lang="en-US" sz="2400">
                <a:solidFill>
                  <a:srgbClr val="000000"/>
                </a:solidFill>
                <a:latin typeface="Berlin Sans FB Demi" panose="020E0802020502020306" pitchFamily="34" charset="0"/>
              </a:rPr>
              <a:t>     </a:t>
            </a:r>
            <a:r>
              <a:rPr lang="id-ID" sz="2400">
                <a:solidFill>
                  <a:srgbClr val="000000"/>
                </a:solidFill>
                <a:latin typeface="Berlin Sans FB Demi" panose="020E0802020502020306" pitchFamily="34" charset="0"/>
              </a:rPr>
              <a:t>jabatan/pangkat setingkat lebih tinggi apabila telah </a:t>
            </a:r>
            <a:endParaRPr lang="en-US" sz="2400">
              <a:solidFill>
                <a:srgbClr val="000000"/>
              </a:solidFill>
              <a:latin typeface="Berlin Sans FB Demi" panose="020E0802020502020306" pitchFamily="34" charset="0"/>
            </a:endParaRPr>
          </a:p>
          <a:p>
            <a:pPr algn="ctr" eaLnBrk="1" hangingPunct="1">
              <a:buClr>
                <a:srgbClr val="FF0000"/>
              </a:buClr>
            </a:pPr>
            <a:r>
              <a:rPr lang="en-US" sz="2400">
                <a:solidFill>
                  <a:srgbClr val="000000"/>
                </a:solidFill>
                <a:latin typeface="Berlin Sans FB Demi" panose="020E0802020502020306" pitchFamily="34" charset="0"/>
              </a:rPr>
              <a:t>     m</a:t>
            </a:r>
            <a:r>
              <a:rPr lang="id-ID" sz="2400">
                <a:solidFill>
                  <a:srgbClr val="000000"/>
                </a:solidFill>
                <a:latin typeface="Berlin Sans FB Demi" panose="020E0802020502020306" pitchFamily="34" charset="0"/>
              </a:rPr>
              <a:t>encapai </a:t>
            </a:r>
            <a:r>
              <a:rPr lang="en-US" sz="2400">
                <a:solidFill>
                  <a:srgbClr val="000000"/>
                </a:solidFill>
                <a:latin typeface="Berlin Sans FB Demi" panose="020E0802020502020306" pitchFamily="34" charset="0"/>
              </a:rPr>
              <a:t>a</a:t>
            </a:r>
            <a:r>
              <a:rPr lang="id-ID" sz="2400">
                <a:solidFill>
                  <a:srgbClr val="000000"/>
                </a:solidFill>
                <a:latin typeface="Berlin Sans FB Demi" panose="020E0802020502020306" pitchFamily="34" charset="0"/>
              </a:rPr>
              <a:t>ngka kredit  kumulatif yang ditentukan </a:t>
            </a:r>
            <a:endParaRPr lang="en-US" sz="2400">
              <a:solidFill>
                <a:srgbClr val="000000"/>
              </a:solidFill>
              <a:latin typeface="Berlin Sans FB Demi" panose="020E0802020502020306" pitchFamily="34" charset="0"/>
            </a:endParaRPr>
          </a:p>
          <a:p>
            <a:pPr algn="ctr" eaLnBrk="1" hangingPunct="1">
              <a:buClr>
                <a:srgbClr val="FF0000"/>
              </a:buClr>
            </a:pPr>
            <a:r>
              <a:rPr lang="en-US" sz="2400">
                <a:solidFill>
                  <a:srgbClr val="000000"/>
                </a:solidFill>
                <a:latin typeface="Berlin Sans FB Demi" panose="020E0802020502020306" pitchFamily="34" charset="0"/>
              </a:rPr>
              <a:t>     </a:t>
            </a:r>
            <a:r>
              <a:rPr lang="id-ID" sz="2400">
                <a:solidFill>
                  <a:srgbClr val="000000"/>
                </a:solidFill>
                <a:latin typeface="Berlin Sans FB Demi" panose="020E0802020502020306" pitchFamily="34" charset="0"/>
              </a:rPr>
              <a:t>dan syarat lain yang</a:t>
            </a:r>
            <a:r>
              <a:rPr lang="en-US" sz="2400">
                <a:solidFill>
                  <a:srgbClr val="000000"/>
                </a:solidFill>
                <a:latin typeface="Berlin Sans FB Demi" panose="020E0802020502020306" pitchFamily="34" charset="0"/>
              </a:rPr>
              <a:t> </a:t>
            </a:r>
            <a:r>
              <a:rPr lang="id-ID" sz="2400">
                <a:solidFill>
                  <a:srgbClr val="000000"/>
                </a:solidFill>
                <a:latin typeface="Berlin Sans FB Demi" panose="020E0802020502020306" pitchFamily="34" charset="0"/>
              </a:rPr>
              <a:t>ditentukan</a:t>
            </a:r>
          </a:p>
        </p:txBody>
      </p:sp>
      <p:sp>
        <p:nvSpPr>
          <p:cNvPr id="11" name="Text Box 8"/>
          <p:cNvSpPr txBox="1">
            <a:spLocks noChangeArrowheads="1"/>
          </p:cNvSpPr>
          <p:nvPr/>
        </p:nvSpPr>
        <p:spPr bwMode="auto">
          <a:xfrm>
            <a:off x="87313" y="3048000"/>
            <a:ext cx="8675687"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1950" indent="-3619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Clr>
                <a:srgbClr val="FF0000"/>
              </a:buClr>
            </a:pPr>
            <a:endParaRPr lang="en-US" sz="2400">
              <a:solidFill>
                <a:srgbClr val="000000"/>
              </a:solidFill>
              <a:latin typeface="Berlin Sans FB Demi" panose="020E0802020502020306" pitchFamily="34" charset="0"/>
            </a:endParaRPr>
          </a:p>
          <a:p>
            <a:pPr algn="ctr" eaLnBrk="1" hangingPunct="1">
              <a:buClr>
                <a:srgbClr val="FF0000"/>
              </a:buClr>
              <a:buFontTx/>
              <a:buChar char="o"/>
            </a:pPr>
            <a:r>
              <a:rPr lang="en-US" sz="2400">
                <a:solidFill>
                  <a:srgbClr val="000000"/>
                </a:solidFill>
                <a:latin typeface="Berlin Sans FB Demi" panose="020E0802020502020306" pitchFamily="34" charset="0"/>
              </a:rPr>
              <a:t>Kenaikan  pangkat dlm jenjang jab yang lebih tinggi dapat dipertimbangkan  apabila kenaikan </a:t>
            </a:r>
            <a:r>
              <a:rPr lang="en-US" sz="2400">
                <a:solidFill>
                  <a:srgbClr val="FF0000"/>
                </a:solidFill>
                <a:latin typeface="Berlin Sans FB Demi" panose="020E0802020502020306" pitchFamily="34" charset="0"/>
              </a:rPr>
              <a:t>jabatannya </a:t>
            </a:r>
            <a:r>
              <a:rPr lang="en-US" sz="2400">
                <a:solidFill>
                  <a:srgbClr val="000000"/>
                </a:solidFill>
                <a:latin typeface="Berlin Sans FB Demi" panose="020E0802020502020306" pitchFamily="34" charset="0"/>
              </a:rPr>
              <a:t>telah  ditetapkan oleh pejabat yang berwenang  </a:t>
            </a:r>
            <a:endParaRPr lang="id-ID" sz="2400">
              <a:solidFill>
                <a:srgbClr val="000000"/>
              </a:solidFill>
              <a:latin typeface="Berlin Sans FB Demi" panose="020E0802020502020306" pitchFamily="34" charset="0"/>
            </a:endParaRPr>
          </a:p>
        </p:txBody>
      </p:sp>
      <p:sp>
        <p:nvSpPr>
          <p:cNvPr id="12" name="Rectangle 11"/>
          <p:cNvSpPr/>
          <p:nvPr/>
        </p:nvSpPr>
        <p:spPr>
          <a:xfrm>
            <a:off x="1269791" y="247471"/>
            <a:ext cx="6867714" cy="1077218"/>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3200" b="1" kern="10" dirty="0">
                <a:ln w="11430"/>
                <a:solidFill>
                  <a:srgbClr val="FF0000"/>
                </a:solidFill>
                <a:effectLst>
                  <a:outerShdw blurRad="38100" dist="38100" dir="2700000" algn="tl">
                    <a:srgbClr val="000000">
                      <a:alpha val="43137"/>
                    </a:srgbClr>
                  </a:outerShdw>
                </a:effectLst>
                <a:latin typeface="Rockwell" pitchFamily="18" charset="0"/>
              </a:rPr>
              <a:t>KENAIKAN PANGKAT /JABATAN</a:t>
            </a:r>
          </a:p>
          <a:p>
            <a:pPr algn="ctr">
              <a:defRPr/>
            </a:pPr>
            <a:r>
              <a:rPr lang="en-US" sz="3200" b="1" kern="10" dirty="0">
                <a:ln w="11430"/>
                <a:solidFill>
                  <a:srgbClr val="FF0000"/>
                </a:solidFill>
                <a:effectLst>
                  <a:outerShdw blurRad="38100" dist="38100" dir="2700000" algn="tl">
                    <a:srgbClr val="000000">
                      <a:alpha val="43137"/>
                    </a:srgbClr>
                  </a:outerShdw>
                </a:effectLst>
                <a:latin typeface="Rockwell" pitchFamily="18" charset="0"/>
              </a:rPr>
              <a:t>FUNGSIONAL  </a:t>
            </a:r>
            <a:endParaRPr lang="en-US" sz="3200" b="1" dirty="0">
              <a:ln w="11430"/>
              <a:solidFill>
                <a:srgbClr val="FF0000"/>
              </a:solidFill>
              <a:effectLst>
                <a:outerShdw blurRad="38100" dist="38100" dir="2700000" algn="tl">
                  <a:srgbClr val="000000">
                    <a:alpha val="43137"/>
                  </a:srgbClr>
                </a:outerShdw>
              </a:effectLst>
              <a:latin typeface="Rockwell" pitchFamily="18" charset="0"/>
            </a:endParaRPr>
          </a:p>
        </p:txBody>
      </p:sp>
      <p:sp>
        <p:nvSpPr>
          <p:cNvPr id="39941" name="Slide Number Placeholder 1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62631B8-C208-47D6-ABFE-CBF8DD55708B}" type="slidenum">
              <a:rPr lang="en-US"/>
              <a:pPr eaLnBrk="1" hangingPunct="1"/>
              <a:t>52</a:t>
            </a:fld>
            <a:endParaRPr lang="en-US"/>
          </a:p>
        </p:txBody>
      </p:sp>
      <p:pic>
        <p:nvPicPr>
          <p:cNvPr id="39942" name="Picture 7" descr="http://us.123rf.com/450wm/coramax/coramax1208/coramax120800580/14767183-3d-people--human-character-climb-the-staircase--stair-3d-render-illustration.jpg?ver=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0250" y="5105400"/>
            <a:ext cx="333375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7479880"/>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ppt_x</p:attrName>
                                        </p:attrNameLst>
                                      </p:cBhvr>
                                      <p:tavLst>
                                        <p:tav tm="0">
                                          <p:val>
                                            <p:strVal val="#ppt_x-.2"/>
                                          </p:val>
                                        </p:tav>
                                        <p:tav tm="100000">
                                          <p:val>
                                            <p:strVal val="#ppt_x"/>
                                          </p:val>
                                        </p:tav>
                                      </p:tavLst>
                                    </p:anim>
                                    <p:anim calcmode="lin" valueType="num">
                                      <p:cBhvr>
                                        <p:cTn id="8"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9" dur="1000"/>
                                        <p:tgtEl>
                                          <p:spTgt spid="1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7" presetClass="entr" presetSubtype="1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17" presetClass="entr" presetSubtype="1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p:cTn id="20" dur="500" fill="hold"/>
                                        <p:tgtEl>
                                          <p:spTgt spid="11"/>
                                        </p:tgtEl>
                                        <p:attrNameLst>
                                          <p:attrName>ppt_w</p:attrName>
                                        </p:attrNameLst>
                                      </p:cBhvr>
                                      <p:tavLst>
                                        <p:tav tm="0">
                                          <p:val>
                                            <p:fltVal val="0"/>
                                          </p:val>
                                        </p:tav>
                                        <p:tav tm="100000">
                                          <p:val>
                                            <p:strVal val="#ppt_w"/>
                                          </p:val>
                                        </p:tav>
                                      </p:tavLst>
                                    </p:anim>
                                    <p:anim calcmode="lin" valueType="num">
                                      <p:cBhvr>
                                        <p:cTn id="21" dur="5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17F6BF-4F31-402D-9E18-326A1A612CB6}" type="slidenum">
              <a:rPr lang="en-US"/>
              <a:pPr eaLnBrk="1" hangingPunct="1"/>
              <a:t>53</a:t>
            </a:fld>
            <a:endParaRPr lang="en-US"/>
          </a:p>
        </p:txBody>
      </p:sp>
      <p:sp>
        <p:nvSpPr>
          <p:cNvPr id="4" name="Rectangle 3"/>
          <p:cNvSpPr>
            <a:spLocks noChangeArrowheads="1"/>
          </p:cNvSpPr>
          <p:nvPr/>
        </p:nvSpPr>
        <p:spPr bwMode="auto">
          <a:xfrm>
            <a:off x="547688" y="1524000"/>
            <a:ext cx="821531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sz="2400">
              <a:latin typeface="Berlin Sans FB Demi" panose="020E0802020502020306" pitchFamily="34" charset="0"/>
            </a:endParaRPr>
          </a:p>
          <a:p>
            <a:pPr algn="ctr" eaLnBrk="1" hangingPunct="1"/>
            <a:r>
              <a:rPr lang="en-US" sz="2400">
                <a:latin typeface="Berlin Sans FB Demi" panose="020E0802020502020306" pitchFamily="34" charset="0"/>
              </a:rPr>
              <a:t>UNTUK MENINGKATKAN KOMPETENSI DAN PROFESIONALISME </a:t>
            </a:r>
            <a:r>
              <a:rPr lang="id-ID" sz="2400">
                <a:latin typeface="Berlin Sans FB Demi" panose="020E0802020502020306" pitchFamily="34" charset="0"/>
              </a:rPr>
              <a:t> </a:t>
            </a:r>
            <a:r>
              <a:rPr lang="en-US" sz="2400">
                <a:latin typeface="Berlin Sans FB Demi" panose="020E0802020502020306" pitchFamily="34" charset="0"/>
              </a:rPr>
              <a:t>PEJABAT FUNGSIONAL YANG AKAN </a:t>
            </a:r>
          </a:p>
          <a:p>
            <a:pPr algn="ctr" eaLnBrk="1" hangingPunct="1"/>
            <a:r>
              <a:rPr lang="en-US" sz="2400">
                <a:solidFill>
                  <a:srgbClr val="FF0000"/>
                </a:solidFill>
                <a:latin typeface="Berlin Sans FB Demi" panose="020E0802020502020306" pitchFamily="34" charset="0"/>
              </a:rPr>
              <a:t>NAIK JENJANG JABATAN LEBIH TINGGI, </a:t>
            </a:r>
            <a:endParaRPr lang="id-ID" sz="2400">
              <a:solidFill>
                <a:srgbClr val="FF0000"/>
              </a:solidFill>
              <a:latin typeface="Berlin Sans FB Demi" panose="020E0802020502020306" pitchFamily="34" charset="0"/>
            </a:endParaRPr>
          </a:p>
          <a:p>
            <a:pPr algn="ctr" eaLnBrk="1" hangingPunct="1"/>
            <a:r>
              <a:rPr lang="en-US" sz="2400">
                <a:latin typeface="Berlin Sans FB Demi" panose="020E0802020502020306" pitchFamily="34" charset="0"/>
              </a:rPr>
              <a:t>HARUS MENGIKUTI DAN LULUS </a:t>
            </a:r>
            <a:endParaRPr lang="id-ID" sz="2400">
              <a:latin typeface="Berlin Sans FB Demi" panose="020E0802020502020306" pitchFamily="34" charset="0"/>
            </a:endParaRPr>
          </a:p>
          <a:p>
            <a:pPr algn="ctr" eaLnBrk="1" hangingPunct="1"/>
            <a:r>
              <a:rPr lang="en-US" sz="2400">
                <a:solidFill>
                  <a:srgbClr val="FF0000"/>
                </a:solidFill>
                <a:latin typeface="Berlin Sans FB Demi" panose="020E0802020502020306" pitchFamily="34" charset="0"/>
              </a:rPr>
              <a:t>UJI KOMPETENSI </a:t>
            </a:r>
          </a:p>
        </p:txBody>
      </p:sp>
      <p:sp>
        <p:nvSpPr>
          <p:cNvPr id="5" name="Rectangle 4"/>
          <p:cNvSpPr/>
          <p:nvPr/>
        </p:nvSpPr>
        <p:spPr>
          <a:xfrm>
            <a:off x="2743200" y="914400"/>
            <a:ext cx="3445687" cy="523220"/>
          </a:xfrm>
          <a:prstGeom prst="rect">
            <a:avLst/>
          </a:prstGeom>
        </p:spPr>
        <p:txBody>
          <a:bodyPr wrap="none">
            <a:spAutoFit/>
          </a:bodyPr>
          <a:lstStyle/>
          <a:p>
            <a:pPr algn="ctr">
              <a:defRPr/>
            </a:pPr>
            <a:r>
              <a:rPr lang="en-US" sz="2800" b="1" dirty="0" smtClean="0">
                <a:solidFill>
                  <a:srgbClr val="0000FF"/>
                </a:solidFill>
                <a:effectLst>
                  <a:outerShdw blurRad="38100" dist="38100" dir="2700000" algn="tl">
                    <a:srgbClr val="000000">
                      <a:alpha val="43137"/>
                    </a:srgbClr>
                  </a:outerShdw>
                </a:effectLst>
                <a:latin typeface="Rockwell" pitchFamily="18" charset="0"/>
              </a:rPr>
              <a:t>UJI </a:t>
            </a:r>
            <a:r>
              <a:rPr lang="en-US" sz="2800" b="1" dirty="0">
                <a:solidFill>
                  <a:srgbClr val="0000FF"/>
                </a:solidFill>
                <a:effectLst>
                  <a:outerShdw blurRad="38100" dist="38100" dir="2700000" algn="tl">
                    <a:srgbClr val="000000">
                      <a:alpha val="43137"/>
                    </a:srgbClr>
                  </a:outerShdw>
                </a:effectLst>
                <a:latin typeface="Rockwell" pitchFamily="18" charset="0"/>
              </a:rPr>
              <a:t>KOMPETENSI </a:t>
            </a:r>
            <a:endParaRPr lang="id-ID" sz="2800" b="1" dirty="0">
              <a:solidFill>
                <a:srgbClr val="0000FF"/>
              </a:solidFill>
              <a:effectLst>
                <a:outerShdw blurRad="38100" dist="38100" dir="2700000" algn="tl">
                  <a:srgbClr val="000000">
                    <a:alpha val="43137"/>
                  </a:srgbClr>
                </a:outerShdw>
              </a:effectLst>
              <a:latin typeface="Rockwell" pitchFamily="18" charset="0"/>
            </a:endParaRPr>
          </a:p>
        </p:txBody>
      </p:sp>
      <p:pic>
        <p:nvPicPr>
          <p:cNvPr id="38917" name="Picture 2" descr="Hasil gambar untuk 3D PEOP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4000500"/>
            <a:ext cx="2928938"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8" name="AutoShape 4" descr="Hasil gambar untuk 3D PEOPLE"/>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d-ID"/>
          </a:p>
        </p:txBody>
      </p:sp>
      <p:sp>
        <p:nvSpPr>
          <p:cNvPr id="38919" name="AutoShape 6" descr="Hasil gambar untuk 3D PEOPLE"/>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d-ID"/>
          </a:p>
        </p:txBody>
      </p:sp>
      <p:sp>
        <p:nvSpPr>
          <p:cNvPr id="38920" name="AutoShape 8" descr="Hasil gambar untuk 3D PEOPLE"/>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id-ID"/>
          </a:p>
        </p:txBody>
      </p:sp>
      <p:sp>
        <p:nvSpPr>
          <p:cNvPr id="10" name="Rectangle 9"/>
          <p:cNvSpPr/>
          <p:nvPr/>
        </p:nvSpPr>
        <p:spPr>
          <a:xfrm>
            <a:off x="0" y="6429375"/>
            <a:ext cx="4214813" cy="4286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11" name="Rectangle 10"/>
          <p:cNvSpPr/>
          <p:nvPr/>
        </p:nvSpPr>
        <p:spPr>
          <a:xfrm>
            <a:off x="0" y="6572250"/>
            <a:ext cx="4429125" cy="2857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Tree>
    <p:extLst>
      <p:ext uri="{BB962C8B-B14F-4D97-AF65-F5344CB8AC3E}">
        <p14:creationId xmlns:p14="http://schemas.microsoft.com/office/powerpoint/2010/main" val="24944743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solidFill>
                  <a:srgbClr val="C00000"/>
                </a:solidFill>
              </a:rPr>
              <a:t>RANGKAP JABATAN</a:t>
            </a:r>
            <a:endParaRPr lang="id-ID" b="1" dirty="0">
              <a:solidFill>
                <a:srgbClr val="C00000"/>
              </a:solidFill>
            </a:endParaRPr>
          </a:p>
        </p:txBody>
      </p:sp>
      <p:sp>
        <p:nvSpPr>
          <p:cNvPr id="3" name="Content Placeholder 2"/>
          <p:cNvSpPr>
            <a:spLocks noGrp="1"/>
          </p:cNvSpPr>
          <p:nvPr>
            <p:ph idx="1"/>
          </p:nvPr>
        </p:nvSpPr>
        <p:spPr/>
        <p:txBody>
          <a:bodyPr/>
          <a:lstStyle/>
          <a:p>
            <a:r>
              <a:rPr lang="id-ID" dirty="0"/>
              <a:t>Dalam rangka optimalisasi pelaksanaan tugas dan pencapaian kinerja organisasi, pejabat fungsional</a:t>
            </a:r>
            <a:r>
              <a:rPr lang="id-ID" b="1" dirty="0">
                <a:solidFill>
                  <a:srgbClr val="C00000"/>
                </a:solidFill>
              </a:rPr>
              <a:t> dilarang rangkap Jabatan</a:t>
            </a:r>
            <a:r>
              <a:rPr lang="id-ID" dirty="0"/>
              <a:t> dengan JA atau JPT, kecuali untuk JA atau JPT yang kompetensi dan bidang tugas Jabatannya sama dan tidak dapat dipisahkan dengan kompetensi dan bidang tugas JF. </a:t>
            </a:r>
          </a:p>
        </p:txBody>
      </p:sp>
    </p:spTree>
    <p:extLst>
      <p:ext uri="{BB962C8B-B14F-4D97-AF65-F5344CB8AC3E}">
        <p14:creationId xmlns:p14="http://schemas.microsoft.com/office/powerpoint/2010/main" val="341280193"/>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id-ID" sz="4800" b="1" dirty="0">
                <a:solidFill>
                  <a:srgbClr val="C00000"/>
                </a:solidFill>
              </a:rPr>
              <a:t>Pemberhentian dari </a:t>
            </a:r>
            <a:r>
              <a:rPr lang="id-ID" sz="4800" b="1" dirty="0" smtClean="0">
                <a:solidFill>
                  <a:srgbClr val="C00000"/>
                </a:solidFill>
              </a:rPr>
              <a:t/>
            </a:r>
            <a:br>
              <a:rPr lang="id-ID" sz="4800" b="1" dirty="0" smtClean="0">
                <a:solidFill>
                  <a:srgbClr val="C00000"/>
                </a:solidFill>
              </a:rPr>
            </a:br>
            <a:r>
              <a:rPr lang="id-ID" sz="4800" b="1" dirty="0" smtClean="0">
                <a:solidFill>
                  <a:srgbClr val="C00000"/>
                </a:solidFill>
              </a:rPr>
              <a:t>Jabatan </a:t>
            </a:r>
            <a:r>
              <a:rPr lang="id-ID" sz="4800" b="1" dirty="0">
                <a:solidFill>
                  <a:srgbClr val="C00000"/>
                </a:solidFill>
              </a:rPr>
              <a:t>Fungsional</a:t>
            </a:r>
          </a:p>
        </p:txBody>
      </p:sp>
      <p:sp>
        <p:nvSpPr>
          <p:cNvPr id="3" name="Content Placeholder 2"/>
          <p:cNvSpPr>
            <a:spLocks noGrp="1"/>
          </p:cNvSpPr>
          <p:nvPr>
            <p:ph idx="1"/>
          </p:nvPr>
        </p:nvSpPr>
        <p:spPr>
          <a:xfrm>
            <a:off x="762000" y="1596413"/>
            <a:ext cx="5682208" cy="4297363"/>
          </a:xfrm>
        </p:spPr>
        <p:txBody>
          <a:bodyPr>
            <a:normAutofit fontScale="77500" lnSpcReduction="20000"/>
          </a:bodyPr>
          <a:lstStyle/>
          <a:p>
            <a:endParaRPr lang="id-ID" dirty="0"/>
          </a:p>
          <a:p>
            <a:pPr marL="0" indent="0">
              <a:buNone/>
            </a:pPr>
            <a:r>
              <a:rPr lang="id-ID" sz="3600" b="1" dirty="0"/>
              <a:t>PNS diberhentikan dari JF apabila: </a:t>
            </a:r>
            <a:endParaRPr lang="id-ID" b="1" dirty="0"/>
          </a:p>
          <a:p>
            <a:r>
              <a:rPr lang="id-ID" dirty="0" smtClean="0">
                <a:solidFill>
                  <a:srgbClr val="C00000"/>
                </a:solidFill>
              </a:rPr>
              <a:t>mengundurkan </a:t>
            </a:r>
            <a:r>
              <a:rPr lang="id-ID" dirty="0">
                <a:solidFill>
                  <a:srgbClr val="C00000"/>
                </a:solidFill>
              </a:rPr>
              <a:t>diri dari Jabatan; </a:t>
            </a:r>
          </a:p>
          <a:p>
            <a:r>
              <a:rPr lang="id-ID" dirty="0" smtClean="0">
                <a:solidFill>
                  <a:srgbClr val="0070C0"/>
                </a:solidFill>
              </a:rPr>
              <a:t>diberhentikan </a:t>
            </a:r>
            <a:r>
              <a:rPr lang="id-ID" dirty="0">
                <a:solidFill>
                  <a:srgbClr val="0070C0"/>
                </a:solidFill>
              </a:rPr>
              <a:t>sementara sebagai PNS; </a:t>
            </a:r>
          </a:p>
          <a:p>
            <a:r>
              <a:rPr lang="it-IT" dirty="0" smtClean="0">
                <a:solidFill>
                  <a:srgbClr val="0070C0"/>
                </a:solidFill>
              </a:rPr>
              <a:t>menjalani </a:t>
            </a:r>
            <a:r>
              <a:rPr lang="it-IT" dirty="0">
                <a:solidFill>
                  <a:srgbClr val="0070C0"/>
                </a:solidFill>
              </a:rPr>
              <a:t>cuti di luar tanggungan negara; </a:t>
            </a:r>
          </a:p>
          <a:p>
            <a:r>
              <a:rPr lang="id-ID" dirty="0" smtClean="0">
                <a:solidFill>
                  <a:srgbClr val="0070C0"/>
                </a:solidFill>
              </a:rPr>
              <a:t>menjalani </a:t>
            </a:r>
            <a:r>
              <a:rPr lang="id-ID" dirty="0">
                <a:solidFill>
                  <a:srgbClr val="0070C0"/>
                </a:solidFill>
              </a:rPr>
              <a:t>tugas belajar lebih dari 6 (enam) bulan; </a:t>
            </a:r>
          </a:p>
          <a:p>
            <a:r>
              <a:rPr lang="id-ID" dirty="0" smtClean="0">
                <a:solidFill>
                  <a:srgbClr val="0070C0"/>
                </a:solidFill>
              </a:rPr>
              <a:t>ditugaskan </a:t>
            </a:r>
            <a:r>
              <a:rPr lang="id-ID" dirty="0">
                <a:solidFill>
                  <a:srgbClr val="0070C0"/>
                </a:solidFill>
              </a:rPr>
              <a:t>secara penuh di luar JF; atau </a:t>
            </a:r>
          </a:p>
          <a:p>
            <a:r>
              <a:rPr lang="id-ID" dirty="0" smtClean="0">
                <a:solidFill>
                  <a:srgbClr val="C00000"/>
                </a:solidFill>
              </a:rPr>
              <a:t>tidak </a:t>
            </a:r>
            <a:r>
              <a:rPr lang="id-ID" dirty="0">
                <a:solidFill>
                  <a:srgbClr val="C00000"/>
                </a:solidFill>
              </a:rPr>
              <a:t>memenuhi persyaratan Jabatan.</a:t>
            </a:r>
            <a:r>
              <a:rPr lang="id-ID" dirty="0"/>
              <a:t> </a:t>
            </a:r>
          </a:p>
          <a:p>
            <a:endParaRPr lang="id-ID" dirty="0"/>
          </a:p>
        </p:txBody>
      </p:sp>
      <p:sp>
        <p:nvSpPr>
          <p:cNvPr id="4" name="Rectangle 3"/>
          <p:cNvSpPr/>
          <p:nvPr/>
        </p:nvSpPr>
        <p:spPr>
          <a:xfrm>
            <a:off x="6876256" y="2492896"/>
            <a:ext cx="2160240" cy="2677656"/>
          </a:xfrm>
          <a:prstGeom prst="rect">
            <a:avLst/>
          </a:prstGeom>
          <a:solidFill>
            <a:schemeClr val="accent6">
              <a:lumMod val="20000"/>
              <a:lumOff val="80000"/>
            </a:schemeClr>
          </a:solidFill>
          <a:ln>
            <a:solidFill>
              <a:schemeClr val="accent1"/>
            </a:solidFill>
          </a:ln>
        </p:spPr>
        <p:txBody>
          <a:bodyPr wrap="square">
            <a:spAutoFit/>
          </a:bodyPr>
          <a:lstStyle/>
          <a:p>
            <a:r>
              <a:rPr lang="id-ID" sz="2400" dirty="0" smtClean="0">
                <a:solidFill>
                  <a:srgbClr val="0070C0"/>
                </a:solidFill>
              </a:rPr>
              <a:t>dapat </a:t>
            </a:r>
            <a:r>
              <a:rPr lang="id-ID" sz="2400" dirty="0">
                <a:solidFill>
                  <a:srgbClr val="0070C0"/>
                </a:solidFill>
              </a:rPr>
              <a:t>diangkat kembali sesuai dengan jenjang JF terakhir apabila tersedia lowongan Jabatan. </a:t>
            </a:r>
          </a:p>
        </p:txBody>
      </p:sp>
      <p:sp>
        <p:nvSpPr>
          <p:cNvPr id="5" name="Right Brace 4"/>
          <p:cNvSpPr/>
          <p:nvPr/>
        </p:nvSpPr>
        <p:spPr>
          <a:xfrm>
            <a:off x="6084168" y="2786152"/>
            <a:ext cx="792088" cy="2083008"/>
          </a:xfrm>
          <a:prstGeom prst="righ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6" name="TextBox 5"/>
          <p:cNvSpPr txBox="1"/>
          <p:nvPr/>
        </p:nvSpPr>
        <p:spPr>
          <a:xfrm>
            <a:off x="2971800" y="5914502"/>
            <a:ext cx="2627642" cy="646331"/>
          </a:xfrm>
          <a:prstGeom prst="rect">
            <a:avLst/>
          </a:prstGeom>
          <a:noFill/>
        </p:spPr>
        <p:txBody>
          <a:bodyPr wrap="none" rtlCol="0">
            <a:spAutoFit/>
          </a:bodyPr>
          <a:lstStyle/>
          <a:p>
            <a:r>
              <a:rPr lang="id-ID" sz="3600" dirty="0" smtClean="0">
                <a:solidFill>
                  <a:srgbClr val="C00000"/>
                </a:solidFill>
              </a:rPr>
              <a:t>(PP 11/2017)</a:t>
            </a:r>
            <a:endParaRPr lang="id-ID" sz="3600" dirty="0">
              <a:solidFill>
                <a:srgbClr val="C00000"/>
              </a:solidFill>
            </a:endParaRPr>
          </a:p>
        </p:txBody>
      </p:sp>
    </p:spTree>
    <p:extLst>
      <p:ext uri="{BB962C8B-B14F-4D97-AF65-F5344CB8AC3E}">
        <p14:creationId xmlns:p14="http://schemas.microsoft.com/office/powerpoint/2010/main" val="3239568552"/>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187575"/>
            <a:ext cx="8610600" cy="3451225"/>
          </a:xfrm>
        </p:spPr>
        <p:txBody>
          <a:bodyPr>
            <a:noAutofit/>
          </a:bodyPr>
          <a:lstStyle/>
          <a:p>
            <a:r>
              <a:rPr lang="id-ID" sz="2000" b="1" dirty="0" smtClean="0">
                <a:solidFill>
                  <a:schemeClr val="tx2">
                    <a:lumMod val="50000"/>
                  </a:schemeClr>
                </a:solidFill>
              </a:rPr>
              <a:t>Tidak terpenuhi AK Kumulatif</a:t>
            </a:r>
          </a:p>
          <a:p>
            <a:r>
              <a:rPr lang="id-ID" sz="2000" b="1" dirty="0" smtClean="0">
                <a:solidFill>
                  <a:schemeClr val="tx2">
                    <a:lumMod val="50000"/>
                  </a:schemeClr>
                </a:solidFill>
              </a:rPr>
              <a:t>Tidak terpenuhi AK Pengembangan Profesi / PKB</a:t>
            </a:r>
          </a:p>
          <a:p>
            <a:r>
              <a:rPr lang="id-ID" sz="2000" b="1" dirty="0" smtClean="0">
                <a:solidFill>
                  <a:schemeClr val="tx2">
                    <a:lumMod val="50000"/>
                  </a:schemeClr>
                </a:solidFill>
              </a:rPr>
              <a:t>Penilaian AK tidak mengacu pada ketentuan</a:t>
            </a:r>
          </a:p>
          <a:p>
            <a:r>
              <a:rPr lang="id-ID" sz="2000" b="1" dirty="0" smtClean="0">
                <a:solidFill>
                  <a:schemeClr val="tx2">
                    <a:lumMod val="50000"/>
                  </a:schemeClr>
                </a:solidFill>
              </a:rPr>
              <a:t>AK Penunjang &gt; 20%</a:t>
            </a:r>
          </a:p>
          <a:p>
            <a:r>
              <a:rPr lang="id-ID" sz="2000" b="1" dirty="0">
                <a:solidFill>
                  <a:schemeClr val="tx2">
                    <a:lumMod val="50000"/>
                  </a:schemeClr>
                </a:solidFill>
              </a:rPr>
              <a:t>AK tidak dikonversi 65% bagi yang alih kelompok Terampil ke Ahli </a:t>
            </a:r>
            <a:r>
              <a:rPr lang="id-ID" sz="2000" b="1" dirty="0" smtClean="0">
                <a:solidFill>
                  <a:schemeClr val="tx2">
                    <a:lumMod val="50000"/>
                  </a:schemeClr>
                </a:solidFill>
              </a:rPr>
              <a:t>(bagi JF yang menerapkan)</a:t>
            </a:r>
          </a:p>
          <a:p>
            <a:r>
              <a:rPr lang="id-ID" sz="2000" b="1" dirty="0" smtClean="0">
                <a:solidFill>
                  <a:schemeClr val="tx2">
                    <a:lumMod val="50000"/>
                  </a:schemeClr>
                </a:solidFill>
              </a:rPr>
              <a:t>Penilaian AK tidak dibreakdown per sub unsur keg (AK glondongan)</a:t>
            </a:r>
          </a:p>
          <a:p>
            <a:r>
              <a:rPr lang="id-ID" sz="2000" b="1" dirty="0" smtClean="0">
                <a:solidFill>
                  <a:schemeClr val="tx2">
                    <a:lumMod val="50000"/>
                  </a:schemeClr>
                </a:solidFill>
              </a:rPr>
              <a:t>PAK ditetapkan oleh Pejabat yang tidak berwenang sesuai jenjang</a:t>
            </a:r>
          </a:p>
          <a:p>
            <a:r>
              <a:rPr lang="id-ID" sz="2000" b="1" dirty="0" smtClean="0">
                <a:solidFill>
                  <a:schemeClr val="tx2">
                    <a:lumMod val="50000"/>
                  </a:schemeClr>
                </a:solidFill>
              </a:rPr>
              <a:t>PAK ditetapkan lewat bulan Januari / Juli</a:t>
            </a:r>
          </a:p>
          <a:p>
            <a:r>
              <a:rPr lang="id-ID" sz="2000" b="1" dirty="0" smtClean="0">
                <a:solidFill>
                  <a:schemeClr val="tx2">
                    <a:lumMod val="50000"/>
                  </a:schemeClr>
                </a:solidFill>
              </a:rPr>
              <a:t>PAK terakhir yang dilampirkan tidak asli (hanya FC)</a:t>
            </a:r>
          </a:p>
          <a:p>
            <a:r>
              <a:rPr lang="id-ID" sz="2000" b="1" dirty="0" smtClean="0">
                <a:solidFill>
                  <a:schemeClr val="tx2">
                    <a:lumMod val="50000"/>
                  </a:schemeClr>
                </a:solidFill>
              </a:rPr>
              <a:t>PAK tidak ditandatangani &amp; stempel basah</a:t>
            </a:r>
          </a:p>
          <a:p>
            <a:endParaRPr lang="id-ID" sz="2000" b="1" dirty="0" smtClean="0">
              <a:solidFill>
                <a:schemeClr val="tx2">
                  <a:lumMod val="50000"/>
                </a:schemeClr>
              </a:solidFill>
            </a:endParaRPr>
          </a:p>
          <a:p>
            <a:endParaRPr lang="id-ID" sz="2000" b="1" dirty="0">
              <a:solidFill>
                <a:schemeClr val="tx2">
                  <a:lumMod val="50000"/>
                </a:schemeClr>
              </a:solidFill>
            </a:endParaRPr>
          </a:p>
        </p:txBody>
      </p:sp>
      <p:sp>
        <p:nvSpPr>
          <p:cNvPr id="3" name="Title 2"/>
          <p:cNvSpPr>
            <a:spLocks noGrp="1"/>
          </p:cNvSpPr>
          <p:nvPr>
            <p:ph type="title"/>
          </p:nvPr>
        </p:nvSpPr>
        <p:spPr/>
        <p:txBody>
          <a:bodyPr>
            <a:normAutofit fontScale="90000"/>
          </a:bodyPr>
          <a:lstStyle/>
          <a:p>
            <a:r>
              <a:rPr lang="id-ID" sz="3600" b="1" dirty="0" smtClean="0">
                <a:solidFill>
                  <a:srgbClr val="C00000"/>
                </a:solidFill>
              </a:rPr>
              <a:t>PERMASALAHAN PAK </a:t>
            </a:r>
            <a:r>
              <a:rPr lang="en-US" sz="3600" b="1" dirty="0" smtClean="0">
                <a:solidFill>
                  <a:srgbClr val="C00000"/>
                </a:solidFill>
              </a:rPr>
              <a:t/>
            </a:r>
            <a:br>
              <a:rPr lang="en-US" sz="3600" b="1" dirty="0" smtClean="0">
                <a:solidFill>
                  <a:srgbClr val="C00000"/>
                </a:solidFill>
              </a:rPr>
            </a:br>
            <a:r>
              <a:rPr lang="id-ID" sz="3600" b="1" dirty="0" smtClean="0">
                <a:solidFill>
                  <a:srgbClr val="C00000"/>
                </a:solidFill>
              </a:rPr>
              <a:t>PADA USUL KENAIKAN PANGKAT</a:t>
            </a:r>
            <a:endParaRPr lang="id-ID" sz="3600" b="1" dirty="0">
              <a:solidFill>
                <a:srgbClr val="C00000"/>
              </a:solidFill>
            </a:endParaRPr>
          </a:p>
        </p:txBody>
      </p:sp>
    </p:spTree>
    <p:extLst>
      <p:ext uri="{BB962C8B-B14F-4D97-AF65-F5344CB8AC3E}">
        <p14:creationId xmlns:p14="http://schemas.microsoft.com/office/powerpoint/2010/main" val="257534480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KEBIJAKAN KENAIKAN PANGKAT PNS FORMASI JABATAN FUNGSIONAL</a:t>
            </a:r>
            <a:endParaRPr lang="en-US" b="1" dirty="0">
              <a:solidFill>
                <a:srgbClr val="C00000"/>
              </a:solidFill>
            </a:endParaRPr>
          </a:p>
        </p:txBody>
      </p:sp>
      <p:sp>
        <p:nvSpPr>
          <p:cNvPr id="3" name="Content Placeholder 2"/>
          <p:cNvSpPr>
            <a:spLocks noGrp="1"/>
          </p:cNvSpPr>
          <p:nvPr>
            <p:ph idx="1"/>
          </p:nvPr>
        </p:nvSpPr>
        <p:spPr>
          <a:xfrm>
            <a:off x="457200" y="2103437"/>
            <a:ext cx="8229600" cy="4525963"/>
          </a:xfrm>
        </p:spPr>
        <p:txBody>
          <a:bodyPr>
            <a:normAutofit/>
          </a:bodyPr>
          <a:lstStyle/>
          <a:p>
            <a:r>
              <a:rPr lang="en-US" dirty="0" err="1" smtClean="0"/>
              <a:t>Sebelum</a:t>
            </a:r>
            <a:r>
              <a:rPr lang="en-US" dirty="0" smtClean="0"/>
              <a:t> </a:t>
            </a:r>
            <a:r>
              <a:rPr lang="en-US" dirty="0" err="1" smtClean="0"/>
              <a:t>diangkat</a:t>
            </a:r>
            <a:r>
              <a:rPr lang="en-US" dirty="0" smtClean="0"/>
              <a:t> </a:t>
            </a:r>
            <a:r>
              <a:rPr lang="en-US" dirty="0" err="1" smtClean="0"/>
              <a:t>dalam</a:t>
            </a:r>
            <a:r>
              <a:rPr lang="en-US" dirty="0" smtClean="0"/>
              <a:t> </a:t>
            </a:r>
            <a:r>
              <a:rPr lang="en-US" dirty="0" err="1" smtClean="0"/>
              <a:t>jabatan</a:t>
            </a:r>
            <a:r>
              <a:rPr lang="en-US" dirty="0" smtClean="0"/>
              <a:t> </a:t>
            </a:r>
            <a:r>
              <a:rPr lang="en-US" dirty="0" err="1" smtClean="0"/>
              <a:t>fungsional</a:t>
            </a:r>
            <a:r>
              <a:rPr lang="en-US" dirty="0" smtClean="0"/>
              <a:t> </a:t>
            </a:r>
            <a:r>
              <a:rPr lang="en-US" dirty="0" err="1" smtClean="0"/>
              <a:t>sesuai</a:t>
            </a:r>
            <a:r>
              <a:rPr lang="en-US" dirty="0" smtClean="0"/>
              <a:t> dg </a:t>
            </a:r>
            <a:r>
              <a:rPr lang="en-US" dirty="0" err="1" smtClean="0"/>
              <a:t>formasi</a:t>
            </a:r>
            <a:r>
              <a:rPr lang="en-US" dirty="0" smtClean="0"/>
              <a:t> </a:t>
            </a:r>
            <a:r>
              <a:rPr lang="en-US" dirty="0" err="1" smtClean="0"/>
              <a:t>hanya</a:t>
            </a:r>
            <a:r>
              <a:rPr lang="en-US" dirty="0" smtClean="0"/>
              <a:t> </a:t>
            </a:r>
            <a:r>
              <a:rPr lang="en-US" dirty="0" err="1" smtClean="0"/>
              <a:t>diberikan</a:t>
            </a:r>
            <a:r>
              <a:rPr lang="en-US" dirty="0" smtClean="0"/>
              <a:t> KP </a:t>
            </a:r>
            <a:r>
              <a:rPr lang="en-US" dirty="0" err="1" smtClean="0"/>
              <a:t>Reguler</a:t>
            </a:r>
            <a:r>
              <a:rPr lang="en-US" dirty="0" smtClean="0"/>
              <a:t> 1 (</a:t>
            </a:r>
            <a:r>
              <a:rPr lang="en-US" dirty="0" err="1" smtClean="0"/>
              <a:t>satu</a:t>
            </a:r>
            <a:r>
              <a:rPr lang="en-US" dirty="0" smtClean="0"/>
              <a:t>) kali, </a:t>
            </a:r>
            <a:r>
              <a:rPr lang="en-US" dirty="0" err="1" smtClean="0"/>
              <a:t>selanjutnya</a:t>
            </a:r>
            <a:r>
              <a:rPr lang="en-US" dirty="0" smtClean="0"/>
              <a:t> agar </a:t>
            </a:r>
            <a:r>
              <a:rPr lang="en-US" dirty="0" err="1" smtClean="0"/>
              <a:t>diangkat</a:t>
            </a:r>
            <a:r>
              <a:rPr lang="en-US" dirty="0" smtClean="0"/>
              <a:t> </a:t>
            </a:r>
            <a:r>
              <a:rPr lang="en-US" dirty="0" err="1" smtClean="0"/>
              <a:t>dlm</a:t>
            </a:r>
            <a:r>
              <a:rPr lang="en-US" dirty="0" smtClean="0"/>
              <a:t> </a:t>
            </a:r>
            <a:r>
              <a:rPr lang="en-US" dirty="0" err="1" smtClean="0"/>
              <a:t>jabfung</a:t>
            </a:r>
            <a:r>
              <a:rPr lang="en-US" dirty="0" smtClean="0"/>
              <a:t> </a:t>
            </a:r>
            <a:r>
              <a:rPr lang="en-US" dirty="0" err="1" smtClean="0"/>
              <a:t>sesuai</a:t>
            </a:r>
            <a:r>
              <a:rPr lang="en-US" dirty="0" smtClean="0"/>
              <a:t> dg </a:t>
            </a:r>
            <a:r>
              <a:rPr lang="en-US" dirty="0" err="1" smtClean="0"/>
              <a:t>formasi</a:t>
            </a:r>
            <a:r>
              <a:rPr lang="en-US" dirty="0" smtClean="0"/>
              <a:t>.</a:t>
            </a:r>
          </a:p>
          <a:p>
            <a:r>
              <a:rPr lang="en-US" dirty="0" err="1" smtClean="0"/>
              <a:t>Tidak</a:t>
            </a:r>
            <a:r>
              <a:rPr lang="en-US" dirty="0" smtClean="0"/>
              <a:t> </a:t>
            </a:r>
            <a:r>
              <a:rPr lang="en-US" dirty="0" err="1" smtClean="0"/>
              <a:t>bisa</a:t>
            </a:r>
            <a:r>
              <a:rPr lang="en-US" dirty="0" smtClean="0"/>
              <a:t> KP </a:t>
            </a:r>
            <a:r>
              <a:rPr lang="en-US" dirty="0" err="1" smtClean="0"/>
              <a:t>Penyesuaian</a:t>
            </a:r>
            <a:r>
              <a:rPr lang="en-US" dirty="0" smtClean="0"/>
              <a:t> </a:t>
            </a:r>
            <a:r>
              <a:rPr lang="en-US" dirty="0" err="1" smtClean="0"/>
              <a:t>Ijazah</a:t>
            </a:r>
            <a:r>
              <a:rPr lang="en-US" dirty="0" smtClean="0"/>
              <a:t> </a:t>
            </a:r>
            <a:r>
              <a:rPr lang="en-US" dirty="0" err="1" smtClean="0"/>
              <a:t>sebelum</a:t>
            </a:r>
            <a:r>
              <a:rPr lang="en-US" dirty="0" smtClean="0"/>
              <a:t> </a:t>
            </a:r>
            <a:r>
              <a:rPr lang="en-US" dirty="0" err="1" smtClean="0"/>
              <a:t>diangkat</a:t>
            </a:r>
            <a:r>
              <a:rPr lang="en-US" dirty="0" smtClean="0"/>
              <a:t> </a:t>
            </a:r>
            <a:r>
              <a:rPr lang="en-US" dirty="0" err="1" smtClean="0"/>
              <a:t>dalam</a:t>
            </a:r>
            <a:r>
              <a:rPr lang="en-US" dirty="0" smtClean="0"/>
              <a:t> jab. </a:t>
            </a:r>
            <a:r>
              <a:rPr lang="en-US" dirty="0" err="1" smtClean="0"/>
              <a:t>Fungsional</a:t>
            </a:r>
            <a:r>
              <a:rPr lang="en-US" dirty="0" smtClean="0"/>
              <a:t> </a:t>
            </a:r>
            <a:r>
              <a:rPr lang="en-US" dirty="0" err="1" smtClean="0"/>
              <a:t>sesuai</a:t>
            </a:r>
            <a:r>
              <a:rPr lang="en-US" dirty="0" smtClean="0"/>
              <a:t> dg </a:t>
            </a:r>
            <a:r>
              <a:rPr lang="en-US" dirty="0" err="1" smtClean="0"/>
              <a:t>formasi</a:t>
            </a:r>
            <a:r>
              <a:rPr lang="en-US" dirty="0" smtClean="0"/>
              <a:t>.</a:t>
            </a:r>
          </a:p>
        </p:txBody>
      </p:sp>
    </p:spTree>
    <p:extLst>
      <p:ext uri="{BB962C8B-B14F-4D97-AF65-F5344CB8AC3E}">
        <p14:creationId xmlns:p14="http://schemas.microsoft.com/office/powerpoint/2010/main" val="332001334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Autofit/>
          </a:bodyPr>
          <a:lstStyle/>
          <a:p>
            <a:r>
              <a:rPr lang="en-US" sz="3200" b="1" dirty="0" smtClean="0">
                <a:solidFill>
                  <a:srgbClr val="C00000"/>
                </a:solidFill>
              </a:rPr>
              <a:t>PNS </a:t>
            </a:r>
            <a:r>
              <a:rPr lang="en-US" sz="3200" b="1" dirty="0" err="1" smtClean="0">
                <a:solidFill>
                  <a:srgbClr val="C00000"/>
                </a:solidFill>
              </a:rPr>
              <a:t>formasi</a:t>
            </a:r>
            <a:r>
              <a:rPr lang="en-US" sz="3200" b="1" dirty="0" smtClean="0">
                <a:solidFill>
                  <a:srgbClr val="C00000"/>
                </a:solidFill>
              </a:rPr>
              <a:t> </a:t>
            </a:r>
            <a:r>
              <a:rPr lang="en-US" sz="3200" b="1" dirty="0" err="1" smtClean="0">
                <a:solidFill>
                  <a:srgbClr val="C00000"/>
                </a:solidFill>
              </a:rPr>
              <a:t>Jabfung</a:t>
            </a:r>
            <a:r>
              <a:rPr lang="en-US" sz="3200" b="1" dirty="0" smtClean="0">
                <a:solidFill>
                  <a:srgbClr val="C00000"/>
                </a:solidFill>
              </a:rPr>
              <a:t> </a:t>
            </a:r>
            <a:r>
              <a:rPr lang="en-US" sz="3200" b="1" dirty="0" err="1" smtClean="0">
                <a:solidFill>
                  <a:srgbClr val="C00000"/>
                </a:solidFill>
              </a:rPr>
              <a:t>tetapi</a:t>
            </a:r>
            <a:r>
              <a:rPr lang="en-US" sz="3200" b="1" dirty="0" smtClean="0">
                <a:solidFill>
                  <a:srgbClr val="C00000"/>
                </a:solidFill>
              </a:rPr>
              <a:t> </a:t>
            </a:r>
            <a:r>
              <a:rPr lang="en-US" sz="3200" b="1" dirty="0" err="1" smtClean="0">
                <a:solidFill>
                  <a:srgbClr val="C00000"/>
                </a:solidFill>
              </a:rPr>
              <a:t>belum</a:t>
            </a:r>
            <a:r>
              <a:rPr lang="en-US" sz="3200" b="1" dirty="0" smtClean="0">
                <a:solidFill>
                  <a:srgbClr val="C00000"/>
                </a:solidFill>
              </a:rPr>
              <a:t> </a:t>
            </a:r>
            <a:r>
              <a:rPr lang="en-US" sz="3200" b="1" dirty="0" err="1" smtClean="0">
                <a:solidFill>
                  <a:srgbClr val="C00000"/>
                </a:solidFill>
              </a:rPr>
              <a:t>diangkat</a:t>
            </a:r>
            <a:r>
              <a:rPr lang="en-US" sz="3200" b="1" dirty="0" smtClean="0">
                <a:solidFill>
                  <a:srgbClr val="C00000"/>
                </a:solidFill>
              </a:rPr>
              <a:t> </a:t>
            </a:r>
            <a:r>
              <a:rPr lang="en-US" sz="3200" b="1" dirty="0" err="1" smtClean="0">
                <a:solidFill>
                  <a:srgbClr val="C00000"/>
                </a:solidFill>
              </a:rPr>
              <a:t>dapat</a:t>
            </a:r>
            <a:r>
              <a:rPr lang="en-US" sz="3200" b="1" dirty="0" smtClean="0">
                <a:solidFill>
                  <a:srgbClr val="C00000"/>
                </a:solidFill>
              </a:rPr>
              <a:t> </a:t>
            </a:r>
            <a:r>
              <a:rPr lang="en-US" sz="3200" b="1" dirty="0" err="1" smtClean="0">
                <a:solidFill>
                  <a:srgbClr val="C00000"/>
                </a:solidFill>
              </a:rPr>
              <a:t>dipertimbangkan</a:t>
            </a:r>
            <a:r>
              <a:rPr lang="en-US" sz="3200" b="1" dirty="0" smtClean="0">
                <a:solidFill>
                  <a:srgbClr val="C00000"/>
                </a:solidFill>
              </a:rPr>
              <a:t> </a:t>
            </a:r>
            <a:r>
              <a:rPr lang="en-US" sz="3200" b="1" dirty="0">
                <a:solidFill>
                  <a:srgbClr val="C00000"/>
                </a:solidFill>
              </a:rPr>
              <a:t>KP </a:t>
            </a:r>
            <a:r>
              <a:rPr lang="en-US" sz="3200" b="1" dirty="0" err="1">
                <a:solidFill>
                  <a:srgbClr val="C00000"/>
                </a:solidFill>
              </a:rPr>
              <a:t>Reguler</a:t>
            </a:r>
            <a:r>
              <a:rPr lang="en-US" sz="3200" b="1" dirty="0">
                <a:solidFill>
                  <a:srgbClr val="C00000"/>
                </a:solidFill>
              </a:rPr>
              <a:t> </a:t>
            </a:r>
            <a:r>
              <a:rPr lang="en-US" sz="3200" b="1" dirty="0" smtClean="0">
                <a:solidFill>
                  <a:srgbClr val="C00000"/>
                </a:solidFill>
              </a:rPr>
              <a:t>&gt; </a:t>
            </a:r>
            <a:r>
              <a:rPr lang="en-US" sz="3200" b="1" dirty="0">
                <a:solidFill>
                  <a:srgbClr val="C00000"/>
                </a:solidFill>
              </a:rPr>
              <a:t>1 kali </a:t>
            </a:r>
            <a:r>
              <a:rPr lang="en-US" sz="3200" b="1" dirty="0" err="1" smtClean="0">
                <a:solidFill>
                  <a:srgbClr val="C00000"/>
                </a:solidFill>
              </a:rPr>
              <a:t>apabila</a:t>
            </a:r>
            <a:r>
              <a:rPr lang="en-US" sz="3200" b="1" dirty="0" smtClean="0">
                <a:solidFill>
                  <a:srgbClr val="C00000"/>
                </a:solidFill>
              </a:rPr>
              <a:t>:</a:t>
            </a:r>
            <a:endParaRPr lang="en-US" sz="3200" b="1" dirty="0">
              <a:solidFill>
                <a:srgbClr val="C00000"/>
              </a:solidFill>
            </a:endParaRPr>
          </a:p>
        </p:txBody>
      </p:sp>
      <p:sp>
        <p:nvSpPr>
          <p:cNvPr id="3" name="Content Placeholder 2"/>
          <p:cNvSpPr>
            <a:spLocks noGrp="1"/>
          </p:cNvSpPr>
          <p:nvPr>
            <p:ph idx="1"/>
          </p:nvPr>
        </p:nvSpPr>
        <p:spPr/>
        <p:txBody>
          <a:bodyPr/>
          <a:lstStyle/>
          <a:p>
            <a:pPr marL="0" indent="0">
              <a:buNone/>
            </a:pPr>
            <a:endParaRPr lang="en-US" dirty="0"/>
          </a:p>
          <a:p>
            <a:pPr lvl="1"/>
            <a:r>
              <a:rPr lang="en-US" dirty="0" err="1"/>
              <a:t>Masih</a:t>
            </a:r>
            <a:r>
              <a:rPr lang="en-US" dirty="0"/>
              <a:t> </a:t>
            </a:r>
            <a:r>
              <a:rPr lang="en-US" dirty="0" err="1" smtClean="0"/>
              <a:t>tetap</a:t>
            </a:r>
            <a:r>
              <a:rPr lang="en-US" dirty="0" smtClean="0"/>
              <a:t> </a:t>
            </a:r>
            <a:r>
              <a:rPr lang="en-US" dirty="0" err="1" smtClean="0"/>
              <a:t>melaksanakan</a:t>
            </a:r>
            <a:r>
              <a:rPr lang="en-US" dirty="0" smtClean="0"/>
              <a:t> </a:t>
            </a:r>
            <a:r>
              <a:rPr lang="en-US" dirty="0" err="1"/>
              <a:t>tugas</a:t>
            </a:r>
            <a:r>
              <a:rPr lang="en-US" dirty="0"/>
              <a:t> </a:t>
            </a:r>
            <a:r>
              <a:rPr lang="en-US" dirty="0" err="1" smtClean="0"/>
              <a:t>pd</a:t>
            </a:r>
            <a:r>
              <a:rPr lang="en-US" dirty="0" smtClean="0"/>
              <a:t> unit </a:t>
            </a:r>
            <a:r>
              <a:rPr lang="en-US" dirty="0" err="1" smtClean="0"/>
              <a:t>kerja</a:t>
            </a:r>
            <a:r>
              <a:rPr lang="en-US" dirty="0" smtClean="0"/>
              <a:t> yang </a:t>
            </a:r>
            <a:r>
              <a:rPr lang="en-US" dirty="0" err="1" smtClean="0"/>
              <a:t>tugas</a:t>
            </a:r>
            <a:r>
              <a:rPr lang="en-US" dirty="0" smtClean="0"/>
              <a:t> &amp; </a:t>
            </a:r>
            <a:r>
              <a:rPr lang="en-US" dirty="0" err="1" smtClean="0"/>
              <a:t>fungsinya</a:t>
            </a:r>
            <a:r>
              <a:rPr lang="en-US" dirty="0" smtClean="0"/>
              <a:t> </a:t>
            </a:r>
            <a:r>
              <a:rPr lang="en-US" dirty="0" err="1" smtClean="0"/>
              <a:t>sesuai</a:t>
            </a:r>
            <a:r>
              <a:rPr lang="en-US" dirty="0" smtClean="0"/>
              <a:t> dg </a:t>
            </a:r>
            <a:r>
              <a:rPr lang="en-US" dirty="0" err="1" smtClean="0"/>
              <a:t>formasi</a:t>
            </a:r>
            <a:r>
              <a:rPr lang="en-US" dirty="0" smtClean="0"/>
              <a:t> </a:t>
            </a:r>
            <a:r>
              <a:rPr lang="en-US" dirty="0" err="1" smtClean="0"/>
              <a:t>jabfung</a:t>
            </a:r>
            <a:r>
              <a:rPr lang="en-US" dirty="0" smtClean="0"/>
              <a:t> </a:t>
            </a:r>
            <a:r>
              <a:rPr lang="en-US" dirty="0" err="1" smtClean="0"/>
              <a:t>ybs</a:t>
            </a:r>
            <a:r>
              <a:rPr lang="en-US" dirty="0" smtClean="0"/>
              <a:t>. </a:t>
            </a:r>
            <a:endParaRPr lang="en-US" dirty="0"/>
          </a:p>
          <a:p>
            <a:pPr lvl="1"/>
            <a:r>
              <a:rPr lang="en-US" dirty="0" err="1" smtClean="0"/>
              <a:t>Belum</a:t>
            </a:r>
            <a:r>
              <a:rPr lang="en-US" dirty="0" smtClean="0"/>
              <a:t> </a:t>
            </a:r>
            <a:r>
              <a:rPr lang="en-US" dirty="0" err="1" smtClean="0"/>
              <a:t>mengikuti</a:t>
            </a:r>
            <a:r>
              <a:rPr lang="en-US" dirty="0" smtClean="0"/>
              <a:t> </a:t>
            </a:r>
            <a:r>
              <a:rPr lang="en-US" dirty="0" err="1" smtClean="0"/>
              <a:t>Diklat</a:t>
            </a:r>
            <a:r>
              <a:rPr lang="en-US" dirty="0" smtClean="0"/>
              <a:t> </a:t>
            </a:r>
            <a:r>
              <a:rPr lang="en-US" dirty="0" err="1" smtClean="0"/>
              <a:t>fungsional</a:t>
            </a:r>
            <a:r>
              <a:rPr lang="en-US" dirty="0" smtClean="0"/>
              <a:t> yang </a:t>
            </a:r>
            <a:r>
              <a:rPr lang="en-US" dirty="0" err="1" smtClean="0"/>
              <a:t>disyaratkan</a:t>
            </a:r>
            <a:r>
              <a:rPr lang="en-US" dirty="0" smtClean="0"/>
              <a:t> </a:t>
            </a:r>
            <a:r>
              <a:rPr lang="en-US" dirty="0" err="1" smtClean="0"/>
              <a:t>karena</a:t>
            </a:r>
            <a:r>
              <a:rPr lang="en-US" dirty="0" smtClean="0"/>
              <a:t> </a:t>
            </a:r>
            <a:r>
              <a:rPr lang="en-US" dirty="0" err="1" smtClean="0"/>
              <a:t>bukan</a:t>
            </a:r>
            <a:r>
              <a:rPr lang="en-US" dirty="0" smtClean="0"/>
              <a:t> </a:t>
            </a:r>
            <a:r>
              <a:rPr lang="en-US" dirty="0" err="1" smtClean="0"/>
              <a:t>kesalahan</a:t>
            </a:r>
            <a:r>
              <a:rPr lang="en-US" dirty="0" smtClean="0"/>
              <a:t> PNS </a:t>
            </a:r>
            <a:r>
              <a:rPr lang="en-US" dirty="0" err="1" smtClean="0"/>
              <a:t>ybs</a:t>
            </a:r>
            <a:r>
              <a:rPr lang="en-US" dirty="0" smtClean="0"/>
              <a:t> </a:t>
            </a:r>
            <a:r>
              <a:rPr lang="en-US" dirty="0" smtClean="0">
                <a:solidFill>
                  <a:srgbClr val="C00000"/>
                </a:solidFill>
              </a:rPr>
              <a:t>(</a:t>
            </a:r>
            <a:r>
              <a:rPr lang="en-US" dirty="0" err="1" smtClean="0">
                <a:solidFill>
                  <a:srgbClr val="C00000"/>
                </a:solidFill>
              </a:rPr>
              <a:t>dibuktikan</a:t>
            </a:r>
            <a:r>
              <a:rPr lang="en-US" dirty="0" smtClean="0">
                <a:solidFill>
                  <a:srgbClr val="C00000"/>
                </a:solidFill>
              </a:rPr>
              <a:t> dg </a:t>
            </a:r>
            <a:r>
              <a:rPr lang="en-US" dirty="0" err="1" smtClean="0">
                <a:solidFill>
                  <a:srgbClr val="C00000"/>
                </a:solidFill>
              </a:rPr>
              <a:t>surat</a:t>
            </a:r>
            <a:r>
              <a:rPr lang="en-US" dirty="0" smtClean="0">
                <a:solidFill>
                  <a:srgbClr val="C00000"/>
                </a:solidFill>
              </a:rPr>
              <a:t> </a:t>
            </a:r>
            <a:r>
              <a:rPr lang="en-US" dirty="0" err="1" smtClean="0">
                <a:solidFill>
                  <a:srgbClr val="C00000"/>
                </a:solidFill>
              </a:rPr>
              <a:t>keterangan</a:t>
            </a:r>
            <a:r>
              <a:rPr lang="en-US" dirty="0" smtClean="0">
                <a:solidFill>
                  <a:srgbClr val="C00000"/>
                </a:solidFill>
              </a:rPr>
              <a:t>/</a:t>
            </a:r>
            <a:r>
              <a:rPr lang="en-US" dirty="0" err="1" smtClean="0">
                <a:solidFill>
                  <a:srgbClr val="C00000"/>
                </a:solidFill>
              </a:rPr>
              <a:t>pernyataan</a:t>
            </a:r>
            <a:r>
              <a:rPr lang="en-US" dirty="0" smtClean="0">
                <a:solidFill>
                  <a:srgbClr val="C00000"/>
                </a:solidFill>
              </a:rPr>
              <a:t> </a:t>
            </a:r>
            <a:r>
              <a:rPr lang="en-US" dirty="0" err="1" smtClean="0">
                <a:solidFill>
                  <a:srgbClr val="C00000"/>
                </a:solidFill>
              </a:rPr>
              <a:t>dari</a:t>
            </a:r>
            <a:r>
              <a:rPr lang="en-US" dirty="0" smtClean="0">
                <a:solidFill>
                  <a:srgbClr val="C00000"/>
                </a:solidFill>
              </a:rPr>
              <a:t> </a:t>
            </a:r>
            <a:r>
              <a:rPr lang="en-US" dirty="0" err="1" smtClean="0">
                <a:solidFill>
                  <a:srgbClr val="C00000"/>
                </a:solidFill>
              </a:rPr>
              <a:t>pyb</a:t>
            </a:r>
            <a:r>
              <a:rPr lang="en-US" dirty="0" smtClean="0">
                <a:solidFill>
                  <a:srgbClr val="C00000"/>
                </a:solidFill>
              </a:rPr>
              <a:t> </a:t>
            </a:r>
            <a:r>
              <a:rPr lang="en-US" dirty="0" err="1" smtClean="0">
                <a:solidFill>
                  <a:srgbClr val="C00000"/>
                </a:solidFill>
              </a:rPr>
              <a:t>pada</a:t>
            </a:r>
            <a:r>
              <a:rPr lang="en-US" dirty="0" smtClean="0">
                <a:solidFill>
                  <a:srgbClr val="C00000"/>
                </a:solidFill>
              </a:rPr>
              <a:t> </a:t>
            </a:r>
            <a:r>
              <a:rPr lang="en-US" dirty="0" err="1" smtClean="0">
                <a:solidFill>
                  <a:srgbClr val="C00000"/>
                </a:solidFill>
              </a:rPr>
              <a:t>instansinya</a:t>
            </a:r>
            <a:r>
              <a:rPr lang="en-US" dirty="0" smtClean="0">
                <a:solidFill>
                  <a:srgbClr val="C00000"/>
                </a:solidFill>
              </a:rPr>
              <a:t>)</a:t>
            </a:r>
            <a:r>
              <a:rPr lang="en-US" dirty="0" smtClean="0"/>
              <a:t>. </a:t>
            </a:r>
            <a:endParaRPr lang="en-US" dirty="0"/>
          </a:p>
        </p:txBody>
      </p:sp>
    </p:spTree>
    <p:extLst>
      <p:ext uri="{BB962C8B-B14F-4D97-AF65-F5344CB8AC3E}">
        <p14:creationId xmlns:p14="http://schemas.microsoft.com/office/powerpoint/2010/main" val="313585194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28316" y="4379600"/>
            <a:ext cx="3551667" cy="623246"/>
          </a:xfrm>
          <a:prstGeom prst="rect">
            <a:avLst/>
          </a:prstGeom>
          <a:noFill/>
        </p:spPr>
        <p:txBody>
          <a:bodyPr wrap="square" lIns="68493" tIns="34289" rIns="68493" bIns="34289" rtlCol="0">
            <a:spAutoFit/>
          </a:bodyPr>
          <a:lstStyle/>
          <a:p>
            <a:pPr algn="r"/>
            <a:r>
              <a:rPr lang="id-ID" sz="3600" dirty="0" smtClean="0">
                <a:solidFill>
                  <a:srgbClr val="002060"/>
                </a:solidFill>
                <a:latin typeface="Kaushan Script" panose="03060602040705080205" pitchFamily="66" charset="0"/>
              </a:rPr>
              <a:t>Salam...........!!!</a:t>
            </a:r>
            <a:r>
              <a:rPr lang="en-US" sz="3600" dirty="0" smtClean="0">
                <a:solidFill>
                  <a:srgbClr val="002060"/>
                </a:solidFill>
                <a:latin typeface="Kaushan Script" panose="03060602040705080205" pitchFamily="66" charset="0"/>
              </a:rPr>
              <a:t> </a:t>
            </a:r>
          </a:p>
        </p:txBody>
      </p:sp>
      <p:sp>
        <p:nvSpPr>
          <p:cNvPr id="5" name="TextBox 4"/>
          <p:cNvSpPr txBox="1"/>
          <p:nvPr/>
        </p:nvSpPr>
        <p:spPr>
          <a:xfrm>
            <a:off x="0" y="1219200"/>
            <a:ext cx="9302499" cy="1546575"/>
          </a:xfrm>
          <a:prstGeom prst="rect">
            <a:avLst/>
          </a:prstGeom>
          <a:noFill/>
        </p:spPr>
        <p:txBody>
          <a:bodyPr wrap="none" lIns="68493" tIns="34289" rIns="68493" bIns="34289" rtlCol="0">
            <a:spAutoFit/>
          </a:bodyPr>
          <a:lstStyle/>
          <a:p>
            <a:pPr algn="ctr"/>
            <a:r>
              <a:rPr lang="en-US" sz="9600" dirty="0" smtClean="0">
                <a:solidFill>
                  <a:srgbClr val="00B050"/>
                </a:solidFill>
                <a:latin typeface="Lato "/>
              </a:rPr>
              <a:t>T</a:t>
            </a:r>
            <a:r>
              <a:rPr lang="id-ID" sz="9600" dirty="0" smtClean="0">
                <a:solidFill>
                  <a:srgbClr val="00B050"/>
                </a:solidFill>
                <a:latin typeface="Lato "/>
              </a:rPr>
              <a:t>erima      Kasih</a:t>
            </a:r>
            <a:r>
              <a:rPr lang="en-US" sz="9600" dirty="0" smtClean="0">
                <a:solidFill>
                  <a:srgbClr val="00B050"/>
                </a:solidFill>
                <a:latin typeface="Lato "/>
              </a:rPr>
              <a:t>!</a:t>
            </a:r>
            <a:endParaRPr lang="en-US" sz="9600" dirty="0">
              <a:solidFill>
                <a:srgbClr val="00B050"/>
              </a:solidFill>
              <a:latin typeface="Lato "/>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1066" y="1676400"/>
            <a:ext cx="1714500" cy="1714500"/>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5800" y="2514600"/>
            <a:ext cx="3685948" cy="3685948"/>
          </a:xfrm>
          <a:prstGeom prst="ellipse">
            <a:avLst/>
          </a:prstGeom>
          <a:ln>
            <a:noFill/>
          </a:ln>
          <a:effectLst>
            <a:softEdge rad="112500"/>
          </a:effectLst>
        </p:spPr>
      </p:pic>
    </p:spTree>
    <p:extLst>
      <p:ext uri="{BB962C8B-B14F-4D97-AF65-F5344CB8AC3E}">
        <p14:creationId xmlns:p14="http://schemas.microsoft.com/office/powerpoint/2010/main" val="3848014459"/>
      </p:ext>
    </p:extLst>
  </p:cSld>
  <p:clrMapOvr>
    <a:masterClrMapping/>
  </p:clrMapOvr>
  <p:transition spd="slow">
    <p:fade/>
    <p:sndAc>
      <p:stSnd>
        <p:snd r:embed="rId3" name="applaus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80">
                                          <p:stCondLst>
                                            <p:cond delay="0"/>
                                          </p:stCondLst>
                                        </p:cTn>
                                        <p:tgtEl>
                                          <p:spTgt spid="5"/>
                                        </p:tgtEl>
                                      </p:cBhvr>
                                    </p:animEffect>
                                    <p:anim calcmode="lin" valueType="num">
                                      <p:cBhvr>
                                        <p:cTn id="2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gtEl>
                                      </p:cBhvr>
                                      <p:to x="100000" y="60000"/>
                                    </p:animScale>
                                    <p:animScale>
                                      <p:cBhvr>
                                        <p:cTn id="32" dur="166" decel="50000">
                                          <p:stCondLst>
                                            <p:cond delay="676"/>
                                          </p:stCondLst>
                                        </p:cTn>
                                        <p:tgtEl>
                                          <p:spTgt spid="5"/>
                                        </p:tgtEl>
                                      </p:cBhvr>
                                      <p:to x="100000" y="100000"/>
                                    </p:animScale>
                                    <p:animScale>
                                      <p:cBhvr>
                                        <p:cTn id="33" dur="26">
                                          <p:stCondLst>
                                            <p:cond delay="1312"/>
                                          </p:stCondLst>
                                        </p:cTn>
                                        <p:tgtEl>
                                          <p:spTgt spid="5"/>
                                        </p:tgtEl>
                                      </p:cBhvr>
                                      <p:to x="100000" y="80000"/>
                                    </p:animScale>
                                    <p:animScale>
                                      <p:cBhvr>
                                        <p:cTn id="34" dur="166" decel="50000">
                                          <p:stCondLst>
                                            <p:cond delay="1338"/>
                                          </p:stCondLst>
                                        </p:cTn>
                                        <p:tgtEl>
                                          <p:spTgt spid="5"/>
                                        </p:tgtEl>
                                      </p:cBhvr>
                                      <p:to x="100000" y="100000"/>
                                    </p:animScale>
                                    <p:animScale>
                                      <p:cBhvr>
                                        <p:cTn id="35" dur="26">
                                          <p:stCondLst>
                                            <p:cond delay="1642"/>
                                          </p:stCondLst>
                                        </p:cTn>
                                        <p:tgtEl>
                                          <p:spTgt spid="5"/>
                                        </p:tgtEl>
                                      </p:cBhvr>
                                      <p:to x="100000" y="90000"/>
                                    </p:animScale>
                                    <p:animScale>
                                      <p:cBhvr>
                                        <p:cTn id="36" dur="166" decel="50000">
                                          <p:stCondLst>
                                            <p:cond delay="1668"/>
                                          </p:stCondLst>
                                        </p:cTn>
                                        <p:tgtEl>
                                          <p:spTgt spid="5"/>
                                        </p:tgtEl>
                                      </p:cBhvr>
                                      <p:to x="100000" y="100000"/>
                                    </p:animScale>
                                    <p:animScale>
                                      <p:cBhvr>
                                        <p:cTn id="37" dur="26">
                                          <p:stCondLst>
                                            <p:cond delay="1808"/>
                                          </p:stCondLst>
                                        </p:cTn>
                                        <p:tgtEl>
                                          <p:spTgt spid="5"/>
                                        </p:tgtEl>
                                      </p:cBhvr>
                                      <p:to x="100000" y="95000"/>
                                    </p:animScale>
                                    <p:animScale>
                                      <p:cBhvr>
                                        <p:cTn id="38" dur="166" decel="50000">
                                          <p:stCondLst>
                                            <p:cond delay="1834"/>
                                          </p:stCondLst>
                                        </p:cTn>
                                        <p:tgtEl>
                                          <p:spTgt spid="5"/>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circle(in)">
                                      <p:cBhvr>
                                        <p:cTn id="43" dur="2000"/>
                                        <p:tgtEl>
                                          <p:spTgt spid="4"/>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nodeType="clickEffect">
                                  <p:stCondLst>
                                    <p:cond delay="0"/>
                                  </p:stCondLst>
                                  <p:childTnLst>
                                    <p:set>
                                      <p:cBhvr>
                                        <p:cTn id="47" dur="1" fill="hold">
                                          <p:stCondLst>
                                            <p:cond delay="0"/>
                                          </p:stCondLst>
                                        </p:cTn>
                                        <p:tgtEl>
                                          <p:spTgt spid="6"/>
                                        </p:tgtEl>
                                        <p:attrNameLst>
                                          <p:attrName>style.visibility</p:attrName>
                                        </p:attrNameLst>
                                      </p:cBhvr>
                                      <p:to>
                                        <p:strVal val="visible"/>
                                      </p:to>
                                    </p:set>
                                    <p:anim calcmode="lin" valueType="num">
                                      <p:cBhvr>
                                        <p:cTn id="48" dur="500" fill="hold"/>
                                        <p:tgtEl>
                                          <p:spTgt spid="6"/>
                                        </p:tgtEl>
                                        <p:attrNameLst>
                                          <p:attrName>ppt_w</p:attrName>
                                        </p:attrNameLst>
                                      </p:cBhvr>
                                      <p:tavLst>
                                        <p:tav tm="0">
                                          <p:val>
                                            <p:fltVal val="0"/>
                                          </p:val>
                                        </p:tav>
                                        <p:tav tm="100000">
                                          <p:val>
                                            <p:strVal val="#ppt_w"/>
                                          </p:val>
                                        </p:tav>
                                      </p:tavLst>
                                    </p:anim>
                                    <p:anim calcmode="lin" valueType="num">
                                      <p:cBhvr>
                                        <p:cTn id="49" dur="500" fill="hold"/>
                                        <p:tgtEl>
                                          <p:spTgt spid="6"/>
                                        </p:tgtEl>
                                        <p:attrNameLst>
                                          <p:attrName>ppt_h</p:attrName>
                                        </p:attrNameLst>
                                      </p:cBhvr>
                                      <p:tavLst>
                                        <p:tav tm="0">
                                          <p:val>
                                            <p:fltVal val="0"/>
                                          </p:val>
                                        </p:tav>
                                        <p:tav tm="100000">
                                          <p:val>
                                            <p:strVal val="#ppt_h"/>
                                          </p:val>
                                        </p:tav>
                                      </p:tavLst>
                                    </p:anim>
                                    <p:animEffect transition="in" filter="fade">
                                      <p:cBhvr>
                                        <p:cTn id="5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Number Placeholder 4"/>
          <p:cNvSpPr txBox="1">
            <a:spLocks noGrp="1"/>
          </p:cNvSpPr>
          <p:nvPr/>
        </p:nvSpPr>
        <p:spPr bwMode="auto">
          <a:xfrm>
            <a:off x="8153400" y="6421438"/>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5503B2EE-AF22-451E-A316-8ABE4CF80D4A}" type="slidenum">
              <a:rPr lang="en-US" sz="1000">
                <a:solidFill>
                  <a:srgbClr val="BCBC95"/>
                </a:solidFill>
              </a:rPr>
              <a:pPr algn="r" eaLnBrk="1" hangingPunct="1"/>
              <a:t>6</a:t>
            </a:fld>
            <a:endParaRPr lang="en-US" sz="1000">
              <a:solidFill>
                <a:srgbClr val="BCBC95"/>
              </a:solidFill>
            </a:endParaRPr>
          </a:p>
        </p:txBody>
      </p:sp>
      <p:graphicFrame>
        <p:nvGraphicFramePr>
          <p:cNvPr id="59404" name="Group 12"/>
          <p:cNvGraphicFramePr>
            <a:graphicFrameLocks noGrp="1"/>
          </p:cNvGraphicFramePr>
          <p:nvPr>
            <p:extLst/>
          </p:nvPr>
        </p:nvGraphicFramePr>
        <p:xfrm>
          <a:off x="875763" y="1427409"/>
          <a:ext cx="7467600" cy="4406900"/>
        </p:xfrm>
        <a:graphic>
          <a:graphicData uri="http://schemas.openxmlformats.org/drawingml/2006/table">
            <a:tbl>
              <a:tblPr/>
              <a:tblGrid>
                <a:gridCol w="7467600"/>
              </a:tblGrid>
              <a:tr h="4406900">
                <a:tc>
                  <a:txBody>
                    <a:bodyPr/>
                    <a:lstStyle/>
                    <a:p>
                      <a:pPr marL="628650" indent="-457200" eaLnBrk="1" hangingPunct="1">
                        <a:buClr>
                          <a:srgbClr val="FF0000"/>
                        </a:buClr>
                        <a:buFont typeface="+mj-lt"/>
                        <a:buAutoNum type="arabicPeriod"/>
                        <a:defRPr/>
                      </a:pPr>
                      <a:r>
                        <a:rPr lang="en-US" sz="2400" b="1" dirty="0"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rPr>
                        <a:t>M</a:t>
                      </a:r>
                      <a:r>
                        <a:rPr lang="id-ID" sz="2400" b="1" dirty="0"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rPr>
                        <a:t>enyusun formasi jabatan fungsional </a:t>
                      </a:r>
                      <a:endParaRPr lang="en-US" sz="2400" b="1" dirty="0"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endParaRPr>
                    </a:p>
                    <a:p>
                      <a:pPr marL="628650" indent="-457200" eaLnBrk="1" hangingPunct="1">
                        <a:buClr>
                          <a:srgbClr val="FF0000"/>
                        </a:buClr>
                        <a:buFont typeface="+mj-lt"/>
                        <a:buAutoNum type="arabicPeriod"/>
                        <a:defRPr/>
                      </a:pPr>
                      <a:r>
                        <a:rPr lang="en-US" sz="2400" b="1" dirty="0"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rPr>
                        <a:t>M</a:t>
                      </a:r>
                      <a:r>
                        <a:rPr lang="id-ID" sz="2400" b="1" dirty="0"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rPr>
                        <a:t>elaksanakan pengangkatan, pemindahan, pembebasan sementara, pemberhentian dari</a:t>
                      </a:r>
                      <a:r>
                        <a:rPr lang="id-ID" sz="2400" b="1" baseline="0" dirty="0"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rPr>
                        <a:t> </a:t>
                      </a:r>
                      <a:r>
                        <a:rPr lang="id-ID" sz="2400" b="1" dirty="0"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rPr>
                        <a:t>dan dalam jabatan fungsional</a:t>
                      </a:r>
                      <a:endParaRPr lang="en-US" sz="2400" b="1" dirty="0"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endParaRPr>
                    </a:p>
                    <a:p>
                      <a:pPr marL="628650" indent="-457200" eaLnBrk="1" hangingPunct="1">
                        <a:buClr>
                          <a:srgbClr val="FF0000"/>
                        </a:buClr>
                        <a:buFont typeface="+mj-lt"/>
                        <a:buAutoNum type="arabicPeriod"/>
                        <a:defRPr/>
                      </a:pPr>
                      <a:r>
                        <a:rPr lang="en-US" sz="2400" b="1" dirty="0"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rPr>
                        <a:t>P</a:t>
                      </a:r>
                      <a:r>
                        <a:rPr lang="id-ID" sz="2400" b="1" dirty="0"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rPr>
                        <a:t>enyelenggaraan pembinaan karier Pejabat </a:t>
                      </a:r>
                      <a:r>
                        <a:rPr lang="en-US" sz="2400" b="1" dirty="0"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rPr>
                        <a:t> </a:t>
                      </a:r>
                      <a:r>
                        <a:rPr lang="id-ID" sz="2400" b="1" dirty="0"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rPr>
                        <a:t>Fungsional</a:t>
                      </a:r>
                      <a:endParaRPr lang="en-US" sz="2400" b="1" dirty="0"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endParaRPr>
                    </a:p>
                    <a:p>
                      <a:pPr marL="628650" indent="-457200" eaLnBrk="1" hangingPunct="1">
                        <a:buClr>
                          <a:srgbClr val="FF0000"/>
                        </a:buClr>
                        <a:buFont typeface="+mj-lt"/>
                        <a:buAutoNum type="arabicPeriod"/>
                        <a:defRPr/>
                      </a:pPr>
                      <a:r>
                        <a:rPr lang="en-US" sz="2400" b="1" dirty="0"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rPr>
                        <a:t>M</a:t>
                      </a:r>
                      <a:r>
                        <a:rPr lang="id-ID" sz="2400" b="1" dirty="0"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rPr>
                        <a:t>emfasilitasi pelaksanaan tugas Pejabat Fungsional</a:t>
                      </a:r>
                    </a:p>
                    <a:p>
                      <a:pPr marL="628650" indent="-457200" eaLnBrk="1" hangingPunct="1">
                        <a:buClr>
                          <a:srgbClr val="FF0000"/>
                        </a:buClr>
                        <a:buFont typeface="+mj-lt"/>
                        <a:buAutoNum type="arabicPeriod"/>
                        <a:defRPr/>
                      </a:pPr>
                      <a:r>
                        <a:rPr lang="en-US" sz="2400" b="1" dirty="0"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rPr>
                        <a:t>B</a:t>
                      </a:r>
                      <a:r>
                        <a:rPr lang="id-ID" sz="2400" b="1" dirty="0"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rPr>
                        <a:t>erkoordinasi dengan instansi Pembina</a:t>
                      </a:r>
                      <a:r>
                        <a:rPr lang="id-ID" sz="2400" b="1" baseline="0" dirty="0"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rPr>
                        <a:t> </a:t>
                      </a:r>
                      <a:r>
                        <a:rPr lang="id-ID" sz="2400" b="1" dirty="0"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rPr>
                        <a:t>Jab</a:t>
                      </a:r>
                      <a:r>
                        <a:rPr lang="en-US" sz="2400" b="1" dirty="0" err="1"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rPr>
                        <a:t>atan</a:t>
                      </a:r>
                      <a:r>
                        <a:rPr lang="en-US" sz="2400" b="1" dirty="0"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rPr>
                        <a:t> </a:t>
                      </a:r>
                      <a:r>
                        <a:rPr lang="id-ID" sz="2400" b="1" dirty="0"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rPr>
                        <a:t>fung</a:t>
                      </a:r>
                      <a:r>
                        <a:rPr lang="en-US" sz="2400" b="1" dirty="0" err="1" smtClean="0">
                          <a:solidFill>
                            <a:srgbClr val="FFFF00"/>
                          </a:solidFill>
                          <a:effectLst>
                            <a:outerShdw blurRad="38100" dist="38100" dir="2700000" algn="tl">
                              <a:srgbClr val="000000"/>
                            </a:outerShdw>
                          </a:effectLst>
                          <a:latin typeface="Tahoma" pitchFamily="34" charset="0"/>
                          <a:ea typeface="Tahoma" pitchFamily="34" charset="0"/>
                          <a:cs typeface="Tahoma" pitchFamily="34" charset="0"/>
                        </a:rPr>
                        <a:t>sional</a:t>
                      </a:r>
                      <a:endParaRPr kumimoji="0" lang="id-ID" sz="2400" b="1" i="0" u="none" strike="noStrike" cap="none" normalizeH="0" baseline="0" dirty="0" smtClean="0">
                        <a:ln>
                          <a:noFill/>
                        </a:ln>
                        <a:solidFill>
                          <a:srgbClr val="FFFF00"/>
                        </a:solidFill>
                        <a:effectLst>
                          <a:outerShdw blurRad="38100" dist="38100" dir="2700000" algn="tl">
                            <a:srgbClr val="000000"/>
                          </a:outerShdw>
                        </a:effectLst>
                        <a:latin typeface="Verdana" pitchFamily="34" charset="0"/>
                      </a:endParaRPr>
                    </a:p>
                  </a:txBody>
                  <a:tcPr marT="45690" marB="45690" anchor="b" horzOverflow="overflow">
                    <a:lnL w="38100" cap="flat" cmpd="sng" algn="ctr">
                      <a:solidFill>
                        <a:srgbClr val="99FF33"/>
                      </a:solidFill>
                      <a:prstDash val="solid"/>
                      <a:round/>
                      <a:headEnd type="none" w="med" len="med"/>
                      <a:tailEnd type="none" w="med" len="med"/>
                    </a:lnL>
                    <a:lnR w="38100" cap="flat" cmpd="sng" algn="ctr">
                      <a:solidFill>
                        <a:srgbClr val="99FF33"/>
                      </a:solidFill>
                      <a:prstDash val="solid"/>
                      <a:round/>
                      <a:headEnd type="none" w="med" len="med"/>
                      <a:tailEnd type="none" w="med" len="med"/>
                    </a:lnR>
                    <a:lnT w="38100" cap="flat" cmpd="sng" algn="ctr">
                      <a:solidFill>
                        <a:srgbClr val="99FF33"/>
                      </a:solidFill>
                      <a:prstDash val="solid"/>
                      <a:round/>
                      <a:headEnd type="none" w="med" len="med"/>
                      <a:tailEnd type="none" w="med" len="med"/>
                    </a:lnT>
                    <a:lnB w="38100" cap="flat" cmpd="sng" algn="ctr">
                      <a:solidFill>
                        <a:srgbClr val="99FF33"/>
                      </a:solidFill>
                      <a:prstDash val="solid"/>
                      <a:round/>
                      <a:headEnd type="none" w="med" len="med"/>
                      <a:tailEnd type="none" w="med" len="med"/>
                    </a:lnB>
                    <a:lnTlToBr>
                      <a:noFill/>
                    </a:lnTlToBr>
                    <a:lnBlToTr>
                      <a:noFill/>
                    </a:lnBlToTr>
                    <a:solidFill>
                      <a:srgbClr val="002060"/>
                    </a:solidFill>
                  </a:tcPr>
                </a:tc>
              </a:tr>
            </a:tbl>
          </a:graphicData>
        </a:graphic>
      </p:graphicFrame>
      <p:sp>
        <p:nvSpPr>
          <p:cNvPr id="114697" name="WordArt 17"/>
          <p:cNvSpPr>
            <a:spLocks noChangeArrowheads="1" noChangeShapeType="1" noTextEdit="1"/>
          </p:cNvSpPr>
          <p:nvPr/>
        </p:nvSpPr>
        <p:spPr bwMode="auto">
          <a:xfrm>
            <a:off x="1676400" y="400050"/>
            <a:ext cx="5838825" cy="819150"/>
          </a:xfrm>
          <a:prstGeom prst="rect">
            <a:avLst/>
          </a:prstGeom>
        </p:spPr>
        <p:txBody>
          <a:bodyPr wrap="none" fromWordArt="1">
            <a:prstTxWarp prst="textPlain">
              <a:avLst>
                <a:gd name="adj" fmla="val 50000"/>
              </a:avLst>
            </a:prstTxWarp>
          </a:bodyPr>
          <a:lstStyle/>
          <a:p>
            <a:pPr algn="ctr"/>
            <a:r>
              <a:rPr lang="id-ID" sz="3600" kern="10" dirty="0">
                <a:ln w="9525">
                  <a:solidFill>
                    <a:srgbClr val="FF9900"/>
                  </a:solidFill>
                  <a:round/>
                  <a:headEnd/>
                  <a:tailEnd/>
                </a:ln>
                <a:solidFill>
                  <a:srgbClr val="333300"/>
                </a:solidFill>
                <a:latin typeface="Arial Black" panose="020B0A04020102020204" pitchFamily="34" charset="0"/>
              </a:rPr>
              <a:t>Peran Intansi </a:t>
            </a:r>
            <a:r>
              <a:rPr lang="id-ID" sz="3600" kern="10" dirty="0" smtClean="0">
                <a:ln w="9525">
                  <a:solidFill>
                    <a:srgbClr val="FF9900"/>
                  </a:solidFill>
                  <a:round/>
                  <a:headEnd/>
                  <a:tailEnd/>
                </a:ln>
                <a:solidFill>
                  <a:srgbClr val="333300"/>
                </a:solidFill>
                <a:latin typeface="Arial Black" panose="020B0A04020102020204" pitchFamily="34" charset="0"/>
              </a:rPr>
              <a:t>Pengguna</a:t>
            </a:r>
            <a:endParaRPr lang="id-ID" sz="3600" kern="10" dirty="0">
              <a:ln w="9525">
                <a:solidFill>
                  <a:srgbClr val="FF9900"/>
                </a:solidFill>
                <a:round/>
                <a:headEnd/>
                <a:tailEnd/>
              </a:ln>
              <a:solidFill>
                <a:srgbClr val="333300"/>
              </a:solidFill>
              <a:latin typeface="Arial Black" panose="020B0A04020102020204" pitchFamily="34" charset="0"/>
            </a:endParaRPr>
          </a:p>
        </p:txBody>
      </p:sp>
    </p:spTree>
    <p:extLst>
      <p:ext uri="{BB962C8B-B14F-4D97-AF65-F5344CB8AC3E}">
        <p14:creationId xmlns:p14="http://schemas.microsoft.com/office/powerpoint/2010/main" val="1012442195"/>
      </p:ext>
    </p:extLst>
  </p:cSld>
  <p:clrMapOvr>
    <a:masterClrMapping/>
  </p:clrMapOvr>
  <p:transition spd="med">
    <p:split orient="ver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6"/>
          <p:cNvSpPr txBox="1">
            <a:spLocks/>
          </p:cNvSpPr>
          <p:nvPr/>
        </p:nvSpPr>
        <p:spPr>
          <a:xfrm>
            <a:off x="342900" y="76200"/>
            <a:ext cx="7886700" cy="65457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d-ID" sz="4000" dirty="0" smtClean="0">
                <a:solidFill>
                  <a:srgbClr val="00B050"/>
                </a:solidFill>
                <a:latin typeface="Arial Black" pitchFamily="34" charset="0"/>
              </a:rPr>
              <a:t>PELUANG</a:t>
            </a:r>
            <a:r>
              <a:rPr lang="en-US" sz="4000" dirty="0" smtClean="0">
                <a:solidFill>
                  <a:srgbClr val="00B050"/>
                </a:solidFill>
                <a:latin typeface="Arial Black" pitchFamily="34" charset="0"/>
              </a:rPr>
              <a:t> JABFUNG</a:t>
            </a:r>
            <a:endParaRPr lang="id-ID" sz="4000" dirty="0">
              <a:solidFill>
                <a:srgbClr val="00B050"/>
              </a:solidFill>
              <a:latin typeface="Arial Black" pitchFamily="34" charset="0"/>
            </a:endParaRPr>
          </a:p>
        </p:txBody>
      </p:sp>
      <p:grpSp>
        <p:nvGrpSpPr>
          <p:cNvPr id="12" name="Group 13"/>
          <p:cNvGrpSpPr/>
          <p:nvPr/>
        </p:nvGrpSpPr>
        <p:grpSpPr>
          <a:xfrm>
            <a:off x="457200" y="685800"/>
            <a:ext cx="8458201" cy="1040711"/>
            <a:chOff x="1433053" y="2390379"/>
            <a:chExt cx="6921191" cy="1038621"/>
          </a:xfrm>
        </p:grpSpPr>
        <p:sp>
          <p:nvSpPr>
            <p:cNvPr id="2" name="Rectangle 1"/>
            <p:cNvSpPr/>
            <p:nvPr/>
          </p:nvSpPr>
          <p:spPr>
            <a:xfrm>
              <a:off x="2081124" y="2459238"/>
              <a:ext cx="6273119" cy="72008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 name="Rectangle 2"/>
            <p:cNvSpPr/>
            <p:nvPr/>
          </p:nvSpPr>
          <p:spPr>
            <a:xfrm>
              <a:off x="2065359" y="2459238"/>
              <a:ext cx="735846" cy="969762"/>
            </a:xfrm>
            <a:custGeom>
              <a:avLst/>
              <a:gdLst>
                <a:gd name="connsiteX0" fmla="*/ 0 w 1008112"/>
                <a:gd name="connsiteY0" fmla="*/ 0 h 936104"/>
                <a:gd name="connsiteX1" fmla="*/ 1008112 w 1008112"/>
                <a:gd name="connsiteY1" fmla="*/ 0 h 936104"/>
                <a:gd name="connsiteX2" fmla="*/ 1008112 w 1008112"/>
                <a:gd name="connsiteY2" fmla="*/ 936104 h 936104"/>
                <a:gd name="connsiteX3" fmla="*/ 0 w 1008112"/>
                <a:gd name="connsiteY3" fmla="*/ 936104 h 936104"/>
                <a:gd name="connsiteX4" fmla="*/ 0 w 1008112"/>
                <a:gd name="connsiteY4" fmla="*/ 0 h 936104"/>
                <a:gd name="connsiteX0" fmla="*/ 0 w 1023878"/>
                <a:gd name="connsiteY0" fmla="*/ 0 h 936104"/>
                <a:gd name="connsiteX1" fmla="*/ 1023878 w 1023878"/>
                <a:gd name="connsiteY1" fmla="*/ 173420 h 936104"/>
                <a:gd name="connsiteX2" fmla="*/ 1008112 w 1023878"/>
                <a:gd name="connsiteY2" fmla="*/ 936104 h 936104"/>
                <a:gd name="connsiteX3" fmla="*/ 0 w 1023878"/>
                <a:gd name="connsiteY3" fmla="*/ 936104 h 936104"/>
                <a:gd name="connsiteX4" fmla="*/ 0 w 1023878"/>
                <a:gd name="connsiteY4" fmla="*/ 0 h 936104"/>
                <a:gd name="connsiteX0" fmla="*/ 15765 w 1039643"/>
                <a:gd name="connsiteY0" fmla="*/ 0 h 936104"/>
                <a:gd name="connsiteX1" fmla="*/ 1039643 w 1039643"/>
                <a:gd name="connsiteY1" fmla="*/ 173420 h 936104"/>
                <a:gd name="connsiteX2" fmla="*/ 1023877 w 1039643"/>
                <a:gd name="connsiteY2" fmla="*/ 936104 h 936104"/>
                <a:gd name="connsiteX3" fmla="*/ 0 w 1039643"/>
                <a:gd name="connsiteY3" fmla="*/ 605028 h 936104"/>
                <a:gd name="connsiteX4" fmla="*/ 15765 w 1039643"/>
                <a:gd name="connsiteY4" fmla="*/ 0 h 936104"/>
                <a:gd name="connsiteX0" fmla="*/ 15765 w 1039643"/>
                <a:gd name="connsiteY0" fmla="*/ 0 h 840460"/>
                <a:gd name="connsiteX1" fmla="*/ 1039643 w 1039643"/>
                <a:gd name="connsiteY1" fmla="*/ 173420 h 840460"/>
                <a:gd name="connsiteX2" fmla="*/ 992346 w 1039643"/>
                <a:gd name="connsiteY2" fmla="*/ 840460 h 840460"/>
                <a:gd name="connsiteX3" fmla="*/ 0 w 1039643"/>
                <a:gd name="connsiteY3" fmla="*/ 605028 h 840460"/>
                <a:gd name="connsiteX4" fmla="*/ 15765 w 1039643"/>
                <a:gd name="connsiteY4" fmla="*/ 0 h 840460"/>
                <a:gd name="connsiteX0" fmla="*/ 15765 w 992346"/>
                <a:gd name="connsiteY0" fmla="*/ 0 h 840460"/>
                <a:gd name="connsiteX1" fmla="*/ 992346 w 992346"/>
                <a:gd name="connsiteY1" fmla="*/ 173420 h 840460"/>
                <a:gd name="connsiteX2" fmla="*/ 992346 w 992346"/>
                <a:gd name="connsiteY2" fmla="*/ 840460 h 840460"/>
                <a:gd name="connsiteX3" fmla="*/ 0 w 992346"/>
                <a:gd name="connsiteY3" fmla="*/ 605028 h 840460"/>
                <a:gd name="connsiteX4" fmla="*/ 15765 w 992346"/>
                <a:gd name="connsiteY4" fmla="*/ 0 h 840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346" h="840460">
                  <a:moveTo>
                    <a:pt x="15765" y="0"/>
                  </a:moveTo>
                  <a:lnTo>
                    <a:pt x="992346" y="173420"/>
                  </a:lnTo>
                  <a:lnTo>
                    <a:pt x="992346" y="840460"/>
                  </a:lnTo>
                  <a:lnTo>
                    <a:pt x="0" y="605028"/>
                  </a:lnTo>
                  <a:lnTo>
                    <a:pt x="15765" y="0"/>
                  </a:lnTo>
                  <a:close/>
                </a:path>
              </a:pathLst>
            </a:cu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1433053" y="2675262"/>
              <a:ext cx="1368152" cy="753738"/>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smtClean="0">
                  <a:latin typeface="Arial Black" pitchFamily="34" charset="0"/>
                </a:rPr>
                <a:t>1</a:t>
              </a:r>
              <a:endParaRPr lang="id-ID" sz="2800">
                <a:latin typeface="Arial Black" pitchFamily="34" charset="0"/>
              </a:endParaRPr>
            </a:p>
          </p:txBody>
        </p:sp>
        <p:sp>
          <p:nvSpPr>
            <p:cNvPr id="15" name="Rectangle 14"/>
            <p:cNvSpPr/>
            <p:nvPr/>
          </p:nvSpPr>
          <p:spPr>
            <a:xfrm>
              <a:off x="2555409" y="2390379"/>
              <a:ext cx="5798835" cy="829328"/>
            </a:xfrm>
            <a:prstGeom prst="rect">
              <a:avLst/>
            </a:prstGeom>
          </p:spPr>
          <p:txBody>
            <a:bodyPr wrap="square">
              <a:spAutoFit/>
            </a:bodyPr>
            <a:lstStyle/>
            <a:p>
              <a:pPr lvl="1"/>
              <a:r>
                <a:rPr lang="id-ID" sz="2400" dirty="0">
                  <a:solidFill>
                    <a:schemeClr val="bg1"/>
                  </a:solidFill>
                </a:rPr>
                <a:t>Tidak perlu ujian dinas untuk kenaikan pangkat yang pindah golongan.</a:t>
              </a:r>
              <a:endParaRPr lang="id-ID" sz="1600" dirty="0">
                <a:solidFill>
                  <a:schemeClr val="bg1"/>
                </a:solidFill>
              </a:endParaRPr>
            </a:p>
          </p:txBody>
        </p:sp>
      </p:grpSp>
      <p:grpSp>
        <p:nvGrpSpPr>
          <p:cNvPr id="13" name="Group 22"/>
          <p:cNvGrpSpPr/>
          <p:nvPr/>
        </p:nvGrpSpPr>
        <p:grpSpPr>
          <a:xfrm>
            <a:off x="457200" y="1752600"/>
            <a:ext cx="8458199" cy="940876"/>
            <a:chOff x="1433053" y="3620987"/>
            <a:chExt cx="6921190" cy="998491"/>
          </a:xfrm>
        </p:grpSpPr>
        <p:sp>
          <p:nvSpPr>
            <p:cNvPr id="5" name="Rectangle 4"/>
            <p:cNvSpPr/>
            <p:nvPr/>
          </p:nvSpPr>
          <p:spPr>
            <a:xfrm>
              <a:off x="2081124" y="3649716"/>
              <a:ext cx="6273119" cy="72008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2"/>
            <p:cNvSpPr/>
            <p:nvPr/>
          </p:nvSpPr>
          <p:spPr>
            <a:xfrm>
              <a:off x="2065359" y="3649716"/>
              <a:ext cx="735846" cy="969762"/>
            </a:xfrm>
            <a:custGeom>
              <a:avLst/>
              <a:gdLst>
                <a:gd name="connsiteX0" fmla="*/ 0 w 1008112"/>
                <a:gd name="connsiteY0" fmla="*/ 0 h 936104"/>
                <a:gd name="connsiteX1" fmla="*/ 1008112 w 1008112"/>
                <a:gd name="connsiteY1" fmla="*/ 0 h 936104"/>
                <a:gd name="connsiteX2" fmla="*/ 1008112 w 1008112"/>
                <a:gd name="connsiteY2" fmla="*/ 936104 h 936104"/>
                <a:gd name="connsiteX3" fmla="*/ 0 w 1008112"/>
                <a:gd name="connsiteY3" fmla="*/ 936104 h 936104"/>
                <a:gd name="connsiteX4" fmla="*/ 0 w 1008112"/>
                <a:gd name="connsiteY4" fmla="*/ 0 h 936104"/>
                <a:gd name="connsiteX0" fmla="*/ 0 w 1023878"/>
                <a:gd name="connsiteY0" fmla="*/ 0 h 936104"/>
                <a:gd name="connsiteX1" fmla="*/ 1023878 w 1023878"/>
                <a:gd name="connsiteY1" fmla="*/ 173420 h 936104"/>
                <a:gd name="connsiteX2" fmla="*/ 1008112 w 1023878"/>
                <a:gd name="connsiteY2" fmla="*/ 936104 h 936104"/>
                <a:gd name="connsiteX3" fmla="*/ 0 w 1023878"/>
                <a:gd name="connsiteY3" fmla="*/ 936104 h 936104"/>
                <a:gd name="connsiteX4" fmla="*/ 0 w 1023878"/>
                <a:gd name="connsiteY4" fmla="*/ 0 h 936104"/>
                <a:gd name="connsiteX0" fmla="*/ 15765 w 1039643"/>
                <a:gd name="connsiteY0" fmla="*/ 0 h 936104"/>
                <a:gd name="connsiteX1" fmla="*/ 1039643 w 1039643"/>
                <a:gd name="connsiteY1" fmla="*/ 173420 h 936104"/>
                <a:gd name="connsiteX2" fmla="*/ 1023877 w 1039643"/>
                <a:gd name="connsiteY2" fmla="*/ 936104 h 936104"/>
                <a:gd name="connsiteX3" fmla="*/ 0 w 1039643"/>
                <a:gd name="connsiteY3" fmla="*/ 605028 h 936104"/>
                <a:gd name="connsiteX4" fmla="*/ 15765 w 1039643"/>
                <a:gd name="connsiteY4" fmla="*/ 0 h 936104"/>
                <a:gd name="connsiteX0" fmla="*/ 15765 w 1039643"/>
                <a:gd name="connsiteY0" fmla="*/ 0 h 840460"/>
                <a:gd name="connsiteX1" fmla="*/ 1039643 w 1039643"/>
                <a:gd name="connsiteY1" fmla="*/ 173420 h 840460"/>
                <a:gd name="connsiteX2" fmla="*/ 992346 w 1039643"/>
                <a:gd name="connsiteY2" fmla="*/ 840460 h 840460"/>
                <a:gd name="connsiteX3" fmla="*/ 0 w 1039643"/>
                <a:gd name="connsiteY3" fmla="*/ 605028 h 840460"/>
                <a:gd name="connsiteX4" fmla="*/ 15765 w 1039643"/>
                <a:gd name="connsiteY4" fmla="*/ 0 h 840460"/>
                <a:gd name="connsiteX0" fmla="*/ 15765 w 992346"/>
                <a:gd name="connsiteY0" fmla="*/ 0 h 840460"/>
                <a:gd name="connsiteX1" fmla="*/ 992346 w 992346"/>
                <a:gd name="connsiteY1" fmla="*/ 173420 h 840460"/>
                <a:gd name="connsiteX2" fmla="*/ 992346 w 992346"/>
                <a:gd name="connsiteY2" fmla="*/ 840460 h 840460"/>
                <a:gd name="connsiteX3" fmla="*/ 0 w 992346"/>
                <a:gd name="connsiteY3" fmla="*/ 605028 h 840460"/>
                <a:gd name="connsiteX4" fmla="*/ 15765 w 992346"/>
                <a:gd name="connsiteY4" fmla="*/ 0 h 840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346" h="840460">
                  <a:moveTo>
                    <a:pt x="15765" y="0"/>
                  </a:moveTo>
                  <a:lnTo>
                    <a:pt x="992346" y="173420"/>
                  </a:lnTo>
                  <a:lnTo>
                    <a:pt x="992346" y="840460"/>
                  </a:lnTo>
                  <a:lnTo>
                    <a:pt x="0" y="605028"/>
                  </a:lnTo>
                  <a:lnTo>
                    <a:pt x="15765" y="0"/>
                  </a:ln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1433053" y="3865740"/>
              <a:ext cx="1368152" cy="753738"/>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smtClean="0">
                  <a:latin typeface="Arial Black" pitchFamily="34" charset="0"/>
                </a:rPr>
                <a:t>2</a:t>
              </a:r>
              <a:endParaRPr lang="id-ID" sz="2800">
                <a:latin typeface="Arial Black" pitchFamily="34" charset="0"/>
              </a:endParaRPr>
            </a:p>
          </p:txBody>
        </p:sp>
        <p:sp>
          <p:nvSpPr>
            <p:cNvPr id="16" name="Rectangle 15"/>
            <p:cNvSpPr/>
            <p:nvPr/>
          </p:nvSpPr>
          <p:spPr>
            <a:xfrm>
              <a:off x="2555409" y="3620987"/>
              <a:ext cx="5798834" cy="910769"/>
            </a:xfrm>
            <a:prstGeom prst="rect">
              <a:avLst/>
            </a:prstGeom>
          </p:spPr>
          <p:txBody>
            <a:bodyPr wrap="square">
              <a:spAutoFit/>
            </a:bodyPr>
            <a:lstStyle/>
            <a:p>
              <a:pPr lvl="1"/>
              <a:r>
                <a:rPr lang="id-ID" sz="2000" dirty="0"/>
                <a:t>Tidak perlu ujian </a:t>
              </a:r>
              <a:r>
                <a:rPr lang="id-ID" sz="2000" dirty="0" smtClean="0"/>
                <a:t>KP PI </a:t>
              </a:r>
              <a:r>
                <a:rPr lang="id-ID" sz="2000" dirty="0"/>
                <a:t>apabila memperoleh ijazah yang linier dan relevan dengan tugas jabatannya.</a:t>
              </a:r>
              <a:endParaRPr lang="id-ID" sz="1400" dirty="0"/>
            </a:p>
          </p:txBody>
        </p:sp>
      </p:grpSp>
      <p:grpSp>
        <p:nvGrpSpPr>
          <p:cNvPr id="14" name="Group 12"/>
          <p:cNvGrpSpPr/>
          <p:nvPr/>
        </p:nvGrpSpPr>
        <p:grpSpPr>
          <a:xfrm>
            <a:off x="457201" y="2667000"/>
            <a:ext cx="8458198" cy="1035401"/>
            <a:chOff x="1403648" y="4751058"/>
            <a:chExt cx="6950595" cy="1054206"/>
          </a:xfrm>
        </p:grpSpPr>
        <p:sp>
          <p:nvSpPr>
            <p:cNvPr id="8" name="Rectangle 7"/>
            <p:cNvSpPr/>
            <p:nvPr/>
          </p:nvSpPr>
          <p:spPr>
            <a:xfrm>
              <a:off x="2051719" y="4835502"/>
              <a:ext cx="6302524" cy="72008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4000"/>
            </a:p>
          </p:txBody>
        </p:sp>
        <p:sp>
          <p:nvSpPr>
            <p:cNvPr id="9" name="Rectangle 2"/>
            <p:cNvSpPr/>
            <p:nvPr/>
          </p:nvSpPr>
          <p:spPr>
            <a:xfrm>
              <a:off x="2035954" y="4835502"/>
              <a:ext cx="735846" cy="969762"/>
            </a:xfrm>
            <a:custGeom>
              <a:avLst/>
              <a:gdLst>
                <a:gd name="connsiteX0" fmla="*/ 0 w 1008112"/>
                <a:gd name="connsiteY0" fmla="*/ 0 h 936104"/>
                <a:gd name="connsiteX1" fmla="*/ 1008112 w 1008112"/>
                <a:gd name="connsiteY1" fmla="*/ 0 h 936104"/>
                <a:gd name="connsiteX2" fmla="*/ 1008112 w 1008112"/>
                <a:gd name="connsiteY2" fmla="*/ 936104 h 936104"/>
                <a:gd name="connsiteX3" fmla="*/ 0 w 1008112"/>
                <a:gd name="connsiteY3" fmla="*/ 936104 h 936104"/>
                <a:gd name="connsiteX4" fmla="*/ 0 w 1008112"/>
                <a:gd name="connsiteY4" fmla="*/ 0 h 936104"/>
                <a:gd name="connsiteX0" fmla="*/ 0 w 1023878"/>
                <a:gd name="connsiteY0" fmla="*/ 0 h 936104"/>
                <a:gd name="connsiteX1" fmla="*/ 1023878 w 1023878"/>
                <a:gd name="connsiteY1" fmla="*/ 173420 h 936104"/>
                <a:gd name="connsiteX2" fmla="*/ 1008112 w 1023878"/>
                <a:gd name="connsiteY2" fmla="*/ 936104 h 936104"/>
                <a:gd name="connsiteX3" fmla="*/ 0 w 1023878"/>
                <a:gd name="connsiteY3" fmla="*/ 936104 h 936104"/>
                <a:gd name="connsiteX4" fmla="*/ 0 w 1023878"/>
                <a:gd name="connsiteY4" fmla="*/ 0 h 936104"/>
                <a:gd name="connsiteX0" fmla="*/ 15765 w 1039643"/>
                <a:gd name="connsiteY0" fmla="*/ 0 h 936104"/>
                <a:gd name="connsiteX1" fmla="*/ 1039643 w 1039643"/>
                <a:gd name="connsiteY1" fmla="*/ 173420 h 936104"/>
                <a:gd name="connsiteX2" fmla="*/ 1023877 w 1039643"/>
                <a:gd name="connsiteY2" fmla="*/ 936104 h 936104"/>
                <a:gd name="connsiteX3" fmla="*/ 0 w 1039643"/>
                <a:gd name="connsiteY3" fmla="*/ 605028 h 936104"/>
                <a:gd name="connsiteX4" fmla="*/ 15765 w 1039643"/>
                <a:gd name="connsiteY4" fmla="*/ 0 h 936104"/>
                <a:gd name="connsiteX0" fmla="*/ 15765 w 1039643"/>
                <a:gd name="connsiteY0" fmla="*/ 0 h 840460"/>
                <a:gd name="connsiteX1" fmla="*/ 1039643 w 1039643"/>
                <a:gd name="connsiteY1" fmla="*/ 173420 h 840460"/>
                <a:gd name="connsiteX2" fmla="*/ 992346 w 1039643"/>
                <a:gd name="connsiteY2" fmla="*/ 840460 h 840460"/>
                <a:gd name="connsiteX3" fmla="*/ 0 w 1039643"/>
                <a:gd name="connsiteY3" fmla="*/ 605028 h 840460"/>
                <a:gd name="connsiteX4" fmla="*/ 15765 w 1039643"/>
                <a:gd name="connsiteY4" fmla="*/ 0 h 840460"/>
                <a:gd name="connsiteX0" fmla="*/ 15765 w 992346"/>
                <a:gd name="connsiteY0" fmla="*/ 0 h 840460"/>
                <a:gd name="connsiteX1" fmla="*/ 992346 w 992346"/>
                <a:gd name="connsiteY1" fmla="*/ 173420 h 840460"/>
                <a:gd name="connsiteX2" fmla="*/ 992346 w 992346"/>
                <a:gd name="connsiteY2" fmla="*/ 840460 h 840460"/>
                <a:gd name="connsiteX3" fmla="*/ 0 w 992346"/>
                <a:gd name="connsiteY3" fmla="*/ 605028 h 840460"/>
                <a:gd name="connsiteX4" fmla="*/ 15765 w 992346"/>
                <a:gd name="connsiteY4" fmla="*/ 0 h 840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346" h="840460">
                  <a:moveTo>
                    <a:pt x="15765" y="0"/>
                  </a:moveTo>
                  <a:lnTo>
                    <a:pt x="992346" y="173420"/>
                  </a:lnTo>
                  <a:lnTo>
                    <a:pt x="992346" y="840460"/>
                  </a:lnTo>
                  <a:lnTo>
                    <a:pt x="0" y="605028"/>
                  </a:lnTo>
                  <a:lnTo>
                    <a:pt x="15765" y="0"/>
                  </a:lnTo>
                  <a:close/>
                </a:path>
              </a:pathLst>
            </a:cu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Rectangle 9"/>
            <p:cNvSpPr/>
            <p:nvPr/>
          </p:nvSpPr>
          <p:spPr>
            <a:xfrm>
              <a:off x="1403648" y="5051526"/>
              <a:ext cx="1368152" cy="753738"/>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smtClean="0">
                  <a:latin typeface="Arial Black" pitchFamily="34" charset="0"/>
                </a:rPr>
                <a:t>3</a:t>
              </a:r>
              <a:endParaRPr lang="id-ID" sz="2800">
                <a:latin typeface="Arial Black" pitchFamily="34" charset="0"/>
              </a:endParaRPr>
            </a:p>
          </p:txBody>
        </p:sp>
        <p:sp>
          <p:nvSpPr>
            <p:cNvPr id="17" name="Rectangle 16"/>
            <p:cNvSpPr/>
            <p:nvPr/>
          </p:nvSpPr>
          <p:spPr>
            <a:xfrm>
              <a:off x="2521938" y="4751058"/>
              <a:ext cx="5832305" cy="991353"/>
            </a:xfrm>
            <a:prstGeom prst="rect">
              <a:avLst/>
            </a:prstGeom>
          </p:spPr>
          <p:txBody>
            <a:bodyPr wrap="square">
              <a:spAutoFit/>
            </a:bodyPr>
            <a:lstStyle/>
            <a:p>
              <a:pPr lvl="1"/>
              <a:r>
                <a:rPr lang="id-ID" sz="2400" dirty="0"/>
                <a:t>Dimungkinkan kenaikan pangkat dan kenaikan jabatannya lebih cepat dari pada jabatan yang lain.</a:t>
              </a:r>
              <a:endParaRPr lang="id-ID" sz="1600" dirty="0"/>
            </a:p>
          </p:txBody>
        </p:sp>
      </p:grpSp>
      <p:grpSp>
        <p:nvGrpSpPr>
          <p:cNvPr id="18" name="Group 17"/>
          <p:cNvGrpSpPr/>
          <p:nvPr/>
        </p:nvGrpSpPr>
        <p:grpSpPr>
          <a:xfrm>
            <a:off x="457201" y="3733800"/>
            <a:ext cx="8458198" cy="817118"/>
            <a:chOff x="1403648" y="4835502"/>
            <a:chExt cx="6950595" cy="969762"/>
          </a:xfrm>
          <a:solidFill>
            <a:schemeClr val="accent6">
              <a:lumMod val="60000"/>
              <a:lumOff val="40000"/>
            </a:schemeClr>
          </a:solidFill>
        </p:grpSpPr>
        <p:sp>
          <p:nvSpPr>
            <p:cNvPr id="19" name="Rectangle 18"/>
            <p:cNvSpPr/>
            <p:nvPr/>
          </p:nvSpPr>
          <p:spPr>
            <a:xfrm>
              <a:off x="2051719" y="4835502"/>
              <a:ext cx="6302524" cy="7200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Rectangle 2"/>
            <p:cNvSpPr/>
            <p:nvPr/>
          </p:nvSpPr>
          <p:spPr>
            <a:xfrm>
              <a:off x="2035954" y="4835502"/>
              <a:ext cx="735846" cy="969762"/>
            </a:xfrm>
            <a:custGeom>
              <a:avLst/>
              <a:gdLst>
                <a:gd name="connsiteX0" fmla="*/ 0 w 1008112"/>
                <a:gd name="connsiteY0" fmla="*/ 0 h 936104"/>
                <a:gd name="connsiteX1" fmla="*/ 1008112 w 1008112"/>
                <a:gd name="connsiteY1" fmla="*/ 0 h 936104"/>
                <a:gd name="connsiteX2" fmla="*/ 1008112 w 1008112"/>
                <a:gd name="connsiteY2" fmla="*/ 936104 h 936104"/>
                <a:gd name="connsiteX3" fmla="*/ 0 w 1008112"/>
                <a:gd name="connsiteY3" fmla="*/ 936104 h 936104"/>
                <a:gd name="connsiteX4" fmla="*/ 0 w 1008112"/>
                <a:gd name="connsiteY4" fmla="*/ 0 h 936104"/>
                <a:gd name="connsiteX0" fmla="*/ 0 w 1023878"/>
                <a:gd name="connsiteY0" fmla="*/ 0 h 936104"/>
                <a:gd name="connsiteX1" fmla="*/ 1023878 w 1023878"/>
                <a:gd name="connsiteY1" fmla="*/ 173420 h 936104"/>
                <a:gd name="connsiteX2" fmla="*/ 1008112 w 1023878"/>
                <a:gd name="connsiteY2" fmla="*/ 936104 h 936104"/>
                <a:gd name="connsiteX3" fmla="*/ 0 w 1023878"/>
                <a:gd name="connsiteY3" fmla="*/ 936104 h 936104"/>
                <a:gd name="connsiteX4" fmla="*/ 0 w 1023878"/>
                <a:gd name="connsiteY4" fmla="*/ 0 h 936104"/>
                <a:gd name="connsiteX0" fmla="*/ 15765 w 1039643"/>
                <a:gd name="connsiteY0" fmla="*/ 0 h 936104"/>
                <a:gd name="connsiteX1" fmla="*/ 1039643 w 1039643"/>
                <a:gd name="connsiteY1" fmla="*/ 173420 h 936104"/>
                <a:gd name="connsiteX2" fmla="*/ 1023877 w 1039643"/>
                <a:gd name="connsiteY2" fmla="*/ 936104 h 936104"/>
                <a:gd name="connsiteX3" fmla="*/ 0 w 1039643"/>
                <a:gd name="connsiteY3" fmla="*/ 605028 h 936104"/>
                <a:gd name="connsiteX4" fmla="*/ 15765 w 1039643"/>
                <a:gd name="connsiteY4" fmla="*/ 0 h 936104"/>
                <a:gd name="connsiteX0" fmla="*/ 15765 w 1039643"/>
                <a:gd name="connsiteY0" fmla="*/ 0 h 840460"/>
                <a:gd name="connsiteX1" fmla="*/ 1039643 w 1039643"/>
                <a:gd name="connsiteY1" fmla="*/ 173420 h 840460"/>
                <a:gd name="connsiteX2" fmla="*/ 992346 w 1039643"/>
                <a:gd name="connsiteY2" fmla="*/ 840460 h 840460"/>
                <a:gd name="connsiteX3" fmla="*/ 0 w 1039643"/>
                <a:gd name="connsiteY3" fmla="*/ 605028 h 840460"/>
                <a:gd name="connsiteX4" fmla="*/ 15765 w 1039643"/>
                <a:gd name="connsiteY4" fmla="*/ 0 h 840460"/>
                <a:gd name="connsiteX0" fmla="*/ 15765 w 992346"/>
                <a:gd name="connsiteY0" fmla="*/ 0 h 840460"/>
                <a:gd name="connsiteX1" fmla="*/ 992346 w 992346"/>
                <a:gd name="connsiteY1" fmla="*/ 173420 h 840460"/>
                <a:gd name="connsiteX2" fmla="*/ 992346 w 992346"/>
                <a:gd name="connsiteY2" fmla="*/ 840460 h 840460"/>
                <a:gd name="connsiteX3" fmla="*/ 0 w 992346"/>
                <a:gd name="connsiteY3" fmla="*/ 605028 h 840460"/>
                <a:gd name="connsiteX4" fmla="*/ 15765 w 992346"/>
                <a:gd name="connsiteY4" fmla="*/ 0 h 840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346" h="840460">
                  <a:moveTo>
                    <a:pt x="15765" y="0"/>
                  </a:moveTo>
                  <a:lnTo>
                    <a:pt x="992346" y="173420"/>
                  </a:lnTo>
                  <a:lnTo>
                    <a:pt x="992346" y="840460"/>
                  </a:lnTo>
                  <a:lnTo>
                    <a:pt x="0" y="605028"/>
                  </a:lnTo>
                  <a:lnTo>
                    <a:pt x="15765" y="0"/>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1" name="Rectangle 20"/>
            <p:cNvSpPr/>
            <p:nvPr/>
          </p:nvSpPr>
          <p:spPr>
            <a:xfrm>
              <a:off x="1403648" y="5051526"/>
              <a:ext cx="1368152" cy="75373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dirty="0">
                  <a:latin typeface="Arial Black" pitchFamily="34" charset="0"/>
                </a:rPr>
                <a:t>4</a:t>
              </a:r>
            </a:p>
          </p:txBody>
        </p:sp>
        <p:sp>
          <p:nvSpPr>
            <p:cNvPr id="22" name="Rectangle 21"/>
            <p:cNvSpPr/>
            <p:nvPr/>
          </p:nvSpPr>
          <p:spPr>
            <a:xfrm>
              <a:off x="2530772" y="4952589"/>
              <a:ext cx="5572998" cy="547908"/>
            </a:xfrm>
            <a:prstGeom prst="rect">
              <a:avLst/>
            </a:prstGeom>
            <a:noFill/>
          </p:spPr>
          <p:txBody>
            <a:bodyPr wrap="square">
              <a:spAutoFit/>
            </a:bodyPr>
            <a:lstStyle/>
            <a:p>
              <a:pPr lvl="1"/>
              <a:r>
                <a:rPr lang="id-ID" sz="2400" dirty="0"/>
                <a:t>Dapat melebihi pangkat atasan langsungnya.</a:t>
              </a:r>
              <a:endParaRPr lang="id-ID" sz="1600" dirty="0"/>
            </a:p>
          </p:txBody>
        </p:sp>
      </p:grpSp>
      <p:grpSp>
        <p:nvGrpSpPr>
          <p:cNvPr id="23" name="Group 23"/>
          <p:cNvGrpSpPr/>
          <p:nvPr/>
        </p:nvGrpSpPr>
        <p:grpSpPr>
          <a:xfrm>
            <a:off x="457200" y="4572000"/>
            <a:ext cx="8458200" cy="1325028"/>
            <a:chOff x="1403648" y="4835502"/>
            <a:chExt cx="6950596" cy="1188993"/>
          </a:xfrm>
          <a:solidFill>
            <a:srgbClr val="FFC000"/>
          </a:solidFill>
        </p:grpSpPr>
        <p:sp>
          <p:nvSpPr>
            <p:cNvPr id="25" name="Rectangle 24"/>
            <p:cNvSpPr/>
            <p:nvPr/>
          </p:nvSpPr>
          <p:spPr>
            <a:xfrm>
              <a:off x="2051719" y="4835502"/>
              <a:ext cx="6302524" cy="7200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6" name="Rectangle 2"/>
            <p:cNvSpPr/>
            <p:nvPr/>
          </p:nvSpPr>
          <p:spPr>
            <a:xfrm>
              <a:off x="2035954" y="4835502"/>
              <a:ext cx="735846" cy="969762"/>
            </a:xfrm>
            <a:custGeom>
              <a:avLst/>
              <a:gdLst>
                <a:gd name="connsiteX0" fmla="*/ 0 w 1008112"/>
                <a:gd name="connsiteY0" fmla="*/ 0 h 936104"/>
                <a:gd name="connsiteX1" fmla="*/ 1008112 w 1008112"/>
                <a:gd name="connsiteY1" fmla="*/ 0 h 936104"/>
                <a:gd name="connsiteX2" fmla="*/ 1008112 w 1008112"/>
                <a:gd name="connsiteY2" fmla="*/ 936104 h 936104"/>
                <a:gd name="connsiteX3" fmla="*/ 0 w 1008112"/>
                <a:gd name="connsiteY3" fmla="*/ 936104 h 936104"/>
                <a:gd name="connsiteX4" fmla="*/ 0 w 1008112"/>
                <a:gd name="connsiteY4" fmla="*/ 0 h 936104"/>
                <a:gd name="connsiteX0" fmla="*/ 0 w 1023878"/>
                <a:gd name="connsiteY0" fmla="*/ 0 h 936104"/>
                <a:gd name="connsiteX1" fmla="*/ 1023878 w 1023878"/>
                <a:gd name="connsiteY1" fmla="*/ 173420 h 936104"/>
                <a:gd name="connsiteX2" fmla="*/ 1008112 w 1023878"/>
                <a:gd name="connsiteY2" fmla="*/ 936104 h 936104"/>
                <a:gd name="connsiteX3" fmla="*/ 0 w 1023878"/>
                <a:gd name="connsiteY3" fmla="*/ 936104 h 936104"/>
                <a:gd name="connsiteX4" fmla="*/ 0 w 1023878"/>
                <a:gd name="connsiteY4" fmla="*/ 0 h 936104"/>
                <a:gd name="connsiteX0" fmla="*/ 15765 w 1039643"/>
                <a:gd name="connsiteY0" fmla="*/ 0 h 936104"/>
                <a:gd name="connsiteX1" fmla="*/ 1039643 w 1039643"/>
                <a:gd name="connsiteY1" fmla="*/ 173420 h 936104"/>
                <a:gd name="connsiteX2" fmla="*/ 1023877 w 1039643"/>
                <a:gd name="connsiteY2" fmla="*/ 936104 h 936104"/>
                <a:gd name="connsiteX3" fmla="*/ 0 w 1039643"/>
                <a:gd name="connsiteY3" fmla="*/ 605028 h 936104"/>
                <a:gd name="connsiteX4" fmla="*/ 15765 w 1039643"/>
                <a:gd name="connsiteY4" fmla="*/ 0 h 936104"/>
                <a:gd name="connsiteX0" fmla="*/ 15765 w 1039643"/>
                <a:gd name="connsiteY0" fmla="*/ 0 h 840460"/>
                <a:gd name="connsiteX1" fmla="*/ 1039643 w 1039643"/>
                <a:gd name="connsiteY1" fmla="*/ 173420 h 840460"/>
                <a:gd name="connsiteX2" fmla="*/ 992346 w 1039643"/>
                <a:gd name="connsiteY2" fmla="*/ 840460 h 840460"/>
                <a:gd name="connsiteX3" fmla="*/ 0 w 1039643"/>
                <a:gd name="connsiteY3" fmla="*/ 605028 h 840460"/>
                <a:gd name="connsiteX4" fmla="*/ 15765 w 1039643"/>
                <a:gd name="connsiteY4" fmla="*/ 0 h 840460"/>
                <a:gd name="connsiteX0" fmla="*/ 15765 w 992346"/>
                <a:gd name="connsiteY0" fmla="*/ 0 h 840460"/>
                <a:gd name="connsiteX1" fmla="*/ 992346 w 992346"/>
                <a:gd name="connsiteY1" fmla="*/ 173420 h 840460"/>
                <a:gd name="connsiteX2" fmla="*/ 992346 w 992346"/>
                <a:gd name="connsiteY2" fmla="*/ 840460 h 840460"/>
                <a:gd name="connsiteX3" fmla="*/ 0 w 992346"/>
                <a:gd name="connsiteY3" fmla="*/ 605028 h 840460"/>
                <a:gd name="connsiteX4" fmla="*/ 15765 w 992346"/>
                <a:gd name="connsiteY4" fmla="*/ 0 h 840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346" h="840460">
                  <a:moveTo>
                    <a:pt x="15765" y="0"/>
                  </a:moveTo>
                  <a:lnTo>
                    <a:pt x="992346" y="173420"/>
                  </a:lnTo>
                  <a:lnTo>
                    <a:pt x="992346" y="840460"/>
                  </a:lnTo>
                  <a:lnTo>
                    <a:pt x="0" y="605028"/>
                  </a:lnTo>
                  <a:lnTo>
                    <a:pt x="15765" y="0"/>
                  </a:lnTo>
                  <a:close/>
                </a:path>
              </a:pathLst>
            </a:cu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7" name="Rectangle 26"/>
            <p:cNvSpPr/>
            <p:nvPr/>
          </p:nvSpPr>
          <p:spPr>
            <a:xfrm>
              <a:off x="1403648" y="5051526"/>
              <a:ext cx="1368152" cy="753738"/>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dirty="0" smtClean="0">
                  <a:latin typeface="Arial Black" pitchFamily="34" charset="0"/>
                </a:rPr>
                <a:t>5</a:t>
              </a:r>
              <a:endParaRPr lang="id-ID" sz="2800" dirty="0">
                <a:latin typeface="Arial Black" pitchFamily="34" charset="0"/>
              </a:endParaRPr>
            </a:p>
          </p:txBody>
        </p:sp>
        <p:sp>
          <p:nvSpPr>
            <p:cNvPr id="28" name="Rectangle 27"/>
            <p:cNvSpPr/>
            <p:nvPr/>
          </p:nvSpPr>
          <p:spPr>
            <a:xfrm>
              <a:off x="2530773" y="4849416"/>
              <a:ext cx="5823471" cy="1175079"/>
            </a:xfrm>
            <a:prstGeom prst="rect">
              <a:avLst/>
            </a:prstGeom>
            <a:noFill/>
          </p:spPr>
          <p:txBody>
            <a:bodyPr wrap="square">
              <a:spAutoFit/>
            </a:bodyPr>
            <a:lstStyle/>
            <a:p>
              <a:pPr lvl="1"/>
              <a:r>
                <a:rPr lang="id-ID" sz="2400" dirty="0"/>
                <a:t>Penambahan jenjang jabatan sampai dengan jenjang tertinggi.</a:t>
              </a:r>
              <a:endParaRPr lang="id-ID" sz="1600" dirty="0"/>
            </a:p>
          </p:txBody>
        </p:sp>
      </p:grpSp>
      <p:grpSp>
        <p:nvGrpSpPr>
          <p:cNvPr id="24" name="Group 28"/>
          <p:cNvGrpSpPr/>
          <p:nvPr/>
        </p:nvGrpSpPr>
        <p:grpSpPr>
          <a:xfrm>
            <a:off x="457201" y="5681925"/>
            <a:ext cx="8458198" cy="1099875"/>
            <a:chOff x="1403648" y="4835502"/>
            <a:chExt cx="6950595" cy="969762"/>
          </a:xfrm>
          <a:solidFill>
            <a:schemeClr val="accent5">
              <a:lumMod val="60000"/>
              <a:lumOff val="40000"/>
            </a:schemeClr>
          </a:solidFill>
        </p:grpSpPr>
        <p:sp>
          <p:nvSpPr>
            <p:cNvPr id="30" name="Rectangle 29"/>
            <p:cNvSpPr/>
            <p:nvPr/>
          </p:nvSpPr>
          <p:spPr>
            <a:xfrm>
              <a:off x="2051719" y="4835502"/>
              <a:ext cx="6302524" cy="7200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1" name="Rectangle 2"/>
            <p:cNvSpPr/>
            <p:nvPr/>
          </p:nvSpPr>
          <p:spPr>
            <a:xfrm>
              <a:off x="2035954" y="4835502"/>
              <a:ext cx="735846" cy="969762"/>
            </a:xfrm>
            <a:custGeom>
              <a:avLst/>
              <a:gdLst>
                <a:gd name="connsiteX0" fmla="*/ 0 w 1008112"/>
                <a:gd name="connsiteY0" fmla="*/ 0 h 936104"/>
                <a:gd name="connsiteX1" fmla="*/ 1008112 w 1008112"/>
                <a:gd name="connsiteY1" fmla="*/ 0 h 936104"/>
                <a:gd name="connsiteX2" fmla="*/ 1008112 w 1008112"/>
                <a:gd name="connsiteY2" fmla="*/ 936104 h 936104"/>
                <a:gd name="connsiteX3" fmla="*/ 0 w 1008112"/>
                <a:gd name="connsiteY3" fmla="*/ 936104 h 936104"/>
                <a:gd name="connsiteX4" fmla="*/ 0 w 1008112"/>
                <a:gd name="connsiteY4" fmla="*/ 0 h 936104"/>
                <a:gd name="connsiteX0" fmla="*/ 0 w 1023878"/>
                <a:gd name="connsiteY0" fmla="*/ 0 h 936104"/>
                <a:gd name="connsiteX1" fmla="*/ 1023878 w 1023878"/>
                <a:gd name="connsiteY1" fmla="*/ 173420 h 936104"/>
                <a:gd name="connsiteX2" fmla="*/ 1008112 w 1023878"/>
                <a:gd name="connsiteY2" fmla="*/ 936104 h 936104"/>
                <a:gd name="connsiteX3" fmla="*/ 0 w 1023878"/>
                <a:gd name="connsiteY3" fmla="*/ 936104 h 936104"/>
                <a:gd name="connsiteX4" fmla="*/ 0 w 1023878"/>
                <a:gd name="connsiteY4" fmla="*/ 0 h 936104"/>
                <a:gd name="connsiteX0" fmla="*/ 15765 w 1039643"/>
                <a:gd name="connsiteY0" fmla="*/ 0 h 936104"/>
                <a:gd name="connsiteX1" fmla="*/ 1039643 w 1039643"/>
                <a:gd name="connsiteY1" fmla="*/ 173420 h 936104"/>
                <a:gd name="connsiteX2" fmla="*/ 1023877 w 1039643"/>
                <a:gd name="connsiteY2" fmla="*/ 936104 h 936104"/>
                <a:gd name="connsiteX3" fmla="*/ 0 w 1039643"/>
                <a:gd name="connsiteY3" fmla="*/ 605028 h 936104"/>
                <a:gd name="connsiteX4" fmla="*/ 15765 w 1039643"/>
                <a:gd name="connsiteY4" fmla="*/ 0 h 936104"/>
                <a:gd name="connsiteX0" fmla="*/ 15765 w 1039643"/>
                <a:gd name="connsiteY0" fmla="*/ 0 h 840460"/>
                <a:gd name="connsiteX1" fmla="*/ 1039643 w 1039643"/>
                <a:gd name="connsiteY1" fmla="*/ 173420 h 840460"/>
                <a:gd name="connsiteX2" fmla="*/ 992346 w 1039643"/>
                <a:gd name="connsiteY2" fmla="*/ 840460 h 840460"/>
                <a:gd name="connsiteX3" fmla="*/ 0 w 1039643"/>
                <a:gd name="connsiteY3" fmla="*/ 605028 h 840460"/>
                <a:gd name="connsiteX4" fmla="*/ 15765 w 1039643"/>
                <a:gd name="connsiteY4" fmla="*/ 0 h 840460"/>
                <a:gd name="connsiteX0" fmla="*/ 15765 w 992346"/>
                <a:gd name="connsiteY0" fmla="*/ 0 h 840460"/>
                <a:gd name="connsiteX1" fmla="*/ 992346 w 992346"/>
                <a:gd name="connsiteY1" fmla="*/ 173420 h 840460"/>
                <a:gd name="connsiteX2" fmla="*/ 992346 w 992346"/>
                <a:gd name="connsiteY2" fmla="*/ 840460 h 840460"/>
                <a:gd name="connsiteX3" fmla="*/ 0 w 992346"/>
                <a:gd name="connsiteY3" fmla="*/ 605028 h 840460"/>
                <a:gd name="connsiteX4" fmla="*/ 15765 w 992346"/>
                <a:gd name="connsiteY4" fmla="*/ 0 h 840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346" h="840460">
                  <a:moveTo>
                    <a:pt x="15765" y="0"/>
                  </a:moveTo>
                  <a:lnTo>
                    <a:pt x="992346" y="173420"/>
                  </a:lnTo>
                  <a:lnTo>
                    <a:pt x="992346" y="840460"/>
                  </a:lnTo>
                  <a:lnTo>
                    <a:pt x="0" y="605028"/>
                  </a:lnTo>
                  <a:lnTo>
                    <a:pt x="15765" y="0"/>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2" name="Rectangle 31"/>
            <p:cNvSpPr/>
            <p:nvPr/>
          </p:nvSpPr>
          <p:spPr>
            <a:xfrm>
              <a:off x="1403648" y="5051526"/>
              <a:ext cx="1368152" cy="753738"/>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dirty="0" smtClean="0">
                  <a:latin typeface="Arial Black" pitchFamily="34" charset="0"/>
                </a:rPr>
                <a:t>6</a:t>
              </a:r>
              <a:endParaRPr lang="id-ID" sz="2800" dirty="0">
                <a:latin typeface="Arial Black" pitchFamily="34" charset="0"/>
              </a:endParaRPr>
            </a:p>
          </p:txBody>
        </p:sp>
        <p:sp>
          <p:nvSpPr>
            <p:cNvPr id="33" name="Rectangle 32"/>
            <p:cNvSpPr/>
            <p:nvPr/>
          </p:nvSpPr>
          <p:spPr>
            <a:xfrm>
              <a:off x="2521939" y="4903154"/>
              <a:ext cx="5832304" cy="830997"/>
            </a:xfrm>
            <a:prstGeom prst="rect">
              <a:avLst/>
            </a:prstGeom>
            <a:noFill/>
          </p:spPr>
          <p:txBody>
            <a:bodyPr wrap="square">
              <a:spAutoFit/>
            </a:bodyPr>
            <a:lstStyle/>
            <a:p>
              <a:pPr lvl="1"/>
              <a:r>
                <a:rPr lang="id-ID" sz="2400" dirty="0" smtClean="0"/>
                <a:t>BUP </a:t>
              </a:r>
              <a:r>
                <a:rPr lang="id-ID" sz="2400" dirty="0"/>
                <a:t>dimungkinkan menjadi lebih panjang apabila mencapai jenjang jabatan tertentu.</a:t>
              </a:r>
              <a:endParaRPr lang="id-ID" sz="1600" dirty="0"/>
            </a:p>
          </p:txBody>
        </p:sp>
      </p:grpSp>
    </p:spTree>
    <p:extLst>
      <p:ext uri="{BB962C8B-B14F-4D97-AF65-F5344CB8AC3E}">
        <p14:creationId xmlns:p14="http://schemas.microsoft.com/office/powerpoint/2010/main" val="2438914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gambar ilustrasi\GAMBAR\KERJASAMA.jpg"/>
          <p:cNvPicPr>
            <a:picLocks noChangeAspect="1" noChangeArrowheads="1"/>
          </p:cNvPicPr>
          <p:nvPr/>
        </p:nvPicPr>
        <p:blipFill>
          <a:blip r:embed="rId2"/>
          <a:srcRect/>
          <a:stretch>
            <a:fillRect/>
          </a:stretch>
        </p:blipFill>
        <p:spPr bwMode="auto">
          <a:xfrm>
            <a:off x="219699" y="235029"/>
            <a:ext cx="8924301" cy="6679538"/>
          </a:xfrm>
          <a:prstGeom prst="rect">
            <a:avLst/>
          </a:prstGeom>
          <a:noFill/>
        </p:spPr>
      </p:pic>
      <p:sp>
        <p:nvSpPr>
          <p:cNvPr id="2" name="Title 1"/>
          <p:cNvSpPr>
            <a:spLocks noGrp="1"/>
          </p:cNvSpPr>
          <p:nvPr>
            <p:ph type="title"/>
          </p:nvPr>
        </p:nvSpPr>
        <p:spPr>
          <a:xfrm>
            <a:off x="457200" y="274638"/>
            <a:ext cx="5943600" cy="1143000"/>
          </a:xfrm>
        </p:spPr>
        <p:txBody>
          <a:bodyPr>
            <a:normAutofit fontScale="90000"/>
          </a:bodyPr>
          <a:lstStyle/>
          <a:p>
            <a:r>
              <a:rPr lang="en-US" b="1" dirty="0" smtClean="0">
                <a:solidFill>
                  <a:srgbClr val="FF0000"/>
                </a:solidFill>
              </a:rPr>
              <a:t>TANTANGAN JABATAN FUNGSIONAL</a:t>
            </a:r>
            <a:endParaRPr lang="en-US" b="1" dirty="0">
              <a:solidFill>
                <a:srgbClr val="FF0000"/>
              </a:solidFill>
            </a:endParaRPr>
          </a:p>
        </p:txBody>
      </p:sp>
      <p:sp>
        <p:nvSpPr>
          <p:cNvPr id="4" name="Content Placeholder 3"/>
          <p:cNvSpPr txBox="1">
            <a:spLocks noGrp="1"/>
          </p:cNvSpPr>
          <p:nvPr>
            <p:ph idx="1"/>
          </p:nvPr>
        </p:nvSpPr>
        <p:spPr>
          <a:xfrm>
            <a:off x="152400" y="2136946"/>
            <a:ext cx="4191000" cy="3120854"/>
          </a:xfrm>
          <a:prstGeom prst="rect">
            <a:avLst/>
          </a:prstGeom>
          <a:noFill/>
        </p:spPr>
        <p:txBody>
          <a:bodyPr wrap="square" rtlCol="0">
            <a:spAutoFit/>
          </a:bodyPr>
          <a:lstStyle/>
          <a:p>
            <a:pPr>
              <a:buNone/>
            </a:pPr>
            <a:r>
              <a:rPr lang="id-ID" sz="2400" b="1" dirty="0" smtClean="0">
                <a:solidFill>
                  <a:srgbClr val="FF0000"/>
                </a:solidFill>
              </a:rPr>
              <a:t>TUNTUTAN PROFESIONALITAS:</a:t>
            </a:r>
          </a:p>
          <a:p>
            <a:r>
              <a:rPr lang="id-ID" sz="2400" dirty="0" smtClean="0"/>
              <a:t>KUALIFIKASI PENDIDIKAN</a:t>
            </a:r>
          </a:p>
          <a:p>
            <a:r>
              <a:rPr lang="id-ID" sz="2400" dirty="0" smtClean="0"/>
              <a:t>DIKLAT FUNGSIONAL</a:t>
            </a:r>
          </a:p>
          <a:p>
            <a:r>
              <a:rPr lang="id-ID" sz="2400" dirty="0" smtClean="0"/>
              <a:t>UJI KOMPETENSI</a:t>
            </a:r>
          </a:p>
          <a:p>
            <a:endParaRPr lang="id-ID" sz="2400" dirty="0" smtClean="0"/>
          </a:p>
          <a:p>
            <a:endParaRPr lang="id-ID" sz="2400" dirty="0" smtClean="0"/>
          </a:p>
          <a:p>
            <a:endParaRPr lang="id-ID" sz="2400" dirty="0"/>
          </a:p>
        </p:txBody>
      </p:sp>
      <p:sp>
        <p:nvSpPr>
          <p:cNvPr id="5" name="TextBox 4"/>
          <p:cNvSpPr txBox="1"/>
          <p:nvPr/>
        </p:nvSpPr>
        <p:spPr>
          <a:xfrm>
            <a:off x="4267200" y="4611231"/>
            <a:ext cx="4267200" cy="2246769"/>
          </a:xfrm>
          <a:prstGeom prst="rect">
            <a:avLst/>
          </a:prstGeom>
          <a:noFill/>
        </p:spPr>
        <p:txBody>
          <a:bodyPr wrap="square" rtlCol="0">
            <a:spAutoFit/>
          </a:bodyPr>
          <a:lstStyle/>
          <a:p>
            <a:r>
              <a:rPr lang="id-ID" sz="2800" b="1" dirty="0" smtClean="0">
                <a:solidFill>
                  <a:srgbClr val="FF0000"/>
                </a:solidFill>
              </a:rPr>
              <a:t>ANGKA KREDIT:</a:t>
            </a:r>
          </a:p>
          <a:p>
            <a:r>
              <a:rPr lang="id-ID" sz="2800" dirty="0" smtClean="0"/>
              <a:t>KONVERSI 65% AK</a:t>
            </a:r>
          </a:p>
          <a:p>
            <a:r>
              <a:rPr lang="id-ID" sz="2800" dirty="0"/>
              <a:t>PENGEMBANGAN </a:t>
            </a:r>
            <a:r>
              <a:rPr lang="id-ID" sz="2800" dirty="0" smtClean="0"/>
              <a:t>PROFESI</a:t>
            </a:r>
          </a:p>
          <a:p>
            <a:r>
              <a:rPr lang="id-ID" sz="2800" dirty="0" smtClean="0"/>
              <a:t>PEMBEBASAN SEMENTARA</a:t>
            </a:r>
          </a:p>
          <a:p>
            <a:endParaRPr lang="id-ID" sz="2800" dirty="0"/>
          </a:p>
        </p:txBody>
      </p:sp>
    </p:spTree>
    <p:extLst>
      <p:ext uri="{BB962C8B-B14F-4D97-AF65-F5344CB8AC3E}">
        <p14:creationId xmlns:p14="http://schemas.microsoft.com/office/powerpoint/2010/main" val="772748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341438"/>
          </a:xfrm>
          <a:prstGeom prst="rect">
            <a:avLst/>
          </a:prstGeom>
          <a:gradFill>
            <a:gsLst>
              <a:gs pos="0">
                <a:schemeClr val="bg1">
                  <a:lumMod val="95000"/>
                </a:schemeClr>
              </a:gs>
              <a:gs pos="100000">
                <a:schemeClr val="bg1">
                  <a:lumMod val="95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 name="Oval 2"/>
          <p:cNvSpPr/>
          <p:nvPr/>
        </p:nvSpPr>
        <p:spPr>
          <a:xfrm>
            <a:off x="1639291" y="1224909"/>
            <a:ext cx="288032" cy="288032"/>
          </a:xfrm>
          <a:prstGeom prst="ellipse">
            <a:avLst/>
          </a:prstGeom>
          <a:solidFill>
            <a:srgbClr val="017E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5" name="Straight Connector 4"/>
          <p:cNvCxnSpPr/>
          <p:nvPr/>
        </p:nvCxnSpPr>
        <p:spPr>
          <a:xfrm>
            <a:off x="1756012" y="1562398"/>
            <a:ext cx="0" cy="647402"/>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228600" y="1371274"/>
            <a:ext cx="838200" cy="840194"/>
          </a:xfrm>
          <a:prstGeom prst="rect">
            <a:avLst/>
          </a:prstGeom>
          <a:solidFill>
            <a:srgbClr val="00B050"/>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6000" dirty="0" smtClean="0">
                <a:latin typeface="Arial Black" pitchFamily="34" charset="0"/>
              </a:rPr>
              <a:t>1</a:t>
            </a:r>
            <a:endParaRPr lang="id-ID" sz="6000" dirty="0">
              <a:latin typeface="Arial Black" pitchFamily="34" charset="0"/>
            </a:endParaRPr>
          </a:p>
        </p:txBody>
      </p:sp>
      <p:sp>
        <p:nvSpPr>
          <p:cNvPr id="8" name="Rectangle 7"/>
          <p:cNvSpPr/>
          <p:nvPr/>
        </p:nvSpPr>
        <p:spPr>
          <a:xfrm>
            <a:off x="228600" y="3429000"/>
            <a:ext cx="838200" cy="838200"/>
          </a:xfrm>
          <a:prstGeom prst="rect">
            <a:avLst/>
          </a:prstGeom>
          <a:solidFill>
            <a:srgbClr val="FF0000"/>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6000" dirty="0" smtClean="0">
                <a:latin typeface="Arial Black" pitchFamily="34" charset="0"/>
              </a:rPr>
              <a:t>2</a:t>
            </a:r>
            <a:endParaRPr lang="id-ID" sz="6000" dirty="0">
              <a:latin typeface="Arial Black" pitchFamily="34" charset="0"/>
            </a:endParaRPr>
          </a:p>
        </p:txBody>
      </p:sp>
      <p:cxnSp>
        <p:nvCxnSpPr>
          <p:cNvPr id="9" name="Straight Connector 8"/>
          <p:cNvCxnSpPr/>
          <p:nvPr/>
        </p:nvCxnSpPr>
        <p:spPr>
          <a:xfrm>
            <a:off x="1783307" y="2616552"/>
            <a:ext cx="0" cy="1145049"/>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146867" y="1512941"/>
            <a:ext cx="1345497" cy="523220"/>
          </a:xfrm>
          <a:prstGeom prst="rect">
            <a:avLst/>
          </a:prstGeom>
          <a:noFill/>
        </p:spPr>
        <p:txBody>
          <a:bodyPr wrap="none" rtlCol="0">
            <a:spAutoFit/>
          </a:bodyPr>
          <a:lstStyle/>
          <a:p>
            <a:r>
              <a:rPr lang="id-ID" sz="2800" dirty="0" smtClean="0">
                <a:solidFill>
                  <a:srgbClr val="0070C0"/>
                </a:solidFill>
                <a:latin typeface="Franklin Gothic Book" pitchFamily="34" charset="0"/>
              </a:rPr>
              <a:t>Internal</a:t>
            </a:r>
            <a:endParaRPr lang="id-ID" sz="2800" dirty="0">
              <a:solidFill>
                <a:srgbClr val="0070C0"/>
              </a:solidFill>
              <a:latin typeface="Franklin Gothic Book" pitchFamily="34" charset="0"/>
            </a:endParaRPr>
          </a:p>
        </p:txBody>
      </p:sp>
      <p:sp>
        <p:nvSpPr>
          <p:cNvPr id="16" name="TextBox 15"/>
          <p:cNvSpPr txBox="1"/>
          <p:nvPr/>
        </p:nvSpPr>
        <p:spPr>
          <a:xfrm>
            <a:off x="1234058" y="2026354"/>
            <a:ext cx="6675884" cy="1569660"/>
          </a:xfrm>
          <a:prstGeom prst="rect">
            <a:avLst/>
          </a:prstGeom>
          <a:noFill/>
        </p:spPr>
        <p:txBody>
          <a:bodyPr wrap="square" rtlCol="0">
            <a:spAutoFit/>
          </a:bodyPr>
          <a:lstStyle/>
          <a:p>
            <a:r>
              <a:rPr lang="id-ID" sz="2400" dirty="0" smtClean="0">
                <a:solidFill>
                  <a:srgbClr val="0070C0"/>
                </a:solidFill>
              </a:rPr>
              <a:t>sikap </a:t>
            </a:r>
            <a:r>
              <a:rPr lang="id-ID" sz="2400" dirty="0">
                <a:solidFill>
                  <a:srgbClr val="0070C0"/>
                </a:solidFill>
              </a:rPr>
              <a:t>malas, tidak telaten dalam menginventarisasi kegiatan yang dilakukan; </a:t>
            </a:r>
            <a:endParaRPr lang="id-ID" sz="2400" dirty="0" smtClean="0">
              <a:solidFill>
                <a:srgbClr val="0070C0"/>
              </a:solidFill>
            </a:endParaRPr>
          </a:p>
          <a:p>
            <a:r>
              <a:rPr lang="id-ID" sz="2400" dirty="0" smtClean="0">
                <a:solidFill>
                  <a:srgbClr val="0070C0"/>
                </a:solidFill>
              </a:rPr>
              <a:t>Tidak tahu cara menyusun &amp; mengajukan DUPAK;</a:t>
            </a:r>
          </a:p>
          <a:p>
            <a:r>
              <a:rPr lang="id-ID" sz="2400" dirty="0" smtClean="0">
                <a:solidFill>
                  <a:srgbClr val="0070C0"/>
                </a:solidFill>
              </a:rPr>
              <a:t>Kurang </a:t>
            </a:r>
            <a:r>
              <a:rPr lang="id-ID" sz="2400" dirty="0">
                <a:solidFill>
                  <a:srgbClr val="0070C0"/>
                </a:solidFill>
              </a:rPr>
              <a:t>berminat dalam mempelajari </a:t>
            </a:r>
            <a:r>
              <a:rPr lang="id-ID" sz="2400" dirty="0" smtClean="0">
                <a:solidFill>
                  <a:srgbClr val="0070C0"/>
                </a:solidFill>
              </a:rPr>
              <a:t>peraturan</a:t>
            </a:r>
            <a:endParaRPr lang="id-ID" sz="2400" dirty="0">
              <a:solidFill>
                <a:srgbClr val="0070C0"/>
              </a:solidFill>
            </a:endParaRPr>
          </a:p>
        </p:txBody>
      </p:sp>
      <p:sp>
        <p:nvSpPr>
          <p:cNvPr id="19" name="TextBox 18"/>
          <p:cNvSpPr txBox="1"/>
          <p:nvPr/>
        </p:nvSpPr>
        <p:spPr>
          <a:xfrm>
            <a:off x="1240684" y="3596014"/>
            <a:ext cx="7302127" cy="892552"/>
          </a:xfrm>
          <a:prstGeom prst="rect">
            <a:avLst/>
          </a:prstGeom>
          <a:noFill/>
        </p:spPr>
        <p:txBody>
          <a:bodyPr wrap="none" rtlCol="0">
            <a:spAutoFit/>
          </a:bodyPr>
          <a:lstStyle/>
          <a:p>
            <a:r>
              <a:rPr lang="id-ID" sz="2800" dirty="0" smtClean="0">
                <a:solidFill>
                  <a:srgbClr val="FF0000"/>
                </a:solidFill>
                <a:latin typeface="Franklin Gothic Book" pitchFamily="34" charset="0"/>
              </a:rPr>
              <a:t>Eksternal: </a:t>
            </a:r>
          </a:p>
          <a:p>
            <a:r>
              <a:rPr lang="id-ID" sz="2400" dirty="0" smtClean="0">
                <a:solidFill>
                  <a:srgbClr val="C00000"/>
                </a:solidFill>
              </a:rPr>
              <a:t>Komitmen </a:t>
            </a:r>
            <a:r>
              <a:rPr lang="id-ID" sz="2400" dirty="0">
                <a:solidFill>
                  <a:srgbClr val="C00000"/>
                </a:solidFill>
              </a:rPr>
              <a:t>dan konsistensi instansi pembina </a:t>
            </a:r>
            <a:r>
              <a:rPr lang="id-ID" sz="2400" dirty="0" smtClean="0">
                <a:solidFill>
                  <a:srgbClr val="C00000"/>
                </a:solidFill>
              </a:rPr>
              <a:t>&amp; </a:t>
            </a:r>
            <a:r>
              <a:rPr lang="id-ID" sz="2400" dirty="0">
                <a:solidFill>
                  <a:srgbClr val="C00000"/>
                </a:solidFill>
              </a:rPr>
              <a:t>pengguna </a:t>
            </a:r>
            <a:endParaRPr lang="id-ID" sz="2400" dirty="0">
              <a:solidFill>
                <a:srgbClr val="FF0000"/>
              </a:solidFill>
              <a:latin typeface="Franklin Gothic Book" pitchFamily="34" charset="0"/>
            </a:endParaRPr>
          </a:p>
        </p:txBody>
      </p:sp>
      <p:sp>
        <p:nvSpPr>
          <p:cNvPr id="20" name="TextBox 19"/>
          <p:cNvSpPr txBox="1"/>
          <p:nvPr/>
        </p:nvSpPr>
        <p:spPr>
          <a:xfrm>
            <a:off x="533400" y="4573012"/>
            <a:ext cx="4953000" cy="2308324"/>
          </a:xfrm>
          <a:prstGeom prst="rect">
            <a:avLst/>
          </a:prstGeom>
          <a:noFill/>
        </p:spPr>
        <p:txBody>
          <a:bodyPr wrap="square" rtlCol="0">
            <a:spAutoFit/>
          </a:bodyPr>
          <a:lstStyle/>
          <a:p>
            <a:pPr marL="285750" lvl="0" indent="-285750">
              <a:buFont typeface="Arial" pitchFamily="34" charset="0"/>
              <a:buChar char="•"/>
            </a:pPr>
            <a:r>
              <a:rPr lang="id-ID" sz="2400" dirty="0" smtClean="0">
                <a:solidFill>
                  <a:srgbClr val="C00000"/>
                </a:solidFill>
              </a:rPr>
              <a:t>Penempatan</a:t>
            </a:r>
          </a:p>
          <a:p>
            <a:pPr marL="285750" lvl="0" indent="-285750">
              <a:buFont typeface="Arial" pitchFamily="34" charset="0"/>
              <a:buChar char="•"/>
            </a:pPr>
            <a:r>
              <a:rPr lang="id-ID" sz="2400" dirty="0" smtClean="0">
                <a:solidFill>
                  <a:srgbClr val="C00000"/>
                </a:solidFill>
              </a:rPr>
              <a:t>Pengangkatan jabatan</a:t>
            </a:r>
          </a:p>
          <a:p>
            <a:pPr marL="285750" lvl="0" indent="-285750">
              <a:buFont typeface="Arial" pitchFamily="34" charset="0"/>
              <a:buChar char="•"/>
            </a:pPr>
            <a:r>
              <a:rPr lang="id-ID" sz="2400" dirty="0" smtClean="0">
                <a:solidFill>
                  <a:srgbClr val="C00000"/>
                </a:solidFill>
              </a:rPr>
              <a:t>Diklat </a:t>
            </a:r>
            <a:r>
              <a:rPr lang="id-ID" sz="2400" dirty="0">
                <a:solidFill>
                  <a:srgbClr val="C00000"/>
                </a:solidFill>
              </a:rPr>
              <a:t>fungsional/uji </a:t>
            </a:r>
            <a:r>
              <a:rPr lang="id-ID" sz="2400" dirty="0" smtClean="0">
                <a:solidFill>
                  <a:srgbClr val="C00000"/>
                </a:solidFill>
              </a:rPr>
              <a:t>kompetensi</a:t>
            </a:r>
          </a:p>
          <a:p>
            <a:pPr marL="285750" lvl="0" indent="-285750">
              <a:buFont typeface="Arial" pitchFamily="34" charset="0"/>
              <a:buChar char="•"/>
            </a:pPr>
            <a:r>
              <a:rPr lang="id-ID" sz="2400" dirty="0" smtClean="0">
                <a:solidFill>
                  <a:srgbClr val="C00000"/>
                </a:solidFill>
              </a:rPr>
              <a:t>Tim penilai AK</a:t>
            </a:r>
          </a:p>
          <a:p>
            <a:pPr marL="285750" lvl="0" indent="-285750">
              <a:buFont typeface="Arial" pitchFamily="34" charset="0"/>
              <a:buChar char="•"/>
            </a:pPr>
            <a:endParaRPr lang="id-ID" sz="2400" dirty="0" smtClean="0">
              <a:solidFill>
                <a:srgbClr val="C00000"/>
              </a:solidFill>
            </a:endParaRPr>
          </a:p>
          <a:p>
            <a:pPr algn="r"/>
            <a:endParaRPr lang="id-ID" sz="2400" dirty="0">
              <a:solidFill>
                <a:srgbClr val="C00000"/>
              </a:solidFill>
            </a:endParaRPr>
          </a:p>
        </p:txBody>
      </p:sp>
      <p:sp>
        <p:nvSpPr>
          <p:cNvPr id="21" name="Title 6"/>
          <p:cNvSpPr txBox="1">
            <a:spLocks/>
          </p:cNvSpPr>
          <p:nvPr/>
        </p:nvSpPr>
        <p:spPr>
          <a:xfrm>
            <a:off x="152400" y="332656"/>
            <a:ext cx="8763000" cy="792036"/>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d-ID" sz="3600" dirty="0" smtClean="0">
                <a:solidFill>
                  <a:srgbClr val="C00000"/>
                </a:solidFill>
                <a:latin typeface="Arial Black" pitchFamily="34" charset="0"/>
              </a:rPr>
              <a:t>KENDALA</a:t>
            </a:r>
            <a:r>
              <a:rPr lang="en-US" sz="3600" dirty="0" smtClean="0">
                <a:solidFill>
                  <a:srgbClr val="C00000"/>
                </a:solidFill>
                <a:latin typeface="Arial Black" pitchFamily="34" charset="0"/>
              </a:rPr>
              <a:t> PEMBINAAN JABFUNG</a:t>
            </a:r>
            <a:endParaRPr lang="id-ID" sz="3600" dirty="0">
              <a:solidFill>
                <a:srgbClr val="C00000"/>
              </a:solidFill>
              <a:latin typeface="Arial Black" pitchFamily="34" charset="0"/>
            </a:endParaRPr>
          </a:p>
        </p:txBody>
      </p:sp>
      <p:sp>
        <p:nvSpPr>
          <p:cNvPr id="13" name="TextBox 12"/>
          <p:cNvSpPr txBox="1"/>
          <p:nvPr/>
        </p:nvSpPr>
        <p:spPr>
          <a:xfrm>
            <a:off x="5257800" y="4385608"/>
            <a:ext cx="4953000" cy="1938992"/>
          </a:xfrm>
          <a:prstGeom prst="rect">
            <a:avLst/>
          </a:prstGeom>
          <a:noFill/>
        </p:spPr>
        <p:txBody>
          <a:bodyPr wrap="square" rtlCol="0">
            <a:spAutoFit/>
          </a:bodyPr>
          <a:lstStyle/>
          <a:p>
            <a:pPr lvl="0"/>
            <a:endParaRPr lang="id-ID" sz="2400" dirty="0" smtClean="0">
              <a:solidFill>
                <a:srgbClr val="C00000"/>
              </a:solidFill>
            </a:endParaRPr>
          </a:p>
          <a:p>
            <a:pPr marL="285750" lvl="0" indent="-285750">
              <a:buFont typeface="Arial" pitchFamily="34" charset="0"/>
              <a:buChar char="•"/>
            </a:pPr>
            <a:r>
              <a:rPr lang="id-ID" sz="2400" dirty="0" smtClean="0">
                <a:solidFill>
                  <a:srgbClr val="C00000"/>
                </a:solidFill>
              </a:rPr>
              <a:t>Diklat</a:t>
            </a:r>
          </a:p>
          <a:p>
            <a:pPr marL="285750" lvl="0" indent="-285750">
              <a:buFont typeface="Arial" pitchFamily="34" charset="0"/>
              <a:buChar char="•"/>
            </a:pPr>
            <a:r>
              <a:rPr lang="id-ID" sz="2400" dirty="0" smtClean="0">
                <a:solidFill>
                  <a:srgbClr val="C00000"/>
                </a:solidFill>
              </a:rPr>
              <a:t>Uji kompetensi</a:t>
            </a:r>
          </a:p>
          <a:p>
            <a:pPr marL="285750" lvl="0" indent="-285750">
              <a:buFont typeface="Arial" pitchFamily="34" charset="0"/>
              <a:buChar char="•"/>
            </a:pPr>
            <a:r>
              <a:rPr lang="id-ID" sz="2400" dirty="0" smtClean="0">
                <a:solidFill>
                  <a:srgbClr val="C00000"/>
                </a:solidFill>
              </a:rPr>
              <a:t>Kualifikasi Pendidikan</a:t>
            </a:r>
          </a:p>
          <a:p>
            <a:pPr algn="r"/>
            <a:endParaRPr lang="id-ID" sz="2400" dirty="0">
              <a:solidFill>
                <a:srgbClr val="C00000"/>
              </a:solidFill>
            </a:endParaRPr>
          </a:p>
        </p:txBody>
      </p:sp>
    </p:spTree>
    <p:extLst>
      <p:ext uri="{BB962C8B-B14F-4D97-AF65-F5344CB8AC3E}">
        <p14:creationId xmlns:p14="http://schemas.microsoft.com/office/powerpoint/2010/main" val="873546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fade">
                                      <p:cBhvr>
                                        <p:cTn id="24" dur="500"/>
                                        <p:tgtEl>
                                          <p:spTgt spid="15"/>
                                        </p:tgtEl>
                                      </p:cBhvr>
                                    </p:animEffect>
                                  </p:childTnLst>
                                </p:cTn>
                              </p:par>
                            </p:childTnLst>
                          </p:cTn>
                        </p:par>
                        <p:par>
                          <p:cTn id="25" fill="hold">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500"/>
                                        <p:tgtEl>
                                          <p:spTgt spid="16"/>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500"/>
                                        <p:tgtEl>
                                          <p:spTgt spid="9"/>
                                        </p:tgtEl>
                                      </p:cBhvr>
                                    </p:animEffect>
                                  </p:childTnLst>
                                </p:cTn>
                              </p:par>
                            </p:childTnLst>
                          </p:cTn>
                        </p:par>
                        <p:par>
                          <p:cTn id="34" fill="hold">
                            <p:stCondLst>
                              <p:cond delay="500"/>
                            </p:stCondLst>
                            <p:childTnLst>
                              <p:par>
                                <p:cTn id="35" presetID="10" presetClass="entr" presetSubtype="0" fill="hold" grpId="0" nodeType="after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par>
                          <p:cTn id="38" fill="hold">
                            <p:stCondLst>
                              <p:cond delay="1000"/>
                            </p:stCondLst>
                            <p:childTnLst>
                              <p:par>
                                <p:cTn id="39" presetID="10" presetClass="entr" presetSubtype="0" fill="hold" grpId="0" nodeType="after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500"/>
                                        <p:tgtEl>
                                          <p:spTgt spid="19"/>
                                        </p:tgtEl>
                                      </p:cBhvr>
                                    </p:animEffect>
                                  </p:childTnLst>
                                </p:cTn>
                              </p:par>
                            </p:childTnLst>
                          </p:cTn>
                        </p:par>
                        <p:par>
                          <p:cTn id="42" fill="hold">
                            <p:stCondLst>
                              <p:cond delay="1500"/>
                            </p:stCondLst>
                            <p:childTnLst>
                              <p:par>
                                <p:cTn id="43" presetID="10" presetClass="entr" presetSubtype="0"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500"/>
                                        <p:tgtEl>
                                          <p:spTgt spid="20"/>
                                        </p:tgtEl>
                                      </p:cBhvr>
                                    </p:animEffect>
                                  </p:childTnLst>
                                </p:cTn>
                              </p:par>
                            </p:childTnLst>
                          </p:cTn>
                        </p:par>
                        <p:par>
                          <p:cTn id="46" fill="hold">
                            <p:stCondLst>
                              <p:cond delay="2000"/>
                            </p:stCondLst>
                            <p:childTnLst>
                              <p:par>
                                <p:cTn id="47" presetID="10" presetClass="entr" presetSubtype="0"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8" grpId="0" animBg="1"/>
      <p:bldP spid="15" grpId="0"/>
      <p:bldP spid="16" grpId="0"/>
      <p:bldP spid="19" grpId="0"/>
      <p:bldP spid="20" grpId="0"/>
      <p:bldP spid="21" grpId="0"/>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1444</TotalTime>
  <Words>4636</Words>
  <Application>Microsoft Office PowerPoint</Application>
  <PresentationFormat>On-screen Show (4:3)</PresentationFormat>
  <Paragraphs>1408</Paragraphs>
  <Slides>59</Slides>
  <Notes>9</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Office Theme</vt:lpstr>
      <vt:lpstr>    PEMBINAAN JABATAN FUNGSIONAL   </vt:lpstr>
      <vt:lpstr>CURICULUM VITAE</vt:lpstr>
      <vt:lpstr>PowerPoint Presentation</vt:lpstr>
      <vt:lpstr>PowerPoint Presentation</vt:lpstr>
      <vt:lpstr>TUGAS INSTANSI PEMBINA</vt:lpstr>
      <vt:lpstr>PowerPoint Presentation</vt:lpstr>
      <vt:lpstr>PowerPoint Presentation</vt:lpstr>
      <vt:lpstr>TANTANGAN JABATAN FUNGSIONAL</vt:lpstr>
      <vt:lpstr>PowerPoint Presentation</vt:lpstr>
      <vt:lpstr>PowerPoint Presentation</vt:lpstr>
      <vt:lpstr>PENGANGKATAN DALAM JABFUNG</vt:lpstr>
      <vt:lpstr>PowerPoint Presentation</vt:lpstr>
      <vt:lpstr> SYARAT PENGANGKATAN PERTAMA (PP 11/2017) untuk mengisi lowongan kebutuhan JF yang telah ditetapkan melalui pengadaan PNS.  </vt:lpstr>
      <vt:lpstr>PowerPoint Presentation</vt:lpstr>
      <vt:lpstr> SYARAT PENGANGKATAN PERPINDAHAN DARI JABATAN LAIN (PP 11/2017) harus mempertimbangkan ketersediaan lowongan kebutuhan untuk JF yang akan diduduki.  </vt:lpstr>
      <vt:lpstr>PowerPoint Presentation</vt:lpstr>
      <vt:lpstr>PowerPoint Presentation</vt:lpstr>
      <vt:lpstr> SYARAT PENGANGKATAN MELALUI PENYESUAIAN / INPASSING (PP 11/2017)  </vt:lpstr>
      <vt:lpstr> PENGANGKATAN MELALUI PENYESUAIAN / INPASSING</vt:lpstr>
      <vt:lpstr>PowerPoint Presentation</vt:lpstr>
      <vt:lpstr>PowerPoint Presentation</vt:lpstr>
      <vt:lpstr>TATA CARA PENYESUAIAN/INPASSING JF -1</vt:lpstr>
      <vt:lpstr>TATA CARA PENYESUAIAN/INPASSING JF - 2</vt:lpstr>
      <vt:lpstr>PowerPoint Presentation</vt:lpstr>
      <vt:lpstr>PowerPoint Presentation</vt:lpstr>
      <vt:lpstr>Pelantikan dan Pengambilan Sumpah/Janji</vt:lpstr>
      <vt:lpstr>PowerPoint Presentation</vt:lpstr>
      <vt:lpstr>PowerPoint Presentation</vt:lpstr>
      <vt:lpstr>PowerPoint Presentation</vt:lpstr>
      <vt:lpstr>TUGAS / KINERJA JABATAN FUNGSIONAL</vt:lpstr>
      <vt:lpstr>PROSES DUPAK  PAK</vt:lpstr>
      <vt:lpstr>PENGELOLAAN ANGKA KREDIT</vt:lpstr>
      <vt:lpstr>PowerPoint Presentation</vt:lpstr>
      <vt:lpstr>ANGKA KREDIT KUMULATIF MINIMAL  PENGANGKATAN DAN KENAIKAN JABATAN / PANGKAT  DOKTER</vt:lpstr>
      <vt:lpstr>ANGKA KREDIT KUMULATIF MINIMAL  PENGANGKATAN DAN KENAIKAN JABATAN / PANGKAT  PENGAWAS SEKOLAH DENGAN PENDIDIKAN  S1/D IV</vt:lpstr>
      <vt:lpstr>ANGKA KREDIT KUMULATIF MINIMAL  PENGANGKATAN DAN KENAIKAN JABATAN / PANGKAT  PENGAWAS SEKOLAH DENGAN PENDIDIKAN  S2</vt:lpstr>
      <vt:lpstr>ANGKA KREDIT KUMULATIF MINIMAL  PENGANGKATAN DAN KENAIKAN JABATAN / PANGKAT  PENGAWAS SEKOLAH DENGAN PENDIDIKAN  S3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PENILAIAN AK  YG SUDAH DITETAPKAN SK PAK</vt:lpstr>
      <vt:lpstr>PowerPoint Presentation</vt:lpstr>
      <vt:lpstr>PowerPoint Presentation</vt:lpstr>
      <vt:lpstr>PowerPoint Presentation</vt:lpstr>
      <vt:lpstr>RANGKAP JABATAN</vt:lpstr>
      <vt:lpstr>Pemberhentian dari  Jabatan Fungsional</vt:lpstr>
      <vt:lpstr>PERMASALAHAN PAK  PADA USUL KENAIKAN PANGKAT</vt:lpstr>
      <vt:lpstr>KEBIJAKAN KENAIKAN PANGKAT PNS FORMASI JABATAN FUNGSIONAL</vt:lpstr>
      <vt:lpstr>PNS formasi Jabfung tetapi belum diangkat dapat dipertimbangkan KP Reguler &gt; 1 kali apabila:</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PENYUSUNAN DUPAK JABATAN FUNGSIONAL</dc:title>
  <dc:creator>BKN 12</dc:creator>
  <cp:lastModifiedBy>KABID MUTASI</cp:lastModifiedBy>
  <cp:revision>162</cp:revision>
  <cp:lastPrinted>2017-11-07T03:03:26Z</cp:lastPrinted>
  <dcterms:created xsi:type="dcterms:W3CDTF">2016-03-31T06:47:53Z</dcterms:created>
  <dcterms:modified xsi:type="dcterms:W3CDTF">2017-11-07T03:07:25Z</dcterms:modified>
</cp:coreProperties>
</file>