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256" r:id="rId2"/>
    <p:sldId id="408" r:id="rId3"/>
    <p:sldId id="453" r:id="rId4"/>
    <p:sldId id="454" r:id="rId5"/>
    <p:sldId id="455" r:id="rId6"/>
    <p:sldId id="499" r:id="rId7"/>
    <p:sldId id="500" r:id="rId8"/>
    <p:sldId id="501" r:id="rId9"/>
    <p:sldId id="502" r:id="rId10"/>
    <p:sldId id="503" r:id="rId11"/>
    <p:sldId id="504" r:id="rId12"/>
    <p:sldId id="505" r:id="rId13"/>
    <p:sldId id="506" r:id="rId14"/>
    <p:sldId id="507" r:id="rId15"/>
    <p:sldId id="327" r:id="rId16"/>
    <p:sldId id="425" r:id="rId17"/>
    <p:sldId id="424" r:id="rId18"/>
    <p:sldId id="467" r:id="rId19"/>
    <p:sldId id="426" r:id="rId20"/>
    <p:sldId id="465" r:id="rId21"/>
    <p:sldId id="427" r:id="rId22"/>
    <p:sldId id="462" r:id="rId23"/>
    <p:sldId id="463" r:id="rId24"/>
    <p:sldId id="428" r:id="rId25"/>
    <p:sldId id="429" r:id="rId26"/>
    <p:sldId id="470" r:id="rId27"/>
    <p:sldId id="469" r:id="rId28"/>
    <p:sldId id="471" r:id="rId29"/>
    <p:sldId id="472" r:id="rId30"/>
    <p:sldId id="473" r:id="rId31"/>
    <p:sldId id="474" r:id="rId32"/>
    <p:sldId id="475" r:id="rId33"/>
    <p:sldId id="476" r:id="rId34"/>
    <p:sldId id="477" r:id="rId35"/>
    <p:sldId id="478" r:id="rId36"/>
    <p:sldId id="479" r:id="rId37"/>
    <p:sldId id="480" r:id="rId38"/>
    <p:sldId id="481" r:id="rId39"/>
    <p:sldId id="482" r:id="rId40"/>
    <p:sldId id="483" r:id="rId41"/>
    <p:sldId id="484" r:id="rId42"/>
    <p:sldId id="485" r:id="rId43"/>
    <p:sldId id="486" r:id="rId44"/>
    <p:sldId id="487" r:id="rId45"/>
    <p:sldId id="488" r:id="rId46"/>
    <p:sldId id="489" r:id="rId47"/>
    <p:sldId id="490" r:id="rId48"/>
    <p:sldId id="491" r:id="rId49"/>
    <p:sldId id="492" r:id="rId50"/>
    <p:sldId id="493" r:id="rId51"/>
    <p:sldId id="494" r:id="rId52"/>
    <p:sldId id="495" r:id="rId53"/>
    <p:sldId id="496" r:id="rId54"/>
    <p:sldId id="497" r:id="rId55"/>
    <p:sldId id="498" r:id="rId56"/>
    <p:sldId id="430" r:id="rId57"/>
    <p:sldId id="431" r:id="rId58"/>
    <p:sldId id="432" r:id="rId59"/>
    <p:sldId id="433" r:id="rId60"/>
    <p:sldId id="434" r:id="rId61"/>
    <p:sldId id="435" r:id="rId62"/>
    <p:sldId id="436" r:id="rId63"/>
    <p:sldId id="437" r:id="rId64"/>
    <p:sldId id="438" r:id="rId65"/>
    <p:sldId id="439" r:id="rId66"/>
    <p:sldId id="440" r:id="rId67"/>
    <p:sldId id="441" r:id="rId68"/>
    <p:sldId id="442" r:id="rId69"/>
    <p:sldId id="443" r:id="rId70"/>
    <p:sldId id="444" r:id="rId71"/>
    <p:sldId id="445" r:id="rId72"/>
    <p:sldId id="446" r:id="rId73"/>
    <p:sldId id="447" r:id="rId74"/>
    <p:sldId id="448" r:id="rId75"/>
    <p:sldId id="449" r:id="rId76"/>
    <p:sldId id="398" r:id="rId77"/>
    <p:sldId id="344" r:id="rId78"/>
    <p:sldId id="257" r:id="rId79"/>
    <p:sldId id="379" r:id="rId80"/>
    <p:sldId id="304" r:id="rId81"/>
    <p:sldId id="380" r:id="rId82"/>
    <p:sldId id="381" r:id="rId83"/>
    <p:sldId id="389" r:id="rId84"/>
    <p:sldId id="390" r:id="rId85"/>
    <p:sldId id="315" r:id="rId86"/>
    <p:sldId id="314" r:id="rId87"/>
    <p:sldId id="384" r:id="rId88"/>
    <p:sldId id="385" r:id="rId89"/>
    <p:sldId id="386" r:id="rId90"/>
    <p:sldId id="387" r:id="rId91"/>
    <p:sldId id="391" r:id="rId92"/>
    <p:sldId id="288" r:id="rId93"/>
    <p:sldId id="330" r:id="rId94"/>
    <p:sldId id="335" r:id="rId95"/>
    <p:sldId id="334" r:id="rId96"/>
    <p:sldId id="464" r:id="rId97"/>
    <p:sldId id="392" r:id="rId98"/>
    <p:sldId id="357" r:id="rId99"/>
    <p:sldId id="360" r:id="rId100"/>
    <p:sldId id="361" r:id="rId101"/>
    <p:sldId id="362" r:id="rId102"/>
    <p:sldId id="363" r:id="rId103"/>
    <p:sldId id="364" r:id="rId104"/>
    <p:sldId id="365" r:id="rId105"/>
    <p:sldId id="393" r:id="rId106"/>
    <p:sldId id="297" r:id="rId107"/>
  </p:sldIdLst>
  <p:sldSz cx="9144000" cy="6858000" type="screen4x3"/>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p:cViewPr varScale="1">
        <p:scale>
          <a:sx n="79" d="100"/>
          <a:sy n="79" d="100"/>
        </p:scale>
        <p:origin x="-1140"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FF1FD-D952-42CE-AE64-1BF739295CB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id-ID"/>
        </a:p>
      </dgm:t>
    </dgm:pt>
    <dgm:pt modelId="{E191C26B-E98F-4D16-9822-174491EFAA2A}">
      <dgm:prSet phldrT="[Text]" custT="1"/>
      <dgm:spPr>
        <a:solidFill>
          <a:srgbClr val="00B050"/>
        </a:solidFill>
      </dgm:spPr>
      <dgm:t>
        <a:bodyPr/>
        <a:lstStyle/>
        <a:p>
          <a:r>
            <a:rPr lang="id-ID" sz="1400" b="1" dirty="0" smtClean="0">
              <a:solidFill>
                <a:schemeClr val="accent4">
                  <a:lumMod val="50000"/>
                </a:schemeClr>
              </a:solidFill>
            </a:rPr>
            <a:t>UU 5/2014: ASN</a:t>
          </a:r>
          <a:endParaRPr lang="id-ID" sz="1400" b="1" dirty="0">
            <a:solidFill>
              <a:schemeClr val="accent4">
                <a:lumMod val="50000"/>
              </a:schemeClr>
            </a:solidFill>
          </a:endParaRPr>
        </a:p>
      </dgm:t>
    </dgm:pt>
    <dgm:pt modelId="{024D4AD1-F0A8-46CE-B63E-8A15F878C9F4}" type="parTrans" cxnId="{09CD94FF-90EB-49DE-9F81-A05629792C8F}">
      <dgm:prSet/>
      <dgm:spPr/>
      <dgm:t>
        <a:bodyPr/>
        <a:lstStyle/>
        <a:p>
          <a:endParaRPr lang="id-ID"/>
        </a:p>
      </dgm:t>
    </dgm:pt>
    <dgm:pt modelId="{4ACD54A0-80E0-4CCA-8047-1E75E321ECBA}" type="sibTrans" cxnId="{09CD94FF-90EB-49DE-9F81-A05629792C8F}">
      <dgm:prSet/>
      <dgm:spPr/>
      <dgm:t>
        <a:bodyPr/>
        <a:lstStyle/>
        <a:p>
          <a:endParaRPr lang="id-ID"/>
        </a:p>
      </dgm:t>
    </dgm:pt>
    <dgm:pt modelId="{15839B7B-3C0B-4DD5-8259-DF5F756EC54B}">
      <dgm:prSet phldrT="[Text]" custT="1"/>
      <dgm:spPr>
        <a:solidFill>
          <a:srgbClr val="00B0F0"/>
        </a:solidFill>
      </dgm:spPr>
      <dgm:t>
        <a:bodyPr/>
        <a:lstStyle/>
        <a:p>
          <a:r>
            <a:rPr lang="id-ID" sz="1200" b="1" dirty="0" smtClean="0">
              <a:solidFill>
                <a:schemeClr val="accent4">
                  <a:lumMod val="50000"/>
                </a:schemeClr>
              </a:solidFill>
            </a:rPr>
            <a:t>PP 16/1994 Jo PP 40/2001  : JABFUNG PNS</a:t>
          </a:r>
          <a:endParaRPr lang="id-ID" sz="1200" b="1" dirty="0">
            <a:solidFill>
              <a:schemeClr val="accent4">
                <a:lumMod val="50000"/>
              </a:schemeClr>
            </a:solidFill>
          </a:endParaRPr>
        </a:p>
      </dgm:t>
    </dgm:pt>
    <dgm:pt modelId="{8A5BB3E0-E483-4305-B643-E8E65C4D6ED0}" type="parTrans" cxnId="{3E0BB3C9-8C5C-44C8-A9CA-A65FBC1CF1F1}">
      <dgm:prSet/>
      <dgm:spPr/>
      <dgm:t>
        <a:bodyPr/>
        <a:lstStyle/>
        <a:p>
          <a:endParaRPr lang="id-ID"/>
        </a:p>
      </dgm:t>
    </dgm:pt>
    <dgm:pt modelId="{F8D5F0C1-C6C9-4039-972D-5D75526E0159}" type="sibTrans" cxnId="{3E0BB3C9-8C5C-44C8-A9CA-A65FBC1CF1F1}">
      <dgm:prSet/>
      <dgm:spPr/>
      <dgm:t>
        <a:bodyPr/>
        <a:lstStyle/>
        <a:p>
          <a:endParaRPr lang="id-ID"/>
        </a:p>
      </dgm:t>
    </dgm:pt>
    <dgm:pt modelId="{83FC903D-B6FF-49D8-B38B-07C040FA04FE}">
      <dgm:prSet phldrT="[Text]" custT="1"/>
      <dgm:spPr>
        <a:solidFill>
          <a:srgbClr val="FFFF00"/>
        </a:solidFill>
      </dgm:spPr>
      <dgm:t>
        <a:bodyPr/>
        <a:lstStyle/>
        <a:p>
          <a:r>
            <a:rPr lang="id-ID" sz="1400" b="1" dirty="0" smtClean="0">
              <a:solidFill>
                <a:schemeClr val="accent4">
                  <a:lumMod val="50000"/>
                </a:schemeClr>
              </a:solidFill>
            </a:rPr>
            <a:t>PP 21/2014 : BUP</a:t>
          </a:r>
          <a:endParaRPr lang="id-ID" sz="1400" b="1" dirty="0">
            <a:solidFill>
              <a:schemeClr val="accent4">
                <a:lumMod val="50000"/>
              </a:schemeClr>
            </a:solidFill>
          </a:endParaRPr>
        </a:p>
      </dgm:t>
    </dgm:pt>
    <dgm:pt modelId="{6745ACE0-3712-4F25-AE89-1A59D6040D02}" type="parTrans" cxnId="{FFD0F6B3-176D-487F-BC42-083A7B5256E9}">
      <dgm:prSet/>
      <dgm:spPr/>
      <dgm:t>
        <a:bodyPr/>
        <a:lstStyle/>
        <a:p>
          <a:endParaRPr lang="id-ID"/>
        </a:p>
      </dgm:t>
    </dgm:pt>
    <dgm:pt modelId="{A155FD8D-CCC0-4937-8504-F352AD8EC980}" type="sibTrans" cxnId="{FFD0F6B3-176D-487F-BC42-083A7B5256E9}">
      <dgm:prSet/>
      <dgm:spPr/>
      <dgm:t>
        <a:bodyPr/>
        <a:lstStyle/>
        <a:p>
          <a:endParaRPr lang="id-ID"/>
        </a:p>
      </dgm:t>
    </dgm:pt>
    <dgm:pt modelId="{88A15D80-6D50-44D0-9151-A8D89E00AE33}">
      <dgm:prSet phldrT="[Text]"/>
      <dgm:spPr>
        <a:solidFill>
          <a:srgbClr val="92D050"/>
        </a:solidFill>
      </dgm:spPr>
      <dgm:t>
        <a:bodyPr/>
        <a:lstStyle/>
        <a:p>
          <a:r>
            <a:rPr lang="id-ID" b="1" dirty="0" smtClean="0">
              <a:solidFill>
                <a:schemeClr val="accent4">
                  <a:lumMod val="50000"/>
                </a:schemeClr>
              </a:solidFill>
            </a:rPr>
            <a:t>KEPRES 87/1999 Jo  97/2012 : RUMPUN JABFUNG</a:t>
          </a:r>
          <a:endParaRPr lang="id-ID" b="1" dirty="0">
            <a:solidFill>
              <a:schemeClr val="accent4">
                <a:lumMod val="50000"/>
              </a:schemeClr>
            </a:solidFill>
          </a:endParaRPr>
        </a:p>
      </dgm:t>
    </dgm:pt>
    <dgm:pt modelId="{45A4E463-C02E-4838-9396-4EF31EBB485E}" type="parTrans" cxnId="{75DA2AB1-E7E1-4D1D-960D-8D4BE092E96A}">
      <dgm:prSet/>
      <dgm:spPr/>
      <dgm:t>
        <a:bodyPr/>
        <a:lstStyle/>
        <a:p>
          <a:endParaRPr lang="id-ID"/>
        </a:p>
      </dgm:t>
    </dgm:pt>
    <dgm:pt modelId="{6B4AB72C-9B96-43E5-8AC8-2187E9B9ABF1}" type="sibTrans" cxnId="{75DA2AB1-E7E1-4D1D-960D-8D4BE092E96A}">
      <dgm:prSet/>
      <dgm:spPr/>
      <dgm:t>
        <a:bodyPr/>
        <a:lstStyle/>
        <a:p>
          <a:endParaRPr lang="id-ID"/>
        </a:p>
      </dgm:t>
    </dgm:pt>
    <dgm:pt modelId="{329336C1-45CD-4BB4-AEA0-322D24D51F95}">
      <dgm:prSet phldrT="[Text]"/>
      <dgm:spPr/>
      <dgm:t>
        <a:bodyPr/>
        <a:lstStyle/>
        <a:p>
          <a:r>
            <a:rPr lang="id-ID" b="1" dirty="0" smtClean="0">
              <a:solidFill>
                <a:schemeClr val="bg1"/>
              </a:solidFill>
            </a:rPr>
            <a:t>PERPRES TUNJAB</a:t>
          </a:r>
          <a:endParaRPr lang="id-ID" b="1" dirty="0">
            <a:solidFill>
              <a:schemeClr val="bg1"/>
            </a:solidFill>
          </a:endParaRPr>
        </a:p>
      </dgm:t>
    </dgm:pt>
    <dgm:pt modelId="{8014E75C-1E80-4E8D-BC64-C0792785F405}" type="parTrans" cxnId="{F851AF9B-FD04-42D9-9F0A-C63B4FEF3D42}">
      <dgm:prSet/>
      <dgm:spPr/>
      <dgm:t>
        <a:bodyPr/>
        <a:lstStyle/>
        <a:p>
          <a:endParaRPr lang="id-ID"/>
        </a:p>
      </dgm:t>
    </dgm:pt>
    <dgm:pt modelId="{C7D6C9FD-3C31-4B4E-80AE-C76E050C74F1}" type="sibTrans" cxnId="{F851AF9B-FD04-42D9-9F0A-C63B4FEF3D42}">
      <dgm:prSet/>
      <dgm:spPr/>
      <dgm:t>
        <a:bodyPr/>
        <a:lstStyle/>
        <a:p>
          <a:endParaRPr lang="id-ID"/>
        </a:p>
      </dgm:t>
    </dgm:pt>
    <dgm:pt modelId="{BA873CAF-E091-4E8B-A320-47D21E7A029E}">
      <dgm:prSet phldrT="[Text]"/>
      <dgm:spPr>
        <a:solidFill>
          <a:srgbClr val="002060"/>
        </a:solidFill>
      </dgm:spPr>
      <dgm:t>
        <a:bodyPr/>
        <a:lstStyle/>
        <a:p>
          <a:r>
            <a:rPr lang="id-ID" b="1" dirty="0" smtClean="0"/>
            <a:t>PERMENPAN &amp; RB: JABFUNG &amp; AK</a:t>
          </a:r>
          <a:endParaRPr lang="id-ID" b="1" dirty="0"/>
        </a:p>
      </dgm:t>
    </dgm:pt>
    <dgm:pt modelId="{FE984B2B-7B68-4BD2-AD46-F46D426834B3}" type="parTrans" cxnId="{B400A7CB-2651-48FF-BC33-0466249E0EA7}">
      <dgm:prSet/>
      <dgm:spPr/>
      <dgm:t>
        <a:bodyPr/>
        <a:lstStyle/>
        <a:p>
          <a:endParaRPr lang="id-ID"/>
        </a:p>
      </dgm:t>
    </dgm:pt>
    <dgm:pt modelId="{654066AB-427C-4E34-8488-9D3BFE329A3C}" type="sibTrans" cxnId="{B400A7CB-2651-48FF-BC33-0466249E0EA7}">
      <dgm:prSet/>
      <dgm:spPr/>
      <dgm:t>
        <a:bodyPr/>
        <a:lstStyle/>
        <a:p>
          <a:endParaRPr lang="id-ID"/>
        </a:p>
      </dgm:t>
    </dgm:pt>
    <dgm:pt modelId="{1843945F-3648-4BDB-AF82-A4905B7BFA15}">
      <dgm:prSet phldrT="[Text]"/>
      <dgm:spPr>
        <a:solidFill>
          <a:schemeClr val="accent4">
            <a:lumMod val="75000"/>
          </a:schemeClr>
        </a:solidFill>
      </dgm:spPr>
      <dgm:t>
        <a:bodyPr/>
        <a:lstStyle/>
        <a:p>
          <a:r>
            <a:rPr lang="id-ID" b="1" dirty="0" smtClean="0">
              <a:solidFill>
                <a:schemeClr val="tx1"/>
              </a:solidFill>
            </a:rPr>
            <a:t>PERBERS PIMP INSTS  PEMBINA &amp; KA.BKN : JUKLAK</a:t>
          </a:r>
          <a:endParaRPr lang="id-ID" b="1" dirty="0">
            <a:solidFill>
              <a:schemeClr val="tx1"/>
            </a:solidFill>
          </a:endParaRPr>
        </a:p>
      </dgm:t>
    </dgm:pt>
    <dgm:pt modelId="{276EA067-B3CB-4858-951F-B4652886B3FF}" type="parTrans" cxnId="{5A080752-A707-4B55-97ED-63DD7920E7DC}">
      <dgm:prSet/>
      <dgm:spPr/>
      <dgm:t>
        <a:bodyPr/>
        <a:lstStyle/>
        <a:p>
          <a:endParaRPr lang="id-ID"/>
        </a:p>
      </dgm:t>
    </dgm:pt>
    <dgm:pt modelId="{B5A285E4-DB99-446B-923A-65233FE691E0}" type="sibTrans" cxnId="{5A080752-A707-4B55-97ED-63DD7920E7DC}">
      <dgm:prSet/>
      <dgm:spPr/>
      <dgm:t>
        <a:bodyPr/>
        <a:lstStyle/>
        <a:p>
          <a:endParaRPr lang="id-ID"/>
        </a:p>
      </dgm:t>
    </dgm:pt>
    <dgm:pt modelId="{76020A2C-7750-42FD-83DD-97EAC4B8EAC1}">
      <dgm:prSet phldrT="[Text]"/>
      <dgm:spPr>
        <a:solidFill>
          <a:srgbClr val="FF0000"/>
        </a:solidFill>
      </dgm:spPr>
      <dgm:t>
        <a:bodyPr/>
        <a:lstStyle/>
        <a:p>
          <a:r>
            <a:rPr lang="id-ID" b="1" dirty="0" smtClean="0"/>
            <a:t>PER PIMP INSTS PEMBINA : JUKNIS</a:t>
          </a:r>
          <a:endParaRPr lang="id-ID" b="1" dirty="0"/>
        </a:p>
      </dgm:t>
    </dgm:pt>
    <dgm:pt modelId="{137F78C9-D897-4BD6-963F-4946410889E0}" type="parTrans" cxnId="{C733FE71-D8C3-4628-90F8-80A635DD9F00}">
      <dgm:prSet/>
      <dgm:spPr/>
      <dgm:t>
        <a:bodyPr/>
        <a:lstStyle/>
        <a:p>
          <a:endParaRPr lang="id-ID"/>
        </a:p>
      </dgm:t>
    </dgm:pt>
    <dgm:pt modelId="{ACA3E2FB-A71B-42FE-9262-190DFFB4CFC3}" type="sibTrans" cxnId="{C733FE71-D8C3-4628-90F8-80A635DD9F00}">
      <dgm:prSet/>
      <dgm:spPr/>
      <dgm:t>
        <a:bodyPr/>
        <a:lstStyle/>
        <a:p>
          <a:endParaRPr lang="id-ID"/>
        </a:p>
      </dgm:t>
    </dgm:pt>
    <dgm:pt modelId="{0465B1A6-1883-4435-A9EA-5BBF710453D1}">
      <dgm:prSet phldrT="[Text]"/>
      <dgm:spPr>
        <a:solidFill>
          <a:schemeClr val="accent6">
            <a:lumMod val="40000"/>
            <a:lumOff val="60000"/>
          </a:schemeClr>
        </a:solidFill>
      </dgm:spPr>
      <dgm:t>
        <a:bodyPr/>
        <a:lstStyle/>
        <a:p>
          <a:r>
            <a:rPr lang="id-ID" b="1" dirty="0" smtClean="0">
              <a:solidFill>
                <a:srgbClr val="C00000"/>
              </a:solidFill>
            </a:rPr>
            <a:t>PER PIMP INSTNS PEMBINA : PEDOMAN</a:t>
          </a:r>
          <a:endParaRPr lang="id-ID" b="1" dirty="0">
            <a:solidFill>
              <a:srgbClr val="C00000"/>
            </a:solidFill>
          </a:endParaRPr>
        </a:p>
      </dgm:t>
    </dgm:pt>
    <dgm:pt modelId="{2AFC2786-5B7C-4B14-A3C8-58C175CE1E2C}" type="parTrans" cxnId="{9A028EB1-7B67-4B78-A546-25F7110434BB}">
      <dgm:prSet/>
      <dgm:spPr/>
      <dgm:t>
        <a:bodyPr/>
        <a:lstStyle/>
        <a:p>
          <a:endParaRPr lang="id-ID"/>
        </a:p>
      </dgm:t>
    </dgm:pt>
    <dgm:pt modelId="{9F8819C1-F7F3-4D0A-8A4B-2C85EDC7E66A}" type="sibTrans" cxnId="{9A028EB1-7B67-4B78-A546-25F7110434BB}">
      <dgm:prSet/>
      <dgm:spPr/>
      <dgm:t>
        <a:bodyPr/>
        <a:lstStyle/>
        <a:p>
          <a:endParaRPr lang="id-ID"/>
        </a:p>
      </dgm:t>
    </dgm:pt>
    <dgm:pt modelId="{4F7210C0-0333-4E82-943E-90522D52D890}">
      <dgm:prSet phldrT="[Text]"/>
      <dgm:spPr>
        <a:solidFill>
          <a:schemeClr val="accent2">
            <a:lumMod val="40000"/>
            <a:lumOff val="60000"/>
          </a:schemeClr>
        </a:solidFill>
      </dgm:spPr>
      <dgm:t>
        <a:bodyPr/>
        <a:lstStyle/>
        <a:p>
          <a:r>
            <a:rPr lang="en-US" b="1" dirty="0" smtClean="0">
              <a:solidFill>
                <a:srgbClr val="C00000"/>
              </a:solidFill>
            </a:rPr>
            <a:t>PERATURAN PER-UU KEPEGAWAIAN</a:t>
          </a:r>
          <a:endParaRPr lang="id-ID" b="1" dirty="0">
            <a:solidFill>
              <a:srgbClr val="C00000"/>
            </a:solidFill>
          </a:endParaRPr>
        </a:p>
      </dgm:t>
    </dgm:pt>
    <dgm:pt modelId="{58561D12-1A6F-40AF-9F0E-A3DEE5AD2C7C}" type="parTrans" cxnId="{645B1AC4-65DA-4669-83EF-5C04F1846712}">
      <dgm:prSet/>
      <dgm:spPr/>
      <dgm:t>
        <a:bodyPr/>
        <a:lstStyle/>
        <a:p>
          <a:endParaRPr lang="en-US"/>
        </a:p>
      </dgm:t>
    </dgm:pt>
    <dgm:pt modelId="{76877CA2-8115-4E8C-9BF1-F32D4FAFEC0D}" type="sibTrans" cxnId="{645B1AC4-65DA-4669-83EF-5C04F1846712}">
      <dgm:prSet/>
      <dgm:spPr/>
      <dgm:t>
        <a:bodyPr/>
        <a:lstStyle/>
        <a:p>
          <a:endParaRPr lang="en-US"/>
        </a:p>
      </dgm:t>
    </dgm:pt>
    <dgm:pt modelId="{FEDDFB49-C766-42CE-B236-6596BA3C7952}">
      <dgm:prSet phldrT="[Text]" custT="1"/>
      <dgm:spPr>
        <a:solidFill>
          <a:schemeClr val="tx2">
            <a:lumMod val="20000"/>
            <a:lumOff val="80000"/>
          </a:schemeClr>
        </a:solidFill>
      </dgm:spPr>
      <dgm:t>
        <a:bodyPr/>
        <a:lstStyle/>
        <a:p>
          <a:r>
            <a:rPr lang="id-ID" sz="1200" b="1" dirty="0" smtClean="0">
              <a:solidFill>
                <a:schemeClr val="accent4">
                  <a:lumMod val="50000"/>
                </a:schemeClr>
              </a:solidFill>
            </a:rPr>
            <a:t>PP 11/2017: MANAJEMEN PNS</a:t>
          </a:r>
          <a:endParaRPr lang="id-ID" sz="1200" b="1" dirty="0">
            <a:solidFill>
              <a:schemeClr val="accent4">
                <a:lumMod val="50000"/>
              </a:schemeClr>
            </a:solidFill>
          </a:endParaRPr>
        </a:p>
      </dgm:t>
    </dgm:pt>
    <dgm:pt modelId="{846C9FDC-7A14-4DDD-8BE7-2A2456F34565}" type="parTrans" cxnId="{B021D8F5-3310-4107-9CB2-C827091A6A22}">
      <dgm:prSet/>
      <dgm:spPr/>
      <dgm:t>
        <a:bodyPr/>
        <a:lstStyle/>
        <a:p>
          <a:endParaRPr lang="id-ID"/>
        </a:p>
      </dgm:t>
    </dgm:pt>
    <dgm:pt modelId="{33BB7862-1069-4455-AF7A-BFACEABF7D37}" type="sibTrans" cxnId="{B021D8F5-3310-4107-9CB2-C827091A6A22}">
      <dgm:prSet/>
      <dgm:spPr/>
      <dgm:t>
        <a:bodyPr/>
        <a:lstStyle/>
        <a:p>
          <a:endParaRPr lang="id-ID"/>
        </a:p>
      </dgm:t>
    </dgm:pt>
    <dgm:pt modelId="{1861D9E5-2BE5-4F82-A05E-546C25319D5A}">
      <dgm:prSet phldrT="[Text]"/>
      <dgm:spPr>
        <a:solidFill>
          <a:srgbClr val="FFC000"/>
        </a:solidFill>
      </dgm:spPr>
      <dgm:t>
        <a:bodyPr/>
        <a:lstStyle/>
        <a:p>
          <a:r>
            <a:rPr lang="id-ID" b="1" dirty="0" smtClean="0">
              <a:solidFill>
                <a:schemeClr val="tx1"/>
              </a:solidFill>
            </a:rPr>
            <a:t>PERMENPAN &amp; RB 26/2016: IMPASSING JABFUNG</a:t>
          </a:r>
          <a:endParaRPr lang="id-ID" b="1" dirty="0">
            <a:solidFill>
              <a:schemeClr val="tx1"/>
            </a:solidFill>
          </a:endParaRPr>
        </a:p>
      </dgm:t>
    </dgm:pt>
    <dgm:pt modelId="{BB4DE5B7-D028-4B45-9D78-2BAC4CC44502}" type="parTrans" cxnId="{8E2D1384-E271-4CAA-80CF-C1A4669F85F0}">
      <dgm:prSet/>
      <dgm:spPr/>
      <dgm:t>
        <a:bodyPr/>
        <a:lstStyle/>
        <a:p>
          <a:endParaRPr lang="id-ID"/>
        </a:p>
      </dgm:t>
    </dgm:pt>
    <dgm:pt modelId="{A22DD264-135F-412E-A2BF-0B8EE01296D7}" type="sibTrans" cxnId="{8E2D1384-E271-4CAA-80CF-C1A4669F85F0}">
      <dgm:prSet/>
      <dgm:spPr/>
      <dgm:t>
        <a:bodyPr/>
        <a:lstStyle/>
        <a:p>
          <a:endParaRPr lang="id-ID"/>
        </a:p>
      </dgm:t>
    </dgm:pt>
    <dgm:pt modelId="{95E52C11-3812-447F-8169-EC6CB58D11FE}" type="pres">
      <dgm:prSet presAssocID="{C38FF1FD-D952-42CE-AE64-1BF739295CBC}" presName="Name0" presStyleCnt="0">
        <dgm:presLayoutVars>
          <dgm:dir/>
          <dgm:resizeHandles val="exact"/>
        </dgm:presLayoutVars>
      </dgm:prSet>
      <dgm:spPr/>
      <dgm:t>
        <a:bodyPr/>
        <a:lstStyle/>
        <a:p>
          <a:endParaRPr lang="id-ID"/>
        </a:p>
      </dgm:t>
    </dgm:pt>
    <dgm:pt modelId="{E3A52C0B-A10E-4AB8-A80B-5AAF96EB77E3}" type="pres">
      <dgm:prSet presAssocID="{C38FF1FD-D952-42CE-AE64-1BF739295CBC}" presName="cycle" presStyleCnt="0"/>
      <dgm:spPr/>
    </dgm:pt>
    <dgm:pt modelId="{8AB49C0D-8EDA-408D-BC2E-94DF8066F59C}" type="pres">
      <dgm:prSet presAssocID="{E191C26B-E98F-4D16-9822-174491EFAA2A}" presName="nodeFirstNode" presStyleLbl="node1" presStyleIdx="0" presStyleCnt="12">
        <dgm:presLayoutVars>
          <dgm:bulletEnabled val="1"/>
        </dgm:presLayoutVars>
      </dgm:prSet>
      <dgm:spPr/>
      <dgm:t>
        <a:bodyPr/>
        <a:lstStyle/>
        <a:p>
          <a:endParaRPr lang="id-ID"/>
        </a:p>
      </dgm:t>
    </dgm:pt>
    <dgm:pt modelId="{76ED288C-D7C7-43E7-BC01-3B3F8695714C}" type="pres">
      <dgm:prSet presAssocID="{4ACD54A0-80E0-4CCA-8047-1E75E321ECBA}" presName="sibTransFirstNode" presStyleLbl="bgShp" presStyleIdx="0" presStyleCnt="1"/>
      <dgm:spPr/>
      <dgm:t>
        <a:bodyPr/>
        <a:lstStyle/>
        <a:p>
          <a:endParaRPr lang="id-ID"/>
        </a:p>
      </dgm:t>
    </dgm:pt>
    <dgm:pt modelId="{93FF59C7-B9CB-4C22-9218-1FF027B0A732}" type="pres">
      <dgm:prSet presAssocID="{FEDDFB49-C766-42CE-B236-6596BA3C7952}" presName="nodeFollowingNodes" presStyleLbl="node1" presStyleIdx="1" presStyleCnt="12">
        <dgm:presLayoutVars>
          <dgm:bulletEnabled val="1"/>
        </dgm:presLayoutVars>
      </dgm:prSet>
      <dgm:spPr/>
      <dgm:t>
        <a:bodyPr/>
        <a:lstStyle/>
        <a:p>
          <a:endParaRPr lang="id-ID"/>
        </a:p>
      </dgm:t>
    </dgm:pt>
    <dgm:pt modelId="{430FA621-AC5E-40E6-89D4-B5ECA94289B0}" type="pres">
      <dgm:prSet presAssocID="{15839B7B-3C0B-4DD5-8259-DF5F756EC54B}" presName="nodeFollowingNodes" presStyleLbl="node1" presStyleIdx="2" presStyleCnt="12">
        <dgm:presLayoutVars>
          <dgm:bulletEnabled val="1"/>
        </dgm:presLayoutVars>
      </dgm:prSet>
      <dgm:spPr/>
      <dgm:t>
        <a:bodyPr/>
        <a:lstStyle/>
        <a:p>
          <a:endParaRPr lang="id-ID"/>
        </a:p>
      </dgm:t>
    </dgm:pt>
    <dgm:pt modelId="{738D296D-9575-46F1-8D1D-F926C7503226}" type="pres">
      <dgm:prSet presAssocID="{83FC903D-B6FF-49D8-B38B-07C040FA04FE}" presName="nodeFollowingNodes" presStyleLbl="node1" presStyleIdx="3" presStyleCnt="12">
        <dgm:presLayoutVars>
          <dgm:bulletEnabled val="1"/>
        </dgm:presLayoutVars>
      </dgm:prSet>
      <dgm:spPr/>
      <dgm:t>
        <a:bodyPr/>
        <a:lstStyle/>
        <a:p>
          <a:endParaRPr lang="id-ID"/>
        </a:p>
      </dgm:t>
    </dgm:pt>
    <dgm:pt modelId="{1774A4F6-99AB-4F30-9923-ABDBE24D405E}" type="pres">
      <dgm:prSet presAssocID="{88A15D80-6D50-44D0-9151-A8D89E00AE33}" presName="nodeFollowingNodes" presStyleLbl="node1" presStyleIdx="4" presStyleCnt="12">
        <dgm:presLayoutVars>
          <dgm:bulletEnabled val="1"/>
        </dgm:presLayoutVars>
      </dgm:prSet>
      <dgm:spPr/>
      <dgm:t>
        <a:bodyPr/>
        <a:lstStyle/>
        <a:p>
          <a:endParaRPr lang="id-ID"/>
        </a:p>
      </dgm:t>
    </dgm:pt>
    <dgm:pt modelId="{4D33A4DE-0F72-46CA-8D96-174CE8C45D87}" type="pres">
      <dgm:prSet presAssocID="{329336C1-45CD-4BB4-AEA0-322D24D51F95}" presName="nodeFollowingNodes" presStyleLbl="node1" presStyleIdx="5" presStyleCnt="12" custRadScaleRad="101346" custRadScaleInc="-12253">
        <dgm:presLayoutVars>
          <dgm:bulletEnabled val="1"/>
        </dgm:presLayoutVars>
      </dgm:prSet>
      <dgm:spPr/>
      <dgm:t>
        <a:bodyPr/>
        <a:lstStyle/>
        <a:p>
          <a:endParaRPr lang="id-ID"/>
        </a:p>
      </dgm:t>
    </dgm:pt>
    <dgm:pt modelId="{EBE17DBF-76BB-4C34-9B32-E410CF33703A}" type="pres">
      <dgm:prSet presAssocID="{BA873CAF-E091-4E8B-A320-47D21E7A029E}" presName="nodeFollowingNodes" presStyleLbl="node1" presStyleIdx="6" presStyleCnt="12" custScaleX="113165">
        <dgm:presLayoutVars>
          <dgm:bulletEnabled val="1"/>
        </dgm:presLayoutVars>
      </dgm:prSet>
      <dgm:spPr/>
      <dgm:t>
        <a:bodyPr/>
        <a:lstStyle/>
        <a:p>
          <a:endParaRPr lang="id-ID"/>
        </a:p>
      </dgm:t>
    </dgm:pt>
    <dgm:pt modelId="{2614CBDA-1ABE-4723-ADD2-249812E5BF1D}" type="pres">
      <dgm:prSet presAssocID="{1861D9E5-2BE5-4F82-A05E-546C25319D5A}" presName="nodeFollowingNodes" presStyleLbl="node1" presStyleIdx="7" presStyleCnt="12">
        <dgm:presLayoutVars>
          <dgm:bulletEnabled val="1"/>
        </dgm:presLayoutVars>
      </dgm:prSet>
      <dgm:spPr/>
      <dgm:t>
        <a:bodyPr/>
        <a:lstStyle/>
        <a:p>
          <a:endParaRPr lang="id-ID"/>
        </a:p>
      </dgm:t>
    </dgm:pt>
    <dgm:pt modelId="{998976BA-4F8C-415F-8C2B-69ED88CF20A8}" type="pres">
      <dgm:prSet presAssocID="{1843945F-3648-4BDB-AF82-A4905B7BFA15}" presName="nodeFollowingNodes" presStyleLbl="node1" presStyleIdx="8" presStyleCnt="12">
        <dgm:presLayoutVars>
          <dgm:bulletEnabled val="1"/>
        </dgm:presLayoutVars>
      </dgm:prSet>
      <dgm:spPr/>
      <dgm:t>
        <a:bodyPr/>
        <a:lstStyle/>
        <a:p>
          <a:endParaRPr lang="id-ID"/>
        </a:p>
      </dgm:t>
    </dgm:pt>
    <dgm:pt modelId="{568FEFA8-2915-4324-AC54-B04C3A8F58A3}" type="pres">
      <dgm:prSet presAssocID="{76020A2C-7750-42FD-83DD-97EAC4B8EAC1}" presName="nodeFollowingNodes" presStyleLbl="node1" presStyleIdx="9" presStyleCnt="12">
        <dgm:presLayoutVars>
          <dgm:bulletEnabled val="1"/>
        </dgm:presLayoutVars>
      </dgm:prSet>
      <dgm:spPr/>
      <dgm:t>
        <a:bodyPr/>
        <a:lstStyle/>
        <a:p>
          <a:endParaRPr lang="id-ID"/>
        </a:p>
      </dgm:t>
    </dgm:pt>
    <dgm:pt modelId="{F8A90392-F43C-42B5-AA7C-E59622AD89A2}" type="pres">
      <dgm:prSet presAssocID="{0465B1A6-1883-4435-A9EA-5BBF710453D1}" presName="nodeFollowingNodes" presStyleLbl="node1" presStyleIdx="10" presStyleCnt="12">
        <dgm:presLayoutVars>
          <dgm:bulletEnabled val="1"/>
        </dgm:presLayoutVars>
      </dgm:prSet>
      <dgm:spPr/>
      <dgm:t>
        <a:bodyPr/>
        <a:lstStyle/>
        <a:p>
          <a:endParaRPr lang="id-ID"/>
        </a:p>
      </dgm:t>
    </dgm:pt>
    <dgm:pt modelId="{B3CADF5E-58D7-4BBF-9C5C-51E5A7D6E43D}" type="pres">
      <dgm:prSet presAssocID="{4F7210C0-0333-4E82-943E-90522D52D890}" presName="nodeFollowingNodes" presStyleLbl="node1" presStyleIdx="11" presStyleCnt="12">
        <dgm:presLayoutVars>
          <dgm:bulletEnabled val="1"/>
        </dgm:presLayoutVars>
      </dgm:prSet>
      <dgm:spPr/>
      <dgm:t>
        <a:bodyPr/>
        <a:lstStyle/>
        <a:p>
          <a:endParaRPr lang="en-US"/>
        </a:p>
      </dgm:t>
    </dgm:pt>
  </dgm:ptLst>
  <dgm:cxnLst>
    <dgm:cxn modelId="{8E2D1384-E271-4CAA-80CF-C1A4669F85F0}" srcId="{C38FF1FD-D952-42CE-AE64-1BF739295CBC}" destId="{1861D9E5-2BE5-4F82-A05E-546C25319D5A}" srcOrd="7" destOrd="0" parTransId="{BB4DE5B7-D028-4B45-9D78-2BAC4CC44502}" sibTransId="{A22DD264-135F-412E-A2BF-0B8EE01296D7}"/>
    <dgm:cxn modelId="{AA8F1388-2A9E-4DD0-877B-C78A7D62B53E}" type="presOf" srcId="{C38FF1FD-D952-42CE-AE64-1BF739295CBC}" destId="{95E52C11-3812-447F-8169-EC6CB58D11FE}" srcOrd="0" destOrd="0" presId="urn:microsoft.com/office/officeart/2005/8/layout/cycle3"/>
    <dgm:cxn modelId="{645B1AC4-65DA-4669-83EF-5C04F1846712}" srcId="{C38FF1FD-D952-42CE-AE64-1BF739295CBC}" destId="{4F7210C0-0333-4E82-943E-90522D52D890}" srcOrd="11" destOrd="0" parTransId="{58561D12-1A6F-40AF-9F0E-A3DEE5AD2C7C}" sibTransId="{76877CA2-8115-4E8C-9BF1-F32D4FAFEC0D}"/>
    <dgm:cxn modelId="{D744F637-227F-4F9B-89BD-45255ED66F46}" type="presOf" srcId="{BA873CAF-E091-4E8B-A320-47D21E7A029E}" destId="{EBE17DBF-76BB-4C34-9B32-E410CF33703A}" srcOrd="0" destOrd="0" presId="urn:microsoft.com/office/officeart/2005/8/layout/cycle3"/>
    <dgm:cxn modelId="{FFD0F6B3-176D-487F-BC42-083A7B5256E9}" srcId="{C38FF1FD-D952-42CE-AE64-1BF739295CBC}" destId="{83FC903D-B6FF-49D8-B38B-07C040FA04FE}" srcOrd="3" destOrd="0" parTransId="{6745ACE0-3712-4F25-AE89-1A59D6040D02}" sibTransId="{A155FD8D-CCC0-4937-8504-F352AD8EC980}"/>
    <dgm:cxn modelId="{5A080752-A707-4B55-97ED-63DD7920E7DC}" srcId="{C38FF1FD-D952-42CE-AE64-1BF739295CBC}" destId="{1843945F-3648-4BDB-AF82-A4905B7BFA15}" srcOrd="8" destOrd="0" parTransId="{276EA067-B3CB-4858-951F-B4652886B3FF}" sibTransId="{B5A285E4-DB99-446B-923A-65233FE691E0}"/>
    <dgm:cxn modelId="{96130986-A8E8-42C1-9649-42E788F07D17}" type="presOf" srcId="{1861D9E5-2BE5-4F82-A05E-546C25319D5A}" destId="{2614CBDA-1ABE-4723-ADD2-249812E5BF1D}" srcOrd="0" destOrd="0" presId="urn:microsoft.com/office/officeart/2005/8/layout/cycle3"/>
    <dgm:cxn modelId="{92DD404B-E4D6-4EED-BD67-A106CE14C9F7}" type="presOf" srcId="{FEDDFB49-C766-42CE-B236-6596BA3C7952}" destId="{93FF59C7-B9CB-4C22-9218-1FF027B0A732}" srcOrd="0" destOrd="0" presId="urn:microsoft.com/office/officeart/2005/8/layout/cycle3"/>
    <dgm:cxn modelId="{355775A5-5BCB-4EE4-A6AC-C76E8011EBE9}" type="presOf" srcId="{1843945F-3648-4BDB-AF82-A4905B7BFA15}" destId="{998976BA-4F8C-415F-8C2B-69ED88CF20A8}" srcOrd="0" destOrd="0" presId="urn:microsoft.com/office/officeart/2005/8/layout/cycle3"/>
    <dgm:cxn modelId="{55AEC738-44F0-4587-A6A5-029F5D7E26CA}" type="presOf" srcId="{4ACD54A0-80E0-4CCA-8047-1E75E321ECBA}" destId="{76ED288C-D7C7-43E7-BC01-3B3F8695714C}" srcOrd="0" destOrd="0" presId="urn:microsoft.com/office/officeart/2005/8/layout/cycle3"/>
    <dgm:cxn modelId="{FF343131-221F-4269-B472-FCB7C86939B6}" type="presOf" srcId="{E191C26B-E98F-4D16-9822-174491EFAA2A}" destId="{8AB49C0D-8EDA-408D-BC2E-94DF8066F59C}" srcOrd="0" destOrd="0" presId="urn:microsoft.com/office/officeart/2005/8/layout/cycle3"/>
    <dgm:cxn modelId="{602F2F50-013D-4415-BF45-E194B758D344}" type="presOf" srcId="{83FC903D-B6FF-49D8-B38B-07C040FA04FE}" destId="{738D296D-9575-46F1-8D1D-F926C7503226}" srcOrd="0" destOrd="0" presId="urn:microsoft.com/office/officeart/2005/8/layout/cycle3"/>
    <dgm:cxn modelId="{AC1A1E96-9D31-40A0-B8EC-069E5B53D6D2}" type="presOf" srcId="{329336C1-45CD-4BB4-AEA0-322D24D51F95}" destId="{4D33A4DE-0F72-46CA-8D96-174CE8C45D87}" srcOrd="0" destOrd="0" presId="urn:microsoft.com/office/officeart/2005/8/layout/cycle3"/>
    <dgm:cxn modelId="{3E0BB3C9-8C5C-44C8-A9CA-A65FBC1CF1F1}" srcId="{C38FF1FD-D952-42CE-AE64-1BF739295CBC}" destId="{15839B7B-3C0B-4DD5-8259-DF5F756EC54B}" srcOrd="2" destOrd="0" parTransId="{8A5BB3E0-E483-4305-B643-E8E65C4D6ED0}" sibTransId="{F8D5F0C1-C6C9-4039-972D-5D75526E0159}"/>
    <dgm:cxn modelId="{C733FE71-D8C3-4628-90F8-80A635DD9F00}" srcId="{C38FF1FD-D952-42CE-AE64-1BF739295CBC}" destId="{76020A2C-7750-42FD-83DD-97EAC4B8EAC1}" srcOrd="9" destOrd="0" parTransId="{137F78C9-D897-4BD6-963F-4946410889E0}" sibTransId="{ACA3E2FB-A71B-42FE-9262-190DFFB4CFC3}"/>
    <dgm:cxn modelId="{3EC0CD5D-33CD-4EDE-9888-15727DEED863}" type="presOf" srcId="{15839B7B-3C0B-4DD5-8259-DF5F756EC54B}" destId="{430FA621-AC5E-40E6-89D4-B5ECA94289B0}" srcOrd="0" destOrd="0" presId="urn:microsoft.com/office/officeart/2005/8/layout/cycle3"/>
    <dgm:cxn modelId="{F851AF9B-FD04-42D9-9F0A-C63B4FEF3D42}" srcId="{C38FF1FD-D952-42CE-AE64-1BF739295CBC}" destId="{329336C1-45CD-4BB4-AEA0-322D24D51F95}" srcOrd="5" destOrd="0" parTransId="{8014E75C-1E80-4E8D-BC64-C0792785F405}" sibTransId="{C7D6C9FD-3C31-4B4E-80AE-C76E050C74F1}"/>
    <dgm:cxn modelId="{9BBF27CB-BFF8-4786-A077-6FA087FEE319}" type="presOf" srcId="{76020A2C-7750-42FD-83DD-97EAC4B8EAC1}" destId="{568FEFA8-2915-4324-AC54-B04C3A8F58A3}" srcOrd="0" destOrd="0" presId="urn:microsoft.com/office/officeart/2005/8/layout/cycle3"/>
    <dgm:cxn modelId="{09CD94FF-90EB-49DE-9F81-A05629792C8F}" srcId="{C38FF1FD-D952-42CE-AE64-1BF739295CBC}" destId="{E191C26B-E98F-4D16-9822-174491EFAA2A}" srcOrd="0" destOrd="0" parTransId="{024D4AD1-F0A8-46CE-B63E-8A15F878C9F4}" sibTransId="{4ACD54A0-80E0-4CCA-8047-1E75E321ECBA}"/>
    <dgm:cxn modelId="{842BB4E3-0D34-4834-97C6-7B810DF1CB8D}" type="presOf" srcId="{4F7210C0-0333-4E82-943E-90522D52D890}" destId="{B3CADF5E-58D7-4BBF-9C5C-51E5A7D6E43D}" srcOrd="0" destOrd="0" presId="urn:microsoft.com/office/officeart/2005/8/layout/cycle3"/>
    <dgm:cxn modelId="{B021D8F5-3310-4107-9CB2-C827091A6A22}" srcId="{C38FF1FD-D952-42CE-AE64-1BF739295CBC}" destId="{FEDDFB49-C766-42CE-B236-6596BA3C7952}" srcOrd="1" destOrd="0" parTransId="{846C9FDC-7A14-4DDD-8BE7-2A2456F34565}" sibTransId="{33BB7862-1069-4455-AF7A-BFACEABF7D37}"/>
    <dgm:cxn modelId="{77839B2E-B6EB-4FA2-AE00-B2402DCDF2A0}" type="presOf" srcId="{88A15D80-6D50-44D0-9151-A8D89E00AE33}" destId="{1774A4F6-99AB-4F30-9923-ABDBE24D405E}" srcOrd="0" destOrd="0" presId="urn:microsoft.com/office/officeart/2005/8/layout/cycle3"/>
    <dgm:cxn modelId="{9A028EB1-7B67-4B78-A546-25F7110434BB}" srcId="{C38FF1FD-D952-42CE-AE64-1BF739295CBC}" destId="{0465B1A6-1883-4435-A9EA-5BBF710453D1}" srcOrd="10" destOrd="0" parTransId="{2AFC2786-5B7C-4B14-A3C8-58C175CE1E2C}" sibTransId="{9F8819C1-F7F3-4D0A-8A4B-2C85EDC7E66A}"/>
    <dgm:cxn modelId="{B400A7CB-2651-48FF-BC33-0466249E0EA7}" srcId="{C38FF1FD-D952-42CE-AE64-1BF739295CBC}" destId="{BA873CAF-E091-4E8B-A320-47D21E7A029E}" srcOrd="6" destOrd="0" parTransId="{FE984B2B-7B68-4BD2-AD46-F46D426834B3}" sibTransId="{654066AB-427C-4E34-8488-9D3BFE329A3C}"/>
    <dgm:cxn modelId="{75DA2AB1-E7E1-4D1D-960D-8D4BE092E96A}" srcId="{C38FF1FD-D952-42CE-AE64-1BF739295CBC}" destId="{88A15D80-6D50-44D0-9151-A8D89E00AE33}" srcOrd="4" destOrd="0" parTransId="{45A4E463-C02E-4838-9396-4EF31EBB485E}" sibTransId="{6B4AB72C-9B96-43E5-8AC8-2187E9B9ABF1}"/>
    <dgm:cxn modelId="{3EB5F687-E963-4233-BC08-BCE205269FE3}" type="presOf" srcId="{0465B1A6-1883-4435-A9EA-5BBF710453D1}" destId="{F8A90392-F43C-42B5-AA7C-E59622AD89A2}" srcOrd="0" destOrd="0" presId="urn:microsoft.com/office/officeart/2005/8/layout/cycle3"/>
    <dgm:cxn modelId="{D7702D70-6427-4806-8F31-63159F808C3D}" type="presParOf" srcId="{95E52C11-3812-447F-8169-EC6CB58D11FE}" destId="{E3A52C0B-A10E-4AB8-A80B-5AAF96EB77E3}" srcOrd="0" destOrd="0" presId="urn:microsoft.com/office/officeart/2005/8/layout/cycle3"/>
    <dgm:cxn modelId="{6300EDE9-D9B1-4DEA-81BA-F151CEA6A6F9}" type="presParOf" srcId="{E3A52C0B-A10E-4AB8-A80B-5AAF96EB77E3}" destId="{8AB49C0D-8EDA-408D-BC2E-94DF8066F59C}" srcOrd="0" destOrd="0" presId="urn:microsoft.com/office/officeart/2005/8/layout/cycle3"/>
    <dgm:cxn modelId="{E03BF325-9BC4-4DB7-A960-0000B3B46070}" type="presParOf" srcId="{E3A52C0B-A10E-4AB8-A80B-5AAF96EB77E3}" destId="{76ED288C-D7C7-43E7-BC01-3B3F8695714C}" srcOrd="1" destOrd="0" presId="urn:microsoft.com/office/officeart/2005/8/layout/cycle3"/>
    <dgm:cxn modelId="{16365929-4A2E-4E8B-A96D-5074C45A3F2E}" type="presParOf" srcId="{E3A52C0B-A10E-4AB8-A80B-5AAF96EB77E3}" destId="{93FF59C7-B9CB-4C22-9218-1FF027B0A732}" srcOrd="2" destOrd="0" presId="urn:microsoft.com/office/officeart/2005/8/layout/cycle3"/>
    <dgm:cxn modelId="{2A56D49E-1151-4188-9CC6-4C84DA388183}" type="presParOf" srcId="{E3A52C0B-A10E-4AB8-A80B-5AAF96EB77E3}" destId="{430FA621-AC5E-40E6-89D4-B5ECA94289B0}" srcOrd="3" destOrd="0" presId="urn:microsoft.com/office/officeart/2005/8/layout/cycle3"/>
    <dgm:cxn modelId="{A0B0F06C-32E1-4FFF-BAEC-9DA21065F07B}" type="presParOf" srcId="{E3A52C0B-A10E-4AB8-A80B-5AAF96EB77E3}" destId="{738D296D-9575-46F1-8D1D-F926C7503226}" srcOrd="4" destOrd="0" presId="urn:microsoft.com/office/officeart/2005/8/layout/cycle3"/>
    <dgm:cxn modelId="{C5A0AFA6-33ED-46AD-8338-7D26ECFCF0D6}" type="presParOf" srcId="{E3A52C0B-A10E-4AB8-A80B-5AAF96EB77E3}" destId="{1774A4F6-99AB-4F30-9923-ABDBE24D405E}" srcOrd="5" destOrd="0" presId="urn:microsoft.com/office/officeart/2005/8/layout/cycle3"/>
    <dgm:cxn modelId="{F6CA5418-96CD-48DB-A8C8-85E59D6B0C7F}" type="presParOf" srcId="{E3A52C0B-A10E-4AB8-A80B-5AAF96EB77E3}" destId="{4D33A4DE-0F72-46CA-8D96-174CE8C45D87}" srcOrd="6" destOrd="0" presId="urn:microsoft.com/office/officeart/2005/8/layout/cycle3"/>
    <dgm:cxn modelId="{B4D20E7F-009D-49F2-9393-23D382E153F3}" type="presParOf" srcId="{E3A52C0B-A10E-4AB8-A80B-5AAF96EB77E3}" destId="{EBE17DBF-76BB-4C34-9B32-E410CF33703A}" srcOrd="7" destOrd="0" presId="urn:microsoft.com/office/officeart/2005/8/layout/cycle3"/>
    <dgm:cxn modelId="{4260CDAA-DFDE-402E-8349-9F48B09DC508}" type="presParOf" srcId="{E3A52C0B-A10E-4AB8-A80B-5AAF96EB77E3}" destId="{2614CBDA-1ABE-4723-ADD2-249812E5BF1D}" srcOrd="8" destOrd="0" presId="urn:microsoft.com/office/officeart/2005/8/layout/cycle3"/>
    <dgm:cxn modelId="{C8BD5745-5879-4A94-90AA-430BBA8E8A59}" type="presParOf" srcId="{E3A52C0B-A10E-4AB8-A80B-5AAF96EB77E3}" destId="{998976BA-4F8C-415F-8C2B-69ED88CF20A8}" srcOrd="9" destOrd="0" presId="urn:microsoft.com/office/officeart/2005/8/layout/cycle3"/>
    <dgm:cxn modelId="{C4A88873-D834-4A0E-827F-B8274D1FC145}" type="presParOf" srcId="{E3A52C0B-A10E-4AB8-A80B-5AAF96EB77E3}" destId="{568FEFA8-2915-4324-AC54-B04C3A8F58A3}" srcOrd="10" destOrd="0" presId="urn:microsoft.com/office/officeart/2005/8/layout/cycle3"/>
    <dgm:cxn modelId="{E9469C98-2036-48ED-A827-FB96731B2CDF}" type="presParOf" srcId="{E3A52C0B-A10E-4AB8-A80B-5AAF96EB77E3}" destId="{F8A90392-F43C-42B5-AA7C-E59622AD89A2}" srcOrd="11" destOrd="0" presId="urn:microsoft.com/office/officeart/2005/8/layout/cycle3"/>
    <dgm:cxn modelId="{88B390BE-EE32-44DE-A560-42194451E1BD}" type="presParOf" srcId="{E3A52C0B-A10E-4AB8-A80B-5AAF96EB77E3}" destId="{B3CADF5E-58D7-4BBF-9C5C-51E5A7D6E43D}" srcOrd="12" destOrd="0" presId="urn:microsoft.com/office/officeart/2005/8/layout/cycle3"/>
  </dgm:cxnLst>
  <dgm:bg/>
  <dgm:whole/>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d-ID" sz="1000" b="1" dirty="0" smtClean="0">
            <a:solidFill>
              <a:srgbClr val="C00000"/>
            </a:solidFill>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1E4D3931-0DBD-4211-A24A-6AF364284B1E}">
      <dgm:prSet phldrT="[Text]" custT="1"/>
      <dgm:spPr/>
      <dgm:t>
        <a:bodyPr/>
        <a:lstStyle/>
        <a:p>
          <a:pPr marL="280988" indent="-280988"/>
          <a:r>
            <a:rPr lang="id-ID" sz="2400" b="1" dirty="0" smtClean="0">
              <a:solidFill>
                <a:srgbClr val="C00000"/>
              </a:solidFill>
            </a:rPr>
            <a:t>Jenjang JF ahli utama</a:t>
          </a:r>
          <a:r>
            <a:rPr lang="id-ID" sz="2400" dirty="0" smtClean="0"/>
            <a:t> melaksanakan tugas dan fungsi utama yang mensyaratkan kualifikasi profesional </a:t>
          </a:r>
          <a:r>
            <a:rPr lang="id-ID" sz="2400" b="1" dirty="0" smtClean="0">
              <a:solidFill>
                <a:srgbClr val="C00000"/>
              </a:solidFill>
            </a:rPr>
            <a:t>tingkat tertinggi. </a:t>
          </a:r>
          <a:endParaRPr lang="en-US" sz="2400" b="1" dirty="0">
            <a:solidFill>
              <a:srgbClr val="C00000"/>
            </a:solidFill>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C40E7373-153C-4534-88C8-2DFAB9C548CC}">
      <dgm:prSet phldrT="[Text]" custT="1"/>
      <dgm:spPr/>
      <dgm:t>
        <a:bodyPr/>
        <a:lstStyle/>
        <a:p>
          <a:r>
            <a:rPr lang="id-ID" sz="4400" dirty="0" smtClean="0"/>
            <a:t>3</a:t>
          </a:r>
          <a:endParaRPr lang="en-US" sz="4400" dirty="0"/>
        </a:p>
      </dgm:t>
    </dgm:pt>
    <dgm:pt modelId="{84BF1468-28D0-4717-A8DE-A7F9B0038700}" type="parTrans" cxnId="{317988D2-F93C-4D46-8489-EF557E2E2DDE}">
      <dgm:prSet/>
      <dgm:spPr/>
      <dgm:t>
        <a:bodyPr/>
        <a:lstStyle/>
        <a:p>
          <a:endParaRPr lang="id-ID" sz="1800"/>
        </a:p>
      </dgm:t>
    </dgm:pt>
    <dgm:pt modelId="{78F48510-BCCC-4C04-A85A-736C6BF4D2FB}" type="sibTrans" cxnId="{317988D2-F93C-4D46-8489-EF557E2E2DDE}">
      <dgm:prSet/>
      <dgm:spPr/>
      <dgm:t>
        <a:bodyPr/>
        <a:lstStyle/>
        <a:p>
          <a:endParaRPr lang="id-ID" sz="1800"/>
        </a:p>
      </dgm:t>
    </dgm:pt>
    <dgm:pt modelId="{577667D8-E5D3-4484-BD4F-8282D8C7D460}">
      <dgm:prSet phldrT="[Text]" custT="1"/>
      <dgm:spPr/>
      <dgm:t>
        <a:bodyPr/>
        <a:lstStyle/>
        <a:p>
          <a:r>
            <a:rPr lang="id-ID" sz="2400" b="1" dirty="0" smtClean="0">
              <a:solidFill>
                <a:srgbClr val="C00000"/>
              </a:solidFill>
            </a:rPr>
            <a:t>Jenjang JF ahli madya</a:t>
          </a:r>
          <a:r>
            <a:rPr lang="id-ID" sz="2400" dirty="0" smtClean="0"/>
            <a:t> melaksanakan tugas dan fungsi utama yang mensyaratkan kualifikasi profesional </a:t>
          </a:r>
          <a:r>
            <a:rPr lang="id-ID" sz="2400" b="1" dirty="0" smtClean="0">
              <a:solidFill>
                <a:srgbClr val="C00000"/>
              </a:solidFill>
            </a:rPr>
            <a:t>tingkat tinggi.</a:t>
          </a:r>
          <a:r>
            <a:rPr lang="id-ID" sz="2400" dirty="0" smtClean="0"/>
            <a:t> </a:t>
          </a:r>
          <a:endParaRPr lang="en-US" sz="2400" dirty="0"/>
        </a:p>
      </dgm:t>
    </dgm:pt>
    <dgm:pt modelId="{98D50C86-451B-4399-BC00-E6CA93AEC60A}" type="parTrans" cxnId="{0994B433-17C2-4085-B193-48CB909708E7}">
      <dgm:prSet/>
      <dgm:spPr/>
      <dgm:t>
        <a:bodyPr/>
        <a:lstStyle/>
        <a:p>
          <a:endParaRPr lang="id-ID" sz="1800"/>
        </a:p>
      </dgm:t>
    </dgm:pt>
    <dgm:pt modelId="{FD966E9B-BF5F-4101-9F39-CFA26DC28076}" type="sibTrans" cxnId="{0994B433-17C2-4085-B193-48CB909708E7}">
      <dgm:prSet/>
      <dgm:spPr/>
      <dgm:t>
        <a:bodyPr/>
        <a:lstStyle/>
        <a:p>
          <a:endParaRPr lang="id-ID" sz="1800"/>
        </a:p>
      </dgm:t>
    </dgm:pt>
    <dgm:pt modelId="{31CB97CB-E8E8-4CC9-901B-29288DDAADCB}">
      <dgm:prSet phldrT="[Text]" custT="1"/>
      <dgm:spPr/>
      <dgm:t>
        <a:bodyPr/>
        <a:lstStyle/>
        <a:p>
          <a:r>
            <a:rPr lang="id-ID" sz="4400" dirty="0" smtClean="0"/>
            <a:t>4</a:t>
          </a:r>
          <a:endParaRPr lang="en-US" sz="4400" dirty="0"/>
        </a:p>
      </dgm:t>
    </dgm:pt>
    <dgm:pt modelId="{C159529C-B88D-4AFD-8BAB-BA50D775EE25}" type="parTrans" cxnId="{BFE40CBF-67CA-4BB8-920C-4F7AB41F938C}">
      <dgm:prSet/>
      <dgm:spPr/>
      <dgm:t>
        <a:bodyPr/>
        <a:lstStyle/>
        <a:p>
          <a:endParaRPr lang="id-ID" sz="1800"/>
        </a:p>
      </dgm:t>
    </dgm:pt>
    <dgm:pt modelId="{8CCF8361-D3B0-4F70-8D3A-95B22409D041}" type="sibTrans" cxnId="{BFE40CBF-67CA-4BB8-920C-4F7AB41F938C}">
      <dgm:prSet/>
      <dgm:spPr/>
      <dgm:t>
        <a:bodyPr/>
        <a:lstStyle/>
        <a:p>
          <a:endParaRPr lang="id-ID" sz="1800"/>
        </a:p>
      </dgm:t>
    </dgm:pt>
    <dgm:pt modelId="{2AC9D4CB-8F1F-4120-B39B-29C541221521}">
      <dgm:prSet phldrT="[Text]" custT="1"/>
      <dgm:spPr/>
      <dgm:t>
        <a:bodyPr/>
        <a:lstStyle/>
        <a:p>
          <a:r>
            <a:rPr lang="id-ID" sz="2400" b="1" dirty="0" smtClean="0">
              <a:solidFill>
                <a:srgbClr val="C00000"/>
              </a:solidFill>
            </a:rPr>
            <a:t>Jenjang JF ahli muda</a:t>
          </a:r>
          <a:r>
            <a:rPr lang="id-ID" sz="2400" dirty="0" smtClean="0"/>
            <a:t> melaksanakan tugas dan fungsi utama yang mensyaratkan kualifikasi profesional </a:t>
          </a:r>
          <a:r>
            <a:rPr lang="id-ID" sz="2400" b="1" dirty="0" smtClean="0">
              <a:solidFill>
                <a:srgbClr val="C00000"/>
              </a:solidFill>
            </a:rPr>
            <a:t>tingkat lanjutan. </a:t>
          </a:r>
          <a:endParaRPr lang="en-US" sz="2400" b="1" dirty="0">
            <a:solidFill>
              <a:srgbClr val="C00000"/>
            </a:solidFill>
          </a:endParaRPr>
        </a:p>
      </dgm:t>
    </dgm:pt>
    <dgm:pt modelId="{63941753-49A5-4A3B-94E4-B10F5E2BBAE1}" type="parTrans" cxnId="{503F8307-1BB5-4574-B2AE-723A2985A37C}">
      <dgm:prSet/>
      <dgm:spPr/>
      <dgm:t>
        <a:bodyPr/>
        <a:lstStyle/>
        <a:p>
          <a:endParaRPr lang="id-ID" sz="1800"/>
        </a:p>
      </dgm:t>
    </dgm:pt>
    <dgm:pt modelId="{8D37FB07-A374-42B2-BEFA-C9FB5FCD7D2E}" type="sibTrans" cxnId="{503F8307-1BB5-4574-B2AE-723A2985A37C}">
      <dgm:prSet/>
      <dgm:spPr/>
      <dgm:t>
        <a:bodyPr/>
        <a:lstStyle/>
        <a:p>
          <a:endParaRPr lang="id-ID" sz="1800"/>
        </a:p>
      </dgm:t>
    </dgm:pt>
    <dgm:pt modelId="{FEB8CFE2-9C60-4F12-9F33-A9B3E09F5581}">
      <dgm:prSet custT="1"/>
      <dgm:spPr/>
      <dgm:t>
        <a:bodyPr/>
        <a:lstStyle/>
        <a:p>
          <a:r>
            <a:rPr lang="id-ID" sz="2400" b="1" dirty="0" smtClean="0">
              <a:solidFill>
                <a:srgbClr val="C00000"/>
              </a:solidFill>
            </a:rPr>
            <a:t>Jenjang JF ahli pertama </a:t>
          </a:r>
          <a:r>
            <a:rPr lang="id-ID" sz="2400" dirty="0" smtClean="0"/>
            <a:t>melaksanakan tugas dan fungsi utama yang mensyaratkan kualifikasi profesional </a:t>
          </a:r>
          <a:r>
            <a:rPr lang="id-ID" sz="2400" b="1" dirty="0" smtClean="0">
              <a:solidFill>
                <a:srgbClr val="C00000"/>
              </a:solidFill>
            </a:rPr>
            <a:t>tingkat dasar.</a:t>
          </a:r>
          <a:r>
            <a:rPr lang="id-ID" sz="2400" dirty="0" smtClean="0"/>
            <a:t> </a:t>
          </a:r>
          <a:endParaRPr lang="id-ID" sz="2400" dirty="0"/>
        </a:p>
      </dgm:t>
    </dgm:pt>
    <dgm:pt modelId="{BE23C72A-A854-4A6A-AE40-570C91D687A4}" type="parTrans" cxnId="{A505A39E-0475-4A69-8121-474BE105D7C2}">
      <dgm:prSet/>
      <dgm:spPr/>
      <dgm:t>
        <a:bodyPr/>
        <a:lstStyle/>
        <a:p>
          <a:endParaRPr lang="id-ID" sz="1800"/>
        </a:p>
      </dgm:t>
    </dgm:pt>
    <dgm:pt modelId="{C73DD5EE-19BF-49EC-A661-5BA1373550E0}" type="sibTrans" cxnId="{A505A39E-0475-4A69-8121-474BE105D7C2}">
      <dgm:prSet/>
      <dgm:spPr/>
      <dgm:t>
        <a:bodyPr/>
        <a:lstStyle/>
        <a:p>
          <a:endParaRPr lang="id-ID" sz="18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4" custScaleX="84735"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4"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4" custScaleX="58300">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4" custScaleX="170680">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BE240DE7-F9AE-4246-AF07-086797871180}" type="pres">
      <dgm:prSet presAssocID="{C40E7373-153C-4534-88C8-2DFAB9C548CC}" presName="linNode" presStyleCnt="0"/>
      <dgm:spPr/>
    </dgm:pt>
    <dgm:pt modelId="{9EE60166-866E-49D8-88D2-2205C1D08802}" type="pres">
      <dgm:prSet presAssocID="{C40E7373-153C-4534-88C8-2DFAB9C548CC}" presName="parentText" presStyleLbl="node1" presStyleIdx="2" presStyleCnt="4" custScaleX="47234" custLinFactNeighborY="-2500">
        <dgm:presLayoutVars>
          <dgm:chMax val="1"/>
          <dgm:bulletEnabled val="1"/>
        </dgm:presLayoutVars>
      </dgm:prSet>
      <dgm:spPr/>
      <dgm:t>
        <a:bodyPr/>
        <a:lstStyle/>
        <a:p>
          <a:endParaRPr lang="id-ID"/>
        </a:p>
      </dgm:t>
    </dgm:pt>
    <dgm:pt modelId="{C2741790-0B52-4C45-A197-F6A38A95FB8C}" type="pres">
      <dgm:prSet presAssocID="{C40E7373-153C-4534-88C8-2DFAB9C548CC}" presName="descendantText" presStyleLbl="alignAccFollowNode1" presStyleIdx="2" presStyleCnt="4" custScaleX="137913" custScaleY="117760" custLinFactNeighborX="15" custLinFactNeighborY="272">
        <dgm:presLayoutVars>
          <dgm:bulletEnabled val="1"/>
        </dgm:presLayoutVars>
      </dgm:prSet>
      <dgm:spPr/>
      <dgm:t>
        <a:bodyPr/>
        <a:lstStyle/>
        <a:p>
          <a:endParaRPr lang="id-ID"/>
        </a:p>
      </dgm:t>
    </dgm:pt>
    <dgm:pt modelId="{5345ABEC-219F-4C33-9B85-775CC68D300A}" type="pres">
      <dgm:prSet presAssocID="{78F48510-BCCC-4C04-A85A-736C6BF4D2FB}" presName="sp" presStyleCnt="0"/>
      <dgm:spPr/>
    </dgm:pt>
    <dgm:pt modelId="{A172F1B7-921D-467E-A445-A81730AAF871}" type="pres">
      <dgm:prSet presAssocID="{31CB97CB-E8E8-4CC9-901B-29288DDAADCB}" presName="linNode" presStyleCnt="0"/>
      <dgm:spPr/>
    </dgm:pt>
    <dgm:pt modelId="{9844DA8C-2180-44E9-8CEE-F393903FF8C8}" type="pres">
      <dgm:prSet presAssocID="{31CB97CB-E8E8-4CC9-901B-29288DDAADCB}" presName="parentText" presStyleLbl="node1" presStyleIdx="3" presStyleCnt="4" custScaleX="45001" custLinFactNeighborY="6059">
        <dgm:presLayoutVars>
          <dgm:chMax val="1"/>
          <dgm:bulletEnabled val="1"/>
        </dgm:presLayoutVars>
      </dgm:prSet>
      <dgm:spPr/>
      <dgm:t>
        <a:bodyPr/>
        <a:lstStyle/>
        <a:p>
          <a:endParaRPr lang="id-ID"/>
        </a:p>
      </dgm:t>
    </dgm:pt>
    <dgm:pt modelId="{1AC2A44F-C222-4F1C-B52F-9C269A64C310}" type="pres">
      <dgm:prSet presAssocID="{31CB97CB-E8E8-4CC9-901B-29288DDAADCB}" presName="descendantText" presStyleLbl="alignAccFollowNode1" presStyleIdx="3" presStyleCnt="4" custScaleX="137937" custLinFactNeighborX="1060" custLinFactNeighborY="3055">
        <dgm:presLayoutVars>
          <dgm:bulletEnabled val="1"/>
        </dgm:presLayoutVars>
      </dgm:prSet>
      <dgm:spPr/>
      <dgm:t>
        <a:bodyPr/>
        <a:lstStyle/>
        <a:p>
          <a:endParaRPr lang="id-ID"/>
        </a:p>
      </dgm:t>
    </dgm:pt>
  </dgm:ptLst>
  <dgm:cxnLst>
    <dgm:cxn modelId="{503F8307-1BB5-4574-B2AE-723A2985A37C}" srcId="{C40E7373-153C-4534-88C8-2DFAB9C548CC}" destId="{2AC9D4CB-8F1F-4120-B39B-29C541221521}" srcOrd="0" destOrd="0" parTransId="{63941753-49A5-4A3B-94E4-B10F5E2BBAE1}" sibTransId="{8D37FB07-A374-42B2-BEFA-C9FB5FCD7D2E}"/>
    <dgm:cxn modelId="{78C65FA8-FC2F-413F-B0CD-2420893AC565}" type="presOf" srcId="{AA046201-5C4D-445E-BF0B-5C6D2B0A1945}" destId="{C04276DC-EE64-470A-B8BC-09067B8045FA}" srcOrd="0" destOrd="0" presId="urn:microsoft.com/office/officeart/2005/8/layout/vList5"/>
    <dgm:cxn modelId="{A505A39E-0475-4A69-8121-474BE105D7C2}" srcId="{31CB97CB-E8E8-4CC9-901B-29288DDAADCB}" destId="{FEB8CFE2-9C60-4F12-9F33-A9B3E09F5581}" srcOrd="1" destOrd="0" parTransId="{BE23C72A-A854-4A6A-AE40-570C91D687A4}" sibTransId="{C73DD5EE-19BF-49EC-A661-5BA1373550E0}"/>
    <dgm:cxn modelId="{BFE40CBF-67CA-4BB8-920C-4F7AB41F938C}" srcId="{F6FEADD9-F67D-41F5-BA4C-3C84956E7F46}" destId="{31CB97CB-E8E8-4CC9-901B-29288DDAADCB}" srcOrd="3" destOrd="0" parTransId="{C159529C-B88D-4AFD-8BAB-BA50D775EE25}" sibTransId="{8CCF8361-D3B0-4F70-8D3A-95B22409D041}"/>
    <dgm:cxn modelId="{93FE7789-E446-42DD-B555-215A94BD0275}" type="presOf" srcId="{31CB97CB-E8E8-4CC9-901B-29288DDAADCB}" destId="{9844DA8C-2180-44E9-8CEE-F393903FF8C8}" srcOrd="0" destOrd="0" presId="urn:microsoft.com/office/officeart/2005/8/layout/vList5"/>
    <dgm:cxn modelId="{3ABB0DB7-197C-4559-9A43-964F4AAE68FC}" type="presOf" srcId="{C40E7373-153C-4534-88C8-2DFAB9C548CC}" destId="{9EE60166-866E-49D8-88D2-2205C1D08802}"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E03D8214-75A5-475A-BDA5-8AFC5129868C}" type="presOf" srcId="{2AC9D4CB-8F1F-4120-B39B-29C541221521}" destId="{C2741790-0B52-4C45-A197-F6A38A95FB8C}" srcOrd="0" destOrd="0" presId="urn:microsoft.com/office/officeart/2005/8/layout/vList5"/>
    <dgm:cxn modelId="{5465553F-B54E-4615-90E8-7D8BB9FA09A0}" type="presOf" srcId="{FEB8CFE2-9C60-4F12-9F33-A9B3E09F5581}" destId="{1AC2A44F-C222-4F1C-B52F-9C269A64C310}" srcOrd="0" destOrd="1" presId="urn:microsoft.com/office/officeart/2005/8/layout/vList5"/>
    <dgm:cxn modelId="{9071FB3B-D26B-4384-BD1A-80C12C62D02C}" srcId="{31CB97CB-E8E8-4CC9-901B-29288DDAADCB}" destId="{C59269D0-92A5-481C-BA64-727AFB0DD545}" srcOrd="0" destOrd="0" parTransId="{312CC84D-092F-422A-AA24-A4619DBBB7BE}" sibTransId="{266DE8E8-1339-41C4-B9A7-6148496C7FA9}"/>
    <dgm:cxn modelId="{00A2FE3A-5265-45BE-BFCB-008ADFFF9560}" type="presOf" srcId="{74EE5CD8-078F-4590-BF9C-A341A294A016}" destId="{7E429971-BC57-430F-BB25-C0574E5E39E3}"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317988D2-F93C-4D46-8489-EF557E2E2DDE}" srcId="{F6FEADD9-F67D-41F5-BA4C-3C84956E7F46}" destId="{C40E7373-153C-4534-88C8-2DFAB9C548CC}" srcOrd="2" destOrd="0" parTransId="{84BF1468-28D0-4717-A8DE-A7F9B0038700}" sibTransId="{78F48510-BCCC-4C04-A85A-736C6BF4D2FB}"/>
    <dgm:cxn modelId="{519A9F93-CAA7-444B-8EDE-0C8E8193ADC1}" type="presOf" srcId="{F6FEADD9-F67D-41F5-BA4C-3C84956E7F46}" destId="{AAE7A1E6-6847-453D-B55B-8A82BF138C1D}" srcOrd="0" destOrd="0" presId="urn:microsoft.com/office/officeart/2005/8/layout/vList5"/>
    <dgm:cxn modelId="{0994B433-17C2-4085-B193-48CB909708E7}" srcId="{AA046201-5C4D-445E-BF0B-5C6D2B0A1945}" destId="{577667D8-E5D3-4484-BD4F-8282D8C7D460}" srcOrd="0" destOrd="0" parTransId="{98D50C86-451B-4399-BC00-E6CA93AEC60A}" sibTransId="{FD966E9B-BF5F-4101-9F39-CFA26DC28076}"/>
    <dgm:cxn modelId="{F981A7FC-F2BC-4309-ACDA-75514E118D38}" type="presOf" srcId="{C59269D0-92A5-481C-BA64-727AFB0DD545}" destId="{1AC2A44F-C222-4F1C-B52F-9C269A64C310}" srcOrd="0" destOrd="0" presId="urn:microsoft.com/office/officeart/2005/8/layout/vList5"/>
    <dgm:cxn modelId="{57746865-D82B-4F37-822F-AEF3C8C57AB3}" type="presOf" srcId="{577667D8-E5D3-4484-BD4F-8282D8C7D460}" destId="{B37A5355-225B-4C6F-AED7-6C620F99EECC}"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3938436D-F99F-4AD0-A68E-630381A7D871}" type="presOf" srcId="{1E4D3931-0DBD-4211-A24A-6AF364284B1E}" destId="{D54B1729-BC98-42C1-9C6C-D65DCBA4358F}" srcOrd="0" destOrd="0" presId="urn:microsoft.com/office/officeart/2005/8/layout/vList5"/>
    <dgm:cxn modelId="{B89A017E-4237-42F2-8D4D-FBA360439F43}" type="presParOf" srcId="{AAE7A1E6-6847-453D-B55B-8A82BF138C1D}" destId="{C4407577-18A2-46E0-8805-2838042EB67A}" srcOrd="0" destOrd="0" presId="urn:microsoft.com/office/officeart/2005/8/layout/vList5"/>
    <dgm:cxn modelId="{50CB3B1A-FA64-4115-9BBC-6BAA4D1D37D9}" type="presParOf" srcId="{C4407577-18A2-46E0-8805-2838042EB67A}" destId="{7E429971-BC57-430F-BB25-C0574E5E39E3}" srcOrd="0" destOrd="0" presId="urn:microsoft.com/office/officeart/2005/8/layout/vList5"/>
    <dgm:cxn modelId="{4770B757-499E-4EEA-92A9-5C8FE68502A2}" type="presParOf" srcId="{C4407577-18A2-46E0-8805-2838042EB67A}" destId="{D54B1729-BC98-42C1-9C6C-D65DCBA4358F}" srcOrd="1" destOrd="0" presId="urn:microsoft.com/office/officeart/2005/8/layout/vList5"/>
    <dgm:cxn modelId="{21483DC5-8075-4D25-8102-83F8761826A1}" type="presParOf" srcId="{AAE7A1E6-6847-453D-B55B-8A82BF138C1D}" destId="{AB8574CC-D4F2-4555-AEE3-F4EE58B11D03}" srcOrd="1" destOrd="0" presId="urn:microsoft.com/office/officeart/2005/8/layout/vList5"/>
    <dgm:cxn modelId="{ED6AA2E1-4FAD-4DA8-AE72-F70D31D3A0DC}" type="presParOf" srcId="{AAE7A1E6-6847-453D-B55B-8A82BF138C1D}" destId="{85B8F607-FDD8-476A-ADBE-E1250824F294}" srcOrd="2" destOrd="0" presId="urn:microsoft.com/office/officeart/2005/8/layout/vList5"/>
    <dgm:cxn modelId="{0F76B404-C2FC-4AF0-BC87-E770217BFC05}" type="presParOf" srcId="{85B8F607-FDD8-476A-ADBE-E1250824F294}" destId="{C04276DC-EE64-470A-B8BC-09067B8045FA}" srcOrd="0" destOrd="0" presId="urn:microsoft.com/office/officeart/2005/8/layout/vList5"/>
    <dgm:cxn modelId="{DD6F19D2-7257-4CDA-8891-B20688548FF6}" type="presParOf" srcId="{85B8F607-FDD8-476A-ADBE-E1250824F294}" destId="{B37A5355-225B-4C6F-AED7-6C620F99EECC}" srcOrd="1" destOrd="0" presId="urn:microsoft.com/office/officeart/2005/8/layout/vList5"/>
    <dgm:cxn modelId="{A1D69CEF-D7F2-4098-A7C1-B83A80B79EED}" type="presParOf" srcId="{AAE7A1E6-6847-453D-B55B-8A82BF138C1D}" destId="{5ACAA866-A8A8-4183-97B5-CEEAB1525C60}" srcOrd="3" destOrd="0" presId="urn:microsoft.com/office/officeart/2005/8/layout/vList5"/>
    <dgm:cxn modelId="{3F5079D2-CFF8-4552-98AA-9BFBA82FB731}" type="presParOf" srcId="{AAE7A1E6-6847-453D-B55B-8A82BF138C1D}" destId="{BE240DE7-F9AE-4246-AF07-086797871180}" srcOrd="4" destOrd="0" presId="urn:microsoft.com/office/officeart/2005/8/layout/vList5"/>
    <dgm:cxn modelId="{143813C6-A1BE-49B9-86C1-535362625D22}" type="presParOf" srcId="{BE240DE7-F9AE-4246-AF07-086797871180}" destId="{9EE60166-866E-49D8-88D2-2205C1D08802}" srcOrd="0" destOrd="0" presId="urn:microsoft.com/office/officeart/2005/8/layout/vList5"/>
    <dgm:cxn modelId="{E3C3A249-6801-4A7D-B069-CE53C23FE67D}" type="presParOf" srcId="{BE240DE7-F9AE-4246-AF07-086797871180}" destId="{C2741790-0B52-4C45-A197-F6A38A95FB8C}" srcOrd="1" destOrd="0" presId="urn:microsoft.com/office/officeart/2005/8/layout/vList5"/>
    <dgm:cxn modelId="{A8DC70C8-BE18-427F-B5AE-F25E2391BF5E}" type="presParOf" srcId="{AAE7A1E6-6847-453D-B55B-8A82BF138C1D}" destId="{5345ABEC-219F-4C33-9B85-775CC68D300A}" srcOrd="5" destOrd="0" presId="urn:microsoft.com/office/officeart/2005/8/layout/vList5"/>
    <dgm:cxn modelId="{B8FC12BE-D2A7-486D-8FFE-35299DDC4104}" type="presParOf" srcId="{AAE7A1E6-6847-453D-B55B-8A82BF138C1D}" destId="{A172F1B7-921D-467E-A445-A81730AAF871}" srcOrd="6" destOrd="0" presId="urn:microsoft.com/office/officeart/2005/8/layout/vList5"/>
    <dgm:cxn modelId="{6C478A39-ADA5-4CCF-B6A1-11C2D3CF7329}" type="presParOf" srcId="{A172F1B7-921D-467E-A445-A81730AAF871}" destId="{9844DA8C-2180-44E9-8CEE-F393903FF8C8}" srcOrd="0" destOrd="0" presId="urn:microsoft.com/office/officeart/2005/8/layout/vList5"/>
    <dgm:cxn modelId="{A6D8D30F-5983-4BAC-82DF-A4637B97BAA1}" type="presParOf" srcId="{A172F1B7-921D-467E-A445-A81730AAF871}" destId="{1AC2A44F-C222-4F1C-B52F-9C269A64C310}"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d-ID" sz="1000" b="1" dirty="0" smtClean="0">
            <a:solidFill>
              <a:schemeClr val="tx1"/>
            </a:solidFill>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1E4D3931-0DBD-4211-A24A-6AF364284B1E}">
      <dgm:prSet phldrT="[Text]" custT="1"/>
      <dgm:spPr/>
      <dgm:t>
        <a:bodyPr/>
        <a:lstStyle/>
        <a:p>
          <a:pPr marL="280988" indent="-280988"/>
          <a:r>
            <a:rPr lang="id-ID" sz="2400" b="1" dirty="0" smtClean="0">
              <a:solidFill>
                <a:srgbClr val="C00000"/>
              </a:solidFill>
            </a:rPr>
            <a:t>Jenjang JF penyelia</a:t>
          </a:r>
          <a:r>
            <a:rPr lang="id-ID" sz="2400" b="1" dirty="0" smtClean="0"/>
            <a:t> </a:t>
          </a:r>
          <a:r>
            <a:rPr lang="nn-NO" sz="2400" b="1" dirty="0" smtClean="0"/>
            <a:t>melaksanakan tugas dan fungsi </a:t>
          </a:r>
          <a:r>
            <a:rPr lang="nn-NO" sz="2400" b="1" dirty="0" smtClean="0">
              <a:solidFill>
                <a:srgbClr val="C00000"/>
              </a:solidFill>
            </a:rPr>
            <a:t>koordinasi dalam JF keterampilan.</a:t>
          </a:r>
          <a:endParaRPr lang="en-US" sz="2400" b="1" dirty="0">
            <a:solidFill>
              <a:srgbClr val="C00000"/>
            </a:solidFill>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C40E7373-153C-4534-88C8-2DFAB9C548CC}">
      <dgm:prSet phldrT="[Text]" custT="1"/>
      <dgm:spPr/>
      <dgm:t>
        <a:bodyPr/>
        <a:lstStyle/>
        <a:p>
          <a:r>
            <a:rPr lang="id-ID" sz="4400" dirty="0" smtClean="0"/>
            <a:t>3</a:t>
          </a:r>
          <a:endParaRPr lang="en-US" sz="4400" dirty="0"/>
        </a:p>
      </dgm:t>
    </dgm:pt>
    <dgm:pt modelId="{84BF1468-28D0-4717-A8DE-A7F9B0038700}" type="parTrans" cxnId="{317988D2-F93C-4D46-8489-EF557E2E2DDE}">
      <dgm:prSet/>
      <dgm:spPr/>
      <dgm:t>
        <a:bodyPr/>
        <a:lstStyle/>
        <a:p>
          <a:endParaRPr lang="id-ID" sz="1800"/>
        </a:p>
      </dgm:t>
    </dgm:pt>
    <dgm:pt modelId="{78F48510-BCCC-4C04-A85A-736C6BF4D2FB}" type="sibTrans" cxnId="{317988D2-F93C-4D46-8489-EF557E2E2DDE}">
      <dgm:prSet/>
      <dgm:spPr/>
      <dgm:t>
        <a:bodyPr/>
        <a:lstStyle/>
        <a:p>
          <a:endParaRPr lang="id-ID" sz="1800"/>
        </a:p>
      </dgm:t>
    </dgm:pt>
    <dgm:pt modelId="{577667D8-E5D3-4484-BD4F-8282D8C7D460}">
      <dgm:prSet phldrT="[Text]" custT="1"/>
      <dgm:spPr/>
      <dgm:t>
        <a:bodyPr/>
        <a:lstStyle/>
        <a:p>
          <a:r>
            <a:rPr lang="id-ID" sz="2400" b="1" dirty="0" smtClean="0">
              <a:solidFill>
                <a:srgbClr val="C00000"/>
              </a:solidFill>
            </a:rPr>
            <a:t>Jenjang JF mahir</a:t>
          </a:r>
          <a:r>
            <a:rPr lang="id-ID" sz="2400" b="1" dirty="0" smtClean="0"/>
            <a:t> </a:t>
          </a:r>
          <a:r>
            <a:rPr lang="sv-SE" sz="2400" b="1" dirty="0" smtClean="0"/>
            <a:t>melaksanakan tugas dan fungsi </a:t>
          </a:r>
          <a:r>
            <a:rPr lang="sv-SE" sz="2400" b="1" dirty="0" smtClean="0">
              <a:solidFill>
                <a:srgbClr val="C00000"/>
              </a:solidFill>
            </a:rPr>
            <a:t>utama dalam JF keterampilan.</a:t>
          </a:r>
          <a:endParaRPr lang="en-US" sz="2400" b="1" dirty="0">
            <a:solidFill>
              <a:srgbClr val="C00000"/>
            </a:solidFill>
          </a:endParaRPr>
        </a:p>
      </dgm:t>
    </dgm:pt>
    <dgm:pt modelId="{98D50C86-451B-4399-BC00-E6CA93AEC60A}" type="parTrans" cxnId="{0994B433-17C2-4085-B193-48CB909708E7}">
      <dgm:prSet/>
      <dgm:spPr/>
      <dgm:t>
        <a:bodyPr/>
        <a:lstStyle/>
        <a:p>
          <a:endParaRPr lang="id-ID" sz="1800"/>
        </a:p>
      </dgm:t>
    </dgm:pt>
    <dgm:pt modelId="{FD966E9B-BF5F-4101-9F39-CFA26DC28076}" type="sibTrans" cxnId="{0994B433-17C2-4085-B193-48CB909708E7}">
      <dgm:prSet/>
      <dgm:spPr/>
      <dgm:t>
        <a:bodyPr/>
        <a:lstStyle/>
        <a:p>
          <a:endParaRPr lang="id-ID" sz="1800"/>
        </a:p>
      </dgm:t>
    </dgm:pt>
    <dgm:pt modelId="{31CB97CB-E8E8-4CC9-901B-29288DDAADCB}">
      <dgm:prSet phldrT="[Text]" custT="1"/>
      <dgm:spPr/>
      <dgm:t>
        <a:bodyPr/>
        <a:lstStyle/>
        <a:p>
          <a:r>
            <a:rPr lang="id-ID" sz="4400" dirty="0" smtClean="0"/>
            <a:t>4</a:t>
          </a:r>
          <a:endParaRPr lang="en-US" sz="4400" dirty="0"/>
        </a:p>
      </dgm:t>
    </dgm:pt>
    <dgm:pt modelId="{C159529C-B88D-4AFD-8BAB-BA50D775EE25}" type="parTrans" cxnId="{BFE40CBF-67CA-4BB8-920C-4F7AB41F938C}">
      <dgm:prSet/>
      <dgm:spPr/>
      <dgm:t>
        <a:bodyPr/>
        <a:lstStyle/>
        <a:p>
          <a:endParaRPr lang="id-ID" sz="1800"/>
        </a:p>
      </dgm:t>
    </dgm:pt>
    <dgm:pt modelId="{8CCF8361-D3B0-4F70-8D3A-95B22409D041}" type="sibTrans" cxnId="{BFE40CBF-67CA-4BB8-920C-4F7AB41F938C}">
      <dgm:prSet/>
      <dgm:spPr/>
      <dgm:t>
        <a:bodyPr/>
        <a:lstStyle/>
        <a:p>
          <a:endParaRPr lang="id-ID" sz="1800"/>
        </a:p>
      </dgm:t>
    </dgm:pt>
    <dgm:pt modelId="{2AC9D4CB-8F1F-4120-B39B-29C541221521}">
      <dgm:prSet phldrT="[Text]" custT="1"/>
      <dgm:spPr/>
      <dgm:t>
        <a:bodyPr/>
        <a:lstStyle/>
        <a:p>
          <a:r>
            <a:rPr lang="id-ID" sz="2400" b="1" dirty="0" smtClean="0">
              <a:solidFill>
                <a:srgbClr val="C00000"/>
              </a:solidFill>
            </a:rPr>
            <a:t>Jenjang JF terampil</a:t>
          </a:r>
          <a:r>
            <a:rPr lang="id-ID" sz="2400" b="1" dirty="0" smtClean="0"/>
            <a:t> melaksanakan tugas dan fungsi yang </a:t>
          </a:r>
          <a:r>
            <a:rPr lang="id-ID" sz="2400" b="1" dirty="0" smtClean="0">
              <a:solidFill>
                <a:srgbClr val="C00000"/>
              </a:solidFill>
            </a:rPr>
            <a:t>bersifat lanjutan dalam JF keterampilan. </a:t>
          </a:r>
          <a:endParaRPr lang="en-US" sz="2400" b="1" dirty="0">
            <a:solidFill>
              <a:srgbClr val="C00000"/>
            </a:solidFill>
          </a:endParaRPr>
        </a:p>
      </dgm:t>
    </dgm:pt>
    <dgm:pt modelId="{63941753-49A5-4A3B-94E4-B10F5E2BBAE1}" type="parTrans" cxnId="{503F8307-1BB5-4574-B2AE-723A2985A37C}">
      <dgm:prSet/>
      <dgm:spPr/>
      <dgm:t>
        <a:bodyPr/>
        <a:lstStyle/>
        <a:p>
          <a:endParaRPr lang="id-ID" sz="1800"/>
        </a:p>
      </dgm:t>
    </dgm:pt>
    <dgm:pt modelId="{8D37FB07-A374-42B2-BEFA-C9FB5FCD7D2E}" type="sibTrans" cxnId="{503F8307-1BB5-4574-B2AE-723A2985A37C}">
      <dgm:prSet/>
      <dgm:spPr/>
      <dgm:t>
        <a:bodyPr/>
        <a:lstStyle/>
        <a:p>
          <a:endParaRPr lang="id-ID" sz="1800"/>
        </a:p>
      </dgm:t>
    </dgm:pt>
    <dgm:pt modelId="{FEB8CFE2-9C60-4F12-9F33-A9B3E09F5581}">
      <dgm:prSet custT="1"/>
      <dgm:spPr/>
      <dgm:t>
        <a:bodyPr/>
        <a:lstStyle/>
        <a:p>
          <a:r>
            <a:rPr lang="id-ID" sz="2400" b="1" dirty="0" smtClean="0">
              <a:solidFill>
                <a:schemeClr val="tx1"/>
              </a:solidFill>
            </a:rPr>
            <a:t>Jenjang JF pemula melaksanakan tugas dan fungsi yang</a:t>
          </a:r>
          <a:r>
            <a:rPr lang="id-ID" sz="2400" b="1" dirty="0" smtClean="0">
              <a:solidFill>
                <a:srgbClr val="C00000"/>
              </a:solidFill>
            </a:rPr>
            <a:t> bersifat dasar dalam JF keterampilan.</a:t>
          </a:r>
          <a:r>
            <a:rPr lang="id-ID" sz="2400" b="1" dirty="0" smtClean="0"/>
            <a:t> </a:t>
          </a:r>
          <a:endParaRPr lang="id-ID" sz="2400" b="1" dirty="0"/>
        </a:p>
      </dgm:t>
    </dgm:pt>
    <dgm:pt modelId="{BE23C72A-A854-4A6A-AE40-570C91D687A4}" type="parTrans" cxnId="{A505A39E-0475-4A69-8121-474BE105D7C2}">
      <dgm:prSet/>
      <dgm:spPr/>
      <dgm:t>
        <a:bodyPr/>
        <a:lstStyle/>
        <a:p>
          <a:endParaRPr lang="id-ID" sz="1800"/>
        </a:p>
      </dgm:t>
    </dgm:pt>
    <dgm:pt modelId="{C73DD5EE-19BF-49EC-A661-5BA1373550E0}" type="sibTrans" cxnId="{A505A39E-0475-4A69-8121-474BE105D7C2}">
      <dgm:prSet/>
      <dgm:spPr/>
      <dgm:t>
        <a:bodyPr/>
        <a:lstStyle/>
        <a:p>
          <a:endParaRPr lang="id-ID" sz="18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4" custScaleX="84735"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4"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4" custScaleX="58300">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4" custScaleX="170680">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BE240DE7-F9AE-4246-AF07-086797871180}" type="pres">
      <dgm:prSet presAssocID="{C40E7373-153C-4534-88C8-2DFAB9C548CC}" presName="linNode" presStyleCnt="0"/>
      <dgm:spPr/>
    </dgm:pt>
    <dgm:pt modelId="{9EE60166-866E-49D8-88D2-2205C1D08802}" type="pres">
      <dgm:prSet presAssocID="{C40E7373-153C-4534-88C8-2DFAB9C548CC}" presName="parentText" presStyleLbl="node1" presStyleIdx="2" presStyleCnt="4" custScaleX="47234" custLinFactNeighborY="-2500">
        <dgm:presLayoutVars>
          <dgm:chMax val="1"/>
          <dgm:bulletEnabled val="1"/>
        </dgm:presLayoutVars>
      </dgm:prSet>
      <dgm:spPr/>
      <dgm:t>
        <a:bodyPr/>
        <a:lstStyle/>
        <a:p>
          <a:endParaRPr lang="id-ID"/>
        </a:p>
      </dgm:t>
    </dgm:pt>
    <dgm:pt modelId="{C2741790-0B52-4C45-A197-F6A38A95FB8C}" type="pres">
      <dgm:prSet presAssocID="{C40E7373-153C-4534-88C8-2DFAB9C548CC}" presName="descendantText" presStyleLbl="alignAccFollowNode1" presStyleIdx="2" presStyleCnt="4" custScaleX="137913" custScaleY="117760" custLinFactNeighborX="15" custLinFactNeighborY="272">
        <dgm:presLayoutVars>
          <dgm:bulletEnabled val="1"/>
        </dgm:presLayoutVars>
      </dgm:prSet>
      <dgm:spPr/>
      <dgm:t>
        <a:bodyPr/>
        <a:lstStyle/>
        <a:p>
          <a:endParaRPr lang="id-ID"/>
        </a:p>
      </dgm:t>
    </dgm:pt>
    <dgm:pt modelId="{5345ABEC-219F-4C33-9B85-775CC68D300A}" type="pres">
      <dgm:prSet presAssocID="{78F48510-BCCC-4C04-A85A-736C6BF4D2FB}" presName="sp" presStyleCnt="0"/>
      <dgm:spPr/>
    </dgm:pt>
    <dgm:pt modelId="{A172F1B7-921D-467E-A445-A81730AAF871}" type="pres">
      <dgm:prSet presAssocID="{31CB97CB-E8E8-4CC9-901B-29288DDAADCB}" presName="linNode" presStyleCnt="0"/>
      <dgm:spPr/>
    </dgm:pt>
    <dgm:pt modelId="{9844DA8C-2180-44E9-8CEE-F393903FF8C8}" type="pres">
      <dgm:prSet presAssocID="{31CB97CB-E8E8-4CC9-901B-29288DDAADCB}" presName="parentText" presStyleLbl="node1" presStyleIdx="3" presStyleCnt="4" custScaleX="45001" custLinFactNeighborY="6059">
        <dgm:presLayoutVars>
          <dgm:chMax val="1"/>
          <dgm:bulletEnabled val="1"/>
        </dgm:presLayoutVars>
      </dgm:prSet>
      <dgm:spPr/>
      <dgm:t>
        <a:bodyPr/>
        <a:lstStyle/>
        <a:p>
          <a:endParaRPr lang="id-ID"/>
        </a:p>
      </dgm:t>
    </dgm:pt>
    <dgm:pt modelId="{1AC2A44F-C222-4F1C-B52F-9C269A64C310}" type="pres">
      <dgm:prSet presAssocID="{31CB97CB-E8E8-4CC9-901B-29288DDAADCB}" presName="descendantText" presStyleLbl="alignAccFollowNode1" presStyleIdx="3" presStyleCnt="4" custScaleX="137937" custLinFactNeighborX="1060" custLinFactNeighborY="3055">
        <dgm:presLayoutVars>
          <dgm:bulletEnabled val="1"/>
        </dgm:presLayoutVars>
      </dgm:prSet>
      <dgm:spPr/>
      <dgm:t>
        <a:bodyPr/>
        <a:lstStyle/>
        <a:p>
          <a:endParaRPr lang="id-ID"/>
        </a:p>
      </dgm:t>
    </dgm:pt>
  </dgm:ptLst>
  <dgm:cxnLst>
    <dgm:cxn modelId="{503F8307-1BB5-4574-B2AE-723A2985A37C}" srcId="{C40E7373-153C-4534-88C8-2DFAB9C548CC}" destId="{2AC9D4CB-8F1F-4120-B39B-29C541221521}" srcOrd="0" destOrd="0" parTransId="{63941753-49A5-4A3B-94E4-B10F5E2BBAE1}" sibTransId="{8D37FB07-A374-42B2-BEFA-C9FB5FCD7D2E}"/>
    <dgm:cxn modelId="{DDE7437C-6C0A-4B4E-825B-A397B41E0D3A}" type="presOf" srcId="{FEB8CFE2-9C60-4F12-9F33-A9B3E09F5581}" destId="{1AC2A44F-C222-4F1C-B52F-9C269A64C310}" srcOrd="0" destOrd="1" presId="urn:microsoft.com/office/officeart/2005/8/layout/vList5"/>
    <dgm:cxn modelId="{4F4F2D45-4DF1-4C97-99E0-9A396E8A4CFF}" type="presOf" srcId="{1E4D3931-0DBD-4211-A24A-6AF364284B1E}" destId="{D54B1729-BC98-42C1-9C6C-D65DCBA4358F}" srcOrd="0" destOrd="0" presId="urn:microsoft.com/office/officeart/2005/8/layout/vList5"/>
    <dgm:cxn modelId="{A505A39E-0475-4A69-8121-474BE105D7C2}" srcId="{31CB97CB-E8E8-4CC9-901B-29288DDAADCB}" destId="{FEB8CFE2-9C60-4F12-9F33-A9B3E09F5581}" srcOrd="1" destOrd="0" parTransId="{BE23C72A-A854-4A6A-AE40-570C91D687A4}" sibTransId="{C73DD5EE-19BF-49EC-A661-5BA1373550E0}"/>
    <dgm:cxn modelId="{BFE40CBF-67CA-4BB8-920C-4F7AB41F938C}" srcId="{F6FEADD9-F67D-41F5-BA4C-3C84956E7F46}" destId="{31CB97CB-E8E8-4CC9-901B-29288DDAADCB}" srcOrd="3" destOrd="0" parTransId="{C159529C-B88D-4AFD-8BAB-BA50D775EE25}" sibTransId="{8CCF8361-D3B0-4F70-8D3A-95B22409D041}"/>
    <dgm:cxn modelId="{0EACC0B5-8397-45B7-9B92-E3CB98933A10}" type="presOf" srcId="{F6FEADD9-F67D-41F5-BA4C-3C84956E7F46}" destId="{AAE7A1E6-6847-453D-B55B-8A82BF138C1D}" srcOrd="0" destOrd="0" presId="urn:microsoft.com/office/officeart/2005/8/layout/vList5"/>
    <dgm:cxn modelId="{36DC244D-2B38-45A7-AD41-9F70623E4BD9}" type="presOf" srcId="{2AC9D4CB-8F1F-4120-B39B-29C541221521}" destId="{C2741790-0B52-4C45-A197-F6A38A95FB8C}"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9071FB3B-D26B-4384-BD1A-80C12C62D02C}" srcId="{31CB97CB-E8E8-4CC9-901B-29288DDAADCB}" destId="{C59269D0-92A5-481C-BA64-727AFB0DD545}" srcOrd="0" destOrd="0" parTransId="{312CC84D-092F-422A-AA24-A4619DBBB7BE}" sibTransId="{266DE8E8-1339-41C4-B9A7-6148496C7FA9}"/>
    <dgm:cxn modelId="{F40F9561-0D4C-44CF-91EF-A92B1DBDE44B}" srcId="{F6FEADD9-F67D-41F5-BA4C-3C84956E7F46}" destId="{74EE5CD8-078F-4590-BF9C-A341A294A016}" srcOrd="0" destOrd="0" parTransId="{BB568D76-3363-43D3-B00C-3359A643216C}" sibTransId="{CF9FB981-E6ED-4440-AC98-4E4E2ABA2C55}"/>
    <dgm:cxn modelId="{317988D2-F93C-4D46-8489-EF557E2E2DDE}" srcId="{F6FEADD9-F67D-41F5-BA4C-3C84956E7F46}" destId="{C40E7373-153C-4534-88C8-2DFAB9C548CC}" srcOrd="2" destOrd="0" parTransId="{84BF1468-28D0-4717-A8DE-A7F9B0038700}" sibTransId="{78F48510-BCCC-4C04-A85A-736C6BF4D2FB}"/>
    <dgm:cxn modelId="{097D966C-73BA-4A4F-8B81-F847EAEA08B1}" type="presOf" srcId="{31CB97CB-E8E8-4CC9-901B-29288DDAADCB}" destId="{9844DA8C-2180-44E9-8CEE-F393903FF8C8}" srcOrd="0" destOrd="0" presId="urn:microsoft.com/office/officeart/2005/8/layout/vList5"/>
    <dgm:cxn modelId="{0994B433-17C2-4085-B193-48CB909708E7}" srcId="{AA046201-5C4D-445E-BF0B-5C6D2B0A1945}" destId="{577667D8-E5D3-4484-BD4F-8282D8C7D460}" srcOrd="0" destOrd="0" parTransId="{98D50C86-451B-4399-BC00-E6CA93AEC60A}" sibTransId="{FD966E9B-BF5F-4101-9F39-CFA26DC28076}"/>
    <dgm:cxn modelId="{283DF7F7-F907-48A8-893B-E3A285B36008}" type="presOf" srcId="{577667D8-E5D3-4484-BD4F-8282D8C7D460}" destId="{B37A5355-225B-4C6F-AED7-6C620F99EECC}"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206775BD-4309-4F56-B8AF-1D170FBBAB1D}" type="presOf" srcId="{C59269D0-92A5-481C-BA64-727AFB0DD545}" destId="{1AC2A44F-C222-4F1C-B52F-9C269A64C310}" srcOrd="0" destOrd="0" presId="urn:microsoft.com/office/officeart/2005/8/layout/vList5"/>
    <dgm:cxn modelId="{4AE06100-0EC5-4B80-9EE6-A742439156A8}" type="presOf" srcId="{74EE5CD8-078F-4590-BF9C-A341A294A016}" destId="{7E429971-BC57-430F-BB25-C0574E5E39E3}" srcOrd="0" destOrd="0" presId="urn:microsoft.com/office/officeart/2005/8/layout/vList5"/>
    <dgm:cxn modelId="{4B4B7626-9194-406F-B546-9B71E8938A2C}" type="presOf" srcId="{C40E7373-153C-4534-88C8-2DFAB9C548CC}" destId="{9EE60166-866E-49D8-88D2-2205C1D08802}" srcOrd="0" destOrd="0" presId="urn:microsoft.com/office/officeart/2005/8/layout/vList5"/>
    <dgm:cxn modelId="{2CF2666E-D54F-4B9C-B197-2A00FA44864A}" type="presOf" srcId="{AA046201-5C4D-445E-BF0B-5C6D2B0A1945}" destId="{C04276DC-EE64-470A-B8BC-09067B8045FA}" srcOrd="0" destOrd="0" presId="urn:microsoft.com/office/officeart/2005/8/layout/vList5"/>
    <dgm:cxn modelId="{9F2F3F4D-4E90-4CDC-9D06-45AF0233E9B8}" type="presParOf" srcId="{AAE7A1E6-6847-453D-B55B-8A82BF138C1D}" destId="{C4407577-18A2-46E0-8805-2838042EB67A}" srcOrd="0" destOrd="0" presId="urn:microsoft.com/office/officeart/2005/8/layout/vList5"/>
    <dgm:cxn modelId="{EF2CC5A2-968A-4066-96CB-19E0FB9517C8}" type="presParOf" srcId="{C4407577-18A2-46E0-8805-2838042EB67A}" destId="{7E429971-BC57-430F-BB25-C0574E5E39E3}" srcOrd="0" destOrd="0" presId="urn:microsoft.com/office/officeart/2005/8/layout/vList5"/>
    <dgm:cxn modelId="{4FCE7686-FA1E-4BB4-B85C-1E3FC71F11D0}" type="presParOf" srcId="{C4407577-18A2-46E0-8805-2838042EB67A}" destId="{D54B1729-BC98-42C1-9C6C-D65DCBA4358F}" srcOrd="1" destOrd="0" presId="urn:microsoft.com/office/officeart/2005/8/layout/vList5"/>
    <dgm:cxn modelId="{1707F2A0-4A81-4F6F-8576-DC17F17E21B5}" type="presParOf" srcId="{AAE7A1E6-6847-453D-B55B-8A82BF138C1D}" destId="{AB8574CC-D4F2-4555-AEE3-F4EE58B11D03}" srcOrd="1" destOrd="0" presId="urn:microsoft.com/office/officeart/2005/8/layout/vList5"/>
    <dgm:cxn modelId="{188F314C-25DC-4A33-834E-7828467AB9EB}" type="presParOf" srcId="{AAE7A1E6-6847-453D-B55B-8A82BF138C1D}" destId="{85B8F607-FDD8-476A-ADBE-E1250824F294}" srcOrd="2" destOrd="0" presId="urn:microsoft.com/office/officeart/2005/8/layout/vList5"/>
    <dgm:cxn modelId="{EA1A1727-7395-442C-AF82-3573C12708D8}" type="presParOf" srcId="{85B8F607-FDD8-476A-ADBE-E1250824F294}" destId="{C04276DC-EE64-470A-B8BC-09067B8045FA}" srcOrd="0" destOrd="0" presId="urn:microsoft.com/office/officeart/2005/8/layout/vList5"/>
    <dgm:cxn modelId="{EEA44FB2-0353-489F-8829-33C76D420B1D}" type="presParOf" srcId="{85B8F607-FDD8-476A-ADBE-E1250824F294}" destId="{B37A5355-225B-4C6F-AED7-6C620F99EECC}" srcOrd="1" destOrd="0" presId="urn:microsoft.com/office/officeart/2005/8/layout/vList5"/>
    <dgm:cxn modelId="{F86EAA4B-5D17-408F-98E9-FFCBF5F553C8}" type="presParOf" srcId="{AAE7A1E6-6847-453D-B55B-8A82BF138C1D}" destId="{5ACAA866-A8A8-4183-97B5-CEEAB1525C60}" srcOrd="3" destOrd="0" presId="urn:microsoft.com/office/officeart/2005/8/layout/vList5"/>
    <dgm:cxn modelId="{8EA520BF-84FE-4601-B274-3846EF430F3F}" type="presParOf" srcId="{AAE7A1E6-6847-453D-B55B-8A82BF138C1D}" destId="{BE240DE7-F9AE-4246-AF07-086797871180}" srcOrd="4" destOrd="0" presId="urn:microsoft.com/office/officeart/2005/8/layout/vList5"/>
    <dgm:cxn modelId="{33ED90F0-01D6-4FA5-B4E8-937FCE4CCC36}" type="presParOf" srcId="{BE240DE7-F9AE-4246-AF07-086797871180}" destId="{9EE60166-866E-49D8-88D2-2205C1D08802}" srcOrd="0" destOrd="0" presId="urn:microsoft.com/office/officeart/2005/8/layout/vList5"/>
    <dgm:cxn modelId="{61423681-6E21-4672-8E26-86EC82D6342A}" type="presParOf" srcId="{BE240DE7-F9AE-4246-AF07-086797871180}" destId="{C2741790-0B52-4C45-A197-F6A38A95FB8C}" srcOrd="1" destOrd="0" presId="urn:microsoft.com/office/officeart/2005/8/layout/vList5"/>
    <dgm:cxn modelId="{37F17CA7-F918-45CA-B521-4F52B2F67754}" type="presParOf" srcId="{AAE7A1E6-6847-453D-B55B-8A82BF138C1D}" destId="{5345ABEC-219F-4C33-9B85-775CC68D300A}" srcOrd="5" destOrd="0" presId="urn:microsoft.com/office/officeart/2005/8/layout/vList5"/>
    <dgm:cxn modelId="{176F293F-9247-4C7E-B802-22830B45190B}" type="presParOf" srcId="{AAE7A1E6-6847-453D-B55B-8A82BF138C1D}" destId="{A172F1B7-921D-467E-A445-A81730AAF871}" srcOrd="6" destOrd="0" presId="urn:microsoft.com/office/officeart/2005/8/layout/vList5"/>
    <dgm:cxn modelId="{55B496A1-2847-4721-A3BE-9C31FD289CE0}" type="presParOf" srcId="{A172F1B7-921D-467E-A445-A81730AAF871}" destId="{9844DA8C-2180-44E9-8CEE-F393903FF8C8}" srcOrd="0" destOrd="0" presId="urn:microsoft.com/office/officeart/2005/8/layout/vList5"/>
    <dgm:cxn modelId="{9EB56FE5-D595-4AB1-A2E4-F844B72141B1}" type="presParOf" srcId="{A172F1B7-921D-467E-A445-A81730AAF871}" destId="{1AC2A44F-C222-4F1C-B52F-9C269A64C310}"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97" tIns="46749" rIns="93497" bIns="46749" rtlCol="0"/>
          <a:lstStyle>
            <a:lvl1pPr algn="l">
              <a:defRPr sz="1200"/>
            </a:lvl1pPr>
          </a:lstStyle>
          <a:p>
            <a:endParaRPr lang="id-ID"/>
          </a:p>
        </p:txBody>
      </p:sp>
      <p:sp>
        <p:nvSpPr>
          <p:cNvPr id="3" name="Date Placeholder 2"/>
          <p:cNvSpPr>
            <a:spLocks noGrp="1"/>
          </p:cNvSpPr>
          <p:nvPr>
            <p:ph type="dt" sz="quarter" idx="1"/>
          </p:nvPr>
        </p:nvSpPr>
        <p:spPr>
          <a:xfrm>
            <a:off x="5273003" y="0"/>
            <a:ext cx="4033943" cy="352663"/>
          </a:xfrm>
          <a:prstGeom prst="rect">
            <a:avLst/>
          </a:prstGeom>
        </p:spPr>
        <p:txBody>
          <a:bodyPr vert="horz" lIns="93497" tIns="46749" rIns="93497" bIns="46749" rtlCol="0"/>
          <a:lstStyle>
            <a:lvl1pPr algn="r">
              <a:defRPr sz="1200"/>
            </a:lvl1pPr>
          </a:lstStyle>
          <a:p>
            <a:fld id="{3568EBC0-FC2B-45E3-9FDA-A5E9DA6DA330}" type="datetimeFigureOut">
              <a:rPr lang="id-ID" smtClean="0"/>
              <a:pPr/>
              <a:t>17/05/2017</a:t>
            </a:fld>
            <a:endParaRPr lang="id-ID"/>
          </a:p>
        </p:txBody>
      </p:sp>
      <p:sp>
        <p:nvSpPr>
          <p:cNvPr id="4" name="Footer Placeholder 3"/>
          <p:cNvSpPr>
            <a:spLocks noGrp="1"/>
          </p:cNvSpPr>
          <p:nvPr>
            <p:ph type="ftr" sz="quarter" idx="2"/>
          </p:nvPr>
        </p:nvSpPr>
        <p:spPr>
          <a:xfrm>
            <a:off x="0" y="6699376"/>
            <a:ext cx="4033943" cy="352663"/>
          </a:xfrm>
          <a:prstGeom prst="rect">
            <a:avLst/>
          </a:prstGeom>
        </p:spPr>
        <p:txBody>
          <a:bodyPr vert="horz" lIns="93497" tIns="46749" rIns="93497" bIns="46749" rtlCol="0" anchor="b"/>
          <a:lstStyle>
            <a:lvl1pPr algn="l">
              <a:defRPr sz="1200"/>
            </a:lvl1pPr>
          </a:lstStyle>
          <a:p>
            <a:endParaRPr lang="id-ID"/>
          </a:p>
        </p:txBody>
      </p:sp>
      <p:sp>
        <p:nvSpPr>
          <p:cNvPr id="5" name="Slide Number Placeholder 4"/>
          <p:cNvSpPr>
            <a:spLocks noGrp="1"/>
          </p:cNvSpPr>
          <p:nvPr>
            <p:ph type="sldNum" sz="quarter" idx="3"/>
          </p:nvPr>
        </p:nvSpPr>
        <p:spPr>
          <a:xfrm>
            <a:off x="5273003" y="6699376"/>
            <a:ext cx="4033943" cy="352663"/>
          </a:xfrm>
          <a:prstGeom prst="rect">
            <a:avLst/>
          </a:prstGeom>
        </p:spPr>
        <p:txBody>
          <a:bodyPr vert="horz" lIns="93497" tIns="46749" rIns="93497" bIns="46749" rtlCol="0" anchor="b"/>
          <a:lstStyle>
            <a:lvl1pPr algn="r">
              <a:defRPr sz="1200"/>
            </a:lvl1pPr>
          </a:lstStyle>
          <a:p>
            <a:fld id="{1F6CA935-2D3F-4603-B388-50E762C293E1}" type="slidenum">
              <a:rPr lang="id-ID" smtClean="0"/>
              <a:pPr/>
              <a:t>‹#›</a:t>
            </a:fld>
            <a:endParaRPr lang="id-ID"/>
          </a:p>
        </p:txBody>
      </p:sp>
    </p:spTree>
    <p:extLst>
      <p:ext uri="{BB962C8B-B14F-4D97-AF65-F5344CB8AC3E}">
        <p14:creationId xmlns="" xmlns:p14="http://schemas.microsoft.com/office/powerpoint/2010/main" val="1512770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3943" cy="353888"/>
          </a:xfrm>
          <a:prstGeom prst="rect">
            <a:avLst/>
          </a:prstGeom>
        </p:spPr>
        <p:txBody>
          <a:bodyPr vert="horz" lIns="93497" tIns="46749" rIns="93497" bIns="46749" rtlCol="0"/>
          <a:lstStyle>
            <a:lvl1pPr algn="l">
              <a:defRPr sz="1200"/>
            </a:lvl1pPr>
          </a:lstStyle>
          <a:p>
            <a:endParaRPr lang="id-ID"/>
          </a:p>
        </p:txBody>
      </p:sp>
      <p:sp>
        <p:nvSpPr>
          <p:cNvPr id="3" name="Date Placeholder 2"/>
          <p:cNvSpPr>
            <a:spLocks noGrp="1"/>
          </p:cNvSpPr>
          <p:nvPr>
            <p:ph type="dt" idx="1"/>
          </p:nvPr>
        </p:nvSpPr>
        <p:spPr>
          <a:xfrm>
            <a:off x="5273003" y="1"/>
            <a:ext cx="4033943" cy="353888"/>
          </a:xfrm>
          <a:prstGeom prst="rect">
            <a:avLst/>
          </a:prstGeom>
        </p:spPr>
        <p:txBody>
          <a:bodyPr vert="horz" lIns="93497" tIns="46749" rIns="93497" bIns="46749" rtlCol="0"/>
          <a:lstStyle>
            <a:lvl1pPr algn="r">
              <a:defRPr sz="1200"/>
            </a:lvl1pPr>
          </a:lstStyle>
          <a:p>
            <a:fld id="{0FE75187-2ED7-4A44-B723-30B6832E02E8}" type="datetimeFigureOut">
              <a:rPr lang="id-ID" smtClean="0"/>
              <a:pPr/>
              <a:t>17/05/2017</a:t>
            </a:fld>
            <a:endParaRPr lang="id-ID"/>
          </a:p>
        </p:txBody>
      </p:sp>
      <p:sp>
        <p:nvSpPr>
          <p:cNvPr id="4" name="Slide Image Placeholder 3"/>
          <p:cNvSpPr>
            <a:spLocks noGrp="1" noRot="1" noChangeAspect="1"/>
          </p:cNvSpPr>
          <p:nvPr>
            <p:ph type="sldImg" idx="2"/>
          </p:nvPr>
        </p:nvSpPr>
        <p:spPr>
          <a:xfrm>
            <a:off x="3067050" y="881063"/>
            <a:ext cx="3175000" cy="2381250"/>
          </a:xfrm>
          <a:prstGeom prst="rect">
            <a:avLst/>
          </a:prstGeom>
          <a:noFill/>
          <a:ln w="12700">
            <a:solidFill>
              <a:prstClr val="black"/>
            </a:solidFill>
          </a:ln>
        </p:spPr>
        <p:txBody>
          <a:bodyPr vert="horz" lIns="93497" tIns="46749" rIns="93497" bIns="46749" rtlCol="0" anchor="ctr"/>
          <a:lstStyle/>
          <a:p>
            <a:endParaRPr lang="id-ID"/>
          </a:p>
        </p:txBody>
      </p:sp>
      <p:sp>
        <p:nvSpPr>
          <p:cNvPr id="5" name="Notes Placeholder 4"/>
          <p:cNvSpPr>
            <a:spLocks noGrp="1"/>
          </p:cNvSpPr>
          <p:nvPr>
            <p:ph type="body" sz="quarter" idx="3"/>
          </p:nvPr>
        </p:nvSpPr>
        <p:spPr>
          <a:xfrm>
            <a:off x="930910" y="3394382"/>
            <a:ext cx="7447280" cy="2777223"/>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6699376"/>
            <a:ext cx="4033943" cy="353887"/>
          </a:xfrm>
          <a:prstGeom prst="rect">
            <a:avLst/>
          </a:prstGeom>
        </p:spPr>
        <p:txBody>
          <a:bodyPr vert="horz" lIns="93497" tIns="46749" rIns="93497" bIns="46749" rtlCol="0" anchor="b"/>
          <a:lstStyle>
            <a:lvl1pPr algn="l">
              <a:defRPr sz="1200"/>
            </a:lvl1pPr>
          </a:lstStyle>
          <a:p>
            <a:endParaRPr lang="id-ID"/>
          </a:p>
        </p:txBody>
      </p:sp>
      <p:sp>
        <p:nvSpPr>
          <p:cNvPr id="7" name="Slide Number Placeholder 6"/>
          <p:cNvSpPr>
            <a:spLocks noGrp="1"/>
          </p:cNvSpPr>
          <p:nvPr>
            <p:ph type="sldNum" sz="quarter" idx="5"/>
          </p:nvPr>
        </p:nvSpPr>
        <p:spPr>
          <a:xfrm>
            <a:off x="5273003" y="6699376"/>
            <a:ext cx="4033943" cy="353887"/>
          </a:xfrm>
          <a:prstGeom prst="rect">
            <a:avLst/>
          </a:prstGeom>
        </p:spPr>
        <p:txBody>
          <a:bodyPr vert="horz" lIns="93497" tIns="46749" rIns="93497" bIns="46749" rtlCol="0" anchor="b"/>
          <a:lstStyle>
            <a:lvl1pPr algn="r">
              <a:defRPr sz="1200"/>
            </a:lvl1pPr>
          </a:lstStyle>
          <a:p>
            <a:fld id="{C9FFE14D-1F54-40B3-B3F9-44330885A560}" type="slidenum">
              <a:rPr lang="id-ID" smtClean="0"/>
              <a:pPr/>
              <a:t>‹#›</a:t>
            </a:fld>
            <a:endParaRPr lang="id-ID"/>
          </a:p>
        </p:txBody>
      </p:sp>
    </p:spTree>
    <p:extLst>
      <p:ext uri="{BB962C8B-B14F-4D97-AF65-F5344CB8AC3E}">
        <p14:creationId xmlns="" xmlns:p14="http://schemas.microsoft.com/office/powerpoint/2010/main" val="12005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9666" indent="-292179" eaLnBrk="0" hangingPunct="0">
              <a:defRPr>
                <a:solidFill>
                  <a:schemeClr val="tx1"/>
                </a:solidFill>
                <a:latin typeface="Arial" panose="020B0604020202020204" pitchFamily="34" charset="0"/>
              </a:defRPr>
            </a:lvl2pPr>
            <a:lvl3pPr marL="1168718" indent="-233744" eaLnBrk="0" hangingPunct="0">
              <a:defRPr>
                <a:solidFill>
                  <a:schemeClr val="tx1"/>
                </a:solidFill>
                <a:latin typeface="Arial" panose="020B0604020202020204" pitchFamily="34" charset="0"/>
              </a:defRPr>
            </a:lvl3pPr>
            <a:lvl4pPr marL="1636205" indent="-233744" eaLnBrk="0" hangingPunct="0">
              <a:defRPr>
                <a:solidFill>
                  <a:schemeClr val="tx1"/>
                </a:solidFill>
                <a:latin typeface="Arial" panose="020B0604020202020204" pitchFamily="34" charset="0"/>
              </a:defRPr>
            </a:lvl4pPr>
            <a:lvl5pPr marL="2103692" indent="-233744" eaLnBrk="0" hangingPunct="0">
              <a:defRPr>
                <a:solidFill>
                  <a:schemeClr val="tx1"/>
                </a:solidFill>
                <a:latin typeface="Arial" panose="020B0604020202020204" pitchFamily="34" charset="0"/>
              </a:defRPr>
            </a:lvl5pPr>
            <a:lvl6pPr marL="2571179" indent="-233744" eaLnBrk="0" fontAlgn="base" hangingPunct="0">
              <a:spcBef>
                <a:spcPct val="0"/>
              </a:spcBef>
              <a:spcAft>
                <a:spcPct val="0"/>
              </a:spcAft>
              <a:defRPr>
                <a:solidFill>
                  <a:schemeClr val="tx1"/>
                </a:solidFill>
                <a:latin typeface="Arial" panose="020B0604020202020204" pitchFamily="34" charset="0"/>
              </a:defRPr>
            </a:lvl6pPr>
            <a:lvl7pPr marL="3038666" indent="-233744" eaLnBrk="0" fontAlgn="base" hangingPunct="0">
              <a:spcBef>
                <a:spcPct val="0"/>
              </a:spcBef>
              <a:spcAft>
                <a:spcPct val="0"/>
              </a:spcAft>
              <a:defRPr>
                <a:solidFill>
                  <a:schemeClr val="tx1"/>
                </a:solidFill>
                <a:latin typeface="Arial" panose="020B0604020202020204" pitchFamily="34" charset="0"/>
              </a:defRPr>
            </a:lvl7pPr>
            <a:lvl8pPr marL="3506153" indent="-233744" eaLnBrk="0" fontAlgn="base" hangingPunct="0">
              <a:spcBef>
                <a:spcPct val="0"/>
              </a:spcBef>
              <a:spcAft>
                <a:spcPct val="0"/>
              </a:spcAft>
              <a:defRPr>
                <a:solidFill>
                  <a:schemeClr val="tx1"/>
                </a:solidFill>
                <a:latin typeface="Arial" panose="020B0604020202020204" pitchFamily="34" charset="0"/>
              </a:defRPr>
            </a:lvl8pPr>
            <a:lvl9pPr marL="3973640" indent="-23374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BD82A3-5F0B-4D6D-85C5-2C189843E333}" type="slidenum">
              <a:rPr lang="en-US"/>
              <a:pPr eaLnBrk="1" hangingPunct="1"/>
              <a:t>20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d-ID"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82147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9666" indent="-292179" eaLnBrk="0" hangingPunct="0">
              <a:defRPr>
                <a:solidFill>
                  <a:schemeClr val="tx1"/>
                </a:solidFill>
                <a:latin typeface="Arial" panose="020B0604020202020204" pitchFamily="34" charset="0"/>
              </a:defRPr>
            </a:lvl2pPr>
            <a:lvl3pPr marL="1168718" indent="-233744" eaLnBrk="0" hangingPunct="0">
              <a:defRPr>
                <a:solidFill>
                  <a:schemeClr val="tx1"/>
                </a:solidFill>
                <a:latin typeface="Arial" panose="020B0604020202020204" pitchFamily="34" charset="0"/>
              </a:defRPr>
            </a:lvl3pPr>
            <a:lvl4pPr marL="1636205" indent="-233744" eaLnBrk="0" hangingPunct="0">
              <a:defRPr>
                <a:solidFill>
                  <a:schemeClr val="tx1"/>
                </a:solidFill>
                <a:latin typeface="Arial" panose="020B0604020202020204" pitchFamily="34" charset="0"/>
              </a:defRPr>
            </a:lvl4pPr>
            <a:lvl5pPr marL="2103692" indent="-233744" eaLnBrk="0" hangingPunct="0">
              <a:defRPr>
                <a:solidFill>
                  <a:schemeClr val="tx1"/>
                </a:solidFill>
                <a:latin typeface="Arial" panose="020B0604020202020204" pitchFamily="34" charset="0"/>
              </a:defRPr>
            </a:lvl5pPr>
            <a:lvl6pPr marL="2571179" indent="-233744" eaLnBrk="0" fontAlgn="base" hangingPunct="0">
              <a:spcBef>
                <a:spcPct val="0"/>
              </a:spcBef>
              <a:spcAft>
                <a:spcPct val="0"/>
              </a:spcAft>
              <a:defRPr>
                <a:solidFill>
                  <a:schemeClr val="tx1"/>
                </a:solidFill>
                <a:latin typeface="Arial" panose="020B0604020202020204" pitchFamily="34" charset="0"/>
              </a:defRPr>
            </a:lvl6pPr>
            <a:lvl7pPr marL="3038666" indent="-233744" eaLnBrk="0" fontAlgn="base" hangingPunct="0">
              <a:spcBef>
                <a:spcPct val="0"/>
              </a:spcBef>
              <a:spcAft>
                <a:spcPct val="0"/>
              </a:spcAft>
              <a:defRPr>
                <a:solidFill>
                  <a:schemeClr val="tx1"/>
                </a:solidFill>
                <a:latin typeface="Arial" panose="020B0604020202020204" pitchFamily="34" charset="0"/>
              </a:defRPr>
            </a:lvl7pPr>
            <a:lvl8pPr marL="3506153" indent="-233744" eaLnBrk="0" fontAlgn="base" hangingPunct="0">
              <a:spcBef>
                <a:spcPct val="0"/>
              </a:spcBef>
              <a:spcAft>
                <a:spcPct val="0"/>
              </a:spcAft>
              <a:defRPr>
                <a:solidFill>
                  <a:schemeClr val="tx1"/>
                </a:solidFill>
                <a:latin typeface="Arial" panose="020B0604020202020204" pitchFamily="34" charset="0"/>
              </a:defRPr>
            </a:lvl8pPr>
            <a:lvl9pPr marL="3973640" indent="-23374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DEAEDB-A27B-47F1-BED0-2340DF8D9459}" type="slidenum">
              <a:rPr lang="en-US"/>
              <a:pPr eaLnBrk="1" hangingPunct="1"/>
              <a:t>83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d-ID"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7766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 xmlns:p14="http://schemas.microsoft.com/office/powerpoint/2010/main" val="382856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FABD5B4E-4E8B-4BA7-A3DD-38AB970F2F52}" type="slidenum">
              <a:rPr lang="en-US" smtClean="0"/>
              <a:pPr>
                <a:defRPr/>
              </a:pPr>
              <a:t>92</a:t>
            </a:fld>
            <a:endParaRPr lang="en-US"/>
          </a:p>
        </p:txBody>
      </p:sp>
    </p:spTree>
    <p:extLst>
      <p:ext uri="{BB962C8B-B14F-4D97-AF65-F5344CB8AC3E}">
        <p14:creationId xmlns="" xmlns:p14="http://schemas.microsoft.com/office/powerpoint/2010/main" val="2925814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9666" indent="-292179" eaLnBrk="0" hangingPunct="0">
              <a:defRPr>
                <a:solidFill>
                  <a:schemeClr val="tx1"/>
                </a:solidFill>
                <a:latin typeface="Arial" panose="020B0604020202020204" pitchFamily="34" charset="0"/>
              </a:defRPr>
            </a:lvl2pPr>
            <a:lvl3pPr marL="1168718" indent="-233744" eaLnBrk="0" hangingPunct="0">
              <a:defRPr>
                <a:solidFill>
                  <a:schemeClr val="tx1"/>
                </a:solidFill>
                <a:latin typeface="Arial" panose="020B0604020202020204" pitchFamily="34" charset="0"/>
              </a:defRPr>
            </a:lvl3pPr>
            <a:lvl4pPr marL="1636205" indent="-233744" eaLnBrk="0" hangingPunct="0">
              <a:defRPr>
                <a:solidFill>
                  <a:schemeClr val="tx1"/>
                </a:solidFill>
                <a:latin typeface="Arial" panose="020B0604020202020204" pitchFamily="34" charset="0"/>
              </a:defRPr>
            </a:lvl4pPr>
            <a:lvl5pPr marL="2103692" indent="-233744" eaLnBrk="0" hangingPunct="0">
              <a:defRPr>
                <a:solidFill>
                  <a:schemeClr val="tx1"/>
                </a:solidFill>
                <a:latin typeface="Arial" panose="020B0604020202020204" pitchFamily="34" charset="0"/>
              </a:defRPr>
            </a:lvl5pPr>
            <a:lvl6pPr marL="2571179" indent="-233744" eaLnBrk="0" fontAlgn="base" hangingPunct="0">
              <a:spcBef>
                <a:spcPct val="0"/>
              </a:spcBef>
              <a:spcAft>
                <a:spcPct val="0"/>
              </a:spcAft>
              <a:defRPr>
                <a:solidFill>
                  <a:schemeClr val="tx1"/>
                </a:solidFill>
                <a:latin typeface="Arial" panose="020B0604020202020204" pitchFamily="34" charset="0"/>
              </a:defRPr>
            </a:lvl6pPr>
            <a:lvl7pPr marL="3038666" indent="-233744" eaLnBrk="0" fontAlgn="base" hangingPunct="0">
              <a:spcBef>
                <a:spcPct val="0"/>
              </a:spcBef>
              <a:spcAft>
                <a:spcPct val="0"/>
              </a:spcAft>
              <a:defRPr>
                <a:solidFill>
                  <a:schemeClr val="tx1"/>
                </a:solidFill>
                <a:latin typeface="Arial" panose="020B0604020202020204" pitchFamily="34" charset="0"/>
              </a:defRPr>
            </a:lvl7pPr>
            <a:lvl8pPr marL="3506153" indent="-233744" eaLnBrk="0" fontAlgn="base" hangingPunct="0">
              <a:spcBef>
                <a:spcPct val="0"/>
              </a:spcBef>
              <a:spcAft>
                <a:spcPct val="0"/>
              </a:spcAft>
              <a:defRPr>
                <a:solidFill>
                  <a:schemeClr val="tx1"/>
                </a:solidFill>
                <a:latin typeface="Arial" panose="020B0604020202020204" pitchFamily="34" charset="0"/>
              </a:defRPr>
            </a:lvl8pPr>
            <a:lvl9pPr marL="3973640" indent="-23374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CA1985-1B36-4D0F-A4A6-2A608B63EEB4}" type="slidenum">
              <a:rPr lang="en-US"/>
              <a:pPr eaLnBrk="1" hangingPunct="1"/>
              <a:t>93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d-ID"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11497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9666" indent="-292179" eaLnBrk="0" hangingPunct="0">
              <a:defRPr>
                <a:solidFill>
                  <a:schemeClr val="tx1"/>
                </a:solidFill>
                <a:latin typeface="Arial" panose="020B0604020202020204" pitchFamily="34" charset="0"/>
              </a:defRPr>
            </a:lvl2pPr>
            <a:lvl3pPr marL="1168718" indent="-233744" eaLnBrk="0" hangingPunct="0">
              <a:defRPr>
                <a:solidFill>
                  <a:schemeClr val="tx1"/>
                </a:solidFill>
                <a:latin typeface="Arial" panose="020B0604020202020204" pitchFamily="34" charset="0"/>
              </a:defRPr>
            </a:lvl3pPr>
            <a:lvl4pPr marL="1636205" indent="-233744" eaLnBrk="0" hangingPunct="0">
              <a:defRPr>
                <a:solidFill>
                  <a:schemeClr val="tx1"/>
                </a:solidFill>
                <a:latin typeface="Arial" panose="020B0604020202020204" pitchFamily="34" charset="0"/>
              </a:defRPr>
            </a:lvl4pPr>
            <a:lvl5pPr marL="2103692" indent="-233744" eaLnBrk="0" hangingPunct="0">
              <a:defRPr>
                <a:solidFill>
                  <a:schemeClr val="tx1"/>
                </a:solidFill>
                <a:latin typeface="Arial" panose="020B0604020202020204" pitchFamily="34" charset="0"/>
              </a:defRPr>
            </a:lvl5pPr>
            <a:lvl6pPr marL="2571179" indent="-233744" eaLnBrk="0" fontAlgn="base" hangingPunct="0">
              <a:spcBef>
                <a:spcPct val="0"/>
              </a:spcBef>
              <a:spcAft>
                <a:spcPct val="0"/>
              </a:spcAft>
              <a:defRPr>
                <a:solidFill>
                  <a:schemeClr val="tx1"/>
                </a:solidFill>
                <a:latin typeface="Arial" panose="020B0604020202020204" pitchFamily="34" charset="0"/>
              </a:defRPr>
            </a:lvl6pPr>
            <a:lvl7pPr marL="3038666" indent="-233744" eaLnBrk="0" fontAlgn="base" hangingPunct="0">
              <a:spcBef>
                <a:spcPct val="0"/>
              </a:spcBef>
              <a:spcAft>
                <a:spcPct val="0"/>
              </a:spcAft>
              <a:defRPr>
                <a:solidFill>
                  <a:schemeClr val="tx1"/>
                </a:solidFill>
                <a:latin typeface="Arial" panose="020B0604020202020204" pitchFamily="34" charset="0"/>
              </a:defRPr>
            </a:lvl7pPr>
            <a:lvl8pPr marL="3506153" indent="-233744" eaLnBrk="0" fontAlgn="base" hangingPunct="0">
              <a:spcBef>
                <a:spcPct val="0"/>
              </a:spcBef>
              <a:spcAft>
                <a:spcPct val="0"/>
              </a:spcAft>
              <a:defRPr>
                <a:solidFill>
                  <a:schemeClr val="tx1"/>
                </a:solidFill>
                <a:latin typeface="Arial" panose="020B0604020202020204" pitchFamily="34" charset="0"/>
              </a:defRPr>
            </a:lvl8pPr>
            <a:lvl9pPr marL="3973640" indent="-23374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B79B80-F454-49FD-AD4B-BF74D86730F4}" type="slidenum">
              <a:rPr lang="en-US"/>
              <a:pPr eaLnBrk="1" hangingPunct="1"/>
              <a:t>94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id-ID"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3255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528638"/>
            <a:ext cx="3525838" cy="26447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0C144C-94E0-4058-ABEB-6EAF7810A77E}" type="slidenum">
              <a:rPr lang="en-US" smtClean="0"/>
              <a:pPr/>
              <a:t>106</a:t>
            </a:fld>
            <a:endParaRPr lang="en-US"/>
          </a:p>
        </p:txBody>
      </p:sp>
    </p:spTree>
    <p:extLst>
      <p:ext uri="{BB962C8B-B14F-4D97-AF65-F5344CB8AC3E}">
        <p14:creationId xmlns="" xmlns:p14="http://schemas.microsoft.com/office/powerpoint/2010/main" val="8248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995">
            <a:noAutofit/>
          </a:bodyPr>
          <a:lstStyle/>
          <a:p>
            <a:pPr marL="233744" indent="-233744" defTabSz="934974">
              <a:defRPr/>
            </a:pPr>
            <a:r>
              <a:rPr lang="en-US" dirty="0" smtClean="0"/>
              <a:t>This is another option for an Overview slide.</a:t>
            </a:r>
          </a:p>
          <a:p>
            <a:pPr marL="233744" indent="-233744"/>
            <a:endParaRPr lang="en-US" dirty="0"/>
          </a:p>
        </p:txBody>
      </p:sp>
      <p:sp>
        <p:nvSpPr>
          <p:cNvPr id="5" name="Slide Image Placeholder 4"/>
          <p:cNvSpPr>
            <a:spLocks noGrp="1" noRot="1" noChangeAspect="1"/>
          </p:cNvSpPr>
          <p:nvPr>
            <p:ph type="sldImg"/>
          </p:nvPr>
        </p:nvSpPr>
        <p:spPr>
          <a:xfrm>
            <a:off x="1654175" y="388938"/>
            <a:ext cx="2422525" cy="1817687"/>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995">
            <a:noAutofit/>
          </a:bodyPr>
          <a:lstStyle/>
          <a:p>
            <a:pPr marL="233744" indent="-233744" defTabSz="934974">
              <a:defRPr/>
            </a:pPr>
            <a:r>
              <a:rPr lang="en-US" dirty="0" smtClean="0"/>
              <a:t>This is another option for an Overview slide.</a:t>
            </a:r>
          </a:p>
          <a:p>
            <a:pPr marL="233744" indent="-233744"/>
            <a:endParaRPr lang="en-US" dirty="0"/>
          </a:p>
        </p:txBody>
      </p:sp>
      <p:sp>
        <p:nvSpPr>
          <p:cNvPr id="5" name="Slide Image Placeholder 4"/>
          <p:cNvSpPr>
            <a:spLocks noGrp="1" noRot="1" noChangeAspect="1"/>
          </p:cNvSpPr>
          <p:nvPr>
            <p:ph type="sldImg"/>
          </p:nvPr>
        </p:nvSpPr>
        <p:spPr>
          <a:xfrm>
            <a:off x="1654175" y="388938"/>
            <a:ext cx="2422525" cy="1817687"/>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974">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9666" indent="-292179" eaLnBrk="0" hangingPunct="0">
              <a:defRPr>
                <a:solidFill>
                  <a:schemeClr val="tx1"/>
                </a:solidFill>
                <a:latin typeface="Arial" panose="020B0604020202020204" pitchFamily="34" charset="0"/>
              </a:defRPr>
            </a:lvl2pPr>
            <a:lvl3pPr marL="1168718" indent="-233744" eaLnBrk="0" hangingPunct="0">
              <a:defRPr>
                <a:solidFill>
                  <a:schemeClr val="tx1"/>
                </a:solidFill>
                <a:latin typeface="Arial" panose="020B0604020202020204" pitchFamily="34" charset="0"/>
              </a:defRPr>
            </a:lvl3pPr>
            <a:lvl4pPr marL="1636205" indent="-233744" eaLnBrk="0" hangingPunct="0">
              <a:defRPr>
                <a:solidFill>
                  <a:schemeClr val="tx1"/>
                </a:solidFill>
                <a:latin typeface="Arial" panose="020B0604020202020204" pitchFamily="34" charset="0"/>
              </a:defRPr>
            </a:lvl4pPr>
            <a:lvl5pPr marL="2103692" indent="-233744" eaLnBrk="0" hangingPunct="0">
              <a:defRPr>
                <a:solidFill>
                  <a:schemeClr val="tx1"/>
                </a:solidFill>
                <a:latin typeface="Arial" panose="020B0604020202020204" pitchFamily="34" charset="0"/>
              </a:defRPr>
            </a:lvl5pPr>
            <a:lvl6pPr marL="2571179" indent="-233744" eaLnBrk="0" fontAlgn="base" hangingPunct="0">
              <a:spcBef>
                <a:spcPct val="0"/>
              </a:spcBef>
              <a:spcAft>
                <a:spcPct val="0"/>
              </a:spcAft>
              <a:defRPr>
                <a:solidFill>
                  <a:schemeClr val="tx1"/>
                </a:solidFill>
                <a:latin typeface="Arial" panose="020B0604020202020204" pitchFamily="34" charset="0"/>
              </a:defRPr>
            </a:lvl6pPr>
            <a:lvl7pPr marL="3038666" indent="-233744" eaLnBrk="0" fontAlgn="base" hangingPunct="0">
              <a:spcBef>
                <a:spcPct val="0"/>
              </a:spcBef>
              <a:spcAft>
                <a:spcPct val="0"/>
              </a:spcAft>
              <a:defRPr>
                <a:solidFill>
                  <a:schemeClr val="tx1"/>
                </a:solidFill>
                <a:latin typeface="Arial" panose="020B0604020202020204" pitchFamily="34" charset="0"/>
              </a:defRPr>
            </a:lvl7pPr>
            <a:lvl8pPr marL="3506153" indent="-233744" eaLnBrk="0" fontAlgn="base" hangingPunct="0">
              <a:spcBef>
                <a:spcPct val="0"/>
              </a:spcBef>
              <a:spcAft>
                <a:spcPct val="0"/>
              </a:spcAft>
              <a:defRPr>
                <a:solidFill>
                  <a:schemeClr val="tx1"/>
                </a:solidFill>
                <a:latin typeface="Arial" panose="020B0604020202020204" pitchFamily="34" charset="0"/>
              </a:defRPr>
            </a:lvl8pPr>
            <a:lvl9pPr marL="3973640" indent="-23374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8B1677-D479-463A-90BD-CA13288CBA9A}" type="slidenum">
              <a:rPr lang="en-US"/>
              <a:pPr eaLnBrk="1" hangingPunct="1"/>
              <a:t>18</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d-ID"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8713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5B3569-A2B6-4251-8746-0B1B121591B4}"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5FBEC-A13C-4FF9-B0B9-938DF7DCCA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B3569-A2B6-4251-8746-0B1B121591B4}"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5FBEC-A13C-4FF9-B0B9-938DF7DCCA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B3569-A2B6-4251-8746-0B1B121591B4}"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5FBEC-A13C-4FF9-B0B9-938DF7DCCA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5/17/2017</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B3569-A2B6-4251-8746-0B1B121591B4}"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5FBEC-A13C-4FF9-B0B9-938DF7DCCA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B3569-A2B6-4251-8746-0B1B121591B4}"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5FBEC-A13C-4FF9-B0B9-938DF7DCCA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B3569-A2B6-4251-8746-0B1B121591B4}"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5FBEC-A13C-4FF9-B0B9-938DF7DCCA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5B3569-A2B6-4251-8746-0B1B121591B4}" type="datetimeFigureOut">
              <a:rPr lang="en-US" smtClean="0"/>
              <a:pPr/>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5FBEC-A13C-4FF9-B0B9-938DF7DCCA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5B3569-A2B6-4251-8746-0B1B121591B4}" type="datetimeFigureOut">
              <a:rPr lang="en-US" smtClean="0"/>
              <a:pPr/>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5FBEC-A13C-4FF9-B0B9-938DF7DCCA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B3569-A2B6-4251-8746-0B1B121591B4}" type="datetimeFigureOut">
              <a:rPr lang="en-US" smtClean="0"/>
              <a:pPr/>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5FBEC-A13C-4FF9-B0B9-938DF7DCCA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B3569-A2B6-4251-8746-0B1B121591B4}"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5FBEC-A13C-4FF9-B0B9-938DF7DCCA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B3569-A2B6-4251-8746-0B1B121591B4}"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5FBEC-A13C-4FF9-B0B9-938DF7DCCA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B3569-A2B6-4251-8746-0B1B121591B4}" type="datetimeFigureOut">
              <a:rPr lang="en-US" smtClean="0"/>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5FBEC-A13C-4FF9-B0B9-938DF7DCCA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www.pertanian.go.id/"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1.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772400" cy="685799"/>
          </a:xfrm>
        </p:spPr>
        <p:txBody>
          <a:bodyPr>
            <a:noAutofit/>
          </a:bodyPr>
          <a:lstStyle/>
          <a:p>
            <a:r>
              <a:rPr lang="id-ID" sz="4800" b="1" dirty="0" smtClean="0">
                <a:solidFill>
                  <a:srgbClr val="C00000"/>
                </a:solidFill>
              </a:rPr>
              <a:t> </a:t>
            </a:r>
            <a:br>
              <a:rPr lang="id-ID" sz="4800" b="1" dirty="0" smtClean="0">
                <a:solidFill>
                  <a:srgbClr val="C00000"/>
                </a:solidFill>
              </a:rPr>
            </a:br>
            <a:r>
              <a:rPr lang="en-US" sz="4800" b="1" dirty="0" smtClean="0">
                <a:solidFill>
                  <a:srgbClr val="002060"/>
                </a:solidFill>
              </a:rPr>
              <a:t/>
            </a:r>
            <a:br>
              <a:rPr lang="en-US" sz="4800" b="1" dirty="0" smtClean="0">
                <a:solidFill>
                  <a:srgbClr val="002060"/>
                </a:solidFill>
              </a:rPr>
            </a:br>
            <a:r>
              <a:rPr lang="en-US" sz="4800" b="1" dirty="0" smtClean="0">
                <a:solidFill>
                  <a:srgbClr val="C00000"/>
                </a:solidFill>
              </a:rPr>
              <a:t/>
            </a:r>
            <a:br>
              <a:rPr lang="en-US" sz="4800" b="1" dirty="0" smtClean="0">
                <a:solidFill>
                  <a:srgbClr val="C00000"/>
                </a:solidFill>
              </a:rPr>
            </a:br>
            <a:r>
              <a:rPr lang="en-US" sz="4800" b="1" dirty="0" smtClean="0">
                <a:solidFill>
                  <a:srgbClr val="C00000"/>
                </a:solidFill>
              </a:rPr>
              <a:t>PENGANGKATAN, PENILAIAN PAK &amp; KENAIKAN PANGKAT </a:t>
            </a:r>
            <a:r>
              <a:rPr lang="en-US" sz="4800" b="1" dirty="0" smtClean="0">
                <a:solidFill>
                  <a:srgbClr val="C00000"/>
                </a:solidFill>
              </a:rPr>
              <a:t/>
            </a:r>
            <a:br>
              <a:rPr lang="en-US" sz="4800" b="1" dirty="0" smtClean="0">
                <a:solidFill>
                  <a:srgbClr val="C00000"/>
                </a:solidFill>
              </a:rPr>
            </a:br>
            <a:r>
              <a:rPr lang="en-US" sz="4800" b="1" dirty="0" smtClean="0">
                <a:solidFill>
                  <a:srgbClr val="C00000"/>
                </a:solidFill>
              </a:rPr>
              <a:t>JABATAN FUNGSIONAL PNS</a:t>
            </a:r>
            <a:r>
              <a:rPr lang="id-ID" sz="4800" b="1" dirty="0" smtClean="0">
                <a:solidFill>
                  <a:srgbClr val="C00000"/>
                </a:solidFill>
              </a:rPr>
              <a:t/>
            </a:r>
            <a:br>
              <a:rPr lang="id-ID" sz="4800" b="1" dirty="0" smtClean="0">
                <a:solidFill>
                  <a:srgbClr val="C00000"/>
                </a:solidFill>
              </a:rPr>
            </a:br>
            <a:r>
              <a:rPr lang="en-US" sz="4800" b="1" dirty="0" smtClean="0">
                <a:solidFill>
                  <a:srgbClr val="C00000"/>
                </a:solidFill>
              </a:rPr>
              <a:t/>
            </a:r>
            <a:br>
              <a:rPr lang="en-US" sz="4800" b="1" dirty="0" smtClean="0">
                <a:solidFill>
                  <a:srgbClr val="C00000"/>
                </a:solidFill>
              </a:rPr>
            </a:br>
            <a:r>
              <a:rPr lang="id-ID" sz="3200" i="1" dirty="0" smtClean="0">
                <a:solidFill>
                  <a:srgbClr val="C00000"/>
                </a:solidFill>
                <a:latin typeface="Kaushan Script" panose="03060602040705080205" pitchFamily="66" charset="0"/>
              </a:rPr>
              <a:t/>
            </a:r>
            <a:br>
              <a:rPr lang="id-ID" sz="3200" i="1" dirty="0" smtClean="0">
                <a:solidFill>
                  <a:srgbClr val="C00000"/>
                </a:solidFill>
                <a:latin typeface="Kaushan Script" panose="03060602040705080205" pitchFamily="66" charset="0"/>
              </a:rPr>
            </a:br>
            <a:endParaRPr lang="en-US" sz="3600" b="1" i="1" dirty="0">
              <a:solidFill>
                <a:srgbClr val="C00000"/>
              </a:solidFill>
            </a:endParaRPr>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10000" y="2895600"/>
            <a:ext cx="1386644" cy="1476900"/>
          </a:xfrm>
          <a:prstGeom prst="rect">
            <a:avLst/>
          </a:prstGeom>
        </p:spPr>
      </p:pic>
      <p:sp>
        <p:nvSpPr>
          <p:cNvPr id="9" name="Title 1"/>
          <p:cNvSpPr txBox="1">
            <a:spLocks/>
          </p:cNvSpPr>
          <p:nvPr/>
        </p:nvSpPr>
        <p:spPr>
          <a:xfrm>
            <a:off x="533400" y="1752600"/>
            <a:ext cx="7772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1" i="0" u="none" strike="noStrike" kern="1200" cap="none" spc="0" normalizeH="0" baseline="0" noProof="0" dirty="0" smtClean="0">
                <a:ln>
                  <a:noFill/>
                </a:ln>
                <a:solidFill>
                  <a:srgbClr val="C00000"/>
                </a:solidFill>
                <a:effectLst/>
                <a:uLnTx/>
                <a:uFillTx/>
                <a:latin typeface="+mj-lt"/>
                <a:ea typeface="+mj-ea"/>
                <a:cs typeface="+mj-cs"/>
              </a:rPr>
              <a:t> </a:t>
            </a:r>
            <a:br>
              <a:rPr kumimoji="0" lang="id-ID" sz="6000" b="1" i="0" u="none" strike="noStrike" kern="1200" cap="none" spc="0" normalizeH="0" baseline="0" noProof="0" dirty="0" smtClean="0">
                <a:ln>
                  <a:noFill/>
                </a:ln>
                <a:solidFill>
                  <a:srgbClr val="C00000"/>
                </a:solidFill>
                <a:effectLst/>
                <a:uLnTx/>
                <a:uFillTx/>
                <a:latin typeface="+mj-lt"/>
                <a:ea typeface="+mj-ea"/>
                <a:cs typeface="+mj-cs"/>
              </a:rPr>
            </a:br>
            <a:r>
              <a:rPr kumimoji="0" lang="id-ID" sz="6000" b="1" i="0" u="none" strike="noStrike" kern="1200" cap="none" spc="0" normalizeH="0" baseline="0" noProof="0" dirty="0" smtClean="0">
                <a:ln>
                  <a:noFill/>
                </a:ln>
                <a:solidFill>
                  <a:srgbClr val="C00000"/>
                </a:solidFill>
                <a:effectLst/>
                <a:uLnTx/>
                <a:uFillTx/>
                <a:latin typeface="+mj-lt"/>
                <a:ea typeface="+mj-ea"/>
                <a:cs typeface="+mj-cs"/>
              </a:rPr>
              <a:t/>
            </a:r>
            <a:br>
              <a:rPr kumimoji="0" lang="id-ID" sz="6000" b="1" i="0" u="none" strike="noStrike" kern="1200" cap="none" spc="0" normalizeH="0" baseline="0" noProof="0" dirty="0" smtClean="0">
                <a:ln>
                  <a:noFill/>
                </a:ln>
                <a:solidFill>
                  <a:srgbClr val="C00000"/>
                </a:solidFill>
                <a:effectLst/>
                <a:uLnTx/>
                <a:uFillTx/>
                <a:latin typeface="+mj-lt"/>
                <a:ea typeface="+mj-ea"/>
                <a:cs typeface="+mj-cs"/>
              </a:rPr>
            </a:br>
            <a:r>
              <a:rPr kumimoji="0" lang="en-US" sz="6000" b="1" i="0" u="none" strike="noStrike" kern="1200" cap="none" spc="0" normalizeH="0" baseline="0" noProof="0" dirty="0" smtClean="0">
                <a:ln>
                  <a:noFill/>
                </a:ln>
                <a:solidFill>
                  <a:srgbClr val="C00000"/>
                </a:solidFill>
                <a:effectLst/>
                <a:uLnTx/>
                <a:uFillTx/>
                <a:latin typeface="+mj-lt"/>
                <a:ea typeface="+mj-ea"/>
                <a:cs typeface="+mj-cs"/>
              </a:rPr>
              <a:t/>
            </a:r>
            <a:br>
              <a:rPr kumimoji="0" lang="en-US" sz="6000" b="1" i="0" u="none" strike="noStrike" kern="1200" cap="none" spc="0" normalizeH="0" baseline="0" noProof="0" dirty="0" smtClean="0">
                <a:ln>
                  <a:noFill/>
                </a:ln>
                <a:solidFill>
                  <a:srgbClr val="C00000"/>
                </a:solidFill>
                <a:effectLst/>
                <a:uLnTx/>
                <a:uFillTx/>
                <a:latin typeface="+mj-lt"/>
                <a:ea typeface="+mj-ea"/>
                <a:cs typeface="+mj-cs"/>
              </a:rPr>
            </a:br>
            <a:endParaRPr kumimoji="0" lang="en-US" sz="6000" b="1" i="0" u="none" strike="noStrike" kern="1200" cap="none" spc="0" normalizeH="0" baseline="0" noProof="0" dirty="0" smtClean="0">
              <a:ln>
                <a:noFill/>
              </a:ln>
              <a:solidFill>
                <a:srgbClr val="C0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6000" b="1" dirty="0" smtClean="0">
              <a:solidFill>
                <a:srgbClr val="C0000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1" u="none" strike="noStrike" kern="1200" cap="none" spc="0" normalizeH="0" baseline="0" noProof="0" dirty="0" smtClean="0">
                <a:ln>
                  <a:noFill/>
                </a:ln>
                <a:solidFill>
                  <a:srgbClr val="C00000"/>
                </a:solidFill>
                <a:effectLst/>
                <a:uLnTx/>
                <a:uFillTx/>
                <a:latin typeface="Kaushan Script" panose="03060602040705080205" pitchFamily="66" charset="0"/>
                <a:ea typeface="+mj-ea"/>
                <a:cs typeface="+mj-cs"/>
              </a:rPr>
              <a:t/>
            </a:r>
            <a:br>
              <a:rPr kumimoji="0" lang="id-ID" sz="4000" b="0" i="1" u="none" strike="noStrike" kern="1200" cap="none" spc="0" normalizeH="0" baseline="0" noProof="0" dirty="0" smtClean="0">
                <a:ln>
                  <a:noFill/>
                </a:ln>
                <a:solidFill>
                  <a:srgbClr val="C00000"/>
                </a:solidFill>
                <a:effectLst/>
                <a:uLnTx/>
                <a:uFillTx/>
                <a:latin typeface="Kaushan Script" panose="03060602040705080205" pitchFamily="66" charset="0"/>
                <a:ea typeface="+mj-ea"/>
                <a:cs typeface="+mj-cs"/>
              </a:rPr>
            </a:br>
            <a:r>
              <a:rPr kumimoji="0" lang="en-US" sz="2800" b="1" i="1" u="none" strike="noStrike" kern="1200" cap="none" spc="0" normalizeH="0" baseline="0" noProof="0" dirty="0" smtClean="0">
                <a:ln>
                  <a:noFill/>
                </a:ln>
                <a:solidFill>
                  <a:srgbClr val="C00000"/>
                </a:solidFill>
                <a:effectLst/>
                <a:uLnTx/>
                <a:uFillTx/>
                <a:latin typeface="+mj-lt"/>
                <a:ea typeface="+mj-ea"/>
                <a:cs typeface="+mj-cs"/>
              </a:rPr>
              <a:t> </a:t>
            </a:r>
            <a:r>
              <a:rPr lang="en-US" sz="2800" b="1" i="1" dirty="0" err="1" smtClean="0">
                <a:solidFill>
                  <a:srgbClr val="C00000"/>
                </a:solidFill>
                <a:latin typeface="+mj-lt"/>
                <a:ea typeface="+mj-ea"/>
                <a:cs typeface="+mj-cs"/>
              </a:rPr>
              <a:t>Magelang</a:t>
            </a:r>
            <a:r>
              <a:rPr lang="en-US" sz="2800" b="1" i="1" dirty="0" smtClean="0">
                <a:solidFill>
                  <a:srgbClr val="C00000"/>
                </a:solidFill>
                <a:latin typeface="+mj-lt"/>
                <a:ea typeface="+mj-ea"/>
                <a:cs typeface="+mj-cs"/>
              </a:rPr>
              <a:t>, 17 </a:t>
            </a:r>
            <a:r>
              <a:rPr lang="en-US" sz="2800" b="1" i="1" dirty="0" smtClean="0">
                <a:solidFill>
                  <a:srgbClr val="C00000"/>
                </a:solidFill>
                <a:latin typeface="+mj-lt"/>
                <a:ea typeface="+mj-ea"/>
                <a:cs typeface="+mj-cs"/>
              </a:rPr>
              <a:t>Mei </a:t>
            </a:r>
            <a:r>
              <a:rPr kumimoji="0" lang="en-US" sz="2400" b="1" i="1" u="none" strike="noStrike" kern="1200" cap="none" spc="0" normalizeH="0" baseline="0" noProof="0" dirty="0" smtClean="0">
                <a:ln>
                  <a:noFill/>
                </a:ln>
                <a:solidFill>
                  <a:srgbClr val="C00000"/>
                </a:solidFill>
                <a:effectLst/>
                <a:uLnTx/>
                <a:uFillTx/>
                <a:latin typeface="+mj-lt"/>
                <a:ea typeface="+mj-ea"/>
                <a:cs typeface="+mj-cs"/>
              </a:rPr>
              <a:t>2017</a:t>
            </a:r>
            <a:endParaRPr kumimoji="0" lang="en-US" sz="4400" b="1" i="1" u="none" strike="noStrike" kern="1200" cap="none" spc="0" normalizeH="0" baseline="0" noProof="0" dirty="0">
              <a:ln>
                <a:noFill/>
              </a:ln>
              <a:solidFill>
                <a:srgbClr val="C00000"/>
              </a:solidFill>
              <a:effectLst/>
              <a:uLnTx/>
              <a:uFillTx/>
              <a:latin typeface="+mj-lt"/>
              <a:ea typeface="+mj-ea"/>
              <a:cs typeface="+mj-cs"/>
            </a:endParaRPr>
          </a:p>
        </p:txBody>
      </p:sp>
      <p:sp>
        <p:nvSpPr>
          <p:cNvPr id="8" name="TextBox 7"/>
          <p:cNvSpPr txBox="1"/>
          <p:nvPr/>
        </p:nvSpPr>
        <p:spPr>
          <a:xfrm>
            <a:off x="2590800" y="4876800"/>
            <a:ext cx="3591561" cy="923330"/>
          </a:xfrm>
          <a:prstGeom prst="rect">
            <a:avLst/>
          </a:prstGeom>
          <a:noFill/>
        </p:spPr>
        <p:txBody>
          <a:bodyPr wrap="none" rtlCol="0">
            <a:spAutoFit/>
          </a:bodyPr>
          <a:lstStyle/>
          <a:p>
            <a:pPr algn="ctr"/>
            <a:r>
              <a:rPr lang="en-US" dirty="0" err="1" smtClean="0"/>
              <a:t>Oleh</a:t>
            </a:r>
            <a:r>
              <a:rPr lang="en-US" dirty="0" smtClean="0"/>
              <a:t>: </a:t>
            </a:r>
          </a:p>
          <a:p>
            <a:pPr algn="ctr"/>
            <a:r>
              <a:rPr lang="en-US" dirty="0" err="1" smtClean="0"/>
              <a:t>Kabid</a:t>
            </a:r>
            <a:r>
              <a:rPr lang="en-US" dirty="0" smtClean="0"/>
              <a:t> </a:t>
            </a:r>
            <a:r>
              <a:rPr lang="en-US" dirty="0" err="1" smtClean="0"/>
              <a:t>Mutasi</a:t>
            </a:r>
            <a:r>
              <a:rPr lang="en-US" dirty="0" smtClean="0"/>
              <a:t> &amp; Status </a:t>
            </a:r>
            <a:r>
              <a:rPr lang="en-US" dirty="0" err="1" smtClean="0"/>
              <a:t>Kepegawaian</a:t>
            </a:r>
            <a:endParaRPr lang="en-US" dirty="0" smtClean="0"/>
          </a:p>
          <a:p>
            <a:pPr algn="ctr"/>
            <a:r>
              <a:rPr lang="en-US" dirty="0" smtClean="0"/>
              <a:t>Kantor Regional I BKN Yogyakarta</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045042940"/>
              </p:ext>
            </p:extLst>
          </p:nvPr>
        </p:nvGraphicFramePr>
        <p:xfrm>
          <a:off x="971600" y="1268760"/>
          <a:ext cx="770485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44624"/>
            <a:ext cx="8077200" cy="1143000"/>
          </a:xfrm>
        </p:spPr>
        <p:txBody>
          <a:bodyPr/>
          <a:lstStyle/>
          <a:p>
            <a:r>
              <a:rPr lang="id-ID" b="1" dirty="0" smtClean="0">
                <a:solidFill>
                  <a:srgbClr val="C00000"/>
                </a:solidFill>
              </a:rPr>
              <a:t>TUGAS &amp; FUNGSI JF TERAMPIL</a:t>
            </a:r>
            <a:r>
              <a:rPr lang="en-US" b="1" dirty="0" smtClean="0">
                <a:solidFill>
                  <a:srgbClr val="C00000"/>
                </a:solidFill>
              </a:rPr>
              <a:t> </a:t>
            </a:r>
            <a:endParaRPr lang="en-US" b="1" dirty="0">
              <a:solidFill>
                <a:srgbClr val="C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9EE60166-866E-49D8-88D2-2205C1D08802}"/>
                                            </p:graphicEl>
                                          </p:spTgt>
                                        </p:tgtEl>
                                        <p:attrNameLst>
                                          <p:attrName>style.visibility</p:attrName>
                                        </p:attrNameLst>
                                      </p:cBhvr>
                                      <p:to>
                                        <p:strVal val="visible"/>
                                      </p:to>
                                    </p:set>
                                    <p:animEffect transition="in" filter="wipe(left)">
                                      <p:cBhvr>
                                        <p:cTn id="27" dur="500"/>
                                        <p:tgtEl>
                                          <p:spTgt spid="3">
                                            <p:graphicEl>
                                              <a:dgm id="{9EE60166-866E-49D8-88D2-2205C1D0880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2741790-0B52-4C45-A197-F6A38A95FB8C}"/>
                                            </p:graphicEl>
                                          </p:spTgt>
                                        </p:tgtEl>
                                        <p:attrNameLst>
                                          <p:attrName>style.visibility</p:attrName>
                                        </p:attrNameLst>
                                      </p:cBhvr>
                                      <p:to>
                                        <p:strVal val="visible"/>
                                      </p:to>
                                    </p:set>
                                    <p:animEffect transition="in" filter="wipe(left)">
                                      <p:cBhvr>
                                        <p:cTn id="32" dur="500"/>
                                        <p:tgtEl>
                                          <p:spTgt spid="3">
                                            <p:graphicEl>
                                              <a:dgm id="{C2741790-0B52-4C45-A197-F6A38A95FB8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9844DA8C-2180-44E9-8CEE-F393903FF8C8}"/>
                                            </p:graphicEl>
                                          </p:spTgt>
                                        </p:tgtEl>
                                        <p:attrNameLst>
                                          <p:attrName>style.visibility</p:attrName>
                                        </p:attrNameLst>
                                      </p:cBhvr>
                                      <p:to>
                                        <p:strVal val="visible"/>
                                      </p:to>
                                    </p:set>
                                    <p:animEffect transition="in" filter="wipe(left)">
                                      <p:cBhvr>
                                        <p:cTn id="37" dur="500"/>
                                        <p:tgtEl>
                                          <p:spTgt spid="3">
                                            <p:graphicEl>
                                              <a:dgm id="{9844DA8C-2180-44E9-8CEE-F393903FF8C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1AC2A44F-C222-4F1C-B52F-9C269A64C310}"/>
                                            </p:graphicEl>
                                          </p:spTgt>
                                        </p:tgtEl>
                                        <p:attrNameLst>
                                          <p:attrName>style.visibility</p:attrName>
                                        </p:attrNameLst>
                                      </p:cBhvr>
                                      <p:to>
                                        <p:strVal val="visible"/>
                                      </p:to>
                                    </p:set>
                                    <p:animEffect transition="in" filter="wipe(left)">
                                      <p:cBhvr>
                                        <p:cTn id="42" dur="500"/>
                                        <p:tgtEl>
                                          <p:spTgt spid="3">
                                            <p:graphicEl>
                                              <a:dgm id="{1AC2A44F-C222-4F1C-B52F-9C269A64C3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defRPr/>
            </a:pPr>
            <a:r>
              <a:rPr lang="en-US" sz="2400" b="1" dirty="0" err="1" smtClean="0">
                <a:solidFill>
                  <a:srgbClr val="ED17D4"/>
                </a:solidFill>
              </a:rPr>
              <a:t>Lanjutan</a:t>
            </a:r>
            <a:r>
              <a:rPr lang="en-US" sz="2400" b="1" dirty="0" smtClean="0">
                <a:solidFill>
                  <a:srgbClr val="ED17D4"/>
                </a:solidFill>
              </a:rPr>
              <a:t> </a:t>
            </a:r>
            <a:r>
              <a:rPr lang="en-US" sz="2400" b="1" dirty="0" err="1" smtClean="0">
                <a:solidFill>
                  <a:srgbClr val="ED17D4"/>
                </a:solidFill>
              </a:rPr>
              <a:t>permasalahan</a:t>
            </a:r>
            <a:r>
              <a:rPr lang="en-US" sz="2400" b="1" dirty="0" smtClean="0">
                <a:solidFill>
                  <a:srgbClr val="ED17D4"/>
                </a:solidFill>
              </a:rPr>
              <a:t> </a:t>
            </a:r>
            <a:r>
              <a:rPr lang="en-US" sz="2400" b="1" dirty="0" err="1" smtClean="0">
                <a:solidFill>
                  <a:srgbClr val="ED17D4"/>
                </a:solidFill>
              </a:rPr>
              <a:t>Peningkatan</a:t>
            </a:r>
            <a:r>
              <a:rPr lang="en-US" sz="2400" b="1" dirty="0" smtClean="0">
                <a:solidFill>
                  <a:srgbClr val="ED17D4"/>
                </a:solidFill>
              </a:rPr>
              <a:t> </a:t>
            </a:r>
            <a:r>
              <a:rPr lang="en-US" sz="2400" b="1" dirty="0" err="1" smtClean="0">
                <a:solidFill>
                  <a:srgbClr val="ED17D4"/>
                </a:solidFill>
              </a:rPr>
              <a:t>Pendidikan</a:t>
            </a:r>
            <a:r>
              <a:rPr lang="en-US" sz="2400" b="1" dirty="0" smtClean="0">
                <a:solidFill>
                  <a:srgbClr val="ED17D4"/>
                </a:solidFill>
              </a:rPr>
              <a:t> </a:t>
            </a:r>
            <a:r>
              <a:rPr lang="en-US" sz="2400" b="1" dirty="0" err="1" smtClean="0">
                <a:solidFill>
                  <a:srgbClr val="ED17D4"/>
                </a:solidFill>
              </a:rPr>
              <a:t>dan</a:t>
            </a:r>
            <a:r>
              <a:rPr lang="en-US" sz="2400" b="1" dirty="0" smtClean="0">
                <a:solidFill>
                  <a:srgbClr val="ED17D4"/>
                </a:solidFill>
              </a:rPr>
              <a:t> </a:t>
            </a:r>
            <a:r>
              <a:rPr lang="en-US" sz="2400" b="1" dirty="0" err="1" smtClean="0">
                <a:solidFill>
                  <a:srgbClr val="ED17D4"/>
                </a:solidFill>
              </a:rPr>
              <a:t>Peralihan</a:t>
            </a:r>
            <a:r>
              <a:rPr lang="en-US" sz="2400" b="1" dirty="0" smtClean="0">
                <a:solidFill>
                  <a:srgbClr val="ED17D4"/>
                </a:solidFill>
              </a:rPr>
              <a:t> </a:t>
            </a:r>
            <a:r>
              <a:rPr lang="en-US" sz="2400" b="1" dirty="0" err="1" smtClean="0">
                <a:solidFill>
                  <a:srgbClr val="ED17D4"/>
                </a:solidFill>
              </a:rPr>
              <a:t>Jenjang</a:t>
            </a:r>
            <a:r>
              <a:rPr lang="en-US" sz="2400" b="1" dirty="0" smtClean="0">
                <a:solidFill>
                  <a:srgbClr val="ED17D4"/>
                </a:solidFill>
              </a:rPr>
              <a:t> JFT </a:t>
            </a:r>
            <a:r>
              <a:rPr lang="en-US" sz="2400" b="1" dirty="0" err="1" smtClean="0">
                <a:solidFill>
                  <a:srgbClr val="ED17D4"/>
                </a:solidFill>
              </a:rPr>
              <a:t>dari</a:t>
            </a:r>
            <a:r>
              <a:rPr lang="en-US" sz="2400" b="1" dirty="0" smtClean="0">
                <a:solidFill>
                  <a:srgbClr val="ED17D4"/>
                </a:solidFill>
              </a:rPr>
              <a:t> </a:t>
            </a:r>
            <a:r>
              <a:rPr lang="en-US" sz="2400" b="1" dirty="0" err="1" smtClean="0">
                <a:solidFill>
                  <a:srgbClr val="ED17D4"/>
                </a:solidFill>
              </a:rPr>
              <a:t>Trampil</a:t>
            </a:r>
            <a:r>
              <a:rPr lang="en-US" sz="2400" b="1" dirty="0" smtClean="0">
                <a:solidFill>
                  <a:srgbClr val="ED17D4"/>
                </a:solidFill>
              </a:rPr>
              <a:t> </a:t>
            </a:r>
            <a:r>
              <a:rPr lang="en-US" sz="2400" b="1" dirty="0" err="1" smtClean="0">
                <a:solidFill>
                  <a:srgbClr val="ED17D4"/>
                </a:solidFill>
              </a:rPr>
              <a:t>ke</a:t>
            </a:r>
            <a:r>
              <a:rPr lang="en-US" sz="2400" b="1" dirty="0" smtClean="0">
                <a:solidFill>
                  <a:srgbClr val="ED17D4"/>
                </a:solidFill>
              </a:rPr>
              <a:t> </a:t>
            </a:r>
            <a:r>
              <a:rPr lang="en-US" sz="2400" b="1" dirty="0" err="1" smtClean="0">
                <a:solidFill>
                  <a:srgbClr val="ED17D4"/>
                </a:solidFill>
              </a:rPr>
              <a:t>Ahli</a:t>
            </a:r>
            <a:r>
              <a:rPr lang="en-US" sz="2400" b="1" dirty="0" smtClean="0">
                <a:solidFill>
                  <a:srgbClr val="ED17D4"/>
                </a:solidFill>
              </a:rPr>
              <a:t> :  </a:t>
            </a:r>
            <a:endParaRPr lang="en-US" sz="2400" b="1" dirty="0">
              <a:solidFill>
                <a:srgbClr val="ED17D4"/>
              </a:solidFill>
            </a:endParaRPr>
          </a:p>
        </p:txBody>
      </p:sp>
      <p:sp>
        <p:nvSpPr>
          <p:cNvPr id="3" name="Content Placeholder 2"/>
          <p:cNvSpPr>
            <a:spLocks noGrp="1"/>
          </p:cNvSpPr>
          <p:nvPr>
            <p:ph idx="1"/>
          </p:nvPr>
        </p:nvSpPr>
        <p:spPr>
          <a:xfrm>
            <a:off x="457200" y="1905000"/>
            <a:ext cx="8229600" cy="4419600"/>
          </a:xfrm>
          <a:solidFill>
            <a:schemeClr val="accent2">
              <a:lumMod val="20000"/>
              <a:lumOff val="80000"/>
            </a:schemeClr>
          </a:solidFill>
        </p:spPr>
        <p:txBody>
          <a:bodyPr/>
          <a:lstStyle/>
          <a:p>
            <a:pPr>
              <a:defRPr/>
            </a:pPr>
            <a:endParaRPr lang="en-US" sz="2000" dirty="0" smtClean="0">
              <a:solidFill>
                <a:schemeClr val="bg1"/>
              </a:solidFill>
            </a:endParaRPr>
          </a:p>
          <a:p>
            <a:pPr>
              <a:buFontTx/>
              <a:buNone/>
              <a:defRPr/>
            </a:pPr>
            <a:r>
              <a:rPr lang="en-US" sz="2000" dirty="0" smtClean="0"/>
              <a:t>d. </a:t>
            </a:r>
            <a:r>
              <a:rPr lang="en-US" sz="2000" dirty="0" err="1" smtClean="0"/>
              <a:t>Sebelum</a:t>
            </a:r>
            <a:r>
              <a:rPr lang="en-US" sz="2000" dirty="0" smtClean="0"/>
              <a:t> lulus </a:t>
            </a:r>
            <a:r>
              <a:rPr lang="en-US" sz="2000" dirty="0" err="1" smtClean="0"/>
              <a:t>sarjana</a:t>
            </a:r>
            <a:r>
              <a:rPr lang="en-US" sz="2000" dirty="0" smtClean="0"/>
              <a:t> / </a:t>
            </a:r>
            <a:r>
              <a:rPr lang="en-US" sz="2000" dirty="0" err="1" smtClean="0"/>
              <a:t>sebelum</a:t>
            </a:r>
            <a:r>
              <a:rPr lang="en-US" sz="2000" dirty="0" smtClean="0"/>
              <a:t> </a:t>
            </a:r>
            <a:r>
              <a:rPr lang="en-US" sz="2000" dirty="0" err="1" smtClean="0"/>
              <a:t>memiliki</a:t>
            </a:r>
            <a:r>
              <a:rPr lang="en-US" sz="2000" dirty="0" smtClean="0"/>
              <a:t> </a:t>
            </a:r>
            <a:r>
              <a:rPr lang="en-US" sz="2000" dirty="0" err="1" smtClean="0"/>
              <a:t>ijazah</a:t>
            </a:r>
            <a:r>
              <a:rPr lang="en-US" sz="2000" dirty="0" smtClean="0"/>
              <a:t> S1, </a:t>
            </a:r>
            <a:r>
              <a:rPr lang="en-US" sz="2000" dirty="0" err="1" smtClean="0"/>
              <a:t>sudah</a:t>
            </a:r>
            <a:r>
              <a:rPr lang="en-US" sz="2000" dirty="0" smtClean="0"/>
              <a:t> </a:t>
            </a:r>
            <a:r>
              <a:rPr lang="en-US" sz="2000" dirty="0" err="1" smtClean="0"/>
              <a:t>disebutkan</a:t>
            </a:r>
            <a:r>
              <a:rPr lang="en-US" sz="2000" dirty="0" smtClean="0"/>
              <a:t> </a:t>
            </a:r>
            <a:r>
              <a:rPr lang="en-US" sz="2000" dirty="0" err="1" smtClean="0"/>
              <a:t>jabatannya</a:t>
            </a:r>
            <a:r>
              <a:rPr lang="en-US" sz="2000" dirty="0" smtClean="0"/>
              <a:t> </a:t>
            </a:r>
            <a:r>
              <a:rPr lang="en-US" sz="2000" dirty="0" err="1" smtClean="0"/>
              <a:t>sebagai</a:t>
            </a:r>
            <a:r>
              <a:rPr lang="en-US" sz="2000" dirty="0" smtClean="0"/>
              <a:t> </a:t>
            </a:r>
            <a:r>
              <a:rPr lang="en-US" sz="2000" dirty="0" err="1" smtClean="0"/>
              <a:t>jabatan</a:t>
            </a:r>
            <a:r>
              <a:rPr lang="en-US" sz="2000" dirty="0" smtClean="0"/>
              <a:t> </a:t>
            </a:r>
            <a:r>
              <a:rPr lang="en-US" sz="2000" dirty="0" err="1" smtClean="0"/>
              <a:t>kualifikasi</a:t>
            </a:r>
            <a:r>
              <a:rPr lang="en-US" sz="2000" dirty="0" smtClean="0"/>
              <a:t> </a:t>
            </a:r>
            <a:r>
              <a:rPr lang="en-US" sz="2000" dirty="0" err="1" smtClean="0"/>
              <a:t>ahli</a:t>
            </a:r>
            <a:r>
              <a:rPr lang="en-US" sz="2000" dirty="0" smtClean="0"/>
              <a:t> (</a:t>
            </a:r>
            <a:r>
              <a:rPr lang="en-US" sz="2000" dirty="0" err="1" smtClean="0"/>
              <a:t>sebelumnya</a:t>
            </a:r>
            <a:r>
              <a:rPr lang="en-US" sz="2000" dirty="0" smtClean="0"/>
              <a:t> </a:t>
            </a:r>
            <a:r>
              <a:rPr lang="en-US" sz="2000" dirty="0" err="1" smtClean="0"/>
              <a:t>jabatan</a:t>
            </a:r>
            <a:r>
              <a:rPr lang="en-US" sz="2000" dirty="0" smtClean="0"/>
              <a:t> </a:t>
            </a:r>
            <a:r>
              <a:rPr lang="en-US" sz="2000" dirty="0" err="1" smtClean="0"/>
              <a:t>Trampil</a:t>
            </a:r>
            <a:r>
              <a:rPr lang="en-US" sz="2000" dirty="0" smtClean="0"/>
              <a:t>). </a:t>
            </a:r>
          </a:p>
          <a:p>
            <a:pPr>
              <a:buFontTx/>
              <a:buNone/>
              <a:defRPr/>
            </a:pPr>
            <a:endParaRPr lang="en-US" sz="2000" dirty="0" smtClean="0"/>
          </a:p>
          <a:p>
            <a:pPr>
              <a:buFontTx/>
              <a:buNone/>
              <a:defRPr/>
            </a:pPr>
            <a:r>
              <a:rPr lang="en-US" sz="2000" dirty="0" smtClean="0"/>
              <a:t>e. </a:t>
            </a:r>
            <a:r>
              <a:rPr lang="en-US" sz="2000" dirty="0" err="1" smtClean="0"/>
              <a:t>Peralihan</a:t>
            </a:r>
            <a:r>
              <a:rPr lang="en-US" sz="2000" dirty="0" smtClean="0"/>
              <a:t> </a:t>
            </a:r>
            <a:r>
              <a:rPr lang="en-US" sz="2000" dirty="0" err="1" smtClean="0"/>
              <a:t>jenjang</a:t>
            </a:r>
            <a:r>
              <a:rPr lang="en-US" sz="2000" dirty="0" smtClean="0"/>
              <a:t> </a:t>
            </a:r>
            <a:r>
              <a:rPr lang="en-US" sz="2000" dirty="0" err="1" smtClean="0"/>
              <a:t>jabatan</a:t>
            </a:r>
            <a:r>
              <a:rPr lang="en-US" sz="2000" dirty="0" smtClean="0"/>
              <a:t> </a:t>
            </a:r>
            <a:r>
              <a:rPr lang="en-US" sz="2000" dirty="0" err="1" smtClean="0"/>
              <a:t>dari</a:t>
            </a:r>
            <a:r>
              <a:rPr lang="en-US" sz="2000" dirty="0" smtClean="0"/>
              <a:t> </a:t>
            </a:r>
            <a:r>
              <a:rPr lang="en-US" sz="2000" dirty="0" err="1" smtClean="0"/>
              <a:t>Trampil</a:t>
            </a:r>
            <a:r>
              <a:rPr lang="en-US" sz="2000" dirty="0" smtClean="0"/>
              <a:t> </a:t>
            </a:r>
            <a:r>
              <a:rPr lang="en-US" sz="2000" dirty="0" err="1" smtClean="0"/>
              <a:t>ke</a:t>
            </a:r>
            <a:r>
              <a:rPr lang="en-US" sz="2000" dirty="0" smtClean="0"/>
              <a:t> </a:t>
            </a:r>
            <a:r>
              <a:rPr lang="en-US" sz="2000" dirty="0" err="1" smtClean="0"/>
              <a:t>Ahli</a:t>
            </a:r>
            <a:r>
              <a:rPr lang="en-US" sz="2000" dirty="0" smtClean="0"/>
              <a:t> </a:t>
            </a:r>
            <a:r>
              <a:rPr lang="en-US" sz="2000" dirty="0" err="1" smtClean="0"/>
              <a:t>untuk</a:t>
            </a:r>
            <a:r>
              <a:rPr lang="en-US" sz="2000" dirty="0" smtClean="0"/>
              <a:t> </a:t>
            </a:r>
            <a:r>
              <a:rPr lang="en-US" sz="2000" dirty="0" err="1" smtClean="0"/>
              <a:t>jabatan</a:t>
            </a:r>
            <a:r>
              <a:rPr lang="en-US" sz="2000" dirty="0" smtClean="0"/>
              <a:t> </a:t>
            </a:r>
            <a:r>
              <a:rPr lang="en-US" sz="2000" dirty="0" err="1" smtClean="0"/>
              <a:t>tertentu</a:t>
            </a:r>
            <a:r>
              <a:rPr lang="en-US" sz="2000" dirty="0" smtClean="0"/>
              <a:t> (</a:t>
            </a:r>
            <a:r>
              <a:rPr lang="en-US" sz="2000" dirty="0" err="1" smtClean="0"/>
              <a:t>Bidan</a:t>
            </a:r>
            <a:r>
              <a:rPr lang="en-US" sz="2000" dirty="0" smtClean="0"/>
              <a:t>, </a:t>
            </a:r>
            <a:r>
              <a:rPr lang="en-US" sz="2000" dirty="0" err="1" smtClean="0"/>
              <a:t>Penyuluh</a:t>
            </a:r>
            <a:r>
              <a:rPr lang="en-US" sz="2000" dirty="0" smtClean="0"/>
              <a:t> </a:t>
            </a:r>
            <a:r>
              <a:rPr lang="en-US" sz="2000" dirty="0" err="1" smtClean="0"/>
              <a:t>Pertanian</a:t>
            </a:r>
            <a:r>
              <a:rPr lang="en-US" sz="2000" dirty="0" smtClean="0"/>
              <a:t>) </a:t>
            </a:r>
            <a:r>
              <a:rPr lang="en-US" sz="2000" dirty="0" err="1" smtClean="0"/>
              <a:t>tidak</a:t>
            </a:r>
            <a:r>
              <a:rPr lang="en-US" sz="2000" dirty="0" smtClean="0"/>
              <a:t> </a:t>
            </a:r>
            <a:r>
              <a:rPr lang="en-US" sz="2000" dirty="0" err="1" smtClean="0"/>
              <a:t>dilakukan</a:t>
            </a:r>
            <a:r>
              <a:rPr lang="en-US" sz="2000" dirty="0" smtClean="0"/>
              <a:t> </a:t>
            </a:r>
            <a:r>
              <a:rPr lang="en-US" sz="2000" dirty="0" err="1" smtClean="0"/>
              <a:t>konversi</a:t>
            </a:r>
            <a:r>
              <a:rPr lang="en-US" sz="2000" dirty="0" smtClean="0"/>
              <a:t> </a:t>
            </a:r>
            <a:r>
              <a:rPr lang="en-US" sz="2000" dirty="0" err="1" smtClean="0"/>
              <a:t>dengan</a:t>
            </a:r>
            <a:r>
              <a:rPr lang="en-US" sz="2000" dirty="0" smtClean="0"/>
              <a:t> AK 65% </a:t>
            </a:r>
            <a:r>
              <a:rPr lang="en-US" sz="2000" dirty="0" err="1" smtClean="0"/>
              <a:t>dari</a:t>
            </a:r>
            <a:r>
              <a:rPr lang="en-US" sz="2000" dirty="0" smtClean="0"/>
              <a:t> </a:t>
            </a:r>
            <a:r>
              <a:rPr lang="en-US" sz="2000" dirty="0" err="1" smtClean="0"/>
              <a:t>kumulatif</a:t>
            </a:r>
            <a:r>
              <a:rPr lang="en-US" sz="2000" dirty="0" smtClean="0"/>
              <a:t> </a:t>
            </a:r>
            <a:r>
              <a:rPr lang="en-US" sz="2000" dirty="0" err="1" smtClean="0"/>
              <a:t>Diklat</a:t>
            </a:r>
            <a:r>
              <a:rPr lang="en-US" sz="2000" dirty="0" smtClean="0"/>
              <a:t>, </a:t>
            </a:r>
            <a:r>
              <a:rPr lang="en-US" sz="2000" dirty="0" err="1" smtClean="0"/>
              <a:t>tugas</a:t>
            </a:r>
            <a:r>
              <a:rPr lang="en-US" sz="2000" dirty="0" smtClean="0"/>
              <a:t> </a:t>
            </a:r>
            <a:r>
              <a:rPr lang="en-US" sz="2000" dirty="0" err="1" smtClean="0"/>
              <a:t>pokok</a:t>
            </a:r>
            <a:r>
              <a:rPr lang="en-US" sz="2000" dirty="0" smtClean="0"/>
              <a:t> </a:t>
            </a:r>
            <a:r>
              <a:rPr lang="en-US" sz="2000" dirty="0" err="1" smtClean="0"/>
              <a:t>dan</a:t>
            </a:r>
            <a:r>
              <a:rPr lang="en-US" sz="2000" dirty="0" smtClean="0"/>
              <a:t> </a:t>
            </a:r>
            <a:r>
              <a:rPr lang="en-US" sz="2000" dirty="0" err="1" smtClean="0"/>
              <a:t>pengembangan</a:t>
            </a:r>
            <a:r>
              <a:rPr lang="en-US" sz="2000" dirty="0" smtClean="0"/>
              <a:t> </a:t>
            </a:r>
            <a:r>
              <a:rPr lang="en-US" sz="2000" dirty="0" err="1" smtClean="0"/>
              <a:t>profesi</a:t>
            </a:r>
            <a:r>
              <a:rPr lang="en-US" sz="2000" dirty="0" smtClean="0"/>
              <a:t> </a:t>
            </a:r>
            <a:r>
              <a:rPr lang="en-US" sz="2000" dirty="0" err="1" smtClean="0"/>
              <a:t>ditambah</a:t>
            </a:r>
            <a:r>
              <a:rPr lang="en-US" sz="2000" dirty="0" smtClean="0"/>
              <a:t> AK </a:t>
            </a:r>
            <a:r>
              <a:rPr lang="en-US" sz="2000" dirty="0" err="1" smtClean="0"/>
              <a:t>ijazah</a:t>
            </a:r>
            <a:r>
              <a:rPr lang="en-US" sz="2000" dirty="0" smtClean="0"/>
              <a:t> </a:t>
            </a:r>
            <a:r>
              <a:rPr lang="en-US" sz="2000" dirty="0" err="1" smtClean="0"/>
              <a:t>dengan</a:t>
            </a:r>
            <a:r>
              <a:rPr lang="en-US" sz="2000" dirty="0" smtClean="0"/>
              <a:t> </a:t>
            </a:r>
            <a:r>
              <a:rPr lang="en-US" sz="2000" dirty="0" err="1" smtClean="0"/>
              <a:t>tidak</a:t>
            </a:r>
            <a:r>
              <a:rPr lang="en-US" sz="2000" dirty="0" smtClean="0"/>
              <a:t> </a:t>
            </a:r>
            <a:r>
              <a:rPr lang="en-US" sz="2000" dirty="0" err="1" smtClean="0"/>
              <a:t>memperhitungkan</a:t>
            </a:r>
            <a:r>
              <a:rPr lang="en-US" sz="2000" dirty="0" smtClean="0"/>
              <a:t> AK </a:t>
            </a:r>
            <a:r>
              <a:rPr lang="en-US" sz="2000" dirty="0" err="1" smtClean="0"/>
              <a:t>dari</a:t>
            </a:r>
            <a:r>
              <a:rPr lang="en-US" sz="2000" dirty="0" smtClean="0"/>
              <a:t> </a:t>
            </a:r>
            <a:r>
              <a:rPr lang="en-US" sz="2000" dirty="0" err="1" smtClean="0"/>
              <a:t>unsur</a:t>
            </a:r>
            <a:r>
              <a:rPr lang="en-US" sz="2000" dirty="0" smtClean="0"/>
              <a:t> </a:t>
            </a:r>
            <a:r>
              <a:rPr lang="en-US" sz="2000" dirty="0" err="1" smtClean="0"/>
              <a:t>penunjang</a:t>
            </a:r>
            <a:r>
              <a:rPr lang="en-US" sz="2000" dirty="0" smtClean="0"/>
              <a:t>.</a:t>
            </a:r>
          </a:p>
          <a:p>
            <a:pPr>
              <a:defRPr/>
            </a:pPr>
            <a:endParaRPr lang="en-US" sz="2400" dirty="0"/>
          </a:p>
        </p:txBody>
      </p:sp>
    </p:spTree>
    <p:extLst>
      <p:ext uri="{BB962C8B-B14F-4D97-AF65-F5344CB8AC3E}">
        <p14:creationId xmlns="" xmlns:p14="http://schemas.microsoft.com/office/powerpoint/2010/main" val="3518610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305800" cy="774700"/>
          </a:xfrm>
          <a:solidFill>
            <a:schemeClr val="accent2">
              <a:lumMod val="20000"/>
              <a:lumOff val="80000"/>
            </a:schemeClr>
          </a:solidFill>
        </p:spPr>
        <p:txBody>
          <a:bodyPr/>
          <a:lstStyle/>
          <a:p>
            <a:pPr>
              <a:defRPr/>
            </a:pPr>
            <a:r>
              <a:rPr lang="en-US" sz="2000" b="1" dirty="0" smtClean="0">
                <a:solidFill>
                  <a:srgbClr val="05223D"/>
                </a:solidFill>
              </a:rPr>
              <a:t>PERMASALAHAN  PAK DI ATAS HARUS DIATASI MAKA DAPAT KAMI REKOMENDASIKAN SBB :</a:t>
            </a:r>
            <a:endParaRPr lang="en-US" sz="2000" b="1" dirty="0">
              <a:solidFill>
                <a:srgbClr val="05223D"/>
              </a:solidFill>
            </a:endParaRPr>
          </a:p>
        </p:txBody>
      </p:sp>
      <p:sp>
        <p:nvSpPr>
          <p:cNvPr id="3" name="Content Placeholder 2"/>
          <p:cNvSpPr>
            <a:spLocks noGrp="1"/>
          </p:cNvSpPr>
          <p:nvPr>
            <p:ph idx="1"/>
          </p:nvPr>
        </p:nvSpPr>
        <p:spPr>
          <a:xfrm>
            <a:off x="304800" y="1219200"/>
            <a:ext cx="8534400" cy="5334000"/>
          </a:xfrm>
          <a:solidFill>
            <a:srgbClr val="FFFF00"/>
          </a:solidFill>
        </p:spPr>
        <p:txBody>
          <a:bodyPr/>
          <a:lstStyle/>
          <a:p>
            <a:pPr marL="342900" lvl="3" indent="-342900">
              <a:buClr>
                <a:schemeClr val="hlink"/>
              </a:buClr>
              <a:buSzPct val="120000"/>
              <a:buFontTx/>
              <a:buChar char="•"/>
              <a:defRPr/>
            </a:pPr>
            <a:endParaRPr lang="en-US" dirty="0" smtClean="0">
              <a:solidFill>
                <a:srgbClr val="05223D"/>
              </a:solidFill>
            </a:endParaRPr>
          </a:p>
          <a:p>
            <a:pPr marL="342900" lvl="3" indent="-342900">
              <a:buClr>
                <a:schemeClr val="hlink"/>
              </a:buClr>
              <a:buSzPct val="120000"/>
              <a:buFont typeface="Tahoma" panose="020B0604030504040204" pitchFamily="34" charset="0"/>
              <a:buNone/>
              <a:defRPr/>
            </a:pPr>
            <a:r>
              <a:rPr lang="en-US" dirty="0" smtClean="0">
                <a:solidFill>
                  <a:srgbClr val="05223D"/>
                </a:solidFill>
              </a:rPr>
              <a:t>1.	</a:t>
            </a:r>
            <a:r>
              <a:rPr lang="en-US" dirty="0" err="1" smtClean="0">
                <a:solidFill>
                  <a:srgbClr val="05223D"/>
                </a:solidFill>
              </a:rPr>
              <a:t>Pejabat</a:t>
            </a:r>
            <a:r>
              <a:rPr lang="en-US" dirty="0" smtClean="0">
                <a:solidFill>
                  <a:srgbClr val="05223D"/>
                </a:solidFill>
              </a:rPr>
              <a:t> yang </a:t>
            </a:r>
            <a:r>
              <a:rPr lang="en-US" dirty="0" err="1" smtClean="0">
                <a:solidFill>
                  <a:srgbClr val="05223D"/>
                </a:solidFill>
              </a:rPr>
              <a:t>berwenang</a:t>
            </a:r>
            <a:r>
              <a:rPr lang="en-US" dirty="0" smtClean="0">
                <a:solidFill>
                  <a:srgbClr val="05223D"/>
                </a:solidFill>
              </a:rPr>
              <a:t> </a:t>
            </a:r>
            <a:r>
              <a:rPr lang="en-US" dirty="0" err="1" smtClean="0">
                <a:solidFill>
                  <a:srgbClr val="05223D"/>
                </a:solidFill>
              </a:rPr>
              <a:t>menetapkan</a:t>
            </a:r>
            <a:r>
              <a:rPr lang="en-US" dirty="0" smtClean="0">
                <a:solidFill>
                  <a:srgbClr val="05223D"/>
                </a:solidFill>
              </a:rPr>
              <a:t> </a:t>
            </a:r>
            <a:r>
              <a:rPr lang="en-US" dirty="0" err="1" smtClean="0">
                <a:solidFill>
                  <a:srgbClr val="05223D"/>
                </a:solidFill>
              </a:rPr>
              <a:t>angka</a:t>
            </a:r>
            <a:r>
              <a:rPr lang="en-US" dirty="0" smtClean="0">
                <a:solidFill>
                  <a:srgbClr val="05223D"/>
                </a:solidFill>
              </a:rPr>
              <a:t> </a:t>
            </a:r>
            <a:r>
              <a:rPr lang="en-US" dirty="0" err="1" smtClean="0">
                <a:solidFill>
                  <a:srgbClr val="05223D"/>
                </a:solidFill>
              </a:rPr>
              <a:t>kredit</a:t>
            </a:r>
            <a:r>
              <a:rPr lang="en-US" dirty="0" smtClean="0">
                <a:solidFill>
                  <a:srgbClr val="05223D"/>
                </a:solidFill>
              </a:rPr>
              <a:t> (AK), Tim </a:t>
            </a:r>
            <a:r>
              <a:rPr lang="en-US" dirty="0" err="1" smtClean="0">
                <a:solidFill>
                  <a:srgbClr val="05223D"/>
                </a:solidFill>
              </a:rPr>
              <a:t>Penilai</a:t>
            </a:r>
            <a:r>
              <a:rPr lang="en-US" dirty="0" smtClean="0">
                <a:solidFill>
                  <a:srgbClr val="05223D"/>
                </a:solidFill>
              </a:rPr>
              <a:t> AK </a:t>
            </a:r>
            <a:r>
              <a:rPr lang="en-US" dirty="0" err="1" smtClean="0">
                <a:solidFill>
                  <a:srgbClr val="05223D"/>
                </a:solidFill>
              </a:rPr>
              <a:t>semua</a:t>
            </a:r>
            <a:r>
              <a:rPr lang="en-US" dirty="0" smtClean="0">
                <a:solidFill>
                  <a:srgbClr val="05223D"/>
                </a:solidFill>
              </a:rPr>
              <a:t> JFT, </a:t>
            </a:r>
            <a:r>
              <a:rPr lang="en-US" dirty="0" err="1" smtClean="0">
                <a:solidFill>
                  <a:srgbClr val="05223D"/>
                </a:solidFill>
              </a:rPr>
              <a:t>pejabat</a:t>
            </a:r>
            <a:r>
              <a:rPr lang="en-US" dirty="0" smtClean="0">
                <a:solidFill>
                  <a:srgbClr val="05223D"/>
                </a:solidFill>
              </a:rPr>
              <a:t> yang </a:t>
            </a:r>
            <a:r>
              <a:rPr lang="en-US" dirty="0" err="1" smtClean="0">
                <a:solidFill>
                  <a:srgbClr val="05223D"/>
                </a:solidFill>
              </a:rPr>
              <a:t>berwenang</a:t>
            </a:r>
            <a:r>
              <a:rPr lang="en-US" dirty="0" smtClean="0">
                <a:solidFill>
                  <a:srgbClr val="05223D"/>
                </a:solidFill>
              </a:rPr>
              <a:t> </a:t>
            </a:r>
            <a:r>
              <a:rPr lang="en-US" dirty="0" err="1" smtClean="0">
                <a:solidFill>
                  <a:srgbClr val="05223D"/>
                </a:solidFill>
              </a:rPr>
              <a:t>menetapkan</a:t>
            </a:r>
            <a:r>
              <a:rPr lang="en-US" dirty="0" smtClean="0">
                <a:solidFill>
                  <a:srgbClr val="05223D"/>
                </a:solidFill>
              </a:rPr>
              <a:t> SK </a:t>
            </a:r>
            <a:r>
              <a:rPr lang="en-US" dirty="0" err="1" smtClean="0">
                <a:solidFill>
                  <a:srgbClr val="05223D"/>
                </a:solidFill>
              </a:rPr>
              <a:t>Jabatan</a:t>
            </a:r>
            <a:r>
              <a:rPr lang="en-US" dirty="0" smtClean="0">
                <a:solidFill>
                  <a:srgbClr val="05223D"/>
                </a:solidFill>
              </a:rPr>
              <a:t>, </a:t>
            </a:r>
            <a:r>
              <a:rPr lang="en-US" dirty="0" err="1" smtClean="0">
                <a:solidFill>
                  <a:srgbClr val="05223D"/>
                </a:solidFill>
              </a:rPr>
              <a:t>pejabat</a:t>
            </a:r>
            <a:r>
              <a:rPr lang="en-US" dirty="0" smtClean="0">
                <a:solidFill>
                  <a:srgbClr val="05223D"/>
                </a:solidFill>
              </a:rPr>
              <a:t> </a:t>
            </a:r>
            <a:r>
              <a:rPr lang="en-US" dirty="0" err="1" smtClean="0">
                <a:solidFill>
                  <a:srgbClr val="05223D"/>
                </a:solidFill>
              </a:rPr>
              <a:t>pengelola</a:t>
            </a:r>
            <a:r>
              <a:rPr lang="en-US" dirty="0" smtClean="0">
                <a:solidFill>
                  <a:srgbClr val="05223D"/>
                </a:solidFill>
              </a:rPr>
              <a:t> </a:t>
            </a:r>
            <a:r>
              <a:rPr lang="en-US" dirty="0" err="1" smtClean="0">
                <a:solidFill>
                  <a:srgbClr val="05223D"/>
                </a:solidFill>
              </a:rPr>
              <a:t>kepegawaian</a:t>
            </a:r>
            <a:r>
              <a:rPr lang="en-US" dirty="0" smtClean="0">
                <a:solidFill>
                  <a:srgbClr val="05223D"/>
                </a:solidFill>
              </a:rPr>
              <a:t> agar </a:t>
            </a:r>
            <a:r>
              <a:rPr lang="en-US" dirty="0" err="1" smtClean="0">
                <a:solidFill>
                  <a:srgbClr val="05223D"/>
                </a:solidFill>
              </a:rPr>
              <a:t>mendasarkan</a:t>
            </a:r>
            <a:r>
              <a:rPr lang="en-US" dirty="0" smtClean="0">
                <a:solidFill>
                  <a:srgbClr val="05223D"/>
                </a:solidFill>
              </a:rPr>
              <a:t> </a:t>
            </a:r>
            <a:r>
              <a:rPr lang="en-US" dirty="0" err="1" smtClean="0">
                <a:solidFill>
                  <a:srgbClr val="05223D"/>
                </a:solidFill>
              </a:rPr>
              <a:t>pada</a:t>
            </a:r>
            <a:r>
              <a:rPr lang="en-US" dirty="0" smtClean="0">
                <a:solidFill>
                  <a:srgbClr val="05223D"/>
                </a:solidFill>
              </a:rPr>
              <a:t>   </a:t>
            </a:r>
            <a:r>
              <a:rPr lang="en-US" dirty="0" err="1" smtClean="0">
                <a:solidFill>
                  <a:srgbClr val="05223D"/>
                </a:solidFill>
              </a:rPr>
              <a:t>ketentuan</a:t>
            </a:r>
            <a:r>
              <a:rPr lang="en-US" dirty="0" smtClean="0">
                <a:solidFill>
                  <a:srgbClr val="05223D"/>
                </a:solidFill>
              </a:rPr>
              <a:t> yang </a:t>
            </a:r>
            <a:r>
              <a:rPr lang="en-US" dirty="0" err="1" smtClean="0">
                <a:solidFill>
                  <a:srgbClr val="05223D"/>
                </a:solidFill>
              </a:rPr>
              <a:t>berlaku</a:t>
            </a:r>
            <a:r>
              <a:rPr lang="en-US" dirty="0" smtClean="0">
                <a:solidFill>
                  <a:srgbClr val="05223D"/>
                </a:solidFill>
              </a:rPr>
              <a:t>.</a:t>
            </a:r>
          </a:p>
          <a:p>
            <a:pPr marL="342900" lvl="3" indent="-342900">
              <a:buClr>
                <a:schemeClr val="hlink"/>
              </a:buClr>
              <a:buSzPct val="120000"/>
              <a:buFont typeface="Tahoma" panose="020B0604030504040204" pitchFamily="34" charset="0"/>
              <a:buNone/>
              <a:defRPr/>
            </a:pPr>
            <a:endParaRPr lang="en-US" sz="800" dirty="0" smtClean="0">
              <a:solidFill>
                <a:srgbClr val="05223D"/>
              </a:solidFill>
            </a:endParaRPr>
          </a:p>
          <a:p>
            <a:pPr marL="342900" lvl="3" indent="-342900">
              <a:buClr>
                <a:schemeClr val="hlink"/>
              </a:buClr>
              <a:buSzPct val="120000"/>
              <a:buFont typeface="Tahoma" panose="020B0604030504040204" pitchFamily="34" charset="0"/>
              <a:buNone/>
              <a:defRPr/>
            </a:pPr>
            <a:r>
              <a:rPr lang="en-US" dirty="0" smtClean="0">
                <a:solidFill>
                  <a:srgbClr val="05223D"/>
                </a:solidFill>
              </a:rPr>
              <a:t>2.	</a:t>
            </a:r>
            <a:r>
              <a:rPr lang="en-US" dirty="0" err="1" smtClean="0">
                <a:solidFill>
                  <a:srgbClr val="05223D"/>
                </a:solidFill>
              </a:rPr>
              <a:t>Pejabat</a:t>
            </a:r>
            <a:r>
              <a:rPr lang="en-US" dirty="0" smtClean="0">
                <a:solidFill>
                  <a:srgbClr val="05223D"/>
                </a:solidFill>
              </a:rPr>
              <a:t> yang </a:t>
            </a:r>
            <a:r>
              <a:rPr lang="en-US" dirty="0" err="1" smtClean="0">
                <a:solidFill>
                  <a:srgbClr val="05223D"/>
                </a:solidFill>
              </a:rPr>
              <a:t>berwenang</a:t>
            </a:r>
            <a:r>
              <a:rPr lang="en-US" dirty="0" smtClean="0">
                <a:solidFill>
                  <a:srgbClr val="05223D"/>
                </a:solidFill>
              </a:rPr>
              <a:t> </a:t>
            </a:r>
            <a:r>
              <a:rPr lang="en-US" dirty="0" err="1" smtClean="0">
                <a:solidFill>
                  <a:srgbClr val="05223D"/>
                </a:solidFill>
              </a:rPr>
              <a:t>menetapkan</a:t>
            </a:r>
            <a:r>
              <a:rPr lang="en-US" dirty="0" smtClean="0">
                <a:solidFill>
                  <a:srgbClr val="05223D"/>
                </a:solidFill>
              </a:rPr>
              <a:t> AK, Tim </a:t>
            </a:r>
            <a:r>
              <a:rPr lang="en-US" dirty="0" err="1" smtClean="0">
                <a:solidFill>
                  <a:srgbClr val="05223D"/>
                </a:solidFill>
              </a:rPr>
              <a:t>Penilai</a:t>
            </a:r>
            <a:r>
              <a:rPr lang="en-US" dirty="0" smtClean="0">
                <a:solidFill>
                  <a:srgbClr val="05223D"/>
                </a:solidFill>
              </a:rPr>
              <a:t> AK </a:t>
            </a:r>
            <a:r>
              <a:rPr lang="en-US" dirty="0" err="1" smtClean="0">
                <a:solidFill>
                  <a:srgbClr val="05223D"/>
                </a:solidFill>
              </a:rPr>
              <a:t>semua</a:t>
            </a:r>
            <a:r>
              <a:rPr lang="en-US" dirty="0" smtClean="0">
                <a:solidFill>
                  <a:srgbClr val="05223D"/>
                </a:solidFill>
              </a:rPr>
              <a:t> JFT, </a:t>
            </a:r>
            <a:r>
              <a:rPr lang="en-US" dirty="0" err="1" smtClean="0">
                <a:solidFill>
                  <a:srgbClr val="05223D"/>
                </a:solidFill>
              </a:rPr>
              <a:t>pejabat</a:t>
            </a:r>
            <a:r>
              <a:rPr lang="en-US" dirty="0" smtClean="0">
                <a:solidFill>
                  <a:srgbClr val="05223D"/>
                </a:solidFill>
              </a:rPr>
              <a:t> yang </a:t>
            </a:r>
            <a:r>
              <a:rPr lang="en-US" dirty="0" err="1" smtClean="0">
                <a:solidFill>
                  <a:srgbClr val="05223D"/>
                </a:solidFill>
              </a:rPr>
              <a:t>berwenang</a:t>
            </a:r>
            <a:r>
              <a:rPr lang="en-US" dirty="0" smtClean="0">
                <a:solidFill>
                  <a:srgbClr val="05223D"/>
                </a:solidFill>
              </a:rPr>
              <a:t> </a:t>
            </a:r>
            <a:r>
              <a:rPr lang="en-US" dirty="0" err="1" smtClean="0">
                <a:solidFill>
                  <a:srgbClr val="05223D"/>
                </a:solidFill>
              </a:rPr>
              <a:t>menetapkan</a:t>
            </a:r>
            <a:r>
              <a:rPr lang="en-US" dirty="0" smtClean="0">
                <a:solidFill>
                  <a:srgbClr val="05223D"/>
                </a:solidFill>
              </a:rPr>
              <a:t> SK </a:t>
            </a:r>
            <a:r>
              <a:rPr lang="en-US" dirty="0" err="1" smtClean="0">
                <a:solidFill>
                  <a:srgbClr val="05223D"/>
                </a:solidFill>
              </a:rPr>
              <a:t>Jabatan</a:t>
            </a:r>
            <a:r>
              <a:rPr lang="en-US" dirty="0" smtClean="0">
                <a:solidFill>
                  <a:srgbClr val="05223D"/>
                </a:solidFill>
              </a:rPr>
              <a:t>, </a:t>
            </a:r>
            <a:r>
              <a:rPr lang="en-US" dirty="0" err="1" smtClean="0">
                <a:solidFill>
                  <a:srgbClr val="05223D"/>
                </a:solidFill>
              </a:rPr>
              <a:t>pejabat</a:t>
            </a:r>
            <a:r>
              <a:rPr lang="en-US" dirty="0" smtClean="0">
                <a:solidFill>
                  <a:srgbClr val="05223D"/>
                </a:solidFill>
              </a:rPr>
              <a:t> </a:t>
            </a:r>
            <a:r>
              <a:rPr lang="en-US" dirty="0" err="1" smtClean="0">
                <a:solidFill>
                  <a:srgbClr val="05223D"/>
                </a:solidFill>
              </a:rPr>
              <a:t>pengelola</a:t>
            </a:r>
            <a:r>
              <a:rPr lang="en-US" dirty="0" smtClean="0">
                <a:solidFill>
                  <a:srgbClr val="05223D"/>
                </a:solidFill>
              </a:rPr>
              <a:t> </a:t>
            </a:r>
            <a:r>
              <a:rPr lang="en-US" dirty="0" err="1" smtClean="0">
                <a:solidFill>
                  <a:srgbClr val="05223D"/>
                </a:solidFill>
              </a:rPr>
              <a:t>kepegawaian</a:t>
            </a:r>
            <a:r>
              <a:rPr lang="en-US" dirty="0" smtClean="0">
                <a:solidFill>
                  <a:srgbClr val="05223D"/>
                </a:solidFill>
              </a:rPr>
              <a:t> agar </a:t>
            </a:r>
            <a:r>
              <a:rPr lang="en-US" dirty="0" err="1" smtClean="0">
                <a:solidFill>
                  <a:srgbClr val="05223D"/>
                </a:solidFill>
              </a:rPr>
              <a:t>lebih</a:t>
            </a:r>
            <a:r>
              <a:rPr lang="en-US" dirty="0" smtClean="0">
                <a:solidFill>
                  <a:srgbClr val="05223D"/>
                </a:solidFill>
              </a:rPr>
              <a:t> </a:t>
            </a:r>
            <a:r>
              <a:rPr lang="en-US" dirty="0" err="1" smtClean="0">
                <a:solidFill>
                  <a:srgbClr val="05223D"/>
                </a:solidFill>
              </a:rPr>
              <a:t>mencermati</a:t>
            </a:r>
            <a:r>
              <a:rPr lang="en-US" dirty="0" smtClean="0">
                <a:solidFill>
                  <a:srgbClr val="05223D"/>
                </a:solidFill>
              </a:rPr>
              <a:t> </a:t>
            </a:r>
            <a:r>
              <a:rPr lang="en-US" dirty="0" err="1" smtClean="0">
                <a:solidFill>
                  <a:srgbClr val="05223D"/>
                </a:solidFill>
              </a:rPr>
              <a:t>keakuratan</a:t>
            </a:r>
            <a:r>
              <a:rPr lang="en-US" dirty="0" smtClean="0">
                <a:solidFill>
                  <a:srgbClr val="05223D"/>
                </a:solidFill>
              </a:rPr>
              <a:t> </a:t>
            </a:r>
            <a:r>
              <a:rPr lang="en-US" dirty="0" err="1" smtClean="0">
                <a:solidFill>
                  <a:srgbClr val="05223D"/>
                </a:solidFill>
              </a:rPr>
              <a:t>dan</a:t>
            </a:r>
            <a:r>
              <a:rPr lang="en-US" dirty="0" smtClean="0">
                <a:solidFill>
                  <a:srgbClr val="05223D"/>
                </a:solidFill>
              </a:rPr>
              <a:t> </a:t>
            </a:r>
            <a:r>
              <a:rPr lang="en-US" dirty="0" err="1" smtClean="0">
                <a:solidFill>
                  <a:srgbClr val="05223D"/>
                </a:solidFill>
              </a:rPr>
              <a:t>kebenaran</a:t>
            </a:r>
            <a:r>
              <a:rPr lang="en-US" dirty="0" smtClean="0">
                <a:solidFill>
                  <a:srgbClr val="05223D"/>
                </a:solidFill>
              </a:rPr>
              <a:t> data </a:t>
            </a:r>
            <a:r>
              <a:rPr lang="en-US" dirty="0" err="1" smtClean="0">
                <a:solidFill>
                  <a:srgbClr val="05223D"/>
                </a:solidFill>
              </a:rPr>
              <a:t>kepegawaian</a:t>
            </a:r>
            <a:r>
              <a:rPr lang="en-US" dirty="0" smtClean="0">
                <a:solidFill>
                  <a:srgbClr val="05223D"/>
                </a:solidFill>
              </a:rPr>
              <a:t> yang </a:t>
            </a:r>
            <a:r>
              <a:rPr lang="en-US" dirty="0" err="1" smtClean="0">
                <a:solidFill>
                  <a:srgbClr val="05223D"/>
                </a:solidFill>
              </a:rPr>
              <a:t>telah</a:t>
            </a:r>
            <a:r>
              <a:rPr lang="en-US" dirty="0" smtClean="0">
                <a:solidFill>
                  <a:srgbClr val="05223D"/>
                </a:solidFill>
              </a:rPr>
              <a:t> </a:t>
            </a:r>
            <a:r>
              <a:rPr lang="en-US" dirty="0" err="1" smtClean="0">
                <a:solidFill>
                  <a:srgbClr val="05223D"/>
                </a:solidFill>
              </a:rPr>
              <a:t>ada</a:t>
            </a:r>
            <a:r>
              <a:rPr lang="en-US" dirty="0" smtClean="0">
                <a:solidFill>
                  <a:srgbClr val="05223D"/>
                </a:solidFill>
              </a:rPr>
              <a:t> </a:t>
            </a:r>
            <a:r>
              <a:rPr lang="en-US" dirty="0" err="1" smtClean="0">
                <a:solidFill>
                  <a:srgbClr val="05223D"/>
                </a:solidFill>
              </a:rPr>
              <a:t>maupun</a:t>
            </a:r>
            <a:r>
              <a:rPr lang="en-US" dirty="0" smtClean="0">
                <a:solidFill>
                  <a:srgbClr val="05223D"/>
                </a:solidFill>
              </a:rPr>
              <a:t> yang </a:t>
            </a:r>
            <a:r>
              <a:rPr lang="en-US" dirty="0" err="1" smtClean="0">
                <a:solidFill>
                  <a:srgbClr val="05223D"/>
                </a:solidFill>
              </a:rPr>
              <a:t>akan</a:t>
            </a:r>
            <a:r>
              <a:rPr lang="en-US" dirty="0" smtClean="0">
                <a:solidFill>
                  <a:srgbClr val="05223D"/>
                </a:solidFill>
              </a:rPr>
              <a:t> </a:t>
            </a:r>
            <a:r>
              <a:rPr lang="en-US" dirty="0" err="1" smtClean="0">
                <a:solidFill>
                  <a:srgbClr val="05223D"/>
                </a:solidFill>
              </a:rPr>
              <a:t>ditetapkan</a:t>
            </a:r>
            <a:r>
              <a:rPr lang="en-US" dirty="0" smtClean="0">
                <a:solidFill>
                  <a:srgbClr val="05223D"/>
                </a:solidFill>
              </a:rPr>
              <a:t>.</a:t>
            </a:r>
          </a:p>
          <a:p>
            <a:pPr marL="342900" lvl="3" indent="-342900">
              <a:buClr>
                <a:schemeClr val="hlink"/>
              </a:buClr>
              <a:buSzPct val="120000"/>
              <a:buFont typeface="Tahoma" panose="020B0604030504040204" pitchFamily="34" charset="0"/>
              <a:buNone/>
              <a:defRPr/>
            </a:pPr>
            <a:endParaRPr lang="en-US" sz="900" dirty="0" smtClean="0">
              <a:solidFill>
                <a:srgbClr val="05223D"/>
              </a:solidFill>
            </a:endParaRPr>
          </a:p>
          <a:p>
            <a:pPr marL="342900" lvl="3" indent="-342900">
              <a:buClr>
                <a:schemeClr val="hlink"/>
              </a:buClr>
              <a:buSzPct val="120000"/>
              <a:buFont typeface="Tahoma" panose="020B0604030504040204" pitchFamily="34" charset="0"/>
              <a:buNone/>
              <a:defRPr/>
            </a:pPr>
            <a:r>
              <a:rPr lang="en-US" dirty="0" smtClean="0">
                <a:solidFill>
                  <a:srgbClr val="05223D"/>
                </a:solidFill>
              </a:rPr>
              <a:t>3. </a:t>
            </a:r>
            <a:r>
              <a:rPr lang="en-US" dirty="0" err="1" smtClean="0">
                <a:solidFill>
                  <a:srgbClr val="05223D"/>
                </a:solidFill>
              </a:rPr>
              <a:t>Pejabat</a:t>
            </a:r>
            <a:r>
              <a:rPr lang="en-US" dirty="0" smtClean="0">
                <a:solidFill>
                  <a:srgbClr val="05223D"/>
                </a:solidFill>
              </a:rPr>
              <a:t> yang </a:t>
            </a:r>
            <a:r>
              <a:rPr lang="en-US" dirty="0" err="1" smtClean="0">
                <a:solidFill>
                  <a:srgbClr val="05223D"/>
                </a:solidFill>
              </a:rPr>
              <a:t>berwenang</a:t>
            </a:r>
            <a:r>
              <a:rPr lang="en-US" dirty="0" smtClean="0">
                <a:solidFill>
                  <a:srgbClr val="05223D"/>
                </a:solidFill>
              </a:rPr>
              <a:t> </a:t>
            </a:r>
            <a:r>
              <a:rPr lang="en-US" dirty="0" err="1" smtClean="0">
                <a:solidFill>
                  <a:srgbClr val="05223D"/>
                </a:solidFill>
              </a:rPr>
              <a:t>menetapkan</a:t>
            </a:r>
            <a:r>
              <a:rPr lang="en-US" dirty="0" smtClean="0">
                <a:solidFill>
                  <a:srgbClr val="05223D"/>
                </a:solidFill>
              </a:rPr>
              <a:t> AK, Tim </a:t>
            </a:r>
            <a:r>
              <a:rPr lang="en-US" dirty="0" err="1" smtClean="0">
                <a:solidFill>
                  <a:srgbClr val="05223D"/>
                </a:solidFill>
              </a:rPr>
              <a:t>Penilai</a:t>
            </a:r>
            <a:r>
              <a:rPr lang="en-US" dirty="0" smtClean="0">
                <a:solidFill>
                  <a:srgbClr val="05223D"/>
                </a:solidFill>
              </a:rPr>
              <a:t> AK </a:t>
            </a:r>
            <a:r>
              <a:rPr lang="en-US" dirty="0" err="1" smtClean="0">
                <a:solidFill>
                  <a:srgbClr val="05223D"/>
                </a:solidFill>
              </a:rPr>
              <a:t>semua</a:t>
            </a:r>
            <a:r>
              <a:rPr lang="en-US" dirty="0" smtClean="0">
                <a:solidFill>
                  <a:srgbClr val="05223D"/>
                </a:solidFill>
              </a:rPr>
              <a:t> JFT, </a:t>
            </a:r>
            <a:r>
              <a:rPr lang="en-US" dirty="0" err="1" smtClean="0">
                <a:solidFill>
                  <a:srgbClr val="05223D"/>
                </a:solidFill>
              </a:rPr>
              <a:t>pejabat</a:t>
            </a:r>
            <a:r>
              <a:rPr lang="en-US" dirty="0" smtClean="0">
                <a:solidFill>
                  <a:srgbClr val="05223D"/>
                </a:solidFill>
              </a:rPr>
              <a:t> yang </a:t>
            </a:r>
            <a:r>
              <a:rPr lang="en-US" dirty="0" err="1" smtClean="0">
                <a:solidFill>
                  <a:srgbClr val="05223D"/>
                </a:solidFill>
              </a:rPr>
              <a:t>berwenang</a:t>
            </a:r>
            <a:r>
              <a:rPr lang="en-US" dirty="0" smtClean="0">
                <a:solidFill>
                  <a:srgbClr val="05223D"/>
                </a:solidFill>
              </a:rPr>
              <a:t> </a:t>
            </a:r>
            <a:r>
              <a:rPr lang="en-US" dirty="0" err="1" smtClean="0">
                <a:solidFill>
                  <a:srgbClr val="05223D"/>
                </a:solidFill>
              </a:rPr>
              <a:t>menetapkan</a:t>
            </a:r>
            <a:r>
              <a:rPr lang="en-US" dirty="0" smtClean="0">
                <a:solidFill>
                  <a:srgbClr val="05223D"/>
                </a:solidFill>
              </a:rPr>
              <a:t> SK </a:t>
            </a:r>
            <a:r>
              <a:rPr lang="en-US" dirty="0" err="1" smtClean="0">
                <a:solidFill>
                  <a:srgbClr val="05223D"/>
                </a:solidFill>
              </a:rPr>
              <a:t>Jabatan</a:t>
            </a:r>
            <a:r>
              <a:rPr lang="en-US" dirty="0" smtClean="0">
                <a:solidFill>
                  <a:srgbClr val="05223D"/>
                </a:solidFill>
              </a:rPr>
              <a:t>, </a:t>
            </a:r>
            <a:r>
              <a:rPr lang="en-US" dirty="0" err="1" smtClean="0">
                <a:solidFill>
                  <a:srgbClr val="05223D"/>
                </a:solidFill>
              </a:rPr>
              <a:t>pejabat</a:t>
            </a:r>
            <a:r>
              <a:rPr lang="en-US" dirty="0" smtClean="0">
                <a:solidFill>
                  <a:srgbClr val="05223D"/>
                </a:solidFill>
              </a:rPr>
              <a:t> </a:t>
            </a:r>
            <a:r>
              <a:rPr lang="en-US" dirty="0" err="1" smtClean="0">
                <a:solidFill>
                  <a:srgbClr val="05223D"/>
                </a:solidFill>
              </a:rPr>
              <a:t>pengelola</a:t>
            </a:r>
            <a:r>
              <a:rPr lang="en-US" dirty="0" smtClean="0">
                <a:solidFill>
                  <a:srgbClr val="05223D"/>
                </a:solidFill>
              </a:rPr>
              <a:t> </a:t>
            </a:r>
            <a:r>
              <a:rPr lang="en-US" dirty="0" err="1" smtClean="0">
                <a:solidFill>
                  <a:srgbClr val="05223D"/>
                </a:solidFill>
              </a:rPr>
              <a:t>kepegawaian</a:t>
            </a:r>
            <a:r>
              <a:rPr lang="en-US" dirty="0" smtClean="0">
                <a:solidFill>
                  <a:srgbClr val="05223D"/>
                </a:solidFill>
              </a:rPr>
              <a:t> </a:t>
            </a:r>
            <a:r>
              <a:rPr lang="en-US" dirty="0" err="1" smtClean="0">
                <a:solidFill>
                  <a:srgbClr val="05223D"/>
                </a:solidFill>
              </a:rPr>
              <a:t>hendaknya</a:t>
            </a:r>
            <a:r>
              <a:rPr lang="en-US" dirty="0" smtClean="0">
                <a:solidFill>
                  <a:srgbClr val="05223D"/>
                </a:solidFill>
              </a:rPr>
              <a:t> </a:t>
            </a:r>
            <a:r>
              <a:rPr lang="en-US" dirty="0" err="1" smtClean="0">
                <a:solidFill>
                  <a:srgbClr val="05223D"/>
                </a:solidFill>
              </a:rPr>
              <a:t>memperhatikan</a:t>
            </a:r>
            <a:r>
              <a:rPr lang="en-US" dirty="0" smtClean="0">
                <a:solidFill>
                  <a:srgbClr val="05223D"/>
                </a:solidFill>
              </a:rPr>
              <a:t> </a:t>
            </a:r>
            <a:r>
              <a:rPr lang="en-US" dirty="0" err="1" smtClean="0">
                <a:solidFill>
                  <a:srgbClr val="05223D"/>
                </a:solidFill>
              </a:rPr>
              <a:t>kesesuaian</a:t>
            </a:r>
            <a:r>
              <a:rPr lang="en-US" dirty="0" smtClean="0">
                <a:solidFill>
                  <a:srgbClr val="05223D"/>
                </a:solidFill>
              </a:rPr>
              <a:t> </a:t>
            </a:r>
            <a:r>
              <a:rPr lang="en-US" dirty="0" err="1" smtClean="0">
                <a:solidFill>
                  <a:srgbClr val="05223D"/>
                </a:solidFill>
              </a:rPr>
              <a:t>pengisian</a:t>
            </a:r>
            <a:r>
              <a:rPr lang="en-US" dirty="0" smtClean="0">
                <a:solidFill>
                  <a:srgbClr val="05223D"/>
                </a:solidFill>
              </a:rPr>
              <a:t> item-item </a:t>
            </a:r>
            <a:r>
              <a:rPr lang="en-US" dirty="0" err="1" smtClean="0">
                <a:solidFill>
                  <a:srgbClr val="05223D"/>
                </a:solidFill>
              </a:rPr>
              <a:t>dalam</a:t>
            </a:r>
            <a:r>
              <a:rPr lang="en-US" dirty="0" smtClean="0">
                <a:solidFill>
                  <a:srgbClr val="05223D"/>
                </a:solidFill>
              </a:rPr>
              <a:t> PAK </a:t>
            </a:r>
            <a:r>
              <a:rPr lang="en-US" dirty="0" err="1" smtClean="0">
                <a:solidFill>
                  <a:srgbClr val="05223D"/>
                </a:solidFill>
              </a:rPr>
              <a:t>dan</a:t>
            </a:r>
            <a:r>
              <a:rPr lang="en-US" dirty="0" smtClean="0">
                <a:solidFill>
                  <a:srgbClr val="05223D"/>
                </a:solidFill>
              </a:rPr>
              <a:t> SK </a:t>
            </a:r>
            <a:r>
              <a:rPr lang="en-US" dirty="0" err="1" smtClean="0">
                <a:solidFill>
                  <a:srgbClr val="05223D"/>
                </a:solidFill>
              </a:rPr>
              <a:t>Jabatan</a:t>
            </a:r>
            <a:r>
              <a:rPr lang="en-US" dirty="0" smtClean="0">
                <a:solidFill>
                  <a:srgbClr val="05223D"/>
                </a:solidFill>
              </a:rPr>
              <a:t> yang </a:t>
            </a:r>
            <a:r>
              <a:rPr lang="en-US" dirty="0" err="1" smtClean="0">
                <a:solidFill>
                  <a:srgbClr val="05223D"/>
                </a:solidFill>
              </a:rPr>
              <a:t>bersangkutan</a:t>
            </a:r>
            <a:r>
              <a:rPr lang="en-US" dirty="0" smtClean="0">
                <a:solidFill>
                  <a:srgbClr val="05223D"/>
                </a:solidFill>
              </a:rPr>
              <a:t> </a:t>
            </a:r>
            <a:r>
              <a:rPr lang="en-US" dirty="0" err="1" smtClean="0">
                <a:solidFill>
                  <a:srgbClr val="05223D"/>
                </a:solidFill>
              </a:rPr>
              <a:t>seperti</a:t>
            </a:r>
            <a:r>
              <a:rPr lang="en-US" dirty="0" smtClean="0">
                <a:solidFill>
                  <a:srgbClr val="05223D"/>
                </a:solidFill>
              </a:rPr>
              <a:t> : </a:t>
            </a:r>
            <a:r>
              <a:rPr lang="en-US" dirty="0" err="1" smtClean="0">
                <a:solidFill>
                  <a:srgbClr val="05223D"/>
                </a:solidFill>
              </a:rPr>
              <a:t>jumlah</a:t>
            </a:r>
            <a:r>
              <a:rPr lang="en-US" dirty="0" smtClean="0">
                <a:solidFill>
                  <a:srgbClr val="05223D"/>
                </a:solidFill>
              </a:rPr>
              <a:t> AK, </a:t>
            </a:r>
            <a:r>
              <a:rPr lang="en-US" dirty="0" err="1" smtClean="0">
                <a:solidFill>
                  <a:srgbClr val="05223D"/>
                </a:solidFill>
              </a:rPr>
              <a:t>masa</a:t>
            </a:r>
            <a:r>
              <a:rPr lang="en-US" dirty="0" smtClean="0">
                <a:solidFill>
                  <a:srgbClr val="05223D"/>
                </a:solidFill>
              </a:rPr>
              <a:t> </a:t>
            </a:r>
            <a:r>
              <a:rPr lang="en-US" dirty="0" err="1" smtClean="0">
                <a:solidFill>
                  <a:srgbClr val="05223D"/>
                </a:solidFill>
              </a:rPr>
              <a:t>penilaian</a:t>
            </a:r>
            <a:r>
              <a:rPr lang="en-US" dirty="0" smtClean="0">
                <a:solidFill>
                  <a:srgbClr val="05223D"/>
                </a:solidFill>
              </a:rPr>
              <a:t>, </a:t>
            </a:r>
            <a:r>
              <a:rPr lang="en-US" dirty="0" err="1" smtClean="0">
                <a:solidFill>
                  <a:srgbClr val="05223D"/>
                </a:solidFill>
              </a:rPr>
              <a:t>tanggal</a:t>
            </a:r>
            <a:r>
              <a:rPr lang="en-US" dirty="0" smtClean="0">
                <a:solidFill>
                  <a:srgbClr val="05223D"/>
                </a:solidFill>
              </a:rPr>
              <a:t> </a:t>
            </a:r>
            <a:r>
              <a:rPr lang="en-US" dirty="0" err="1" smtClean="0">
                <a:solidFill>
                  <a:srgbClr val="05223D"/>
                </a:solidFill>
              </a:rPr>
              <a:t>penetapan</a:t>
            </a:r>
            <a:r>
              <a:rPr lang="en-US" dirty="0" smtClean="0">
                <a:solidFill>
                  <a:srgbClr val="05223D"/>
                </a:solidFill>
              </a:rPr>
              <a:t>, </a:t>
            </a:r>
            <a:r>
              <a:rPr lang="en-US" dirty="0" err="1" smtClean="0">
                <a:solidFill>
                  <a:srgbClr val="05223D"/>
                </a:solidFill>
              </a:rPr>
              <a:t>nilai</a:t>
            </a:r>
            <a:r>
              <a:rPr lang="en-US" dirty="0" smtClean="0">
                <a:solidFill>
                  <a:srgbClr val="05223D"/>
                </a:solidFill>
              </a:rPr>
              <a:t> </a:t>
            </a:r>
            <a:r>
              <a:rPr lang="en-US" dirty="0" err="1" smtClean="0">
                <a:solidFill>
                  <a:srgbClr val="05223D"/>
                </a:solidFill>
              </a:rPr>
              <a:t>pengembangan</a:t>
            </a:r>
            <a:r>
              <a:rPr lang="en-US" dirty="0" smtClean="0">
                <a:solidFill>
                  <a:srgbClr val="05223D"/>
                </a:solidFill>
              </a:rPr>
              <a:t> </a:t>
            </a:r>
            <a:r>
              <a:rPr lang="en-US" dirty="0" err="1" smtClean="0">
                <a:solidFill>
                  <a:srgbClr val="05223D"/>
                </a:solidFill>
              </a:rPr>
              <a:t>profesi</a:t>
            </a:r>
            <a:r>
              <a:rPr lang="en-US" dirty="0" smtClean="0">
                <a:solidFill>
                  <a:srgbClr val="05223D"/>
                </a:solidFill>
              </a:rPr>
              <a:t>, </a:t>
            </a:r>
            <a:r>
              <a:rPr lang="en-US" dirty="0" err="1" smtClean="0">
                <a:solidFill>
                  <a:srgbClr val="05223D"/>
                </a:solidFill>
              </a:rPr>
              <a:t>nilai</a:t>
            </a:r>
            <a:r>
              <a:rPr lang="en-US" dirty="0" smtClean="0">
                <a:solidFill>
                  <a:srgbClr val="05223D"/>
                </a:solidFill>
              </a:rPr>
              <a:t> </a:t>
            </a:r>
            <a:r>
              <a:rPr lang="en-US" dirty="0" err="1" smtClean="0">
                <a:solidFill>
                  <a:srgbClr val="05223D"/>
                </a:solidFill>
              </a:rPr>
              <a:t>unsur</a:t>
            </a:r>
            <a:r>
              <a:rPr lang="en-US" dirty="0" smtClean="0">
                <a:solidFill>
                  <a:srgbClr val="05223D"/>
                </a:solidFill>
              </a:rPr>
              <a:t> </a:t>
            </a:r>
            <a:r>
              <a:rPr lang="en-US" dirty="0" err="1" smtClean="0">
                <a:solidFill>
                  <a:srgbClr val="05223D"/>
                </a:solidFill>
              </a:rPr>
              <a:t>penunjang</a:t>
            </a:r>
            <a:r>
              <a:rPr lang="en-US" dirty="0" smtClean="0">
                <a:solidFill>
                  <a:srgbClr val="05223D"/>
                </a:solidFill>
              </a:rPr>
              <a:t>, d</a:t>
            </a:r>
            <a:r>
              <a:rPr lang="id-ID" dirty="0" smtClean="0">
                <a:solidFill>
                  <a:srgbClr val="05223D"/>
                </a:solidFill>
              </a:rPr>
              <a:t>an sebagainya</a:t>
            </a:r>
            <a:r>
              <a:rPr lang="en-US" dirty="0" smtClean="0">
                <a:solidFill>
                  <a:srgbClr val="05223D"/>
                </a:solidFill>
              </a:rPr>
              <a:t>).</a:t>
            </a:r>
            <a:endParaRPr lang="en-US" sz="1800" dirty="0" smtClean="0">
              <a:solidFill>
                <a:srgbClr val="05223D"/>
              </a:solidFill>
            </a:endParaRPr>
          </a:p>
          <a:p>
            <a:pPr>
              <a:defRPr/>
            </a:pPr>
            <a:endParaRPr lang="en-US" sz="1800" dirty="0">
              <a:solidFill>
                <a:srgbClr val="05223D"/>
              </a:solidFill>
            </a:endParaRPr>
          </a:p>
        </p:txBody>
      </p:sp>
    </p:spTree>
    <p:extLst>
      <p:ext uri="{BB962C8B-B14F-4D97-AF65-F5344CB8AC3E}">
        <p14:creationId xmlns="" xmlns:p14="http://schemas.microsoft.com/office/powerpoint/2010/main" val="24596313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a:solidFill>
            <a:schemeClr val="accent2">
              <a:lumMod val="20000"/>
              <a:lumOff val="80000"/>
            </a:schemeClr>
          </a:solidFill>
        </p:spPr>
        <p:txBody>
          <a:bodyPr>
            <a:normAutofit fontScale="90000"/>
          </a:bodyPr>
          <a:lstStyle/>
          <a:p>
            <a:pPr lvl="3">
              <a:defRPr/>
            </a:pPr>
            <a:r>
              <a:rPr lang="en-US" sz="2400" b="1" dirty="0" smtClean="0"/>
              <a:t/>
            </a:r>
            <a:br>
              <a:rPr lang="en-US" sz="2400" b="1" dirty="0" smtClean="0"/>
            </a:br>
            <a:r>
              <a:rPr lang="en-US" sz="2400" b="1" dirty="0" smtClean="0">
                <a:solidFill>
                  <a:schemeClr val="tx1"/>
                </a:solidFill>
              </a:rPr>
              <a:t>4. </a:t>
            </a:r>
            <a:r>
              <a:rPr lang="en-US" sz="2400" b="1" dirty="0" err="1" smtClean="0">
                <a:solidFill>
                  <a:schemeClr val="tx1"/>
                </a:solidFill>
              </a:rPr>
              <a:t>Penilaian</a:t>
            </a:r>
            <a:r>
              <a:rPr lang="en-US" sz="2400" b="1" dirty="0" smtClean="0">
                <a:solidFill>
                  <a:schemeClr val="tx1"/>
                </a:solidFill>
              </a:rPr>
              <a:t> </a:t>
            </a:r>
            <a:r>
              <a:rPr lang="en-US" sz="2400" b="1" dirty="0" err="1" smtClean="0">
                <a:solidFill>
                  <a:schemeClr val="tx1"/>
                </a:solidFill>
              </a:rPr>
              <a:t>akumulasi</a:t>
            </a:r>
            <a:r>
              <a:rPr lang="en-US" sz="2400" b="1" dirty="0" smtClean="0">
                <a:solidFill>
                  <a:schemeClr val="tx1"/>
                </a:solidFill>
              </a:rPr>
              <a:t> global :</a:t>
            </a:r>
            <a:br>
              <a:rPr lang="en-US" sz="2400" b="1" dirty="0" smtClean="0">
                <a:solidFill>
                  <a:schemeClr val="tx1"/>
                </a:solidFill>
              </a:rPr>
            </a:br>
            <a:r>
              <a:rPr lang="en-US" dirty="0" smtClean="0">
                <a:solidFill>
                  <a:srgbClr val="05223D"/>
                </a:solidFill>
              </a:rPr>
              <a:t> </a:t>
            </a:r>
            <a:endParaRPr lang="en-US" dirty="0">
              <a:solidFill>
                <a:srgbClr val="05223D"/>
              </a:solidFill>
            </a:endParaRPr>
          </a:p>
        </p:txBody>
      </p:sp>
      <p:sp>
        <p:nvSpPr>
          <p:cNvPr id="3" name="Content Placeholder 2"/>
          <p:cNvSpPr>
            <a:spLocks noGrp="1"/>
          </p:cNvSpPr>
          <p:nvPr>
            <p:ph idx="1"/>
          </p:nvPr>
        </p:nvSpPr>
        <p:spPr>
          <a:xfrm>
            <a:off x="457200" y="990600"/>
            <a:ext cx="8229600" cy="5486400"/>
          </a:xfrm>
          <a:solidFill>
            <a:srgbClr val="FFFF00"/>
          </a:solidFill>
        </p:spPr>
        <p:txBody>
          <a:bodyPr/>
          <a:lstStyle/>
          <a:p>
            <a:pPr algn="just">
              <a:buFontTx/>
              <a:buNone/>
              <a:defRPr/>
            </a:pPr>
            <a:r>
              <a:rPr lang="en-US" sz="2000" dirty="0" smtClean="0"/>
              <a:t>a)	</a:t>
            </a:r>
            <a:r>
              <a:rPr lang="en-US" sz="2000" dirty="0" err="1" smtClean="0"/>
              <a:t>Pemindahan</a:t>
            </a:r>
            <a:r>
              <a:rPr lang="en-US" sz="2000" dirty="0" smtClean="0"/>
              <a:t> </a:t>
            </a:r>
            <a:r>
              <a:rPr lang="en-US" sz="2000" dirty="0" err="1" smtClean="0"/>
              <a:t>nilai</a:t>
            </a:r>
            <a:r>
              <a:rPr lang="en-US" sz="2000" dirty="0" smtClean="0"/>
              <a:t> </a:t>
            </a:r>
            <a:r>
              <a:rPr lang="en-US" sz="2000" dirty="0" err="1" smtClean="0"/>
              <a:t>pada</a:t>
            </a:r>
            <a:r>
              <a:rPr lang="en-US" sz="2000" dirty="0" smtClean="0"/>
              <a:t> </a:t>
            </a:r>
            <a:r>
              <a:rPr lang="en-US" sz="2000" dirty="0" err="1" smtClean="0"/>
              <a:t>kolom</a:t>
            </a:r>
            <a:r>
              <a:rPr lang="en-US" sz="2000" dirty="0" smtClean="0"/>
              <a:t> </a:t>
            </a:r>
            <a:r>
              <a:rPr lang="en-US" sz="2000" dirty="0" err="1" smtClean="0"/>
              <a:t>jumlah</a:t>
            </a:r>
            <a:r>
              <a:rPr lang="en-US" sz="2000" dirty="0" smtClean="0"/>
              <a:t> PAK lama </a:t>
            </a:r>
            <a:r>
              <a:rPr lang="en-US" sz="2000" dirty="0" err="1" smtClean="0"/>
              <a:t>ke</a:t>
            </a:r>
            <a:r>
              <a:rPr lang="en-US" sz="2000" dirty="0" smtClean="0"/>
              <a:t> </a:t>
            </a:r>
            <a:r>
              <a:rPr lang="en-US" sz="2000" dirty="0" err="1" smtClean="0"/>
              <a:t>kolom</a:t>
            </a:r>
            <a:r>
              <a:rPr lang="en-US" sz="2000" dirty="0" smtClean="0"/>
              <a:t> </a:t>
            </a:r>
            <a:r>
              <a:rPr lang="en-US" sz="2000" dirty="0" err="1" smtClean="0"/>
              <a:t>baru</a:t>
            </a:r>
            <a:r>
              <a:rPr lang="en-US" sz="2000" dirty="0" smtClean="0"/>
              <a:t> </a:t>
            </a:r>
            <a:r>
              <a:rPr lang="en-US" sz="2000" dirty="0" err="1" smtClean="0"/>
              <a:t>pada</a:t>
            </a:r>
            <a:r>
              <a:rPr lang="en-US" sz="2000" dirty="0" smtClean="0"/>
              <a:t> PAK </a:t>
            </a:r>
            <a:r>
              <a:rPr lang="en-US" sz="2000" dirty="0" err="1" smtClean="0"/>
              <a:t>berikutnya</a:t>
            </a:r>
            <a:r>
              <a:rPr lang="en-US" sz="2000" dirty="0" smtClean="0"/>
              <a:t> agar </a:t>
            </a:r>
            <a:r>
              <a:rPr lang="en-US" sz="2000" dirty="0" err="1" smtClean="0"/>
              <a:t>dituangkan</a:t>
            </a:r>
            <a:r>
              <a:rPr lang="en-US" sz="2000" dirty="0" smtClean="0"/>
              <a:t> </a:t>
            </a:r>
            <a:r>
              <a:rPr lang="en-US" sz="2000" dirty="0" err="1" smtClean="0"/>
              <a:t>sesuai</a:t>
            </a:r>
            <a:r>
              <a:rPr lang="en-US" sz="2000" dirty="0" smtClean="0"/>
              <a:t> </a:t>
            </a:r>
            <a:r>
              <a:rPr lang="en-US" sz="2000" dirty="0" err="1" smtClean="0"/>
              <a:t>dengan</a:t>
            </a:r>
            <a:r>
              <a:rPr lang="en-US" sz="2000" dirty="0" smtClean="0"/>
              <a:t> </a:t>
            </a:r>
            <a:r>
              <a:rPr lang="en-US" sz="2000" dirty="0" err="1" smtClean="0"/>
              <a:t>masing-masing</a:t>
            </a:r>
            <a:r>
              <a:rPr lang="en-US" sz="2000" dirty="0" smtClean="0"/>
              <a:t> </a:t>
            </a:r>
            <a:r>
              <a:rPr lang="en-US" sz="2000" dirty="0" err="1" smtClean="0"/>
              <a:t>nilai</a:t>
            </a:r>
            <a:r>
              <a:rPr lang="en-US" sz="2000" dirty="0" smtClean="0"/>
              <a:t> sub </a:t>
            </a:r>
            <a:r>
              <a:rPr lang="en-US" sz="2000" dirty="0" err="1" smtClean="0"/>
              <a:t>unsur</a:t>
            </a:r>
            <a:r>
              <a:rPr lang="en-US" sz="2000" dirty="0" smtClean="0"/>
              <a:t> </a:t>
            </a:r>
            <a:r>
              <a:rPr lang="en-US" sz="2000" dirty="0" err="1" smtClean="0"/>
              <a:t>sehingga</a:t>
            </a:r>
            <a:r>
              <a:rPr lang="en-US" sz="2000" dirty="0" smtClean="0"/>
              <a:t> </a:t>
            </a:r>
            <a:r>
              <a:rPr lang="en-US" sz="2000" dirty="0" err="1" smtClean="0"/>
              <a:t>bisa</a:t>
            </a:r>
            <a:r>
              <a:rPr lang="en-US" sz="2000" dirty="0" smtClean="0"/>
              <a:t> </a:t>
            </a:r>
            <a:r>
              <a:rPr lang="en-US" sz="2000" dirty="0" err="1" smtClean="0"/>
              <a:t>terbaca</a:t>
            </a:r>
            <a:r>
              <a:rPr lang="en-US" sz="2000" dirty="0" smtClean="0"/>
              <a:t> / </a:t>
            </a:r>
            <a:r>
              <a:rPr lang="en-US" sz="2000" dirty="0" err="1" smtClean="0"/>
              <a:t>dapat</a:t>
            </a:r>
            <a:r>
              <a:rPr lang="en-US" sz="2000" dirty="0" smtClean="0"/>
              <a:t> </a:t>
            </a:r>
            <a:r>
              <a:rPr lang="en-US" sz="2000" dirty="0" err="1" smtClean="0"/>
              <a:t>dibedakan</a:t>
            </a:r>
            <a:r>
              <a:rPr lang="en-US" sz="2000" dirty="0" smtClean="0"/>
              <a:t> / </a:t>
            </a:r>
            <a:r>
              <a:rPr lang="en-US" sz="2000" dirty="0" err="1" smtClean="0"/>
              <a:t>dipilah</a:t>
            </a:r>
            <a:r>
              <a:rPr lang="en-US" sz="2000" dirty="0" smtClean="0"/>
              <a:t> </a:t>
            </a:r>
            <a:r>
              <a:rPr lang="en-US" sz="2000" dirty="0" err="1" smtClean="0"/>
              <a:t>mana</a:t>
            </a:r>
            <a:r>
              <a:rPr lang="en-US" sz="2000" dirty="0" smtClean="0"/>
              <a:t> </a:t>
            </a:r>
            <a:r>
              <a:rPr lang="en-US" sz="2000" dirty="0" err="1" smtClean="0"/>
              <a:t>nilai</a:t>
            </a:r>
            <a:r>
              <a:rPr lang="en-US" sz="2000" dirty="0" smtClean="0"/>
              <a:t> sub </a:t>
            </a:r>
            <a:r>
              <a:rPr lang="en-US" sz="2000" dirty="0" err="1" smtClean="0"/>
              <a:t>unsur</a:t>
            </a:r>
            <a:r>
              <a:rPr lang="en-US" sz="2000" dirty="0" smtClean="0"/>
              <a:t> </a:t>
            </a:r>
            <a:r>
              <a:rPr lang="en-US" sz="2000" dirty="0" err="1" smtClean="0"/>
              <a:t>pendidikan</a:t>
            </a:r>
            <a:r>
              <a:rPr lang="en-US" sz="2000" dirty="0" smtClean="0"/>
              <a:t>, </a:t>
            </a:r>
            <a:r>
              <a:rPr lang="en-US" sz="2000" dirty="0" err="1" smtClean="0"/>
              <a:t>diklat</a:t>
            </a:r>
            <a:r>
              <a:rPr lang="en-US" sz="2000" dirty="0" smtClean="0"/>
              <a:t>, </a:t>
            </a:r>
            <a:r>
              <a:rPr lang="en-US" sz="2000" dirty="0" err="1" smtClean="0"/>
              <a:t>tugas</a:t>
            </a:r>
            <a:r>
              <a:rPr lang="en-US" sz="2000" dirty="0" smtClean="0"/>
              <a:t> </a:t>
            </a:r>
            <a:r>
              <a:rPr lang="en-US" sz="2000" dirty="0" err="1" smtClean="0"/>
              <a:t>pokok</a:t>
            </a:r>
            <a:r>
              <a:rPr lang="en-US" sz="2000" dirty="0" smtClean="0"/>
              <a:t>, </a:t>
            </a:r>
            <a:r>
              <a:rPr lang="en-US" sz="2000" dirty="0" err="1" smtClean="0"/>
              <a:t>pengembangan</a:t>
            </a:r>
            <a:r>
              <a:rPr lang="en-US" sz="2000" dirty="0" smtClean="0"/>
              <a:t> </a:t>
            </a:r>
            <a:r>
              <a:rPr lang="en-US" sz="2000" dirty="0" err="1" smtClean="0"/>
              <a:t>profesi</a:t>
            </a:r>
            <a:r>
              <a:rPr lang="en-US" sz="2000" dirty="0" smtClean="0"/>
              <a:t> </a:t>
            </a:r>
            <a:r>
              <a:rPr lang="en-US" sz="2000" dirty="0" err="1" smtClean="0"/>
              <a:t>dan</a:t>
            </a:r>
            <a:r>
              <a:rPr lang="en-US" sz="2000" dirty="0" smtClean="0"/>
              <a:t> </a:t>
            </a:r>
            <a:r>
              <a:rPr lang="en-US" sz="2000" dirty="0" err="1" smtClean="0"/>
              <a:t>unsur</a:t>
            </a:r>
            <a:r>
              <a:rPr lang="en-US" sz="2000" dirty="0" smtClean="0"/>
              <a:t> </a:t>
            </a:r>
            <a:r>
              <a:rPr lang="en-US" sz="2000" dirty="0" err="1" smtClean="0"/>
              <a:t>penunjang</a:t>
            </a:r>
            <a:r>
              <a:rPr lang="en-US" sz="2000" dirty="0" smtClean="0"/>
              <a:t> (</a:t>
            </a:r>
            <a:r>
              <a:rPr lang="en-US" sz="2000" dirty="0" err="1" smtClean="0"/>
              <a:t>tidak</a:t>
            </a:r>
            <a:r>
              <a:rPr lang="en-US" sz="2000" dirty="0" smtClean="0"/>
              <a:t> </a:t>
            </a:r>
            <a:r>
              <a:rPr lang="en-US" sz="2000" dirty="0" err="1" smtClean="0"/>
              <a:t>boleh</a:t>
            </a:r>
            <a:r>
              <a:rPr lang="en-US" sz="2000" dirty="0" smtClean="0"/>
              <a:t> </a:t>
            </a:r>
            <a:r>
              <a:rPr lang="en-US" sz="2000" dirty="0" err="1" smtClean="0"/>
              <a:t>diakumulasikan</a:t>
            </a:r>
            <a:r>
              <a:rPr lang="en-US" sz="2000" dirty="0" smtClean="0"/>
              <a:t> </a:t>
            </a:r>
            <a:r>
              <a:rPr lang="en-US" sz="2000" dirty="0" err="1" smtClean="0"/>
              <a:t>menjadi</a:t>
            </a:r>
            <a:r>
              <a:rPr lang="en-US" sz="2000" dirty="0" smtClean="0"/>
              <a:t> </a:t>
            </a:r>
            <a:r>
              <a:rPr lang="en-US" sz="2000" dirty="0" err="1" smtClean="0"/>
              <a:t>satu</a:t>
            </a:r>
            <a:r>
              <a:rPr lang="en-US" sz="2000" dirty="0" smtClean="0"/>
              <a:t> </a:t>
            </a:r>
            <a:r>
              <a:rPr lang="en-US" sz="2000" dirty="0" err="1" smtClean="0"/>
              <a:t>jumlah</a:t>
            </a:r>
            <a:r>
              <a:rPr lang="en-US" sz="2000" dirty="0" smtClean="0"/>
              <a:t> global).</a:t>
            </a:r>
          </a:p>
          <a:p>
            <a:pPr algn="just">
              <a:buFontTx/>
              <a:buNone/>
              <a:defRPr/>
            </a:pPr>
            <a:endParaRPr lang="en-US" sz="900" dirty="0" smtClean="0"/>
          </a:p>
          <a:p>
            <a:pPr algn="just">
              <a:buFontTx/>
              <a:buNone/>
              <a:defRPr/>
            </a:pPr>
            <a:r>
              <a:rPr lang="en-US" sz="2000" dirty="0" smtClean="0"/>
              <a:t>b)	</a:t>
            </a:r>
            <a:r>
              <a:rPr lang="en-US" sz="2000" dirty="0" err="1" smtClean="0"/>
              <a:t>Untuk</a:t>
            </a:r>
            <a:r>
              <a:rPr lang="en-US" sz="2000" dirty="0" smtClean="0"/>
              <a:t> PAK yang </a:t>
            </a:r>
            <a:r>
              <a:rPr lang="en-US" sz="2000" dirty="0" err="1" smtClean="0"/>
              <a:t>sudah</a:t>
            </a:r>
            <a:r>
              <a:rPr lang="en-US" sz="2000" dirty="0" smtClean="0"/>
              <a:t> </a:t>
            </a:r>
            <a:r>
              <a:rPr lang="en-US" sz="2000" dirty="0" err="1" smtClean="0"/>
              <a:t>terlanjur</a:t>
            </a:r>
            <a:r>
              <a:rPr lang="en-US" sz="2000" dirty="0" smtClean="0"/>
              <a:t> </a:t>
            </a:r>
            <a:r>
              <a:rPr lang="en-US" sz="2000" dirty="0" err="1" smtClean="0"/>
              <a:t>dibuat</a:t>
            </a:r>
            <a:r>
              <a:rPr lang="en-US" sz="2000" dirty="0" smtClean="0"/>
              <a:t> </a:t>
            </a:r>
            <a:r>
              <a:rPr lang="en-US" sz="2000" dirty="0" err="1" smtClean="0"/>
              <a:t>sebagaimana</a:t>
            </a:r>
            <a:r>
              <a:rPr lang="en-US" sz="2000" dirty="0" smtClean="0"/>
              <a:t> </a:t>
            </a:r>
            <a:r>
              <a:rPr lang="en-US" sz="2000" dirty="0" err="1" smtClean="0"/>
              <a:t>dimaksud</a:t>
            </a:r>
            <a:r>
              <a:rPr lang="en-US" sz="2000" dirty="0" smtClean="0"/>
              <a:t> </a:t>
            </a:r>
            <a:r>
              <a:rPr lang="en-US" sz="2000" dirty="0" err="1" smtClean="0"/>
              <a:t>di</a:t>
            </a:r>
            <a:r>
              <a:rPr lang="en-US" sz="2000" dirty="0" smtClean="0"/>
              <a:t> </a:t>
            </a:r>
            <a:r>
              <a:rPr lang="en-US" sz="2000" dirty="0" err="1" smtClean="0"/>
              <a:t>atas</a:t>
            </a:r>
            <a:r>
              <a:rPr lang="en-US" sz="2000" dirty="0" smtClean="0"/>
              <a:t> (</a:t>
            </a:r>
            <a:r>
              <a:rPr lang="en-US" sz="2000" dirty="0" err="1" smtClean="0"/>
              <a:t>diakumulasikan</a:t>
            </a:r>
            <a:r>
              <a:rPr lang="en-US" sz="2000" dirty="0" smtClean="0"/>
              <a:t> total, </a:t>
            </a:r>
            <a:r>
              <a:rPr lang="en-US" sz="2000" dirty="0" err="1" smtClean="0"/>
              <a:t>tidak</a:t>
            </a:r>
            <a:r>
              <a:rPr lang="en-US" sz="2000" dirty="0" smtClean="0"/>
              <a:t> </a:t>
            </a:r>
            <a:r>
              <a:rPr lang="en-US" sz="2000" dirty="0" err="1" smtClean="0"/>
              <a:t>dipilah</a:t>
            </a:r>
            <a:r>
              <a:rPr lang="en-US" sz="2000" dirty="0" smtClean="0"/>
              <a:t>), </a:t>
            </a:r>
            <a:r>
              <a:rPr lang="en-US" sz="2000" dirty="0" err="1" smtClean="0"/>
              <a:t>sedapat</a:t>
            </a:r>
            <a:r>
              <a:rPr lang="en-US" sz="2000" dirty="0" smtClean="0"/>
              <a:t> </a:t>
            </a:r>
            <a:r>
              <a:rPr lang="en-US" sz="2000" dirty="0" err="1" smtClean="0"/>
              <a:t>mungkin</a:t>
            </a:r>
            <a:r>
              <a:rPr lang="en-US" sz="2000" dirty="0" smtClean="0"/>
              <a:t> </a:t>
            </a:r>
            <a:r>
              <a:rPr lang="en-US" sz="2000" dirty="0" err="1" smtClean="0"/>
              <a:t>dilakukan</a:t>
            </a:r>
            <a:r>
              <a:rPr lang="en-US" sz="2000" dirty="0" smtClean="0"/>
              <a:t> </a:t>
            </a:r>
            <a:r>
              <a:rPr lang="en-US" sz="2000" dirty="0" err="1" smtClean="0"/>
              <a:t>penelusuran</a:t>
            </a:r>
            <a:r>
              <a:rPr lang="en-US" sz="2000" dirty="0" smtClean="0"/>
              <a:t>/</a:t>
            </a:r>
            <a:r>
              <a:rPr lang="en-US" sz="2000" dirty="0" err="1" smtClean="0"/>
              <a:t>perunutan</a:t>
            </a:r>
            <a:r>
              <a:rPr lang="en-US" sz="2000" dirty="0" smtClean="0"/>
              <a:t>/</a:t>
            </a:r>
            <a:r>
              <a:rPr lang="en-US" sz="2000" dirty="0" err="1" smtClean="0"/>
              <a:t>peninjauan</a:t>
            </a:r>
            <a:r>
              <a:rPr lang="en-US" sz="2000" dirty="0" smtClean="0"/>
              <a:t> </a:t>
            </a:r>
            <a:r>
              <a:rPr lang="en-US" sz="2000" dirty="0" err="1" smtClean="0"/>
              <a:t>kembali</a:t>
            </a:r>
            <a:r>
              <a:rPr lang="en-US" sz="2000" dirty="0" smtClean="0"/>
              <a:t> </a:t>
            </a:r>
            <a:r>
              <a:rPr lang="en-US" sz="2000" dirty="0" err="1" smtClean="0"/>
              <a:t>untuk</a:t>
            </a:r>
            <a:r>
              <a:rPr lang="en-US" sz="2000" dirty="0" smtClean="0"/>
              <a:t> </a:t>
            </a:r>
            <a:r>
              <a:rPr lang="en-US" sz="2000" dirty="0" err="1" smtClean="0"/>
              <a:t>menemukan</a:t>
            </a:r>
            <a:r>
              <a:rPr lang="en-US" sz="2000" dirty="0" smtClean="0"/>
              <a:t> </a:t>
            </a:r>
            <a:r>
              <a:rPr lang="en-US" sz="2000" dirty="0" err="1" smtClean="0"/>
              <a:t>nilai</a:t>
            </a:r>
            <a:r>
              <a:rPr lang="en-US" sz="2000" dirty="0" smtClean="0"/>
              <a:t> </a:t>
            </a:r>
            <a:r>
              <a:rPr lang="en-US" sz="2000" dirty="0" err="1" smtClean="0"/>
              <a:t>sebenarnya</a:t>
            </a:r>
            <a:r>
              <a:rPr lang="en-US" sz="2000" dirty="0" smtClean="0"/>
              <a:t> </a:t>
            </a:r>
            <a:r>
              <a:rPr lang="en-US" sz="2000" dirty="0" err="1" smtClean="0"/>
              <a:t>dari</a:t>
            </a:r>
            <a:r>
              <a:rPr lang="en-US" sz="2000" dirty="0" smtClean="0"/>
              <a:t> </a:t>
            </a:r>
            <a:r>
              <a:rPr lang="en-US" sz="2000" dirty="0" err="1" smtClean="0"/>
              <a:t>masing-masing</a:t>
            </a:r>
            <a:r>
              <a:rPr lang="en-US" sz="2000" dirty="0" smtClean="0"/>
              <a:t> </a:t>
            </a:r>
            <a:r>
              <a:rPr lang="en-US" sz="2000" dirty="0" err="1" smtClean="0"/>
              <a:t>nilai</a:t>
            </a:r>
            <a:r>
              <a:rPr lang="en-US" sz="2000" dirty="0" smtClean="0"/>
              <a:t> sub </a:t>
            </a:r>
            <a:r>
              <a:rPr lang="en-US" sz="2000" dirty="0" err="1" smtClean="0"/>
              <a:t>unsur</a:t>
            </a:r>
            <a:r>
              <a:rPr lang="en-US" sz="2000" dirty="0" smtClean="0"/>
              <a:t> </a:t>
            </a:r>
            <a:r>
              <a:rPr lang="en-US" sz="2000" dirty="0" err="1" smtClean="0"/>
              <a:t>kegiatan</a:t>
            </a:r>
            <a:r>
              <a:rPr lang="en-US" sz="2000" dirty="0" smtClean="0"/>
              <a:t>, </a:t>
            </a:r>
            <a:r>
              <a:rPr lang="en-US" sz="2000" dirty="0" err="1" smtClean="0"/>
              <a:t>dan</a:t>
            </a:r>
            <a:r>
              <a:rPr lang="en-US" sz="2000" dirty="0" smtClean="0"/>
              <a:t> </a:t>
            </a:r>
            <a:r>
              <a:rPr lang="en-US" sz="2000" dirty="0" err="1" smtClean="0"/>
              <a:t>ke</a:t>
            </a:r>
            <a:r>
              <a:rPr lang="en-US" sz="2000" dirty="0" smtClean="0"/>
              <a:t> </a:t>
            </a:r>
            <a:r>
              <a:rPr lang="en-US" sz="2000" dirty="0" err="1" smtClean="0"/>
              <a:t>depan</a:t>
            </a:r>
            <a:r>
              <a:rPr lang="en-US" sz="2000" dirty="0" smtClean="0"/>
              <a:t> </a:t>
            </a:r>
            <a:r>
              <a:rPr lang="en-US" sz="2000" dirty="0" err="1" smtClean="0"/>
              <a:t>diharapkan</a:t>
            </a:r>
            <a:r>
              <a:rPr lang="en-US" sz="2000" dirty="0" smtClean="0"/>
              <a:t>  PAK </a:t>
            </a:r>
            <a:r>
              <a:rPr lang="en-US" sz="2000" dirty="0" err="1" smtClean="0"/>
              <a:t>sudah</a:t>
            </a:r>
            <a:r>
              <a:rPr lang="en-US" sz="2000" dirty="0" smtClean="0"/>
              <a:t> </a:t>
            </a:r>
            <a:r>
              <a:rPr lang="en-US" sz="2000" dirty="0" err="1" smtClean="0"/>
              <a:t>menggunakan</a:t>
            </a:r>
            <a:r>
              <a:rPr lang="en-US" sz="2000" dirty="0" smtClean="0"/>
              <a:t> </a:t>
            </a:r>
            <a:r>
              <a:rPr lang="en-US" sz="2000" dirty="0" err="1" smtClean="0"/>
              <a:t>pemilahan</a:t>
            </a:r>
            <a:r>
              <a:rPr lang="en-US" sz="2000" dirty="0" smtClean="0"/>
              <a:t> </a:t>
            </a:r>
            <a:r>
              <a:rPr lang="en-US" sz="2000" dirty="0" err="1" smtClean="0"/>
              <a:t>nilai</a:t>
            </a:r>
            <a:r>
              <a:rPr lang="en-US" sz="2000" dirty="0" smtClean="0"/>
              <a:t> per sub </a:t>
            </a:r>
            <a:r>
              <a:rPr lang="en-US" sz="2000" dirty="0" err="1" smtClean="0"/>
              <a:t>unsur</a:t>
            </a:r>
            <a:r>
              <a:rPr lang="en-US" sz="2000" dirty="0" smtClean="0"/>
              <a:t>).</a:t>
            </a:r>
          </a:p>
          <a:p>
            <a:pPr algn="just">
              <a:buFontTx/>
              <a:buNone/>
              <a:defRPr/>
            </a:pPr>
            <a:endParaRPr lang="en-US" sz="900" dirty="0" smtClean="0"/>
          </a:p>
          <a:p>
            <a:pPr algn="just">
              <a:buFontTx/>
              <a:buNone/>
              <a:defRPr/>
            </a:pPr>
            <a:r>
              <a:rPr lang="en-US" sz="2000" dirty="0" smtClean="0"/>
              <a:t>c)	</a:t>
            </a:r>
            <a:r>
              <a:rPr lang="en-US" sz="2000" dirty="0" err="1" smtClean="0"/>
              <a:t>Untuk</a:t>
            </a:r>
            <a:r>
              <a:rPr lang="en-US" sz="2000" dirty="0" smtClean="0"/>
              <a:t> </a:t>
            </a:r>
            <a:r>
              <a:rPr lang="en-US" sz="2000" dirty="0" err="1" smtClean="0"/>
              <a:t>usulan</a:t>
            </a:r>
            <a:r>
              <a:rPr lang="en-US" sz="2000" dirty="0" smtClean="0"/>
              <a:t> KP </a:t>
            </a:r>
            <a:r>
              <a:rPr lang="en-US" sz="2000" dirty="0" err="1" smtClean="0"/>
              <a:t>periode</a:t>
            </a:r>
            <a:r>
              <a:rPr lang="en-US" sz="2000" dirty="0" smtClean="0"/>
              <a:t> yang </a:t>
            </a:r>
            <a:r>
              <a:rPr lang="en-US" sz="2000" dirty="0" err="1" smtClean="0"/>
              <a:t>akan</a:t>
            </a:r>
            <a:r>
              <a:rPr lang="en-US" sz="2000" dirty="0" smtClean="0"/>
              <a:t> </a:t>
            </a:r>
            <a:r>
              <a:rPr lang="en-US" sz="2000" dirty="0" err="1" smtClean="0"/>
              <a:t>datang</a:t>
            </a:r>
            <a:r>
              <a:rPr lang="en-US" sz="2000" dirty="0" smtClean="0"/>
              <a:t>, </a:t>
            </a:r>
            <a:r>
              <a:rPr lang="en-US" sz="2000" dirty="0" err="1" smtClean="0"/>
              <a:t>apabila</a:t>
            </a:r>
            <a:r>
              <a:rPr lang="en-US" sz="2000" dirty="0" smtClean="0"/>
              <a:t> </a:t>
            </a:r>
            <a:r>
              <a:rPr lang="en-US" sz="2000" dirty="0" err="1" smtClean="0"/>
              <a:t>masih</a:t>
            </a:r>
            <a:r>
              <a:rPr lang="en-US" sz="2000" dirty="0" smtClean="0"/>
              <a:t> </a:t>
            </a:r>
            <a:r>
              <a:rPr lang="en-US" sz="2000" dirty="0" err="1" smtClean="0"/>
              <a:t>menggunakan</a:t>
            </a:r>
            <a:r>
              <a:rPr lang="en-US" sz="2000" dirty="0" smtClean="0"/>
              <a:t> PAK </a:t>
            </a:r>
            <a:r>
              <a:rPr lang="en-US" sz="2000" dirty="0" err="1" smtClean="0"/>
              <a:t>sebagaimana</a:t>
            </a:r>
            <a:r>
              <a:rPr lang="en-US" sz="2000" dirty="0" smtClean="0"/>
              <a:t> </a:t>
            </a:r>
            <a:r>
              <a:rPr lang="en-US" sz="2000" dirty="0" err="1" smtClean="0"/>
              <a:t>dimaksud</a:t>
            </a:r>
            <a:r>
              <a:rPr lang="en-US" sz="2000" dirty="0" smtClean="0"/>
              <a:t> </a:t>
            </a:r>
            <a:r>
              <a:rPr lang="en-US" sz="2000" dirty="0" err="1" smtClean="0"/>
              <a:t>di</a:t>
            </a:r>
            <a:r>
              <a:rPr lang="en-US" sz="2000" dirty="0" smtClean="0"/>
              <a:t> </a:t>
            </a:r>
            <a:r>
              <a:rPr lang="en-US" sz="2000" dirty="0" err="1" smtClean="0"/>
              <a:t>atas</a:t>
            </a:r>
            <a:r>
              <a:rPr lang="en-US" sz="2000" dirty="0" smtClean="0"/>
              <a:t>, </a:t>
            </a:r>
            <a:r>
              <a:rPr lang="en-US" sz="2000" dirty="0" err="1" smtClean="0"/>
              <a:t>berkas</a:t>
            </a:r>
            <a:r>
              <a:rPr lang="en-US" sz="2000" dirty="0" smtClean="0"/>
              <a:t> </a:t>
            </a:r>
            <a:r>
              <a:rPr lang="en-US" sz="2000" dirty="0" err="1" smtClean="0"/>
              <a:t>akan</a:t>
            </a:r>
            <a:r>
              <a:rPr lang="en-US" sz="2000" dirty="0" smtClean="0"/>
              <a:t> </a:t>
            </a:r>
            <a:r>
              <a:rPr lang="en-US" sz="2000" dirty="0" err="1" smtClean="0"/>
              <a:t>dikembalikan</a:t>
            </a:r>
            <a:r>
              <a:rPr lang="en-US" sz="2000" dirty="0" smtClean="0"/>
              <a:t> </a:t>
            </a:r>
            <a:r>
              <a:rPr lang="en-US" sz="2000" dirty="0" err="1" smtClean="0"/>
              <a:t>sebagai</a:t>
            </a:r>
            <a:r>
              <a:rPr lang="en-US" sz="2000" dirty="0" smtClean="0"/>
              <a:t> </a:t>
            </a:r>
            <a:r>
              <a:rPr lang="en-US" sz="2000" dirty="0" err="1" smtClean="0"/>
              <a:t>berkas</a:t>
            </a:r>
            <a:r>
              <a:rPr lang="en-US" sz="2000" dirty="0" smtClean="0"/>
              <a:t> </a:t>
            </a:r>
            <a:r>
              <a:rPr lang="en-US" sz="2000" dirty="0" err="1" smtClean="0"/>
              <a:t>Bahan</a:t>
            </a:r>
            <a:r>
              <a:rPr lang="en-US" sz="2000" dirty="0" smtClean="0"/>
              <a:t> </a:t>
            </a:r>
            <a:r>
              <a:rPr lang="en-US" sz="2000" dirty="0" err="1" smtClean="0"/>
              <a:t>Tidak</a:t>
            </a:r>
            <a:r>
              <a:rPr lang="en-US" sz="2000" dirty="0" smtClean="0"/>
              <a:t> </a:t>
            </a:r>
            <a:r>
              <a:rPr lang="en-US" sz="2000" dirty="0" err="1" smtClean="0"/>
              <a:t>Lengkap</a:t>
            </a:r>
            <a:r>
              <a:rPr lang="en-US" sz="2000" dirty="0" smtClean="0"/>
              <a:t> (BTL).</a:t>
            </a:r>
          </a:p>
          <a:p>
            <a:pPr algn="just">
              <a:defRPr/>
            </a:pPr>
            <a:endParaRPr lang="en-US" sz="2000" dirty="0"/>
          </a:p>
        </p:txBody>
      </p:sp>
    </p:spTree>
    <p:extLst>
      <p:ext uri="{BB962C8B-B14F-4D97-AF65-F5344CB8AC3E}">
        <p14:creationId xmlns="" xmlns:p14="http://schemas.microsoft.com/office/powerpoint/2010/main" val="32234350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003300"/>
          </a:xfrm>
          <a:solidFill>
            <a:schemeClr val="accent2">
              <a:lumMod val="20000"/>
              <a:lumOff val="80000"/>
            </a:schemeClr>
          </a:solidFill>
        </p:spPr>
        <p:txBody>
          <a:bodyPr>
            <a:normAutofit fontScale="90000"/>
          </a:bodyPr>
          <a:lstStyle/>
          <a:p>
            <a:pPr lvl="3">
              <a:defRPr/>
            </a:pPr>
            <a:r>
              <a:rPr lang="en-US" sz="2400" dirty="0" smtClean="0"/>
              <a:t/>
            </a:r>
            <a:br>
              <a:rPr lang="en-US" sz="2400" dirty="0" smtClean="0"/>
            </a:br>
            <a:r>
              <a:rPr lang="en-US" sz="2400" dirty="0" smtClean="0"/>
              <a:t> </a:t>
            </a:r>
            <a:r>
              <a:rPr lang="en-US" sz="2400" b="1" dirty="0" smtClean="0">
                <a:solidFill>
                  <a:schemeClr val="tx1"/>
                </a:solidFill>
              </a:rPr>
              <a:t>5. </a:t>
            </a:r>
            <a:r>
              <a:rPr lang="en-US" sz="2800" b="1" dirty="0" err="1" smtClean="0">
                <a:solidFill>
                  <a:schemeClr val="tx1"/>
                </a:solidFill>
              </a:rPr>
              <a:t>Tanggal</a:t>
            </a:r>
            <a:r>
              <a:rPr lang="en-US" sz="2800" b="1" dirty="0" smtClean="0">
                <a:solidFill>
                  <a:schemeClr val="tx1"/>
                </a:solidFill>
              </a:rPr>
              <a:t> </a:t>
            </a:r>
            <a:r>
              <a:rPr lang="en-US" sz="2800" b="1" dirty="0" err="1" smtClean="0">
                <a:solidFill>
                  <a:schemeClr val="tx1"/>
                </a:solidFill>
              </a:rPr>
              <a:t>penetapan</a:t>
            </a:r>
            <a:r>
              <a:rPr lang="en-US" sz="2800" b="1" dirty="0" smtClean="0">
                <a:solidFill>
                  <a:schemeClr val="tx1"/>
                </a:solidFill>
              </a:rPr>
              <a:t> PAK :</a:t>
            </a:r>
            <a:br>
              <a:rPr lang="en-US" sz="2800" b="1" dirty="0" smtClean="0">
                <a:solidFill>
                  <a:schemeClr val="tx1"/>
                </a:solidFill>
              </a:rPr>
            </a:br>
            <a:endParaRPr lang="en-US" sz="2800" b="1" dirty="0">
              <a:solidFill>
                <a:schemeClr val="tx1"/>
              </a:solidFill>
            </a:endParaRPr>
          </a:p>
        </p:txBody>
      </p:sp>
      <p:sp>
        <p:nvSpPr>
          <p:cNvPr id="3" name="Content Placeholder 2"/>
          <p:cNvSpPr>
            <a:spLocks noGrp="1"/>
          </p:cNvSpPr>
          <p:nvPr>
            <p:ph idx="1"/>
          </p:nvPr>
        </p:nvSpPr>
        <p:spPr>
          <a:xfrm>
            <a:off x="457200" y="1295400"/>
            <a:ext cx="8229600" cy="4953000"/>
          </a:xfrm>
          <a:solidFill>
            <a:srgbClr val="FFFF00"/>
          </a:solidFill>
        </p:spPr>
        <p:txBody>
          <a:bodyPr/>
          <a:lstStyle/>
          <a:p>
            <a:pPr>
              <a:lnSpc>
                <a:spcPct val="150000"/>
              </a:lnSpc>
              <a:buFontTx/>
              <a:buNone/>
              <a:defRPr/>
            </a:pPr>
            <a:r>
              <a:rPr lang="en-US" sz="2000" dirty="0" smtClean="0"/>
              <a:t>a)	</a:t>
            </a:r>
            <a:r>
              <a:rPr lang="en-US" sz="2000" dirty="0" err="1" smtClean="0"/>
              <a:t>Untuk</a:t>
            </a:r>
            <a:r>
              <a:rPr lang="en-US" sz="2000" dirty="0" smtClean="0"/>
              <a:t> </a:t>
            </a:r>
            <a:r>
              <a:rPr lang="en-US" sz="2000" dirty="0" err="1" smtClean="0"/>
              <a:t>usul</a:t>
            </a:r>
            <a:r>
              <a:rPr lang="en-US" sz="2000" dirty="0" smtClean="0"/>
              <a:t> KP </a:t>
            </a:r>
            <a:r>
              <a:rPr lang="en-US" sz="2000" dirty="0" err="1" smtClean="0"/>
              <a:t>periode</a:t>
            </a:r>
            <a:r>
              <a:rPr lang="en-US" sz="2000" dirty="0" smtClean="0"/>
              <a:t>  April, </a:t>
            </a:r>
            <a:r>
              <a:rPr lang="en-US" sz="2000" dirty="0" err="1" smtClean="0"/>
              <a:t>hendaknya</a:t>
            </a:r>
            <a:r>
              <a:rPr lang="en-US" sz="2000" dirty="0" smtClean="0"/>
              <a:t> PAK </a:t>
            </a:r>
            <a:r>
              <a:rPr lang="en-US" sz="2000" dirty="0" err="1" smtClean="0"/>
              <a:t>ditetapkan</a:t>
            </a:r>
            <a:r>
              <a:rPr lang="en-US" sz="2000" dirty="0" smtClean="0"/>
              <a:t>  </a:t>
            </a:r>
            <a:r>
              <a:rPr lang="en-US" sz="2000" dirty="0" err="1" smtClean="0"/>
              <a:t>selambat-lambatnya</a:t>
            </a:r>
            <a:r>
              <a:rPr lang="en-US" sz="2000" dirty="0" smtClean="0"/>
              <a:t> 3 (</a:t>
            </a:r>
            <a:r>
              <a:rPr lang="en-US" sz="2000" dirty="0" err="1" smtClean="0"/>
              <a:t>tiga</a:t>
            </a:r>
            <a:r>
              <a:rPr lang="en-US" sz="2000" dirty="0" smtClean="0"/>
              <a:t>) </a:t>
            </a:r>
            <a:r>
              <a:rPr lang="en-US" sz="2000" dirty="0" err="1" smtClean="0"/>
              <a:t>bulan</a:t>
            </a:r>
            <a:r>
              <a:rPr lang="en-US" sz="2000" dirty="0" smtClean="0"/>
              <a:t> </a:t>
            </a:r>
            <a:r>
              <a:rPr lang="en-US" sz="2000" dirty="0" err="1" smtClean="0"/>
              <a:t>sebelumnya</a:t>
            </a:r>
            <a:r>
              <a:rPr lang="en-US" sz="2000" dirty="0" smtClean="0"/>
              <a:t> (</a:t>
            </a:r>
            <a:r>
              <a:rPr lang="en-US" sz="2000" dirty="0" err="1" smtClean="0"/>
              <a:t>maksimal</a:t>
            </a:r>
            <a:r>
              <a:rPr lang="en-US" sz="2000" dirty="0" smtClean="0"/>
              <a:t> 31 </a:t>
            </a:r>
            <a:r>
              <a:rPr lang="en-US" sz="2000" dirty="0" err="1" smtClean="0"/>
              <a:t>Januari</a:t>
            </a:r>
            <a:r>
              <a:rPr lang="en-US" sz="2000" dirty="0" smtClean="0"/>
              <a:t>) </a:t>
            </a:r>
            <a:r>
              <a:rPr lang="en-US" sz="2000" dirty="0" err="1" smtClean="0"/>
              <a:t>tahun</a:t>
            </a:r>
            <a:r>
              <a:rPr lang="en-US" sz="2000" dirty="0" smtClean="0"/>
              <a:t> yang </a:t>
            </a:r>
            <a:r>
              <a:rPr lang="en-US" sz="2000" dirty="0" err="1" smtClean="0"/>
              <a:t>bersangkutan</a:t>
            </a:r>
            <a:r>
              <a:rPr lang="en-US" sz="2000" dirty="0" smtClean="0"/>
              <a:t>.</a:t>
            </a:r>
          </a:p>
          <a:p>
            <a:pPr>
              <a:lnSpc>
                <a:spcPct val="150000"/>
              </a:lnSpc>
              <a:buFontTx/>
              <a:buNone/>
              <a:defRPr/>
            </a:pPr>
            <a:endParaRPr lang="en-US" sz="800" dirty="0" smtClean="0"/>
          </a:p>
          <a:p>
            <a:pPr>
              <a:lnSpc>
                <a:spcPct val="150000"/>
              </a:lnSpc>
              <a:buFontTx/>
              <a:buNone/>
              <a:defRPr/>
            </a:pPr>
            <a:r>
              <a:rPr lang="en-US" sz="2000" dirty="0" smtClean="0"/>
              <a:t>b)	</a:t>
            </a:r>
            <a:r>
              <a:rPr lang="en-US" sz="2000" dirty="0" err="1" smtClean="0"/>
              <a:t>Untuk</a:t>
            </a:r>
            <a:r>
              <a:rPr lang="en-US" sz="2000" dirty="0" smtClean="0"/>
              <a:t> </a:t>
            </a:r>
            <a:r>
              <a:rPr lang="en-US" sz="2000" dirty="0" err="1" smtClean="0"/>
              <a:t>usul</a:t>
            </a:r>
            <a:r>
              <a:rPr lang="en-US" sz="2000" dirty="0" smtClean="0"/>
              <a:t> KP </a:t>
            </a:r>
            <a:r>
              <a:rPr lang="en-US" sz="2000" dirty="0" err="1" smtClean="0"/>
              <a:t>periode</a:t>
            </a:r>
            <a:r>
              <a:rPr lang="en-US" sz="2000" dirty="0" smtClean="0"/>
              <a:t> </a:t>
            </a:r>
            <a:r>
              <a:rPr lang="en-US" sz="2000" dirty="0" err="1" smtClean="0"/>
              <a:t>Oktober</a:t>
            </a:r>
            <a:r>
              <a:rPr lang="en-US" sz="2000" dirty="0" smtClean="0"/>
              <a:t>, </a:t>
            </a:r>
            <a:r>
              <a:rPr lang="en-US" sz="2000" dirty="0" err="1" smtClean="0"/>
              <a:t>hendaknya</a:t>
            </a:r>
            <a:r>
              <a:rPr lang="en-US" sz="2000" dirty="0" smtClean="0"/>
              <a:t> PAK </a:t>
            </a:r>
            <a:r>
              <a:rPr lang="en-US" sz="2000" dirty="0" err="1" smtClean="0"/>
              <a:t>ditetapkan</a:t>
            </a:r>
            <a:r>
              <a:rPr lang="en-US" sz="2000" dirty="0" smtClean="0"/>
              <a:t>  </a:t>
            </a:r>
            <a:r>
              <a:rPr lang="en-US" sz="2000" dirty="0" err="1" smtClean="0"/>
              <a:t>selambat-lambatnya</a:t>
            </a:r>
            <a:r>
              <a:rPr lang="en-US" sz="2000" dirty="0" smtClean="0"/>
              <a:t> 3 (</a:t>
            </a:r>
            <a:r>
              <a:rPr lang="en-US" sz="2000" dirty="0" err="1" smtClean="0"/>
              <a:t>tiga</a:t>
            </a:r>
            <a:r>
              <a:rPr lang="en-US" sz="2000" dirty="0" smtClean="0"/>
              <a:t>) </a:t>
            </a:r>
            <a:r>
              <a:rPr lang="en-US" sz="2000" dirty="0" err="1" smtClean="0"/>
              <a:t>bulan</a:t>
            </a:r>
            <a:r>
              <a:rPr lang="en-US" sz="2000" dirty="0" smtClean="0"/>
              <a:t> </a:t>
            </a:r>
            <a:r>
              <a:rPr lang="en-US" sz="2000" dirty="0" err="1" smtClean="0"/>
              <a:t>sebelumnya</a:t>
            </a:r>
            <a:r>
              <a:rPr lang="en-US" sz="2000" dirty="0" smtClean="0"/>
              <a:t> (</a:t>
            </a:r>
            <a:r>
              <a:rPr lang="en-US" sz="2000" dirty="0" err="1" smtClean="0"/>
              <a:t>maksimal</a:t>
            </a:r>
            <a:r>
              <a:rPr lang="en-US" sz="2000" dirty="0" smtClean="0"/>
              <a:t> 31 </a:t>
            </a:r>
            <a:r>
              <a:rPr lang="en-US" sz="2000" dirty="0" err="1" smtClean="0"/>
              <a:t>Juli</a:t>
            </a:r>
            <a:r>
              <a:rPr lang="en-US" sz="2000" dirty="0" smtClean="0"/>
              <a:t>) </a:t>
            </a:r>
            <a:r>
              <a:rPr lang="en-US" sz="2000" dirty="0" err="1" smtClean="0"/>
              <a:t>tahun</a:t>
            </a:r>
            <a:r>
              <a:rPr lang="en-US" sz="2000" dirty="0" smtClean="0"/>
              <a:t> yang </a:t>
            </a:r>
            <a:r>
              <a:rPr lang="en-US" sz="2000" dirty="0" err="1" smtClean="0"/>
              <a:t>bersangkutan</a:t>
            </a:r>
            <a:r>
              <a:rPr lang="en-US" sz="2000" dirty="0" smtClean="0"/>
              <a:t>.</a:t>
            </a:r>
          </a:p>
          <a:p>
            <a:pPr>
              <a:lnSpc>
                <a:spcPct val="150000"/>
              </a:lnSpc>
              <a:defRPr/>
            </a:pPr>
            <a:endParaRPr lang="en-US" sz="900" dirty="0" smtClean="0"/>
          </a:p>
          <a:p>
            <a:pPr>
              <a:lnSpc>
                <a:spcPct val="150000"/>
              </a:lnSpc>
              <a:buFontTx/>
              <a:buNone/>
              <a:defRPr/>
            </a:pPr>
            <a:r>
              <a:rPr lang="en-US" sz="2000" dirty="0" smtClean="0"/>
              <a:t>c)	</a:t>
            </a:r>
            <a:r>
              <a:rPr lang="en-US" sz="2000" dirty="0" err="1" smtClean="0"/>
              <a:t>Apabila</a:t>
            </a:r>
            <a:r>
              <a:rPr lang="en-US" sz="2000" dirty="0" smtClean="0"/>
              <a:t> PAK </a:t>
            </a:r>
            <a:r>
              <a:rPr lang="en-US" sz="2000" dirty="0" err="1" smtClean="0"/>
              <a:t>ditetapkan</a:t>
            </a:r>
            <a:r>
              <a:rPr lang="en-US" sz="2000" dirty="0" smtClean="0"/>
              <a:t> </a:t>
            </a:r>
            <a:r>
              <a:rPr lang="en-US" sz="2000" dirty="0" err="1" smtClean="0"/>
              <a:t>melewati</a:t>
            </a:r>
            <a:r>
              <a:rPr lang="en-US" sz="2000" dirty="0" smtClean="0"/>
              <a:t> </a:t>
            </a:r>
            <a:r>
              <a:rPr lang="en-US" sz="2000" dirty="0" err="1" smtClean="0"/>
              <a:t>tanggal</a:t>
            </a:r>
            <a:r>
              <a:rPr lang="en-US" sz="2000" dirty="0" smtClean="0"/>
              <a:t> </a:t>
            </a:r>
            <a:r>
              <a:rPr lang="en-US" sz="2000" dirty="0" err="1" smtClean="0"/>
              <a:t>di</a:t>
            </a:r>
            <a:r>
              <a:rPr lang="en-US" sz="2000" dirty="0" smtClean="0"/>
              <a:t> </a:t>
            </a:r>
            <a:r>
              <a:rPr lang="en-US" sz="2000" dirty="0" err="1" smtClean="0"/>
              <a:t>atas</a:t>
            </a:r>
            <a:r>
              <a:rPr lang="en-US" sz="2000" dirty="0" smtClean="0"/>
              <a:t>, </a:t>
            </a:r>
            <a:r>
              <a:rPr lang="en-US" sz="2000" dirty="0" err="1" smtClean="0"/>
              <a:t>maka</a:t>
            </a:r>
            <a:r>
              <a:rPr lang="en-US" sz="2000" dirty="0" smtClean="0"/>
              <a:t> </a:t>
            </a:r>
            <a:r>
              <a:rPr lang="en-US" sz="2000" dirty="0" err="1" smtClean="0"/>
              <a:t>berkas</a:t>
            </a:r>
            <a:r>
              <a:rPr lang="en-US" sz="2000" dirty="0" smtClean="0"/>
              <a:t> </a:t>
            </a:r>
            <a:r>
              <a:rPr lang="en-US" sz="2000" dirty="0" err="1" smtClean="0"/>
              <a:t>usul</a:t>
            </a:r>
            <a:r>
              <a:rPr lang="en-US" sz="2000" dirty="0" smtClean="0"/>
              <a:t> KP </a:t>
            </a:r>
            <a:r>
              <a:rPr lang="en-US" sz="2000" dirty="0" err="1" smtClean="0"/>
              <a:t>akan</a:t>
            </a:r>
            <a:r>
              <a:rPr lang="en-US" sz="2000" dirty="0" smtClean="0"/>
              <a:t> </a:t>
            </a:r>
            <a:r>
              <a:rPr lang="en-US" sz="2000" dirty="0" err="1" smtClean="0"/>
              <a:t>dikembalikan</a:t>
            </a:r>
            <a:r>
              <a:rPr lang="en-US" sz="2000" dirty="0" smtClean="0"/>
              <a:t> </a:t>
            </a:r>
            <a:r>
              <a:rPr lang="en-US" sz="2000" dirty="0" err="1" smtClean="0"/>
              <a:t>sebagai</a:t>
            </a:r>
            <a:r>
              <a:rPr lang="en-US" sz="2000" dirty="0" smtClean="0"/>
              <a:t> </a:t>
            </a:r>
            <a:r>
              <a:rPr lang="en-US" sz="2000" dirty="0" err="1" smtClean="0"/>
              <a:t>berkas</a:t>
            </a:r>
            <a:r>
              <a:rPr lang="en-US" sz="2000" dirty="0" smtClean="0"/>
              <a:t> BTL </a:t>
            </a:r>
            <a:r>
              <a:rPr lang="en-US" sz="2000" dirty="0" err="1" smtClean="0"/>
              <a:t>sehingga</a:t>
            </a:r>
            <a:r>
              <a:rPr lang="en-US" sz="2000" dirty="0" smtClean="0"/>
              <a:t>  KP PNS yang </a:t>
            </a:r>
            <a:r>
              <a:rPr lang="en-US" sz="2000" dirty="0" err="1" smtClean="0"/>
              <a:t>bersangkutan</a:t>
            </a:r>
            <a:r>
              <a:rPr lang="en-US" sz="2000" dirty="0" smtClean="0"/>
              <a:t> </a:t>
            </a:r>
            <a:r>
              <a:rPr lang="en-US" sz="2000" dirty="0" err="1" smtClean="0"/>
              <a:t>dapat</a:t>
            </a:r>
            <a:r>
              <a:rPr lang="en-US" sz="2000" dirty="0" smtClean="0"/>
              <a:t> </a:t>
            </a:r>
            <a:r>
              <a:rPr lang="en-US" sz="2000" dirty="0" err="1" smtClean="0"/>
              <a:t>diusulkan</a:t>
            </a:r>
            <a:r>
              <a:rPr lang="en-US" sz="2000" dirty="0" smtClean="0"/>
              <a:t> </a:t>
            </a:r>
            <a:r>
              <a:rPr lang="en-US" sz="2000" dirty="0" err="1" smtClean="0"/>
              <a:t>pada</a:t>
            </a:r>
            <a:r>
              <a:rPr lang="en-US" sz="2000" dirty="0" smtClean="0"/>
              <a:t> </a:t>
            </a:r>
            <a:r>
              <a:rPr lang="en-US" sz="2000" dirty="0" err="1" smtClean="0"/>
              <a:t>periode</a:t>
            </a:r>
            <a:r>
              <a:rPr lang="en-US" sz="2000" dirty="0" smtClean="0"/>
              <a:t> KP </a:t>
            </a:r>
            <a:r>
              <a:rPr lang="en-US" sz="2000" dirty="0" err="1" smtClean="0"/>
              <a:t>berikutnya</a:t>
            </a:r>
            <a:r>
              <a:rPr lang="en-US" sz="2000" dirty="0" smtClean="0"/>
              <a:t>.</a:t>
            </a:r>
          </a:p>
          <a:p>
            <a:pPr>
              <a:lnSpc>
                <a:spcPct val="150000"/>
              </a:lnSpc>
              <a:defRPr/>
            </a:pPr>
            <a:endParaRPr lang="en-US" sz="2000" dirty="0"/>
          </a:p>
        </p:txBody>
      </p:sp>
    </p:spTree>
    <p:extLst>
      <p:ext uri="{BB962C8B-B14F-4D97-AF65-F5344CB8AC3E}">
        <p14:creationId xmlns="" xmlns:p14="http://schemas.microsoft.com/office/powerpoint/2010/main" val="37374348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pPr>
              <a:defRPr/>
            </a:pPr>
            <a:r>
              <a:rPr lang="en-US" sz="2400" b="1" dirty="0" smtClean="0"/>
              <a:t> </a:t>
            </a:r>
            <a:r>
              <a:rPr lang="en-US" sz="2400" b="1" dirty="0" err="1" smtClean="0"/>
              <a:t>Lanjutan</a:t>
            </a:r>
            <a:r>
              <a:rPr lang="en-US" sz="2400" b="1" dirty="0" smtClean="0"/>
              <a:t> </a:t>
            </a:r>
            <a:r>
              <a:rPr lang="en-US" sz="2400" b="1" dirty="0" err="1" smtClean="0"/>
              <a:t>Rekomendasi</a:t>
            </a:r>
            <a:r>
              <a:rPr lang="en-US" sz="2400" b="1" dirty="0" smtClean="0"/>
              <a:t> </a:t>
            </a:r>
            <a:r>
              <a:rPr lang="en-US" sz="2400" b="1" dirty="0" err="1" smtClean="0"/>
              <a:t>Permasalahan</a:t>
            </a:r>
            <a:r>
              <a:rPr lang="en-US" sz="2400" b="1" dirty="0" smtClean="0"/>
              <a:t> PAK</a:t>
            </a:r>
            <a:endParaRPr lang="en-US" sz="2400" b="1" dirty="0"/>
          </a:p>
        </p:txBody>
      </p:sp>
      <p:sp>
        <p:nvSpPr>
          <p:cNvPr id="3" name="Content Placeholder 2"/>
          <p:cNvSpPr>
            <a:spLocks noGrp="1"/>
          </p:cNvSpPr>
          <p:nvPr>
            <p:ph idx="1"/>
          </p:nvPr>
        </p:nvSpPr>
        <p:spPr>
          <a:xfrm>
            <a:off x="457200" y="1905000"/>
            <a:ext cx="8229600" cy="4419600"/>
          </a:xfrm>
          <a:solidFill>
            <a:srgbClr val="FFFF00"/>
          </a:solidFill>
        </p:spPr>
        <p:txBody>
          <a:bodyPr/>
          <a:lstStyle/>
          <a:p>
            <a:pPr marL="457200" lvl="3" indent="-457200" algn="just">
              <a:buClr>
                <a:schemeClr val="hlink"/>
              </a:buClr>
              <a:buSzPct val="120000"/>
              <a:buFont typeface="Tahoma" panose="020B0604030504040204" pitchFamily="34" charset="0"/>
              <a:buNone/>
              <a:defRPr/>
            </a:pPr>
            <a:endParaRPr lang="en-US" dirty="0" smtClean="0">
              <a:solidFill>
                <a:schemeClr val="bg1">
                  <a:lumMod val="75000"/>
                </a:schemeClr>
              </a:solidFill>
            </a:endParaRPr>
          </a:p>
          <a:p>
            <a:pPr marL="457200" lvl="3" indent="-457200" algn="just">
              <a:buClr>
                <a:schemeClr val="hlink"/>
              </a:buClr>
              <a:buSzPct val="120000"/>
              <a:buFont typeface="Tahoma" panose="020B0604030504040204" pitchFamily="34" charset="0"/>
              <a:buNone/>
              <a:defRPr/>
            </a:pPr>
            <a:r>
              <a:rPr lang="en-US" dirty="0" smtClean="0"/>
              <a:t>6. </a:t>
            </a:r>
            <a:r>
              <a:rPr lang="en-US" dirty="0" err="1" smtClean="0"/>
              <a:t>Untuk</a:t>
            </a:r>
            <a:r>
              <a:rPr lang="en-US" dirty="0" smtClean="0"/>
              <a:t> </a:t>
            </a:r>
            <a:r>
              <a:rPr lang="en-US" dirty="0" err="1" smtClean="0"/>
              <a:t>mengurangi</a:t>
            </a:r>
            <a:r>
              <a:rPr lang="en-US" dirty="0" smtClean="0"/>
              <a:t> </a:t>
            </a:r>
            <a:r>
              <a:rPr lang="en-US" dirty="0" err="1" smtClean="0"/>
              <a:t>kesalahan</a:t>
            </a:r>
            <a:r>
              <a:rPr lang="en-US" dirty="0" smtClean="0"/>
              <a:t> </a:t>
            </a:r>
            <a:r>
              <a:rPr lang="en-US" dirty="0" err="1" smtClean="0"/>
              <a:t>penjumlahan</a:t>
            </a:r>
            <a:r>
              <a:rPr lang="en-US" dirty="0" smtClean="0"/>
              <a:t> </a:t>
            </a:r>
            <a:r>
              <a:rPr lang="en-US" dirty="0" err="1" smtClean="0"/>
              <a:t>dalam</a:t>
            </a:r>
            <a:r>
              <a:rPr lang="en-US" dirty="0" smtClean="0"/>
              <a:t> PAK </a:t>
            </a:r>
            <a:r>
              <a:rPr lang="en-US" dirty="0" err="1" smtClean="0"/>
              <a:t>bisa</a:t>
            </a:r>
            <a:r>
              <a:rPr lang="en-US" dirty="0" smtClean="0"/>
              <a:t> </a:t>
            </a:r>
            <a:r>
              <a:rPr lang="en-US" dirty="0" err="1" smtClean="0"/>
              <a:t>ditempuhalternatif</a:t>
            </a:r>
            <a:r>
              <a:rPr lang="en-US" dirty="0" smtClean="0"/>
              <a:t> </a:t>
            </a:r>
            <a:r>
              <a:rPr lang="en-US" dirty="0" err="1" smtClean="0"/>
              <a:t>pengetikan</a:t>
            </a:r>
            <a:r>
              <a:rPr lang="en-US" dirty="0" smtClean="0"/>
              <a:t> PAK </a:t>
            </a:r>
            <a:r>
              <a:rPr lang="en-US" dirty="0" err="1" smtClean="0"/>
              <a:t>dengan</a:t>
            </a:r>
            <a:r>
              <a:rPr lang="en-US" dirty="0" smtClean="0"/>
              <a:t> </a:t>
            </a:r>
            <a:r>
              <a:rPr lang="en-US" dirty="0" err="1" smtClean="0"/>
              <a:t>menggunakan</a:t>
            </a:r>
            <a:r>
              <a:rPr lang="en-US" dirty="0" smtClean="0"/>
              <a:t> program  Microsoft Office Excel.</a:t>
            </a:r>
          </a:p>
          <a:p>
            <a:pPr marL="342900" lvl="3" indent="-342900" algn="just">
              <a:buClr>
                <a:schemeClr val="hlink"/>
              </a:buClr>
              <a:buSzPct val="120000"/>
              <a:buFont typeface="Tahoma" panose="020B0604030504040204" pitchFamily="34" charset="0"/>
              <a:buNone/>
              <a:defRPr/>
            </a:pPr>
            <a:endParaRPr lang="en-US" sz="900" dirty="0" smtClean="0"/>
          </a:p>
          <a:p>
            <a:pPr marL="457200" lvl="3" indent="-457200" algn="just">
              <a:buClr>
                <a:schemeClr val="hlink"/>
              </a:buClr>
              <a:buSzPct val="120000"/>
              <a:buFont typeface="Tahoma" panose="020B0604030504040204" pitchFamily="34" charset="0"/>
              <a:buNone/>
              <a:defRPr/>
            </a:pPr>
            <a:r>
              <a:rPr lang="en-US" dirty="0" smtClean="0"/>
              <a:t>7.   </a:t>
            </a:r>
            <a:r>
              <a:rPr lang="en-US" dirty="0" err="1" smtClean="0"/>
              <a:t>Untuk</a:t>
            </a:r>
            <a:r>
              <a:rPr lang="en-US" dirty="0" smtClean="0"/>
              <a:t> </a:t>
            </a:r>
            <a:r>
              <a:rPr lang="en-US" dirty="0" err="1" smtClean="0"/>
              <a:t>usul</a:t>
            </a:r>
            <a:r>
              <a:rPr lang="en-US" dirty="0" smtClean="0"/>
              <a:t> KP </a:t>
            </a:r>
            <a:r>
              <a:rPr lang="en-US" dirty="0" err="1" smtClean="0"/>
              <a:t>bagi</a:t>
            </a:r>
            <a:r>
              <a:rPr lang="en-US" dirty="0" smtClean="0"/>
              <a:t> JFT agar </a:t>
            </a:r>
            <a:r>
              <a:rPr lang="en-US" dirty="0" err="1" smtClean="0"/>
              <a:t>dilampirkan</a:t>
            </a:r>
            <a:r>
              <a:rPr lang="en-US" dirty="0" smtClean="0"/>
              <a:t> PAK </a:t>
            </a:r>
            <a:r>
              <a:rPr lang="en-US" dirty="0" err="1" smtClean="0"/>
              <a:t>asli-nya</a:t>
            </a:r>
            <a:r>
              <a:rPr lang="en-US" dirty="0" smtClean="0"/>
              <a:t>.</a:t>
            </a:r>
          </a:p>
          <a:p>
            <a:pPr marL="342900" lvl="3" indent="-342900" algn="just">
              <a:buClr>
                <a:schemeClr val="hlink"/>
              </a:buClr>
              <a:buSzPct val="120000"/>
              <a:buFont typeface="Tahoma" panose="020B0604030504040204" pitchFamily="34" charset="0"/>
              <a:buNone/>
              <a:defRPr/>
            </a:pPr>
            <a:endParaRPr lang="en-US" sz="900" dirty="0" smtClean="0"/>
          </a:p>
          <a:p>
            <a:pPr marL="342900" lvl="3" indent="-342900" algn="just">
              <a:buClr>
                <a:schemeClr val="hlink"/>
              </a:buClr>
              <a:buSzPct val="120000"/>
              <a:buFont typeface="Tahoma" panose="020B0604030504040204" pitchFamily="34" charset="0"/>
              <a:buNone/>
              <a:defRPr/>
            </a:pPr>
            <a:r>
              <a:rPr lang="en-US" dirty="0" smtClean="0"/>
              <a:t>8. </a:t>
            </a:r>
            <a:r>
              <a:rPr lang="en-US" dirty="0" err="1" smtClean="0"/>
              <a:t>Setiap</a:t>
            </a:r>
            <a:r>
              <a:rPr lang="en-US" dirty="0" smtClean="0"/>
              <a:t> </a:t>
            </a:r>
            <a:r>
              <a:rPr lang="en-US" dirty="0" err="1" smtClean="0"/>
              <a:t>lampiran</a:t>
            </a:r>
            <a:r>
              <a:rPr lang="en-US" dirty="0" smtClean="0"/>
              <a:t> </a:t>
            </a:r>
            <a:r>
              <a:rPr lang="en-US" dirty="0" err="1" smtClean="0"/>
              <a:t>berkas</a:t>
            </a:r>
            <a:r>
              <a:rPr lang="en-US" dirty="0" smtClean="0"/>
              <a:t> </a:t>
            </a:r>
            <a:r>
              <a:rPr lang="en-US" dirty="0" err="1" smtClean="0"/>
              <a:t>usul</a:t>
            </a:r>
            <a:r>
              <a:rPr lang="en-US" dirty="0" smtClean="0"/>
              <a:t> KP, </a:t>
            </a:r>
            <a:r>
              <a:rPr lang="en-US" dirty="0" err="1" smtClean="0"/>
              <a:t>baik</a:t>
            </a:r>
            <a:r>
              <a:rPr lang="en-US" dirty="0" smtClean="0"/>
              <a:t> yang </a:t>
            </a:r>
            <a:r>
              <a:rPr lang="en-US" dirty="0" err="1" smtClean="0"/>
              <a:t>disyaratkan</a:t>
            </a:r>
            <a:r>
              <a:rPr lang="en-US" dirty="0" smtClean="0"/>
              <a:t> </a:t>
            </a:r>
            <a:r>
              <a:rPr lang="en-US" dirty="0" err="1" smtClean="0"/>
              <a:t>asli</a:t>
            </a:r>
            <a:r>
              <a:rPr lang="en-US" dirty="0" smtClean="0"/>
              <a:t> </a:t>
            </a:r>
            <a:r>
              <a:rPr lang="en-US" dirty="0" err="1" smtClean="0"/>
              <a:t>atau</a:t>
            </a:r>
            <a:r>
              <a:rPr lang="en-US" dirty="0" smtClean="0"/>
              <a:t> </a:t>
            </a:r>
            <a:r>
              <a:rPr lang="en-US" dirty="0" err="1" smtClean="0"/>
              <a:t>foto</a:t>
            </a:r>
            <a:r>
              <a:rPr lang="en-US" dirty="0" smtClean="0"/>
              <a:t>   copy agar </a:t>
            </a:r>
            <a:r>
              <a:rPr lang="en-US" dirty="0" err="1" smtClean="0"/>
              <a:t>ditandatangani</a:t>
            </a:r>
            <a:r>
              <a:rPr lang="en-US" dirty="0" smtClean="0"/>
              <a:t> </a:t>
            </a:r>
            <a:r>
              <a:rPr lang="en-US" dirty="0" err="1" smtClean="0"/>
              <a:t>oleh</a:t>
            </a:r>
            <a:r>
              <a:rPr lang="en-US" dirty="0" smtClean="0"/>
              <a:t> </a:t>
            </a:r>
            <a:r>
              <a:rPr lang="en-US" dirty="0" err="1" smtClean="0"/>
              <a:t>pejabat</a:t>
            </a:r>
            <a:r>
              <a:rPr lang="en-US" dirty="0" smtClean="0"/>
              <a:t> yang </a:t>
            </a:r>
            <a:r>
              <a:rPr lang="en-US" dirty="0" err="1" smtClean="0"/>
              <a:t>berwenang</a:t>
            </a:r>
            <a:r>
              <a:rPr lang="en-US" dirty="0" smtClean="0"/>
              <a:t> </a:t>
            </a:r>
            <a:r>
              <a:rPr lang="en-US" dirty="0" err="1" smtClean="0"/>
              <a:t>dengan</a:t>
            </a:r>
            <a:r>
              <a:rPr lang="en-US" dirty="0" smtClean="0"/>
              <a:t> </a:t>
            </a:r>
            <a:r>
              <a:rPr lang="en-US" dirty="0" err="1" smtClean="0"/>
              <a:t>tanda</a:t>
            </a:r>
            <a:r>
              <a:rPr lang="en-US" dirty="0" smtClean="0"/>
              <a:t> </a:t>
            </a:r>
            <a:r>
              <a:rPr lang="en-US" dirty="0" err="1" smtClean="0"/>
              <a:t>tangan</a:t>
            </a:r>
            <a:r>
              <a:rPr lang="en-US" dirty="0" smtClean="0"/>
              <a:t> </a:t>
            </a:r>
            <a:r>
              <a:rPr lang="en-US" dirty="0" err="1" smtClean="0"/>
              <a:t>dan</a:t>
            </a:r>
            <a:r>
              <a:rPr lang="en-US" dirty="0" smtClean="0"/>
              <a:t> </a:t>
            </a:r>
            <a:r>
              <a:rPr lang="en-US" dirty="0" err="1" smtClean="0"/>
              <a:t>stempel</a:t>
            </a:r>
            <a:r>
              <a:rPr lang="en-US" dirty="0" smtClean="0"/>
              <a:t> </a:t>
            </a:r>
            <a:r>
              <a:rPr lang="en-US" dirty="0" err="1" smtClean="0"/>
              <a:t>basah</a:t>
            </a:r>
            <a:r>
              <a:rPr lang="en-US" dirty="0" smtClean="0"/>
              <a:t>. </a:t>
            </a:r>
            <a:r>
              <a:rPr lang="en-US" dirty="0" err="1" smtClean="0"/>
              <a:t>Apabila</a:t>
            </a:r>
            <a:r>
              <a:rPr lang="en-US" dirty="0" smtClean="0"/>
              <a:t> </a:t>
            </a:r>
            <a:r>
              <a:rPr lang="en-US" dirty="0" err="1" smtClean="0"/>
              <a:t>menggunakan</a:t>
            </a:r>
            <a:r>
              <a:rPr lang="en-US" dirty="0" smtClean="0"/>
              <a:t> </a:t>
            </a:r>
            <a:r>
              <a:rPr lang="en-US" dirty="0" err="1" smtClean="0"/>
              <a:t>tanda</a:t>
            </a:r>
            <a:r>
              <a:rPr lang="en-US" dirty="0" smtClean="0"/>
              <a:t> </a:t>
            </a:r>
            <a:r>
              <a:rPr lang="en-US" dirty="0" err="1" smtClean="0"/>
              <a:t>tangan</a:t>
            </a:r>
            <a:r>
              <a:rPr lang="en-US" dirty="0" smtClean="0"/>
              <a:t> cap/</a:t>
            </a:r>
            <a:r>
              <a:rPr lang="en-US" dirty="0" err="1" smtClean="0"/>
              <a:t>stempel</a:t>
            </a:r>
            <a:r>
              <a:rPr lang="en-US" dirty="0" smtClean="0"/>
              <a:t>/</a:t>
            </a:r>
            <a:r>
              <a:rPr lang="en-US" i="1" dirty="0" err="1" smtClean="0"/>
              <a:t>scaner</a:t>
            </a:r>
            <a:r>
              <a:rPr lang="en-US" dirty="0" smtClean="0"/>
              <a:t>, </a:t>
            </a:r>
            <a:r>
              <a:rPr lang="en-US" dirty="0" err="1" smtClean="0"/>
              <a:t>berkas</a:t>
            </a:r>
            <a:r>
              <a:rPr lang="en-US" dirty="0" smtClean="0"/>
              <a:t> </a:t>
            </a:r>
            <a:r>
              <a:rPr lang="en-US" dirty="0" err="1" smtClean="0"/>
              <a:t>akan</a:t>
            </a:r>
            <a:r>
              <a:rPr lang="en-US" dirty="0" smtClean="0"/>
              <a:t> </a:t>
            </a:r>
            <a:r>
              <a:rPr lang="en-US" dirty="0" err="1" smtClean="0"/>
              <a:t>dikembalikan</a:t>
            </a:r>
            <a:r>
              <a:rPr lang="en-US" dirty="0" smtClean="0"/>
              <a:t> </a:t>
            </a:r>
            <a:r>
              <a:rPr lang="en-US" dirty="0" err="1" smtClean="0"/>
              <a:t>sebagai</a:t>
            </a:r>
            <a:r>
              <a:rPr lang="en-US" dirty="0" smtClean="0"/>
              <a:t> </a:t>
            </a:r>
            <a:r>
              <a:rPr lang="en-US" dirty="0" err="1" smtClean="0"/>
              <a:t>berkas</a:t>
            </a:r>
            <a:r>
              <a:rPr lang="en-US" dirty="0" smtClean="0"/>
              <a:t> BTL.</a:t>
            </a:r>
          </a:p>
          <a:p>
            <a:pPr algn="just">
              <a:defRPr/>
            </a:pPr>
            <a:endParaRPr lang="en-US" sz="2000" dirty="0"/>
          </a:p>
        </p:txBody>
      </p:sp>
    </p:spTree>
    <p:extLst>
      <p:ext uri="{BB962C8B-B14F-4D97-AF65-F5344CB8AC3E}">
        <p14:creationId xmlns="" xmlns:p14="http://schemas.microsoft.com/office/powerpoint/2010/main" val="18704494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err="1" smtClean="0"/>
              <a:t>Penerapan</a:t>
            </a:r>
            <a:r>
              <a:rPr lang="en-US" dirty="0" smtClean="0"/>
              <a:t> </a:t>
            </a:r>
            <a:r>
              <a:rPr lang="en-US" dirty="0" err="1" smtClean="0"/>
              <a:t>Pembebasan</a:t>
            </a:r>
            <a:r>
              <a:rPr lang="en-US" dirty="0" smtClean="0"/>
              <a:t> </a:t>
            </a:r>
            <a:r>
              <a:rPr lang="en-US" dirty="0" err="1" smtClean="0"/>
              <a:t>Sementara</a:t>
            </a:r>
            <a:r>
              <a:rPr lang="en-US" dirty="0" smtClean="0"/>
              <a:t> </a:t>
            </a:r>
            <a:r>
              <a:rPr lang="en-US" dirty="0" err="1" smtClean="0"/>
              <a:t>karena</a:t>
            </a:r>
            <a:r>
              <a:rPr lang="en-US" dirty="0" smtClean="0"/>
              <a:t> </a:t>
            </a:r>
            <a:r>
              <a:rPr lang="en-US" dirty="0" err="1" smtClean="0"/>
              <a:t>ketiaktercapaian</a:t>
            </a:r>
            <a:r>
              <a:rPr lang="en-US" dirty="0" smtClean="0"/>
              <a:t> AK </a:t>
            </a:r>
            <a:r>
              <a:rPr lang="en-US" dirty="0" err="1" smtClean="0"/>
              <a:t>bagi</a:t>
            </a:r>
            <a:r>
              <a:rPr lang="en-US" dirty="0" smtClean="0"/>
              <a:t> </a:t>
            </a:r>
            <a:r>
              <a:rPr lang="en-US" dirty="0" err="1" smtClean="0"/>
              <a:t>Pengawas</a:t>
            </a:r>
            <a:r>
              <a:rPr lang="en-US" dirty="0" smtClean="0"/>
              <a:t> </a:t>
            </a:r>
            <a:r>
              <a:rPr lang="en-US" dirty="0" err="1" smtClean="0"/>
              <a:t>Sekokah</a:t>
            </a:r>
            <a:endParaRPr lang="en-US" dirty="0" smtClean="0"/>
          </a:p>
          <a:p>
            <a:r>
              <a:rPr lang="en-US" dirty="0" err="1" smtClean="0"/>
              <a:t>Penerapan</a:t>
            </a:r>
            <a:r>
              <a:rPr lang="en-US" dirty="0" smtClean="0"/>
              <a:t> </a:t>
            </a:r>
            <a:r>
              <a:rPr lang="en-US" dirty="0" err="1" smtClean="0"/>
              <a:t>sertifikasi</a:t>
            </a:r>
            <a:r>
              <a:rPr lang="en-US" dirty="0" smtClean="0"/>
              <a:t> TP AK </a:t>
            </a:r>
            <a:r>
              <a:rPr lang="en-US" dirty="0" err="1" smtClean="0"/>
              <a:t>Pengawas</a:t>
            </a:r>
            <a:r>
              <a:rPr lang="en-US" dirty="0" smtClean="0"/>
              <a:t> </a:t>
            </a:r>
            <a:r>
              <a:rPr lang="en-US" dirty="0" err="1" smtClean="0"/>
              <a:t>Sekolah</a:t>
            </a:r>
            <a:endParaRPr lang="en-US" dirty="0" smtClean="0"/>
          </a:p>
          <a:p>
            <a:r>
              <a:rPr lang="en-US" dirty="0" err="1" smtClean="0"/>
              <a:t>Masa</a:t>
            </a:r>
            <a:r>
              <a:rPr lang="en-US" dirty="0" smtClean="0"/>
              <a:t> </a:t>
            </a:r>
            <a:r>
              <a:rPr lang="en-US" dirty="0" err="1" smtClean="0"/>
              <a:t>Penilaian</a:t>
            </a:r>
            <a:r>
              <a:rPr lang="en-US" dirty="0" smtClean="0"/>
              <a:t> PKG : </a:t>
            </a:r>
            <a:r>
              <a:rPr lang="en-US" dirty="0" err="1" smtClean="0"/>
              <a:t>tahun</a:t>
            </a:r>
            <a:r>
              <a:rPr lang="en-US" dirty="0" smtClean="0"/>
              <a:t> </a:t>
            </a:r>
            <a:r>
              <a:rPr lang="en-US" dirty="0" err="1" smtClean="0"/>
              <a:t>anggaran</a:t>
            </a:r>
            <a:r>
              <a:rPr lang="en-US" dirty="0" smtClean="0"/>
              <a:t>/</a:t>
            </a:r>
            <a:r>
              <a:rPr lang="en-US" dirty="0" err="1" smtClean="0"/>
              <a:t>tahun</a:t>
            </a:r>
            <a:r>
              <a:rPr lang="en-US" dirty="0" smtClean="0"/>
              <a:t> </a:t>
            </a:r>
            <a:r>
              <a:rPr lang="en-US" dirty="0" err="1" smtClean="0"/>
              <a:t>pelajaran</a:t>
            </a:r>
            <a:r>
              <a:rPr lang="en-US" dirty="0" smtClean="0"/>
              <a:t>?</a:t>
            </a:r>
          </a:p>
          <a:p>
            <a:r>
              <a:rPr lang="en-US" dirty="0" err="1" smtClean="0"/>
              <a:t>Keberadaan</a:t>
            </a:r>
            <a:r>
              <a:rPr lang="en-US" dirty="0" smtClean="0"/>
              <a:t> Tim </a:t>
            </a:r>
            <a:r>
              <a:rPr lang="en-US" dirty="0" err="1" smtClean="0"/>
              <a:t>Penilai</a:t>
            </a:r>
            <a:r>
              <a:rPr lang="en-US" dirty="0" smtClean="0"/>
              <a:t> AK (TP </a:t>
            </a:r>
            <a:r>
              <a:rPr lang="en-US" dirty="0" err="1" smtClean="0"/>
              <a:t>Kab</a:t>
            </a:r>
            <a:r>
              <a:rPr lang="en-US" dirty="0" smtClean="0"/>
              <a:t>/Kota/</a:t>
            </a:r>
            <a:r>
              <a:rPr lang="en-US" dirty="0" err="1" smtClean="0"/>
              <a:t>Prov</a:t>
            </a:r>
            <a:r>
              <a:rPr lang="en-US" dirty="0" smtClean="0"/>
              <a:t> Jab </a:t>
            </a:r>
            <a:r>
              <a:rPr lang="en-US" dirty="0" err="1" smtClean="0"/>
              <a:t>Prakom</a:t>
            </a:r>
            <a:r>
              <a:rPr lang="en-US" dirty="0" smtClean="0"/>
              <a:t> </a:t>
            </a:r>
            <a:r>
              <a:rPr lang="en-US" dirty="0" err="1" smtClean="0"/>
              <a:t>belum</a:t>
            </a:r>
            <a:r>
              <a:rPr lang="en-US" dirty="0" smtClean="0"/>
              <a:t> </a:t>
            </a:r>
            <a:r>
              <a:rPr lang="en-US" dirty="0" err="1" smtClean="0"/>
              <a:t>ada</a:t>
            </a:r>
            <a:r>
              <a:rPr lang="en-US" dirty="0" smtClean="0"/>
              <a:t>)</a:t>
            </a:r>
          </a:p>
          <a:p>
            <a:r>
              <a:rPr lang="en-US" dirty="0" err="1" smtClean="0"/>
              <a:t>Belum</a:t>
            </a:r>
            <a:r>
              <a:rPr lang="en-US" dirty="0" smtClean="0"/>
              <a:t> </a:t>
            </a:r>
            <a:r>
              <a:rPr lang="en-US" dirty="0" err="1" smtClean="0"/>
              <a:t>jelas</a:t>
            </a:r>
            <a:r>
              <a:rPr lang="en-US" dirty="0" smtClean="0"/>
              <a:t> </a:t>
            </a:r>
            <a:r>
              <a:rPr lang="en-US" dirty="0" err="1" smtClean="0"/>
              <a:t>lembaga</a:t>
            </a:r>
            <a:r>
              <a:rPr lang="en-US" dirty="0" smtClean="0"/>
              <a:t> </a:t>
            </a:r>
            <a:r>
              <a:rPr lang="en-US" dirty="0" err="1" smtClean="0"/>
              <a:t>penyelenggara</a:t>
            </a:r>
            <a:r>
              <a:rPr lang="en-US" dirty="0" smtClean="0"/>
              <a:t> PPL </a:t>
            </a:r>
            <a:r>
              <a:rPr lang="en-US" dirty="0" err="1" smtClean="0"/>
              <a:t>bagi</a:t>
            </a:r>
            <a:r>
              <a:rPr lang="en-US" dirty="0" smtClean="0"/>
              <a:t> </a:t>
            </a:r>
            <a:r>
              <a:rPr lang="en-US" dirty="0" err="1" smtClean="0"/>
              <a:t>Perawat</a:t>
            </a:r>
            <a:r>
              <a:rPr lang="en-US" dirty="0" smtClean="0"/>
              <a:t> </a:t>
            </a:r>
            <a:r>
              <a:rPr lang="en-US" dirty="0" err="1" smtClean="0"/>
              <a:t>lulusan</a:t>
            </a:r>
            <a:r>
              <a:rPr lang="en-US" dirty="0" smtClean="0"/>
              <a:t> D.IV.</a:t>
            </a:r>
            <a:endParaRPr lang="en-US" dirty="0"/>
          </a:p>
        </p:txBody>
      </p:sp>
      <p:sp>
        <p:nvSpPr>
          <p:cNvPr id="4" name="Title 1"/>
          <p:cNvSpPr>
            <a:spLocks noGrp="1"/>
          </p:cNvSpPr>
          <p:nvPr>
            <p:ph type="title"/>
          </p:nvPr>
        </p:nvSpPr>
        <p:spPr>
          <a:solidFill>
            <a:schemeClr val="accent2">
              <a:lumMod val="40000"/>
              <a:lumOff val="60000"/>
            </a:schemeClr>
          </a:solidFill>
        </p:spPr>
        <p:txBody>
          <a:bodyPr>
            <a:normAutofit/>
          </a:bodyPr>
          <a:lstStyle/>
          <a:p>
            <a:pPr>
              <a:defRPr/>
            </a:pPr>
            <a:r>
              <a:rPr lang="en-US" sz="4000" b="1" dirty="0" smtClean="0"/>
              <a:t> </a:t>
            </a:r>
            <a:r>
              <a:rPr lang="en-US" sz="4000" b="1" dirty="0" err="1" smtClean="0"/>
              <a:t>Permasalahan</a:t>
            </a:r>
            <a:r>
              <a:rPr lang="en-US" sz="4000" b="1" dirty="0" smtClean="0"/>
              <a:t> lain </a:t>
            </a:r>
            <a:r>
              <a:rPr lang="en-US" sz="4000" b="1" dirty="0" err="1" smtClean="0"/>
              <a:t>Jabfung</a:t>
            </a:r>
            <a:endParaRPr lang="en-US" sz="4000" b="1"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8316" y="4379600"/>
            <a:ext cx="3551667" cy="623246"/>
          </a:xfrm>
          <a:prstGeom prst="rect">
            <a:avLst/>
          </a:prstGeom>
          <a:noFill/>
        </p:spPr>
        <p:txBody>
          <a:bodyPr wrap="square" lIns="68493" tIns="34289" rIns="68493" bIns="34289" rtlCol="0">
            <a:spAutoFit/>
          </a:bodyPr>
          <a:lstStyle/>
          <a:p>
            <a:pPr algn="r"/>
            <a:r>
              <a:rPr lang="id-ID" sz="3600" dirty="0" smtClean="0">
                <a:solidFill>
                  <a:srgbClr val="002060"/>
                </a:solidFill>
                <a:latin typeface="Kaushan Script" panose="03060602040705080205" pitchFamily="66" charset="0"/>
              </a:rPr>
              <a:t>Salam...........!!!</a:t>
            </a:r>
            <a:r>
              <a:rPr lang="en-US" sz="3600" dirty="0" smtClean="0">
                <a:solidFill>
                  <a:srgbClr val="002060"/>
                </a:solidFill>
                <a:latin typeface="Kaushan Script" panose="03060602040705080205" pitchFamily="66" charset="0"/>
              </a:rPr>
              <a:t> </a:t>
            </a:r>
          </a:p>
        </p:txBody>
      </p:sp>
      <p:sp>
        <p:nvSpPr>
          <p:cNvPr id="5" name="TextBox 4"/>
          <p:cNvSpPr txBox="1"/>
          <p:nvPr/>
        </p:nvSpPr>
        <p:spPr>
          <a:xfrm>
            <a:off x="0" y="1219200"/>
            <a:ext cx="9302499" cy="1546575"/>
          </a:xfrm>
          <a:prstGeom prst="rect">
            <a:avLst/>
          </a:prstGeom>
          <a:noFill/>
        </p:spPr>
        <p:txBody>
          <a:bodyPr wrap="none" lIns="68493" tIns="34289" rIns="68493" bIns="34289" rtlCol="0">
            <a:spAutoFit/>
          </a:bodyPr>
          <a:lstStyle/>
          <a:p>
            <a:pPr algn="ctr"/>
            <a:r>
              <a:rPr lang="en-US" sz="9600" dirty="0" smtClean="0">
                <a:solidFill>
                  <a:srgbClr val="00B050"/>
                </a:solidFill>
                <a:latin typeface="Lato "/>
              </a:rPr>
              <a:t>T</a:t>
            </a:r>
            <a:r>
              <a:rPr lang="id-ID" sz="9600" dirty="0" smtClean="0">
                <a:solidFill>
                  <a:srgbClr val="00B050"/>
                </a:solidFill>
                <a:latin typeface="Lato "/>
              </a:rPr>
              <a:t>erima      Kasih</a:t>
            </a:r>
            <a:r>
              <a:rPr lang="en-US" sz="9600" dirty="0" smtClean="0">
                <a:solidFill>
                  <a:srgbClr val="00B050"/>
                </a:solidFill>
                <a:latin typeface="Lato "/>
              </a:rPr>
              <a:t>!</a:t>
            </a:r>
            <a:endParaRPr lang="en-US" sz="9600" dirty="0">
              <a:solidFill>
                <a:srgbClr val="00B050"/>
              </a:solidFill>
              <a:latin typeface="Lato "/>
            </a:endParaRPr>
          </a:p>
        </p:txBody>
      </p:sp>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871066" y="1676400"/>
            <a:ext cx="1714500" cy="1714500"/>
          </a:xfrm>
          <a:prstGeom prst="rect">
            <a:avLst/>
          </a:prstGeom>
        </p:spPr>
      </p:pic>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85800" y="2514600"/>
            <a:ext cx="3685948" cy="3685948"/>
          </a:xfrm>
          <a:prstGeom prst="ellipse">
            <a:avLst/>
          </a:prstGeom>
          <a:ln>
            <a:noFill/>
          </a:ln>
          <a:effectLst>
            <a:softEdge rad="112500"/>
          </a:effectLst>
        </p:spPr>
      </p:pic>
    </p:spTree>
    <p:extLst>
      <p:ext uri="{BB962C8B-B14F-4D97-AF65-F5344CB8AC3E}">
        <p14:creationId xmlns="" xmlns:p14="http://schemas.microsoft.com/office/powerpoint/2010/main" val="3848014459"/>
      </p:ext>
    </p:extLst>
  </p:cSld>
  <p:clrMapOvr>
    <a:masterClrMapping/>
  </p:clrMapOvr>
  <p:transition spd="slow">
    <p:fade/>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27384"/>
            <a:ext cx="8077200" cy="1143000"/>
          </a:xfrm>
        </p:spPr>
        <p:txBody>
          <a:bodyPr>
            <a:normAutofit/>
          </a:bodyPr>
          <a:lstStyle/>
          <a:p>
            <a:r>
              <a:rPr lang="id-ID" b="1" dirty="0"/>
              <a:t>JF ditetapkan dengan kriteria </a:t>
            </a:r>
            <a:r>
              <a:rPr lang="id-ID" b="1" dirty="0" smtClean="0"/>
              <a:t>sbb:</a:t>
            </a:r>
            <a:endParaRPr lang="en-US" b="1" dirty="0"/>
          </a:p>
        </p:txBody>
      </p:sp>
      <p:sp>
        <p:nvSpPr>
          <p:cNvPr id="3" name="Content Placeholder 2"/>
          <p:cNvSpPr>
            <a:spLocks noGrp="1"/>
          </p:cNvSpPr>
          <p:nvPr>
            <p:ph sz="half" idx="1"/>
            <p:custDataLst>
              <p:tags r:id="rId3"/>
            </p:custDataLst>
          </p:nvPr>
        </p:nvSpPr>
        <p:spPr>
          <a:xfrm>
            <a:off x="838200" y="1340768"/>
            <a:ext cx="7622232" cy="5256584"/>
          </a:xfrm>
        </p:spPr>
        <p:txBody>
          <a:bodyPr>
            <a:noAutofit/>
          </a:bodyPr>
          <a:lstStyle/>
          <a:p>
            <a:pPr marL="514350" indent="-514350">
              <a:buFont typeface="+mj-lt"/>
              <a:buAutoNum type="alphaLcPeriod"/>
            </a:pPr>
            <a:r>
              <a:rPr lang="id-ID" sz="2600" dirty="0" smtClean="0">
                <a:solidFill>
                  <a:srgbClr val="C00000"/>
                </a:solidFill>
              </a:rPr>
              <a:t>fungsi </a:t>
            </a:r>
            <a:r>
              <a:rPr lang="id-ID" sz="2600" dirty="0">
                <a:solidFill>
                  <a:srgbClr val="C00000"/>
                </a:solidFill>
              </a:rPr>
              <a:t>dan tugasnya berkaitan dengan pelaksanaan fungsi dan tugas Instansi Pemerintah;</a:t>
            </a:r>
            <a:r>
              <a:rPr lang="en-US" sz="2600" dirty="0" smtClean="0">
                <a:solidFill>
                  <a:srgbClr val="C00000"/>
                </a:solidFill>
              </a:rPr>
              <a:t> </a:t>
            </a:r>
          </a:p>
          <a:p>
            <a:pPr marL="514350" indent="-514350">
              <a:buFont typeface="+mj-lt"/>
              <a:buAutoNum type="alphaLcPeriod"/>
            </a:pPr>
            <a:r>
              <a:rPr lang="id-ID" sz="2600" dirty="0" smtClean="0">
                <a:solidFill>
                  <a:srgbClr val="002060"/>
                </a:solidFill>
              </a:rPr>
              <a:t>mensyaratkan </a:t>
            </a:r>
            <a:r>
              <a:rPr lang="id-ID" sz="2600" dirty="0">
                <a:solidFill>
                  <a:srgbClr val="002060"/>
                </a:solidFill>
              </a:rPr>
              <a:t>keahlian atau keterampilan tertentu yang dibuktikan dengan sertifikasi dan/atau penilaian tertentu;</a:t>
            </a:r>
          </a:p>
          <a:p>
            <a:pPr marL="514350" indent="-514350">
              <a:buFont typeface="+mj-lt"/>
              <a:buAutoNum type="alphaLcPeriod"/>
            </a:pPr>
            <a:r>
              <a:rPr lang="id-ID" sz="2600" dirty="0" smtClean="0">
                <a:solidFill>
                  <a:srgbClr val="00B050"/>
                </a:solidFill>
              </a:rPr>
              <a:t>dapat </a:t>
            </a:r>
            <a:r>
              <a:rPr lang="id-ID" sz="2600" dirty="0">
                <a:solidFill>
                  <a:srgbClr val="00B050"/>
                </a:solidFill>
              </a:rPr>
              <a:t>disusun dalam suatu jenjang Jabatan berdasarkan tingkat kesulitan dan kompetensi;</a:t>
            </a:r>
          </a:p>
          <a:p>
            <a:pPr marL="514350" indent="-514350">
              <a:buFont typeface="+mj-lt"/>
              <a:buAutoNum type="alphaLcPeriod"/>
            </a:pPr>
            <a:r>
              <a:rPr lang="id-ID" sz="2600" dirty="0" smtClean="0"/>
              <a:t>pelaksanaan </a:t>
            </a:r>
            <a:r>
              <a:rPr lang="id-ID" sz="2600" dirty="0"/>
              <a:t>tugas yang bersifat mandiri dalam menjalankan tugas profesinya; dan</a:t>
            </a:r>
          </a:p>
          <a:p>
            <a:pPr marL="514350" indent="-514350">
              <a:buFont typeface="+mj-lt"/>
              <a:buAutoNum type="alphaLcPeriod"/>
            </a:pPr>
            <a:r>
              <a:rPr lang="id-ID" sz="2600" dirty="0" smtClean="0">
                <a:solidFill>
                  <a:schemeClr val="accent6">
                    <a:lumMod val="50000"/>
                  </a:schemeClr>
                </a:solidFill>
              </a:rPr>
              <a:t>kegiatannya </a:t>
            </a:r>
            <a:r>
              <a:rPr lang="id-ID" sz="2600" dirty="0">
                <a:solidFill>
                  <a:schemeClr val="accent6">
                    <a:lumMod val="50000"/>
                  </a:schemeClr>
                </a:solidFill>
              </a:rPr>
              <a:t>dapat diukur dengan satuan nilai atau akumulasi nilai butir-butir kegiatan dalam bentuk angka kredit</a:t>
            </a:r>
            <a:r>
              <a:rPr lang="id-ID" sz="2600" dirty="0" smtClean="0">
                <a:solidFill>
                  <a:schemeClr val="accent6">
                    <a:lumMod val="50000"/>
                  </a:schemeClr>
                </a:solidFill>
              </a:rPr>
              <a:t>.</a:t>
            </a:r>
            <a:endParaRPr lang="en-US" sz="2600" dirty="0">
              <a:solidFill>
                <a:schemeClr val="accent6">
                  <a:lumMod val="50000"/>
                </a:schemeClr>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4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4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a:t>Setiap pejabat fungsional harus menjamin </a:t>
            </a:r>
            <a:r>
              <a:rPr lang="id-ID" b="1" dirty="0" smtClean="0">
                <a:solidFill>
                  <a:srgbClr val="C00000"/>
                </a:solidFill>
              </a:rPr>
              <a:t>Akuntabilitas Jabatan</a:t>
            </a:r>
            <a:endParaRPr lang="id-ID" b="1" dirty="0">
              <a:solidFill>
                <a:srgbClr val="C00000"/>
              </a:solidFill>
            </a:endParaRPr>
          </a:p>
        </p:txBody>
      </p:sp>
      <p:sp>
        <p:nvSpPr>
          <p:cNvPr id="3" name="Content Placeholder 2"/>
          <p:cNvSpPr>
            <a:spLocks noGrp="1"/>
          </p:cNvSpPr>
          <p:nvPr>
            <p:ph sz="half" idx="1"/>
          </p:nvPr>
        </p:nvSpPr>
        <p:spPr>
          <a:xfrm>
            <a:off x="685800" y="3180109"/>
            <a:ext cx="4038600" cy="3561259"/>
          </a:xfrm>
          <a:solidFill>
            <a:schemeClr val="accent6">
              <a:lumMod val="20000"/>
              <a:lumOff val="80000"/>
            </a:schemeClr>
          </a:solidFill>
        </p:spPr>
        <p:txBody>
          <a:bodyPr>
            <a:normAutofit/>
          </a:bodyPr>
          <a:lstStyle/>
          <a:p>
            <a:r>
              <a:rPr lang="id-ID" dirty="0"/>
              <a:t>pelayanan fungsional berdasarkan </a:t>
            </a:r>
            <a:r>
              <a:rPr lang="id-ID" dirty="0">
                <a:solidFill>
                  <a:srgbClr val="FF0000"/>
                </a:solidFill>
              </a:rPr>
              <a:t>keahlian tertentu</a:t>
            </a:r>
            <a:r>
              <a:rPr lang="id-ID" dirty="0"/>
              <a:t> yang dimiliki dalam rangka peningkatan kinerja organisasi secara berkesinambungan bagi JF keahlian; </a:t>
            </a:r>
          </a:p>
          <a:p>
            <a:endParaRPr lang="id-ID" dirty="0"/>
          </a:p>
        </p:txBody>
      </p:sp>
      <p:sp>
        <p:nvSpPr>
          <p:cNvPr id="4" name="Content Placeholder 3"/>
          <p:cNvSpPr>
            <a:spLocks noGrp="1"/>
          </p:cNvSpPr>
          <p:nvPr>
            <p:ph sz="half" idx="2"/>
          </p:nvPr>
        </p:nvSpPr>
        <p:spPr>
          <a:xfrm>
            <a:off x="4876800" y="3180109"/>
            <a:ext cx="4038600" cy="3561259"/>
          </a:xfrm>
          <a:solidFill>
            <a:schemeClr val="accent5">
              <a:lumMod val="20000"/>
              <a:lumOff val="80000"/>
            </a:schemeClr>
          </a:solidFill>
        </p:spPr>
        <p:txBody>
          <a:bodyPr>
            <a:normAutofit/>
          </a:bodyPr>
          <a:lstStyle/>
          <a:p>
            <a:r>
              <a:rPr lang="id-ID" dirty="0" smtClean="0"/>
              <a:t>pelayanan </a:t>
            </a:r>
            <a:r>
              <a:rPr lang="id-ID" dirty="0"/>
              <a:t>fungsional berdasarkan </a:t>
            </a:r>
            <a:r>
              <a:rPr lang="id-ID" dirty="0">
                <a:solidFill>
                  <a:srgbClr val="FF0000"/>
                </a:solidFill>
              </a:rPr>
              <a:t>keterampilan tertentu</a:t>
            </a:r>
            <a:r>
              <a:rPr lang="id-ID" dirty="0"/>
              <a:t> yang dimiliki dalam rangka peningkatan kinerja organisasi secara berkesinambungan bagi JF keterampilan.</a:t>
            </a:r>
          </a:p>
        </p:txBody>
      </p:sp>
      <p:sp>
        <p:nvSpPr>
          <p:cNvPr id="5" name="TextBox 4"/>
          <p:cNvSpPr txBox="1"/>
          <p:nvPr/>
        </p:nvSpPr>
        <p:spPr>
          <a:xfrm>
            <a:off x="3597971" y="1826821"/>
            <a:ext cx="2270173" cy="954107"/>
          </a:xfrm>
          <a:prstGeom prst="rect">
            <a:avLst/>
          </a:prstGeom>
          <a:solidFill>
            <a:srgbClr val="FFC000"/>
          </a:solidFill>
        </p:spPr>
        <p:txBody>
          <a:bodyPr wrap="none" rtlCol="0">
            <a:spAutoFit/>
          </a:bodyPr>
          <a:lstStyle/>
          <a:p>
            <a:pPr algn="ctr"/>
            <a:r>
              <a:rPr lang="id-ID" sz="2800" b="1" dirty="0" smtClean="0">
                <a:solidFill>
                  <a:srgbClr val="0070C0"/>
                </a:solidFill>
              </a:rPr>
              <a:t>Meliputi </a:t>
            </a:r>
          </a:p>
          <a:p>
            <a:pPr algn="ctr"/>
            <a:r>
              <a:rPr lang="id-ID" sz="2800" b="1" dirty="0" smtClean="0">
                <a:solidFill>
                  <a:srgbClr val="0070C0"/>
                </a:solidFill>
              </a:rPr>
              <a:t>terlaksananya</a:t>
            </a:r>
            <a:endParaRPr lang="id-ID" sz="2800" b="1" dirty="0">
              <a:solidFill>
                <a:srgbClr val="0070C0"/>
              </a:solidFill>
            </a:endParaRPr>
          </a:p>
        </p:txBody>
      </p:sp>
      <p:cxnSp>
        <p:nvCxnSpPr>
          <p:cNvPr id="7" name="Elbow Connector 6"/>
          <p:cNvCxnSpPr>
            <a:stCxn id="5" idx="3"/>
            <a:endCxn id="4" idx="0"/>
          </p:cNvCxnSpPr>
          <p:nvPr/>
        </p:nvCxnSpPr>
        <p:spPr>
          <a:xfrm>
            <a:off x="5868144" y="2303875"/>
            <a:ext cx="1027956" cy="876234"/>
          </a:xfrm>
          <a:prstGeom prst="bentConnector2">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5" idx="1"/>
            <a:endCxn id="3" idx="0"/>
          </p:cNvCxnSpPr>
          <p:nvPr/>
        </p:nvCxnSpPr>
        <p:spPr>
          <a:xfrm rot="10800000" flipV="1">
            <a:off x="2705101" y="2303875"/>
            <a:ext cx="892871" cy="876234"/>
          </a:xfrm>
          <a:prstGeom prst="bentConnector2">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639101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1052736"/>
            <a:ext cx="7200800" cy="1362075"/>
          </a:xfrm>
        </p:spPr>
        <p:txBody>
          <a:bodyPr>
            <a:normAutofit fontScale="90000"/>
          </a:bodyPr>
          <a:lstStyle/>
          <a:p>
            <a:r>
              <a:rPr lang="id-ID" sz="5400" dirty="0" smtClean="0">
                <a:solidFill>
                  <a:schemeClr val="tx2"/>
                </a:solidFill>
              </a:rPr>
              <a:t>KLASIFIKASI JABATAN FUNGSIONAL</a:t>
            </a:r>
            <a:endParaRPr lang="en-US" sz="5400" dirty="0">
              <a:solidFill>
                <a:schemeClr val="tx2"/>
              </a:solidFill>
            </a:endParaRPr>
          </a:p>
        </p:txBody>
      </p:sp>
      <p:sp>
        <p:nvSpPr>
          <p:cNvPr id="3" name="Rectangle 2"/>
          <p:cNvSpPr/>
          <p:nvPr/>
        </p:nvSpPr>
        <p:spPr>
          <a:xfrm>
            <a:off x="683568" y="2577450"/>
            <a:ext cx="4572000" cy="3970318"/>
          </a:xfrm>
          <a:prstGeom prst="rect">
            <a:avLst/>
          </a:prstGeom>
        </p:spPr>
        <p:txBody>
          <a:bodyPr>
            <a:spAutoFit/>
          </a:bodyPr>
          <a:lstStyle/>
          <a:p>
            <a:r>
              <a:rPr lang="id-ID" sz="3600" dirty="0"/>
              <a:t>JF dikelompokkan dalam klasifikasi Jabatan berdasarkan </a:t>
            </a:r>
            <a:r>
              <a:rPr lang="id-ID" sz="3600" dirty="0" smtClean="0"/>
              <a:t>kesamaan:</a:t>
            </a:r>
          </a:p>
          <a:p>
            <a:pPr marL="571500" indent="-571500">
              <a:buFont typeface="Arial" pitchFamily="34" charset="0"/>
              <a:buChar char="•"/>
            </a:pPr>
            <a:r>
              <a:rPr lang="id-ID" sz="3600" b="1" dirty="0" smtClean="0">
                <a:solidFill>
                  <a:srgbClr val="C00000"/>
                </a:solidFill>
              </a:rPr>
              <a:t>karakteristik</a:t>
            </a:r>
            <a:r>
              <a:rPr lang="id-ID" sz="3600" b="1" dirty="0">
                <a:solidFill>
                  <a:srgbClr val="C00000"/>
                </a:solidFill>
              </a:rPr>
              <a:t>, </a:t>
            </a:r>
            <a:endParaRPr lang="id-ID" sz="3600" b="1" dirty="0" smtClean="0">
              <a:solidFill>
                <a:srgbClr val="C00000"/>
              </a:solidFill>
            </a:endParaRPr>
          </a:p>
          <a:p>
            <a:pPr marL="571500" indent="-571500">
              <a:buFont typeface="Arial" pitchFamily="34" charset="0"/>
              <a:buChar char="•"/>
            </a:pPr>
            <a:r>
              <a:rPr lang="id-ID" sz="3600" b="1" dirty="0" smtClean="0">
                <a:solidFill>
                  <a:srgbClr val="C00000"/>
                </a:solidFill>
              </a:rPr>
              <a:t>mekanisme</a:t>
            </a:r>
            <a:r>
              <a:rPr lang="id-ID" sz="3600" b="1" dirty="0">
                <a:solidFill>
                  <a:srgbClr val="C00000"/>
                </a:solidFill>
              </a:rPr>
              <a:t>, dan </a:t>
            </a:r>
            <a:endParaRPr lang="id-ID" sz="3600" b="1" dirty="0" smtClean="0">
              <a:solidFill>
                <a:srgbClr val="C00000"/>
              </a:solidFill>
            </a:endParaRPr>
          </a:p>
          <a:p>
            <a:pPr marL="571500" indent="-571500">
              <a:buFont typeface="Arial" pitchFamily="34" charset="0"/>
              <a:buChar char="•"/>
            </a:pPr>
            <a:r>
              <a:rPr lang="id-ID" sz="3600" b="1" dirty="0" smtClean="0">
                <a:solidFill>
                  <a:srgbClr val="C00000"/>
                </a:solidFill>
              </a:rPr>
              <a:t>pola </a:t>
            </a:r>
            <a:r>
              <a:rPr lang="id-ID" sz="3600" b="1" dirty="0">
                <a:solidFill>
                  <a:srgbClr val="C00000"/>
                </a:solidFill>
              </a:rPr>
              <a:t>kerja</a:t>
            </a:r>
            <a:r>
              <a:rPr lang="id-ID" sz="3600" b="1" dirty="0" smtClean="0">
                <a:solidFill>
                  <a:srgbClr val="C00000"/>
                </a:solidFill>
              </a:rPr>
              <a:t>.</a:t>
            </a:r>
            <a:endParaRPr lang="id-ID" sz="3600" b="1" dirty="0">
              <a:solidFill>
                <a:srgbClr val="C00000"/>
              </a:solidFill>
            </a:endParaRPr>
          </a:p>
        </p:txBody>
      </p:sp>
      <p:sp>
        <p:nvSpPr>
          <p:cNvPr id="4" name="TextBox 3"/>
          <p:cNvSpPr txBox="1"/>
          <p:nvPr/>
        </p:nvSpPr>
        <p:spPr>
          <a:xfrm>
            <a:off x="5364088" y="3863950"/>
            <a:ext cx="3600400" cy="1077218"/>
          </a:xfrm>
          <a:prstGeom prst="rect">
            <a:avLst/>
          </a:prstGeom>
          <a:noFill/>
        </p:spPr>
        <p:txBody>
          <a:bodyPr wrap="square" rtlCol="0">
            <a:spAutoFit/>
          </a:bodyPr>
          <a:lstStyle/>
          <a:p>
            <a:r>
              <a:rPr lang="id-ID" sz="3200" dirty="0" smtClean="0"/>
              <a:t>Diatur lebih lanjut dg </a:t>
            </a:r>
            <a:r>
              <a:rPr lang="id-ID" sz="3200" b="1" dirty="0" smtClean="0">
                <a:solidFill>
                  <a:srgbClr val="C00000"/>
                </a:solidFill>
              </a:rPr>
              <a:t>Permenpan &amp; RB</a:t>
            </a:r>
            <a:endParaRPr lang="id-ID" sz="3200" b="1" dirty="0">
              <a:solidFill>
                <a:srgbClr val="C00000"/>
              </a:solidFill>
            </a:endParaRPr>
          </a:p>
        </p:txBody>
      </p:sp>
      <p:sp>
        <p:nvSpPr>
          <p:cNvPr id="6" name="Right Brace 5"/>
          <p:cNvSpPr/>
          <p:nvPr/>
        </p:nvSpPr>
        <p:spPr>
          <a:xfrm>
            <a:off x="4427984" y="2780928"/>
            <a:ext cx="936104" cy="3600400"/>
          </a:xfrm>
          <a:prstGeom prst="rightBrace">
            <a:avLst>
              <a:gd name="adj1" fmla="val 8333"/>
              <a:gd name="adj2" fmla="val 4957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5568" y="5271418"/>
            <a:ext cx="3571875" cy="127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id-ID" b="1" dirty="0">
                <a:solidFill>
                  <a:srgbClr val="C00000"/>
                </a:solidFill>
              </a:rPr>
              <a:t>Penetapan Jabatan Fungsional</a:t>
            </a:r>
            <a:endParaRPr lang="en-US" b="1" dirty="0">
              <a:solidFill>
                <a:srgbClr val="C00000"/>
              </a:solidFill>
            </a:endParaRPr>
          </a:p>
        </p:txBody>
      </p:sp>
      <p:sp>
        <p:nvSpPr>
          <p:cNvPr id="3" name="Content Placeholder 2"/>
          <p:cNvSpPr>
            <a:spLocks noGrp="1"/>
          </p:cNvSpPr>
          <p:nvPr>
            <p:ph idx="1"/>
            <p:custDataLst>
              <p:tags r:id="rId3"/>
            </p:custDataLst>
          </p:nvPr>
        </p:nvSpPr>
        <p:spPr>
          <a:xfrm>
            <a:off x="762000" y="1268760"/>
            <a:ext cx="8077200" cy="5261587"/>
          </a:xfrm>
        </p:spPr>
        <p:txBody>
          <a:bodyPr>
            <a:noAutofit/>
          </a:bodyPr>
          <a:lstStyle/>
          <a:p>
            <a:endParaRPr lang="id-ID" sz="2800" dirty="0"/>
          </a:p>
          <a:p>
            <a:r>
              <a:rPr lang="id-ID" sz="2800" dirty="0"/>
              <a:t>Penetapan JF dilakukan oleh </a:t>
            </a:r>
            <a:r>
              <a:rPr lang="id-ID" sz="2800" dirty="0" smtClean="0"/>
              <a:t>Menpan &amp; RB </a:t>
            </a:r>
            <a:r>
              <a:rPr lang="id-ID" sz="2800" dirty="0"/>
              <a:t>berdasarkan usulan dari pimpinan Instansi Pemerintah dengan mengacu pada klasifikasi dan kriteria JF. </a:t>
            </a:r>
          </a:p>
          <a:p>
            <a:r>
              <a:rPr lang="id-ID" sz="2800" dirty="0" smtClean="0"/>
              <a:t>Dalam </a:t>
            </a:r>
            <a:r>
              <a:rPr lang="id-ID" sz="2800" dirty="0"/>
              <a:t>hal diperlukan, </a:t>
            </a:r>
            <a:r>
              <a:rPr lang="id-ID" sz="2800" dirty="0" smtClean="0"/>
              <a:t>Menpan &amp; RB </a:t>
            </a:r>
            <a:r>
              <a:rPr lang="id-ID" sz="2800" dirty="0"/>
              <a:t>dapat menetapkan JF tanpa usulan dari pimpinan Instansi Pemerintah. </a:t>
            </a:r>
          </a:p>
          <a:p>
            <a:r>
              <a:rPr lang="id-ID" sz="2800" dirty="0" smtClean="0"/>
              <a:t>Ketentuan </a:t>
            </a:r>
            <a:r>
              <a:rPr lang="id-ID" sz="2800" dirty="0"/>
              <a:t>lebih lanjut mengenai tata cara pengusulan dan penetapan JF diatur dengan </a:t>
            </a:r>
            <a:r>
              <a:rPr lang="id-ID" sz="2800" dirty="0" smtClean="0"/>
              <a:t>Permenpan &amp; RB </a:t>
            </a:r>
            <a:endParaRPr lang="id-ID" sz="2800" dirty="0"/>
          </a:p>
          <a:p>
            <a:pPr lvl="1"/>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p:nvPr/>
        </p:nvSpPr>
        <p:spPr>
          <a:xfrm>
            <a:off x="2123313" y="4528781"/>
            <a:ext cx="3363087" cy="2057400"/>
          </a:xfrm>
          <a:custGeom>
            <a:avLst/>
            <a:gdLst/>
            <a:ahLst/>
            <a:cxnLst/>
            <a:rect l="l" t="t" r="r" b="b"/>
            <a:pathLst>
              <a:path w="3363087" h="2057400">
                <a:moveTo>
                  <a:pt x="0" y="2057400"/>
                </a:moveTo>
                <a:lnTo>
                  <a:pt x="3363087" y="2057400"/>
                </a:lnTo>
                <a:lnTo>
                  <a:pt x="3363087" y="0"/>
                </a:lnTo>
                <a:lnTo>
                  <a:pt x="0" y="0"/>
                </a:lnTo>
                <a:lnTo>
                  <a:pt x="0" y="2057400"/>
                </a:lnTo>
                <a:close/>
              </a:path>
            </a:pathLst>
          </a:custGeom>
          <a:ln w="25400">
            <a:solidFill>
              <a:srgbClr val="0F243E"/>
            </a:solidFill>
          </a:ln>
        </p:spPr>
        <p:txBody>
          <a:bodyPr wrap="square" lIns="0" tIns="0" rIns="0" bIns="0" rtlCol="0">
            <a:noAutofit/>
          </a:bodyPr>
          <a:lstStyle/>
          <a:p>
            <a:endParaRPr/>
          </a:p>
        </p:txBody>
      </p:sp>
      <p:sp>
        <p:nvSpPr>
          <p:cNvPr id="39" name="object 39"/>
          <p:cNvSpPr/>
          <p:nvPr/>
        </p:nvSpPr>
        <p:spPr>
          <a:xfrm>
            <a:off x="470852" y="4624324"/>
            <a:ext cx="1782148" cy="1123657"/>
          </a:xfrm>
          <a:custGeom>
            <a:avLst/>
            <a:gdLst/>
            <a:ahLst/>
            <a:cxnLst/>
            <a:rect l="l" t="t" r="r" b="b"/>
            <a:pathLst>
              <a:path w="1905000" h="1123657">
                <a:moveTo>
                  <a:pt x="0" y="1123657"/>
                </a:moveTo>
                <a:lnTo>
                  <a:pt x="1905000" y="1123657"/>
                </a:lnTo>
                <a:lnTo>
                  <a:pt x="1905000" y="0"/>
                </a:lnTo>
                <a:lnTo>
                  <a:pt x="0" y="0"/>
                </a:lnTo>
                <a:lnTo>
                  <a:pt x="0" y="1123657"/>
                </a:lnTo>
                <a:close/>
              </a:path>
            </a:pathLst>
          </a:custGeom>
          <a:solidFill>
            <a:srgbClr val="375F92"/>
          </a:solidFill>
        </p:spPr>
        <p:txBody>
          <a:bodyPr wrap="square" lIns="0" tIns="0" rIns="0" bIns="0" rtlCol="0">
            <a:noAutofit/>
          </a:bodyPr>
          <a:lstStyle/>
          <a:p>
            <a:endParaRPr/>
          </a:p>
        </p:txBody>
      </p:sp>
      <p:sp>
        <p:nvSpPr>
          <p:cNvPr id="40" name="object 40"/>
          <p:cNvSpPr/>
          <p:nvPr/>
        </p:nvSpPr>
        <p:spPr>
          <a:xfrm>
            <a:off x="5485257" y="4528781"/>
            <a:ext cx="3363087" cy="2057400"/>
          </a:xfrm>
          <a:custGeom>
            <a:avLst/>
            <a:gdLst/>
            <a:ahLst/>
            <a:cxnLst/>
            <a:rect l="l" t="t" r="r" b="b"/>
            <a:pathLst>
              <a:path w="3363087" h="2057400">
                <a:moveTo>
                  <a:pt x="0" y="2057400"/>
                </a:moveTo>
                <a:lnTo>
                  <a:pt x="3363087" y="2057400"/>
                </a:lnTo>
                <a:lnTo>
                  <a:pt x="3363087" y="0"/>
                </a:lnTo>
                <a:lnTo>
                  <a:pt x="0" y="0"/>
                </a:lnTo>
                <a:lnTo>
                  <a:pt x="0" y="2057400"/>
                </a:lnTo>
                <a:close/>
              </a:path>
            </a:pathLst>
          </a:custGeom>
          <a:solidFill>
            <a:srgbClr val="ECF1F8"/>
          </a:solidFill>
        </p:spPr>
        <p:txBody>
          <a:bodyPr wrap="square" lIns="0" tIns="0" rIns="0" bIns="0" rtlCol="0">
            <a:noAutofit/>
          </a:bodyPr>
          <a:lstStyle/>
          <a:p>
            <a:endParaRPr/>
          </a:p>
        </p:txBody>
      </p:sp>
      <p:sp>
        <p:nvSpPr>
          <p:cNvPr id="41" name="object 41"/>
          <p:cNvSpPr/>
          <p:nvPr/>
        </p:nvSpPr>
        <p:spPr>
          <a:xfrm>
            <a:off x="5485257" y="4528781"/>
            <a:ext cx="3363087" cy="2057400"/>
          </a:xfrm>
          <a:custGeom>
            <a:avLst/>
            <a:gdLst/>
            <a:ahLst/>
            <a:cxnLst/>
            <a:rect l="l" t="t" r="r" b="b"/>
            <a:pathLst>
              <a:path w="3363087" h="2057400">
                <a:moveTo>
                  <a:pt x="0" y="2057400"/>
                </a:moveTo>
                <a:lnTo>
                  <a:pt x="3363087" y="2057400"/>
                </a:lnTo>
                <a:lnTo>
                  <a:pt x="3363087" y="0"/>
                </a:lnTo>
                <a:lnTo>
                  <a:pt x="0" y="0"/>
                </a:lnTo>
                <a:lnTo>
                  <a:pt x="0" y="2057400"/>
                </a:lnTo>
                <a:close/>
              </a:path>
            </a:pathLst>
          </a:custGeom>
          <a:ln w="25400">
            <a:solidFill>
              <a:srgbClr val="0F243E"/>
            </a:solidFill>
          </a:ln>
        </p:spPr>
        <p:txBody>
          <a:bodyPr wrap="square" lIns="0" tIns="0" rIns="0" bIns="0" rtlCol="0">
            <a:noAutofit/>
          </a:bodyPr>
          <a:lstStyle/>
          <a:p>
            <a:endParaRPr/>
          </a:p>
        </p:txBody>
      </p:sp>
      <p:sp>
        <p:nvSpPr>
          <p:cNvPr id="34" name="object 34"/>
          <p:cNvSpPr/>
          <p:nvPr/>
        </p:nvSpPr>
        <p:spPr>
          <a:xfrm>
            <a:off x="2126742" y="1447800"/>
            <a:ext cx="3363086" cy="3004820"/>
          </a:xfrm>
          <a:custGeom>
            <a:avLst/>
            <a:gdLst/>
            <a:ahLst/>
            <a:cxnLst/>
            <a:rect l="l" t="t" r="r" b="b"/>
            <a:pathLst>
              <a:path w="3363086" h="3004820">
                <a:moveTo>
                  <a:pt x="0" y="3004820"/>
                </a:moveTo>
                <a:lnTo>
                  <a:pt x="3363086" y="3004820"/>
                </a:lnTo>
                <a:lnTo>
                  <a:pt x="3363086" y="0"/>
                </a:lnTo>
                <a:lnTo>
                  <a:pt x="0" y="0"/>
                </a:lnTo>
                <a:lnTo>
                  <a:pt x="0" y="3004820"/>
                </a:lnTo>
                <a:close/>
              </a:path>
            </a:pathLst>
          </a:custGeom>
          <a:ln w="25400">
            <a:solidFill>
              <a:srgbClr val="0F243E"/>
            </a:solidFill>
          </a:ln>
        </p:spPr>
        <p:txBody>
          <a:bodyPr wrap="square" lIns="0" tIns="0" rIns="0" bIns="0" rtlCol="0">
            <a:noAutofit/>
          </a:bodyPr>
          <a:lstStyle/>
          <a:p>
            <a:endParaRPr/>
          </a:p>
        </p:txBody>
      </p:sp>
      <p:sp>
        <p:nvSpPr>
          <p:cNvPr id="35" name="object 35"/>
          <p:cNvSpPr/>
          <p:nvPr/>
        </p:nvSpPr>
        <p:spPr>
          <a:xfrm>
            <a:off x="456387" y="1543342"/>
            <a:ext cx="1793195" cy="1123657"/>
          </a:xfrm>
          <a:custGeom>
            <a:avLst/>
            <a:gdLst/>
            <a:ahLst/>
            <a:cxnLst/>
            <a:rect l="l" t="t" r="r" b="b"/>
            <a:pathLst>
              <a:path w="1905000" h="1123657">
                <a:moveTo>
                  <a:pt x="0" y="1123657"/>
                </a:moveTo>
                <a:lnTo>
                  <a:pt x="1905000" y="1123657"/>
                </a:lnTo>
                <a:lnTo>
                  <a:pt x="1905000" y="0"/>
                </a:lnTo>
                <a:lnTo>
                  <a:pt x="0" y="0"/>
                </a:lnTo>
                <a:lnTo>
                  <a:pt x="0" y="1123657"/>
                </a:lnTo>
                <a:close/>
              </a:path>
            </a:pathLst>
          </a:custGeom>
          <a:solidFill>
            <a:srgbClr val="0F243E"/>
          </a:solidFill>
        </p:spPr>
        <p:txBody>
          <a:bodyPr wrap="square" lIns="0" tIns="0" rIns="0" bIns="0" rtlCol="0">
            <a:noAutofit/>
          </a:bodyPr>
          <a:lstStyle/>
          <a:p>
            <a:endParaRPr/>
          </a:p>
        </p:txBody>
      </p:sp>
      <p:sp>
        <p:nvSpPr>
          <p:cNvPr id="36" name="object 36"/>
          <p:cNvSpPr/>
          <p:nvPr/>
        </p:nvSpPr>
        <p:spPr>
          <a:xfrm>
            <a:off x="5488686" y="1447800"/>
            <a:ext cx="3363087" cy="3004820"/>
          </a:xfrm>
          <a:custGeom>
            <a:avLst/>
            <a:gdLst/>
            <a:ahLst/>
            <a:cxnLst/>
            <a:rect l="l" t="t" r="r" b="b"/>
            <a:pathLst>
              <a:path w="3363087" h="3004820">
                <a:moveTo>
                  <a:pt x="0" y="3004820"/>
                </a:moveTo>
                <a:lnTo>
                  <a:pt x="3363087" y="3004820"/>
                </a:lnTo>
                <a:lnTo>
                  <a:pt x="3363087" y="0"/>
                </a:lnTo>
                <a:lnTo>
                  <a:pt x="0" y="0"/>
                </a:lnTo>
                <a:lnTo>
                  <a:pt x="0" y="3004820"/>
                </a:lnTo>
                <a:close/>
              </a:path>
            </a:pathLst>
          </a:custGeom>
          <a:solidFill>
            <a:srgbClr val="ECF1F8"/>
          </a:solidFill>
        </p:spPr>
        <p:txBody>
          <a:bodyPr wrap="square" lIns="0" tIns="0" rIns="0" bIns="0" rtlCol="0">
            <a:noAutofit/>
          </a:bodyPr>
          <a:lstStyle/>
          <a:p>
            <a:endParaRPr/>
          </a:p>
        </p:txBody>
      </p:sp>
      <p:sp>
        <p:nvSpPr>
          <p:cNvPr id="37" name="object 37"/>
          <p:cNvSpPr/>
          <p:nvPr/>
        </p:nvSpPr>
        <p:spPr>
          <a:xfrm>
            <a:off x="5488686" y="1447800"/>
            <a:ext cx="3363087" cy="3004820"/>
          </a:xfrm>
          <a:custGeom>
            <a:avLst/>
            <a:gdLst/>
            <a:ahLst/>
            <a:cxnLst/>
            <a:rect l="l" t="t" r="r" b="b"/>
            <a:pathLst>
              <a:path w="3363087" h="3004820">
                <a:moveTo>
                  <a:pt x="0" y="3004820"/>
                </a:moveTo>
                <a:lnTo>
                  <a:pt x="3363087" y="3004820"/>
                </a:lnTo>
                <a:lnTo>
                  <a:pt x="3363087" y="0"/>
                </a:lnTo>
                <a:lnTo>
                  <a:pt x="0" y="0"/>
                </a:lnTo>
                <a:lnTo>
                  <a:pt x="0" y="3004820"/>
                </a:lnTo>
                <a:close/>
              </a:path>
            </a:pathLst>
          </a:custGeom>
          <a:ln w="25400">
            <a:solidFill>
              <a:srgbClr val="0F243E"/>
            </a:solidFill>
          </a:ln>
        </p:spPr>
        <p:txBody>
          <a:bodyPr wrap="square" lIns="0" tIns="0" rIns="0" bIns="0" rtlCol="0">
            <a:noAutofit/>
          </a:bodyPr>
          <a:lstStyle/>
          <a:p>
            <a:endParaRPr/>
          </a:p>
        </p:txBody>
      </p:sp>
      <p:sp>
        <p:nvSpPr>
          <p:cNvPr id="31" name="object 31"/>
          <p:cNvSpPr/>
          <p:nvPr/>
        </p:nvSpPr>
        <p:spPr>
          <a:xfrm>
            <a:off x="2125599" y="914400"/>
            <a:ext cx="3363087" cy="457200"/>
          </a:xfrm>
          <a:custGeom>
            <a:avLst/>
            <a:gdLst/>
            <a:ahLst/>
            <a:cxnLst/>
            <a:rect l="l" t="t" r="r" b="b"/>
            <a:pathLst>
              <a:path w="3363087" h="457200">
                <a:moveTo>
                  <a:pt x="0" y="457200"/>
                </a:moveTo>
                <a:lnTo>
                  <a:pt x="3363087" y="457200"/>
                </a:lnTo>
                <a:lnTo>
                  <a:pt x="3363087" y="0"/>
                </a:lnTo>
                <a:lnTo>
                  <a:pt x="0" y="0"/>
                </a:lnTo>
                <a:lnTo>
                  <a:pt x="0" y="457200"/>
                </a:lnTo>
                <a:close/>
              </a:path>
            </a:pathLst>
          </a:custGeom>
          <a:ln w="25400">
            <a:solidFill>
              <a:srgbClr val="0F243E"/>
            </a:solidFill>
          </a:ln>
        </p:spPr>
        <p:txBody>
          <a:bodyPr wrap="square" lIns="0" tIns="0" rIns="0" bIns="0" rtlCol="0">
            <a:noAutofit/>
          </a:bodyPr>
          <a:lstStyle/>
          <a:p>
            <a:endParaRPr/>
          </a:p>
        </p:txBody>
      </p:sp>
      <p:sp>
        <p:nvSpPr>
          <p:cNvPr id="32" name="object 32"/>
          <p:cNvSpPr/>
          <p:nvPr/>
        </p:nvSpPr>
        <p:spPr>
          <a:xfrm>
            <a:off x="5487543" y="914400"/>
            <a:ext cx="3363087" cy="457200"/>
          </a:xfrm>
          <a:custGeom>
            <a:avLst/>
            <a:gdLst/>
            <a:ahLst/>
            <a:cxnLst/>
            <a:rect l="l" t="t" r="r" b="b"/>
            <a:pathLst>
              <a:path w="3363087" h="457200">
                <a:moveTo>
                  <a:pt x="0" y="457200"/>
                </a:moveTo>
                <a:lnTo>
                  <a:pt x="3363087" y="457200"/>
                </a:lnTo>
                <a:lnTo>
                  <a:pt x="3363087" y="0"/>
                </a:lnTo>
                <a:lnTo>
                  <a:pt x="0" y="0"/>
                </a:lnTo>
                <a:lnTo>
                  <a:pt x="0" y="457200"/>
                </a:lnTo>
                <a:close/>
              </a:path>
            </a:pathLst>
          </a:custGeom>
          <a:solidFill>
            <a:srgbClr val="ECF1F8"/>
          </a:solidFill>
        </p:spPr>
        <p:txBody>
          <a:bodyPr wrap="square" lIns="0" tIns="0" rIns="0" bIns="0" rtlCol="0">
            <a:noAutofit/>
          </a:bodyPr>
          <a:lstStyle/>
          <a:p>
            <a:endParaRPr/>
          </a:p>
        </p:txBody>
      </p:sp>
      <p:sp>
        <p:nvSpPr>
          <p:cNvPr id="33" name="object 33"/>
          <p:cNvSpPr/>
          <p:nvPr/>
        </p:nvSpPr>
        <p:spPr>
          <a:xfrm>
            <a:off x="5487543" y="914400"/>
            <a:ext cx="3363087" cy="457200"/>
          </a:xfrm>
          <a:custGeom>
            <a:avLst/>
            <a:gdLst/>
            <a:ahLst/>
            <a:cxnLst/>
            <a:rect l="l" t="t" r="r" b="b"/>
            <a:pathLst>
              <a:path w="3363087" h="457200">
                <a:moveTo>
                  <a:pt x="0" y="457200"/>
                </a:moveTo>
                <a:lnTo>
                  <a:pt x="3363087" y="457200"/>
                </a:lnTo>
                <a:lnTo>
                  <a:pt x="3363087" y="0"/>
                </a:lnTo>
                <a:lnTo>
                  <a:pt x="0" y="0"/>
                </a:lnTo>
                <a:lnTo>
                  <a:pt x="0" y="457200"/>
                </a:lnTo>
                <a:close/>
              </a:path>
            </a:pathLst>
          </a:custGeom>
          <a:ln w="25400">
            <a:solidFill>
              <a:srgbClr val="0F243E"/>
            </a:solidFill>
          </a:ln>
        </p:spPr>
        <p:txBody>
          <a:bodyPr wrap="square" lIns="0" tIns="0" rIns="0" bIns="0" rtlCol="0">
            <a:noAutofit/>
          </a:bodyPr>
          <a:lstStyle/>
          <a:p>
            <a:endParaRPr/>
          </a:p>
        </p:txBody>
      </p:sp>
      <p:sp>
        <p:nvSpPr>
          <p:cNvPr id="30" name="object 30"/>
          <p:cNvSpPr txBox="1"/>
          <p:nvPr/>
        </p:nvSpPr>
        <p:spPr>
          <a:xfrm>
            <a:off x="456387" y="180086"/>
            <a:ext cx="2161568" cy="406399"/>
          </a:xfrm>
          <a:prstGeom prst="rect">
            <a:avLst/>
          </a:prstGeom>
        </p:spPr>
        <p:txBody>
          <a:bodyPr wrap="square" lIns="0" tIns="0" rIns="0" bIns="0" rtlCol="0">
            <a:noAutofit/>
          </a:bodyPr>
          <a:lstStyle/>
          <a:p>
            <a:pPr marL="12700">
              <a:lnSpc>
                <a:spcPts val="3155"/>
              </a:lnSpc>
              <a:spcBef>
                <a:spcPts val="157"/>
              </a:spcBef>
            </a:pPr>
            <a:r>
              <a:rPr sz="4500" b="1" spc="-129" baseline="2730" dirty="0" smtClean="0">
                <a:latin typeface="Calibri"/>
                <a:cs typeface="Calibri"/>
              </a:rPr>
              <a:t>K</a:t>
            </a:r>
            <a:r>
              <a:rPr sz="4500" b="1" spc="0" baseline="2730" dirty="0" smtClean="0">
                <a:latin typeface="Calibri"/>
                <a:cs typeface="Calibri"/>
              </a:rPr>
              <a:t>OMPE</a:t>
            </a:r>
            <a:r>
              <a:rPr sz="4500" b="1" spc="4" baseline="2730" dirty="0" smtClean="0">
                <a:latin typeface="Calibri"/>
                <a:cs typeface="Calibri"/>
              </a:rPr>
              <a:t>T</a:t>
            </a:r>
            <a:r>
              <a:rPr sz="4500" b="1" spc="0" baseline="2730" dirty="0" smtClean="0">
                <a:latin typeface="Calibri"/>
                <a:cs typeface="Calibri"/>
              </a:rPr>
              <a:t>ENSI</a:t>
            </a:r>
            <a:endParaRPr sz="3000">
              <a:latin typeface="Calibri"/>
              <a:cs typeface="Calibri"/>
            </a:endParaRPr>
          </a:p>
        </p:txBody>
      </p:sp>
      <p:sp>
        <p:nvSpPr>
          <p:cNvPr id="29" name="object 29"/>
          <p:cNvSpPr txBox="1"/>
          <p:nvPr/>
        </p:nvSpPr>
        <p:spPr>
          <a:xfrm>
            <a:off x="2618562" y="180086"/>
            <a:ext cx="2661405" cy="406399"/>
          </a:xfrm>
          <a:prstGeom prst="rect">
            <a:avLst/>
          </a:prstGeom>
        </p:spPr>
        <p:txBody>
          <a:bodyPr wrap="square" lIns="0" tIns="0" rIns="0" bIns="0" rtlCol="0">
            <a:noAutofit/>
          </a:bodyPr>
          <a:lstStyle/>
          <a:p>
            <a:pPr marL="12700">
              <a:lnSpc>
                <a:spcPts val="3155"/>
              </a:lnSpc>
              <a:spcBef>
                <a:spcPts val="157"/>
              </a:spcBef>
            </a:pPr>
            <a:r>
              <a:rPr sz="4500" b="1" spc="0" baseline="2730" dirty="0" smtClean="0">
                <a:latin typeface="Calibri"/>
                <a:cs typeface="Calibri"/>
              </a:rPr>
              <a:t>&amp; PE</a:t>
            </a:r>
            <a:r>
              <a:rPr sz="4500" b="1" spc="-19" baseline="2730" dirty="0" smtClean="0">
                <a:latin typeface="Calibri"/>
                <a:cs typeface="Calibri"/>
              </a:rPr>
              <a:t>R</a:t>
            </a:r>
            <a:r>
              <a:rPr sz="4500" b="1" spc="-59" baseline="2730" dirty="0" smtClean="0">
                <a:latin typeface="Calibri"/>
                <a:cs typeface="Calibri"/>
              </a:rPr>
              <a:t>S</a:t>
            </a:r>
            <a:r>
              <a:rPr sz="4500" b="1" spc="-250" baseline="2730" dirty="0" smtClean="0">
                <a:latin typeface="Calibri"/>
                <a:cs typeface="Calibri"/>
              </a:rPr>
              <a:t>Y</a:t>
            </a:r>
            <a:r>
              <a:rPr sz="4500" b="1" spc="0" baseline="2730" dirty="0" smtClean="0">
                <a:latin typeface="Calibri"/>
                <a:cs typeface="Calibri"/>
              </a:rPr>
              <a:t>AR</a:t>
            </a:r>
            <a:r>
              <a:rPr sz="4500" b="1" spc="-250" baseline="2730" dirty="0" smtClean="0">
                <a:latin typeface="Calibri"/>
                <a:cs typeface="Calibri"/>
              </a:rPr>
              <a:t>A</a:t>
            </a:r>
            <a:r>
              <a:rPr sz="4500" b="1" spc="-234" baseline="2730" dirty="0" smtClean="0">
                <a:latin typeface="Calibri"/>
                <a:cs typeface="Calibri"/>
              </a:rPr>
              <a:t>T</a:t>
            </a:r>
            <a:r>
              <a:rPr sz="4500" b="1" spc="0" baseline="2730" dirty="0" smtClean="0">
                <a:latin typeface="Calibri"/>
                <a:cs typeface="Calibri"/>
              </a:rPr>
              <a:t>AN</a:t>
            </a:r>
            <a:endParaRPr sz="3000">
              <a:latin typeface="Calibri"/>
              <a:cs typeface="Calibri"/>
            </a:endParaRPr>
          </a:p>
        </p:txBody>
      </p:sp>
      <p:sp>
        <p:nvSpPr>
          <p:cNvPr id="28" name="object 28"/>
          <p:cNvSpPr txBox="1"/>
          <p:nvPr/>
        </p:nvSpPr>
        <p:spPr>
          <a:xfrm>
            <a:off x="5280990" y="180086"/>
            <a:ext cx="1481829" cy="406399"/>
          </a:xfrm>
          <a:prstGeom prst="rect">
            <a:avLst/>
          </a:prstGeom>
        </p:spPr>
        <p:txBody>
          <a:bodyPr wrap="square" lIns="0" tIns="0" rIns="0" bIns="0" rtlCol="0">
            <a:noAutofit/>
          </a:bodyPr>
          <a:lstStyle/>
          <a:p>
            <a:pPr marL="12700">
              <a:lnSpc>
                <a:spcPts val="3155"/>
              </a:lnSpc>
              <a:spcBef>
                <a:spcPts val="157"/>
              </a:spcBef>
            </a:pPr>
            <a:r>
              <a:rPr sz="4500" b="1" spc="-54" baseline="2730" dirty="0" smtClean="0">
                <a:latin typeface="Calibri"/>
                <a:cs typeface="Calibri"/>
              </a:rPr>
              <a:t>J</a:t>
            </a:r>
            <a:r>
              <a:rPr sz="4500" b="1" spc="0" baseline="2730" dirty="0" smtClean="0">
                <a:latin typeface="Calibri"/>
                <a:cs typeface="Calibri"/>
              </a:rPr>
              <a:t>A</a:t>
            </a:r>
            <a:r>
              <a:rPr sz="4500" b="1" spc="-29" baseline="2730" dirty="0" smtClean="0">
                <a:latin typeface="Calibri"/>
                <a:cs typeface="Calibri"/>
              </a:rPr>
              <a:t>B</a:t>
            </a:r>
            <a:r>
              <a:rPr sz="4500" b="1" spc="-244" baseline="2730" dirty="0" smtClean="0">
                <a:latin typeface="Calibri"/>
                <a:cs typeface="Calibri"/>
              </a:rPr>
              <a:t>A</a:t>
            </a:r>
            <a:r>
              <a:rPr sz="4500" b="1" spc="-234" baseline="2730" dirty="0" smtClean="0">
                <a:latin typeface="Calibri"/>
                <a:cs typeface="Calibri"/>
              </a:rPr>
              <a:t>T</a:t>
            </a:r>
            <a:r>
              <a:rPr sz="4500" b="1" spc="0" baseline="2730" dirty="0" smtClean="0">
                <a:latin typeface="Calibri"/>
                <a:cs typeface="Calibri"/>
              </a:rPr>
              <a:t>AN</a:t>
            </a:r>
            <a:endParaRPr sz="3000">
              <a:latin typeface="Calibri"/>
              <a:cs typeface="Calibri"/>
            </a:endParaRPr>
          </a:p>
        </p:txBody>
      </p:sp>
      <p:sp>
        <p:nvSpPr>
          <p:cNvPr id="27" name="object 27"/>
          <p:cNvSpPr txBox="1"/>
          <p:nvPr/>
        </p:nvSpPr>
        <p:spPr>
          <a:xfrm>
            <a:off x="6766509" y="180086"/>
            <a:ext cx="2180858" cy="406399"/>
          </a:xfrm>
          <a:prstGeom prst="rect">
            <a:avLst/>
          </a:prstGeom>
        </p:spPr>
        <p:txBody>
          <a:bodyPr wrap="square" lIns="0" tIns="0" rIns="0" bIns="0" rtlCol="0">
            <a:noAutofit/>
          </a:bodyPr>
          <a:lstStyle/>
          <a:p>
            <a:pPr marL="12700">
              <a:lnSpc>
                <a:spcPts val="3155"/>
              </a:lnSpc>
              <a:spcBef>
                <a:spcPts val="157"/>
              </a:spcBef>
            </a:pPr>
            <a:r>
              <a:rPr sz="4500" b="1" spc="0" baseline="2730" dirty="0" smtClean="0">
                <a:latin typeface="Calibri"/>
                <a:cs typeface="Calibri"/>
              </a:rPr>
              <a:t>FUNG</a:t>
            </a:r>
            <a:r>
              <a:rPr sz="4500" b="1" spc="-9" baseline="2730" dirty="0" smtClean="0">
                <a:latin typeface="Calibri"/>
                <a:cs typeface="Calibri"/>
              </a:rPr>
              <a:t>S</a:t>
            </a:r>
            <a:r>
              <a:rPr sz="4500" b="1" spc="0" baseline="2730" dirty="0" smtClean="0">
                <a:latin typeface="Calibri"/>
                <a:cs typeface="Calibri"/>
              </a:rPr>
              <a:t>IONAL</a:t>
            </a:r>
            <a:endParaRPr sz="3000">
              <a:latin typeface="Calibri"/>
              <a:cs typeface="Calibri"/>
            </a:endParaRPr>
          </a:p>
        </p:txBody>
      </p:sp>
      <p:sp>
        <p:nvSpPr>
          <p:cNvPr id="26" name="object 26"/>
          <p:cNvSpPr txBox="1"/>
          <p:nvPr/>
        </p:nvSpPr>
        <p:spPr>
          <a:xfrm>
            <a:off x="2833878" y="1757044"/>
            <a:ext cx="1946939" cy="228092"/>
          </a:xfrm>
          <a:prstGeom prst="rect">
            <a:avLst/>
          </a:prstGeom>
        </p:spPr>
        <p:txBody>
          <a:bodyPr wrap="square" lIns="0" tIns="0" rIns="0" bIns="0" rtlCol="0">
            <a:noAutofit/>
          </a:bodyPr>
          <a:lstStyle/>
          <a:p>
            <a:pPr marL="12700">
              <a:lnSpc>
                <a:spcPts val="1725"/>
              </a:lnSpc>
              <a:spcBef>
                <a:spcPts val="86"/>
              </a:spcBef>
            </a:pPr>
            <a:r>
              <a:rPr sz="2400" spc="0" baseline="3413" dirty="0" smtClean="0">
                <a:latin typeface="Calibri"/>
                <a:cs typeface="Calibri"/>
              </a:rPr>
              <a:t>pen</a:t>
            </a:r>
            <a:r>
              <a:rPr sz="2400" spc="-4" baseline="3413" dirty="0" smtClean="0">
                <a:latin typeface="Calibri"/>
                <a:cs typeface="Calibri"/>
              </a:rPr>
              <a:t>g</a:t>
            </a:r>
            <a:r>
              <a:rPr sz="2400" spc="-14" baseline="3413" dirty="0" smtClean="0">
                <a:latin typeface="Calibri"/>
                <a:cs typeface="Calibri"/>
              </a:rPr>
              <a:t>e</a:t>
            </a:r>
            <a:r>
              <a:rPr sz="2400" spc="-19" baseline="3413" dirty="0" smtClean="0">
                <a:latin typeface="Calibri"/>
                <a:cs typeface="Calibri"/>
              </a:rPr>
              <a:t>t</a:t>
            </a:r>
            <a:r>
              <a:rPr sz="2400" spc="0" baseline="3413" dirty="0" smtClean="0">
                <a:latin typeface="Calibri"/>
                <a:cs typeface="Calibri"/>
              </a:rPr>
              <a:t>a</a:t>
            </a:r>
            <a:r>
              <a:rPr sz="2400" spc="4" baseline="3413" dirty="0" smtClean="0">
                <a:latin typeface="Calibri"/>
                <a:cs typeface="Calibri"/>
              </a:rPr>
              <a:t>h</a:t>
            </a:r>
            <a:r>
              <a:rPr sz="2400" spc="0" baseline="3413" dirty="0" smtClean="0">
                <a:latin typeface="Calibri"/>
                <a:cs typeface="Calibri"/>
              </a:rPr>
              <a:t>u</a:t>
            </a:r>
            <a:r>
              <a:rPr sz="2400" spc="4" baseline="3413" dirty="0" smtClean="0">
                <a:latin typeface="Calibri"/>
                <a:cs typeface="Calibri"/>
              </a:rPr>
              <a:t>a</a:t>
            </a:r>
            <a:r>
              <a:rPr sz="2400" spc="0" baseline="3413" dirty="0" smtClean="0">
                <a:latin typeface="Calibri"/>
                <a:cs typeface="Calibri"/>
              </a:rPr>
              <a:t>n</a:t>
            </a:r>
            <a:r>
              <a:rPr sz="2400" spc="-95" baseline="3413" dirty="0" smtClean="0">
                <a:latin typeface="Calibri"/>
                <a:cs typeface="Calibri"/>
              </a:rPr>
              <a:t> </a:t>
            </a:r>
            <a:r>
              <a:rPr sz="2400" spc="0" baseline="3413" dirty="0" smtClean="0">
                <a:latin typeface="Calibri"/>
                <a:cs typeface="Calibri"/>
              </a:rPr>
              <a:t>di</a:t>
            </a:r>
            <a:r>
              <a:rPr sz="2400" spc="-7" baseline="3413" dirty="0" smtClean="0">
                <a:latin typeface="Calibri"/>
                <a:cs typeface="Calibri"/>
              </a:rPr>
              <a:t> </a:t>
            </a:r>
            <a:r>
              <a:rPr sz="2400" spc="0" baseline="3413" dirty="0" smtClean="0">
                <a:latin typeface="Calibri"/>
                <a:cs typeface="Calibri"/>
              </a:rPr>
              <a:t>b</a:t>
            </a:r>
            <a:r>
              <a:rPr sz="2400" spc="4" baseline="3413" dirty="0" smtClean="0">
                <a:latin typeface="Calibri"/>
                <a:cs typeface="Calibri"/>
              </a:rPr>
              <a:t>i</a:t>
            </a:r>
            <a:r>
              <a:rPr sz="2400" spc="0" baseline="3413" dirty="0" smtClean="0">
                <a:latin typeface="Calibri"/>
                <a:cs typeface="Calibri"/>
              </a:rPr>
              <a:t>d</a:t>
            </a:r>
            <a:r>
              <a:rPr sz="2400" spc="4" baseline="3413" dirty="0" smtClean="0">
                <a:latin typeface="Calibri"/>
                <a:cs typeface="Calibri"/>
              </a:rPr>
              <a:t>a</a:t>
            </a:r>
            <a:r>
              <a:rPr sz="2400" spc="0" baseline="3413" dirty="0" smtClean="0">
                <a:latin typeface="Calibri"/>
                <a:cs typeface="Calibri"/>
              </a:rPr>
              <a:t>ng</a:t>
            </a:r>
            <a:endParaRPr sz="1600">
              <a:latin typeface="Calibri"/>
              <a:cs typeface="Calibri"/>
            </a:endParaRPr>
          </a:p>
        </p:txBody>
      </p:sp>
      <p:sp>
        <p:nvSpPr>
          <p:cNvPr id="25" name="object 25"/>
          <p:cNvSpPr txBox="1"/>
          <p:nvPr/>
        </p:nvSpPr>
        <p:spPr>
          <a:xfrm>
            <a:off x="2833878" y="2488818"/>
            <a:ext cx="2208907" cy="228092"/>
          </a:xfrm>
          <a:prstGeom prst="rect">
            <a:avLst/>
          </a:prstGeom>
        </p:spPr>
        <p:txBody>
          <a:bodyPr wrap="square" lIns="0" tIns="0" rIns="0" bIns="0" rtlCol="0">
            <a:noAutofit/>
          </a:bodyPr>
          <a:lstStyle/>
          <a:p>
            <a:pPr marL="12700">
              <a:lnSpc>
                <a:spcPts val="1725"/>
              </a:lnSpc>
              <a:spcBef>
                <a:spcPts val="86"/>
              </a:spcBef>
            </a:pPr>
            <a:r>
              <a:rPr sz="2400" spc="0" baseline="3413" dirty="0" smtClean="0">
                <a:latin typeface="Calibri"/>
                <a:cs typeface="Calibri"/>
              </a:rPr>
              <a:t>m</a:t>
            </a:r>
            <a:r>
              <a:rPr sz="2400" spc="-4" baseline="3413" dirty="0" smtClean="0">
                <a:latin typeface="Calibri"/>
                <a:cs typeface="Calibri"/>
              </a:rPr>
              <a:t>e</a:t>
            </a:r>
            <a:r>
              <a:rPr sz="2400" spc="0" baseline="3413" dirty="0" smtClean="0">
                <a:latin typeface="Calibri"/>
                <a:cs typeface="Calibri"/>
              </a:rPr>
              <a:t>n</a:t>
            </a:r>
            <a:r>
              <a:rPr sz="2400" spc="14" baseline="3413" dirty="0" smtClean="0">
                <a:latin typeface="Calibri"/>
                <a:cs typeface="Calibri"/>
              </a:rPr>
              <a:t>g</a:t>
            </a:r>
            <a:r>
              <a:rPr sz="2400" spc="0" baseline="3413" dirty="0" smtClean="0">
                <a:latin typeface="Calibri"/>
                <a:cs typeface="Calibri"/>
              </a:rPr>
              <a:t>g</a:t>
            </a:r>
            <a:r>
              <a:rPr sz="2400" spc="4" baseline="3413" dirty="0" smtClean="0">
                <a:latin typeface="Calibri"/>
                <a:cs typeface="Calibri"/>
              </a:rPr>
              <a:t>u</a:t>
            </a:r>
            <a:r>
              <a:rPr sz="2400" spc="0" baseline="3413" dirty="0" smtClean="0">
                <a:latin typeface="Calibri"/>
                <a:cs typeface="Calibri"/>
              </a:rPr>
              <a:t>n</a:t>
            </a:r>
            <a:r>
              <a:rPr sz="2400" spc="4" baseline="3413" dirty="0" smtClean="0">
                <a:latin typeface="Calibri"/>
                <a:cs typeface="Calibri"/>
              </a:rPr>
              <a:t>a</a:t>
            </a:r>
            <a:r>
              <a:rPr sz="2400" spc="-29" baseline="3413" dirty="0" smtClean="0">
                <a:latin typeface="Calibri"/>
                <a:cs typeface="Calibri"/>
              </a:rPr>
              <a:t>k</a:t>
            </a:r>
            <a:r>
              <a:rPr sz="2400" spc="0" baseline="3413" dirty="0" smtClean="0">
                <a:latin typeface="Calibri"/>
                <a:cs typeface="Calibri"/>
              </a:rPr>
              <a:t>an</a:t>
            </a:r>
            <a:r>
              <a:rPr sz="2400" spc="-101" baseline="3413" dirty="0" smtClean="0">
                <a:latin typeface="Calibri"/>
                <a:cs typeface="Calibri"/>
              </a:rPr>
              <a:t> </a:t>
            </a:r>
            <a:r>
              <a:rPr sz="2400" spc="0" baseline="3413" dirty="0" smtClean="0">
                <a:latin typeface="Calibri"/>
                <a:cs typeface="Calibri"/>
              </a:rPr>
              <a:t>m</a:t>
            </a:r>
            <a:r>
              <a:rPr sz="2400" spc="-14" baseline="3413" dirty="0" smtClean="0">
                <a:latin typeface="Calibri"/>
                <a:cs typeface="Calibri"/>
              </a:rPr>
              <a:t>e</a:t>
            </a:r>
            <a:r>
              <a:rPr sz="2400" spc="-4" baseline="3413" dirty="0" smtClean="0">
                <a:latin typeface="Calibri"/>
                <a:cs typeface="Calibri"/>
              </a:rPr>
              <a:t>t</a:t>
            </a:r>
            <a:r>
              <a:rPr sz="2400" spc="0" baseline="3413" dirty="0" smtClean="0">
                <a:latin typeface="Calibri"/>
                <a:cs typeface="Calibri"/>
              </a:rPr>
              <a:t>odologi</a:t>
            </a:r>
            <a:endParaRPr sz="1600">
              <a:latin typeface="Calibri"/>
              <a:cs typeface="Calibri"/>
            </a:endParaRPr>
          </a:p>
        </p:txBody>
      </p:sp>
      <p:sp>
        <p:nvSpPr>
          <p:cNvPr id="24" name="object 24"/>
          <p:cNvSpPr txBox="1"/>
          <p:nvPr/>
        </p:nvSpPr>
        <p:spPr>
          <a:xfrm>
            <a:off x="2833878" y="3464179"/>
            <a:ext cx="2384611" cy="228092"/>
          </a:xfrm>
          <a:prstGeom prst="rect">
            <a:avLst/>
          </a:prstGeom>
        </p:spPr>
        <p:txBody>
          <a:bodyPr wrap="square" lIns="0" tIns="0" rIns="0" bIns="0" rtlCol="0">
            <a:noAutofit/>
          </a:bodyPr>
          <a:lstStyle/>
          <a:p>
            <a:pPr marL="12700">
              <a:lnSpc>
                <a:spcPts val="1725"/>
              </a:lnSpc>
              <a:spcBef>
                <a:spcPts val="86"/>
              </a:spcBef>
            </a:pPr>
            <a:r>
              <a:rPr sz="2400" spc="0" baseline="3413" dirty="0" smtClean="0">
                <a:latin typeface="Calibri"/>
                <a:cs typeface="Calibri"/>
              </a:rPr>
              <a:t>m</a:t>
            </a:r>
            <a:r>
              <a:rPr sz="2400" spc="-4" baseline="3413" dirty="0" smtClean="0">
                <a:latin typeface="Calibri"/>
                <a:cs typeface="Calibri"/>
              </a:rPr>
              <a:t>e</a:t>
            </a:r>
            <a:r>
              <a:rPr sz="2400" spc="0" baseline="3413" dirty="0" smtClean="0">
                <a:latin typeface="Calibri"/>
                <a:cs typeface="Calibri"/>
              </a:rPr>
              <a:t>n</a:t>
            </a:r>
            <a:r>
              <a:rPr sz="2400" spc="-4" baseline="3413" dirty="0" smtClean="0">
                <a:latin typeface="Calibri"/>
                <a:cs typeface="Calibri"/>
              </a:rPr>
              <a:t>g</a:t>
            </a:r>
            <a:r>
              <a:rPr sz="2400" spc="0" baseline="3413" dirty="0" smtClean="0">
                <a:latin typeface="Calibri"/>
                <a:cs typeface="Calibri"/>
              </a:rPr>
              <a:t>e</a:t>
            </a:r>
            <a:r>
              <a:rPr sz="2400" spc="-4" baseline="3413" dirty="0" smtClean="0">
                <a:latin typeface="Calibri"/>
                <a:cs typeface="Calibri"/>
              </a:rPr>
              <a:t>m</a:t>
            </a:r>
            <a:r>
              <a:rPr sz="2400" spc="0" baseline="3413" dirty="0" smtClean="0">
                <a:latin typeface="Calibri"/>
                <a:cs typeface="Calibri"/>
              </a:rPr>
              <a:t>b</a:t>
            </a:r>
            <a:r>
              <a:rPr sz="2400" spc="4" baseline="3413" dirty="0" smtClean="0">
                <a:latin typeface="Calibri"/>
                <a:cs typeface="Calibri"/>
              </a:rPr>
              <a:t>a</a:t>
            </a:r>
            <a:r>
              <a:rPr sz="2400" spc="0" baseline="3413" dirty="0" smtClean="0">
                <a:latin typeface="Calibri"/>
                <a:cs typeface="Calibri"/>
              </a:rPr>
              <a:t>n</a:t>
            </a:r>
            <a:r>
              <a:rPr sz="2400" spc="4" baseline="3413" dirty="0" smtClean="0">
                <a:latin typeface="Calibri"/>
                <a:cs typeface="Calibri"/>
              </a:rPr>
              <a:t>g</a:t>
            </a:r>
            <a:r>
              <a:rPr sz="2400" spc="-29" baseline="3413" dirty="0" smtClean="0">
                <a:latin typeface="Calibri"/>
                <a:cs typeface="Calibri"/>
              </a:rPr>
              <a:t>k</a:t>
            </a:r>
            <a:r>
              <a:rPr sz="2400" spc="0" baseline="3413" dirty="0" smtClean="0">
                <a:latin typeface="Calibri"/>
                <a:cs typeface="Calibri"/>
              </a:rPr>
              <a:t>an</a:t>
            </a:r>
            <a:r>
              <a:rPr sz="2400" spc="-122" baseline="3413" dirty="0" smtClean="0">
                <a:latin typeface="Calibri"/>
                <a:cs typeface="Calibri"/>
              </a:rPr>
              <a:t> </a:t>
            </a:r>
            <a:r>
              <a:rPr sz="2400" spc="-4" baseline="3413" dirty="0" smtClean="0">
                <a:latin typeface="Calibri"/>
                <a:cs typeface="Calibri"/>
              </a:rPr>
              <a:t>t</a:t>
            </a:r>
            <a:r>
              <a:rPr sz="2400" spc="0" baseline="3413" dirty="0" smtClean="0">
                <a:latin typeface="Calibri"/>
                <a:cs typeface="Calibri"/>
              </a:rPr>
              <a:t>e</a:t>
            </a:r>
            <a:r>
              <a:rPr sz="2400" spc="-9" baseline="3413" dirty="0" smtClean="0">
                <a:latin typeface="Calibri"/>
                <a:cs typeface="Calibri"/>
              </a:rPr>
              <a:t>k</a:t>
            </a:r>
            <a:r>
              <a:rPr sz="2400" spc="0" baseline="3413" dirty="0" smtClean="0">
                <a:latin typeface="Calibri"/>
                <a:cs typeface="Calibri"/>
              </a:rPr>
              <a:t>n</a:t>
            </a:r>
            <a:r>
              <a:rPr sz="2400" spc="4" baseline="3413" dirty="0" smtClean="0">
                <a:latin typeface="Calibri"/>
                <a:cs typeface="Calibri"/>
              </a:rPr>
              <a:t>i</a:t>
            </a:r>
            <a:r>
              <a:rPr sz="2400" spc="0" baseline="3413" dirty="0" smtClean="0">
                <a:latin typeface="Calibri"/>
                <a:cs typeface="Calibri"/>
              </a:rPr>
              <a:t>k</a:t>
            </a:r>
            <a:r>
              <a:rPr sz="2400" spc="-39" baseline="3413" dirty="0" smtClean="0">
                <a:latin typeface="Calibri"/>
                <a:cs typeface="Calibri"/>
              </a:rPr>
              <a:t> </a:t>
            </a:r>
            <a:r>
              <a:rPr sz="2400" spc="0" baseline="3413" dirty="0" smtClean="0">
                <a:latin typeface="Calibri"/>
                <a:cs typeface="Calibri"/>
              </a:rPr>
              <a:t>d</a:t>
            </a:r>
            <a:r>
              <a:rPr sz="2400" spc="4" baseline="3413" dirty="0" smtClean="0">
                <a:latin typeface="Calibri"/>
                <a:cs typeface="Calibri"/>
              </a:rPr>
              <a:t>a</a:t>
            </a:r>
            <a:r>
              <a:rPr sz="2400" spc="0" baseline="3413" dirty="0" smtClean="0">
                <a:latin typeface="Calibri"/>
                <a:cs typeface="Calibri"/>
              </a:rPr>
              <a:t>n</a:t>
            </a:r>
            <a:endParaRPr sz="1600">
              <a:latin typeface="Calibri"/>
              <a:cs typeface="Calibri"/>
            </a:endParaRPr>
          </a:p>
        </p:txBody>
      </p:sp>
      <p:sp>
        <p:nvSpPr>
          <p:cNvPr id="23" name="object 23"/>
          <p:cNvSpPr txBox="1"/>
          <p:nvPr/>
        </p:nvSpPr>
        <p:spPr>
          <a:xfrm>
            <a:off x="2833878" y="4196080"/>
            <a:ext cx="741184" cy="228092"/>
          </a:xfrm>
          <a:prstGeom prst="rect">
            <a:avLst/>
          </a:prstGeom>
        </p:spPr>
        <p:txBody>
          <a:bodyPr wrap="square" lIns="0" tIns="0" rIns="0" bIns="0" rtlCol="0">
            <a:noAutofit/>
          </a:bodyPr>
          <a:lstStyle/>
          <a:p>
            <a:pPr marL="12700">
              <a:lnSpc>
                <a:spcPts val="1725"/>
              </a:lnSpc>
              <a:spcBef>
                <a:spcPts val="86"/>
              </a:spcBef>
            </a:pPr>
            <a:r>
              <a:rPr sz="2400" spc="-4" baseline="3413" dirty="0" smtClean="0">
                <a:latin typeface="Calibri"/>
                <a:cs typeface="Calibri"/>
              </a:rPr>
              <a:t>t</a:t>
            </a:r>
            <a:r>
              <a:rPr sz="2400" spc="0" baseline="3413" dirty="0" smtClean="0">
                <a:latin typeface="Calibri"/>
                <a:cs typeface="Calibri"/>
              </a:rPr>
              <a:t>e</a:t>
            </a:r>
            <a:r>
              <a:rPr sz="2400" spc="-4" baseline="3413" dirty="0" smtClean="0">
                <a:latin typeface="Calibri"/>
                <a:cs typeface="Calibri"/>
              </a:rPr>
              <a:t>rt</a:t>
            </a:r>
            <a:r>
              <a:rPr sz="2400" spc="0" baseline="3413" dirty="0" smtClean="0">
                <a:latin typeface="Calibri"/>
                <a:cs typeface="Calibri"/>
              </a:rPr>
              <a:t>e</a:t>
            </a:r>
            <a:r>
              <a:rPr sz="2400" spc="-14" baseline="3413" dirty="0" smtClean="0">
                <a:latin typeface="Calibri"/>
                <a:cs typeface="Calibri"/>
              </a:rPr>
              <a:t>n</a:t>
            </a:r>
            <a:r>
              <a:rPr sz="2400" spc="4" baseline="3413" dirty="0" smtClean="0">
                <a:latin typeface="Calibri"/>
                <a:cs typeface="Calibri"/>
              </a:rPr>
              <a:t>t</a:t>
            </a:r>
            <a:r>
              <a:rPr sz="2400" spc="0" baseline="3413" dirty="0" smtClean="0">
                <a:latin typeface="Calibri"/>
                <a:cs typeface="Calibri"/>
              </a:rPr>
              <a:t>u</a:t>
            </a:r>
            <a:endParaRPr sz="1600">
              <a:latin typeface="Calibri"/>
              <a:cs typeface="Calibri"/>
            </a:endParaRPr>
          </a:p>
        </p:txBody>
      </p:sp>
      <p:sp>
        <p:nvSpPr>
          <p:cNvPr id="22" name="object 22"/>
          <p:cNvSpPr txBox="1"/>
          <p:nvPr/>
        </p:nvSpPr>
        <p:spPr>
          <a:xfrm>
            <a:off x="2830449" y="4852543"/>
            <a:ext cx="1722706" cy="228092"/>
          </a:xfrm>
          <a:prstGeom prst="rect">
            <a:avLst/>
          </a:prstGeom>
        </p:spPr>
        <p:txBody>
          <a:bodyPr wrap="square" lIns="0" tIns="0" rIns="0" bIns="0" rtlCol="0">
            <a:noAutofit/>
          </a:bodyPr>
          <a:lstStyle/>
          <a:p>
            <a:pPr marL="12700">
              <a:lnSpc>
                <a:spcPts val="1725"/>
              </a:lnSpc>
              <a:spcBef>
                <a:spcPts val="86"/>
              </a:spcBef>
            </a:pPr>
            <a:r>
              <a:rPr sz="2400" spc="-9" baseline="3413" dirty="0" smtClean="0">
                <a:latin typeface="Calibri"/>
                <a:cs typeface="Calibri"/>
              </a:rPr>
              <a:t>v</a:t>
            </a:r>
            <a:r>
              <a:rPr sz="2400" spc="0" baseline="3413" dirty="0" smtClean="0">
                <a:latin typeface="Calibri"/>
                <a:cs typeface="Calibri"/>
              </a:rPr>
              <a:t>o</a:t>
            </a:r>
            <a:r>
              <a:rPr sz="2400" spc="-29" baseline="3413" dirty="0" smtClean="0">
                <a:latin typeface="Calibri"/>
                <a:cs typeface="Calibri"/>
              </a:rPr>
              <a:t>k</a:t>
            </a:r>
            <a:r>
              <a:rPr sz="2400" spc="0" baseline="3413" dirty="0" smtClean="0">
                <a:latin typeface="Calibri"/>
                <a:cs typeface="Calibri"/>
              </a:rPr>
              <a:t>as</a:t>
            </a:r>
            <a:r>
              <a:rPr sz="2400" spc="4" baseline="3413" dirty="0" smtClean="0">
                <a:latin typeface="Calibri"/>
                <a:cs typeface="Calibri"/>
              </a:rPr>
              <a:t>i</a:t>
            </a:r>
            <a:r>
              <a:rPr sz="2400" spc="0" baseline="3413" dirty="0" smtClean="0">
                <a:latin typeface="Calibri"/>
                <a:cs typeface="Calibri"/>
              </a:rPr>
              <a:t>ona</a:t>
            </a:r>
            <a:r>
              <a:rPr sz="2400" spc="9" baseline="3413" dirty="0" smtClean="0">
                <a:latin typeface="Calibri"/>
                <a:cs typeface="Calibri"/>
              </a:rPr>
              <a:t>l</a:t>
            </a:r>
            <a:r>
              <a:rPr sz="2400" spc="0" baseline="3413" dirty="0" smtClean="0">
                <a:latin typeface="Calibri"/>
                <a:cs typeface="Calibri"/>
              </a:rPr>
              <a:t>/</a:t>
            </a:r>
            <a:r>
              <a:rPr sz="2400" spc="-54" baseline="3413" dirty="0" smtClean="0">
                <a:latin typeface="Calibri"/>
                <a:cs typeface="Calibri"/>
              </a:rPr>
              <a:t>k</a:t>
            </a:r>
            <a:r>
              <a:rPr sz="2400" spc="0" baseline="3413" dirty="0" smtClean="0">
                <a:latin typeface="Calibri"/>
                <a:cs typeface="Calibri"/>
              </a:rPr>
              <a:t>ejuruan</a:t>
            </a:r>
            <a:endParaRPr sz="1600">
              <a:latin typeface="Calibri"/>
              <a:cs typeface="Calibri"/>
            </a:endParaRPr>
          </a:p>
        </p:txBody>
      </p:sp>
      <p:sp>
        <p:nvSpPr>
          <p:cNvPr id="21" name="object 21"/>
          <p:cNvSpPr txBox="1"/>
          <p:nvPr/>
        </p:nvSpPr>
        <p:spPr>
          <a:xfrm>
            <a:off x="2830449" y="5584418"/>
            <a:ext cx="1722706" cy="228091"/>
          </a:xfrm>
          <a:prstGeom prst="rect">
            <a:avLst/>
          </a:prstGeom>
        </p:spPr>
        <p:txBody>
          <a:bodyPr wrap="square" lIns="0" tIns="0" rIns="0" bIns="0" rtlCol="0">
            <a:noAutofit/>
          </a:bodyPr>
          <a:lstStyle/>
          <a:p>
            <a:pPr marL="12700">
              <a:lnSpc>
                <a:spcPts val="1725"/>
              </a:lnSpc>
              <a:spcBef>
                <a:spcPts val="86"/>
              </a:spcBef>
            </a:pPr>
            <a:r>
              <a:rPr sz="2400" spc="-9" baseline="3413" dirty="0" err="1" smtClean="0">
                <a:latin typeface="Calibri"/>
                <a:cs typeface="Calibri"/>
              </a:rPr>
              <a:t>v</a:t>
            </a:r>
            <a:r>
              <a:rPr sz="2400" spc="0" baseline="3413" dirty="0" err="1" smtClean="0">
                <a:latin typeface="Calibri"/>
                <a:cs typeface="Calibri"/>
              </a:rPr>
              <a:t>o</a:t>
            </a:r>
            <a:r>
              <a:rPr sz="2400" spc="-29" baseline="3413" dirty="0" err="1" smtClean="0">
                <a:latin typeface="Calibri"/>
                <a:cs typeface="Calibri"/>
              </a:rPr>
              <a:t>k</a:t>
            </a:r>
            <a:r>
              <a:rPr sz="2400" spc="0" baseline="3413" dirty="0" err="1" smtClean="0">
                <a:latin typeface="Calibri"/>
                <a:cs typeface="Calibri"/>
              </a:rPr>
              <a:t>as</a:t>
            </a:r>
            <a:r>
              <a:rPr sz="2400" spc="4" baseline="3413" dirty="0" err="1" smtClean="0">
                <a:latin typeface="Calibri"/>
                <a:cs typeface="Calibri"/>
              </a:rPr>
              <a:t>i</a:t>
            </a:r>
            <a:r>
              <a:rPr sz="2400" spc="0" baseline="3413" dirty="0" err="1" smtClean="0">
                <a:latin typeface="Calibri"/>
                <a:cs typeface="Calibri"/>
              </a:rPr>
              <a:t>ona</a:t>
            </a:r>
            <a:r>
              <a:rPr sz="2400" spc="9" baseline="3413" dirty="0" err="1" smtClean="0">
                <a:latin typeface="Calibri"/>
                <a:cs typeface="Calibri"/>
              </a:rPr>
              <a:t>l</a:t>
            </a:r>
            <a:r>
              <a:rPr sz="2400" spc="0" baseline="3413" dirty="0" smtClean="0">
                <a:latin typeface="Calibri"/>
                <a:cs typeface="Calibri"/>
              </a:rPr>
              <a:t>/ </a:t>
            </a:r>
            <a:r>
              <a:rPr sz="2400" spc="-54" baseline="3413" dirty="0" err="1" smtClean="0">
                <a:latin typeface="Calibri"/>
                <a:cs typeface="Calibri"/>
              </a:rPr>
              <a:t>k</a:t>
            </a:r>
            <a:r>
              <a:rPr sz="2400" spc="0" baseline="3413" dirty="0" err="1" smtClean="0">
                <a:latin typeface="Calibri"/>
                <a:cs typeface="Calibri"/>
              </a:rPr>
              <a:t>ejuruan</a:t>
            </a:r>
            <a:endParaRPr sz="1600" dirty="0">
              <a:latin typeface="Calibri"/>
              <a:cs typeface="Calibri"/>
            </a:endParaRPr>
          </a:p>
        </p:txBody>
      </p:sp>
      <p:sp>
        <p:nvSpPr>
          <p:cNvPr id="20" name="object 20"/>
          <p:cNvSpPr txBox="1"/>
          <p:nvPr/>
        </p:nvSpPr>
        <p:spPr>
          <a:xfrm>
            <a:off x="2830449" y="6072098"/>
            <a:ext cx="1905977" cy="228092"/>
          </a:xfrm>
          <a:prstGeom prst="rect">
            <a:avLst/>
          </a:prstGeom>
        </p:spPr>
        <p:txBody>
          <a:bodyPr wrap="square" lIns="0" tIns="0" rIns="0" bIns="0" rtlCol="0">
            <a:noAutofit/>
          </a:bodyPr>
          <a:lstStyle/>
          <a:p>
            <a:pPr marL="12700">
              <a:lnSpc>
                <a:spcPts val="1725"/>
              </a:lnSpc>
              <a:spcBef>
                <a:spcPts val="86"/>
              </a:spcBef>
            </a:pPr>
            <a:r>
              <a:rPr sz="2400" spc="0" baseline="3413" dirty="0" smtClean="0">
                <a:latin typeface="Calibri"/>
                <a:cs typeface="Calibri"/>
              </a:rPr>
              <a:t>d</a:t>
            </a:r>
            <a:r>
              <a:rPr sz="2400" spc="4" baseline="3413" dirty="0" smtClean="0">
                <a:latin typeface="Calibri"/>
                <a:cs typeface="Calibri"/>
              </a:rPr>
              <a:t>a</a:t>
            </a:r>
            <a:r>
              <a:rPr sz="2400" spc="0" baseline="3413" dirty="0" smtClean="0">
                <a:latin typeface="Calibri"/>
                <a:cs typeface="Calibri"/>
              </a:rPr>
              <a:t>n</a:t>
            </a:r>
            <a:r>
              <a:rPr sz="2400" spc="-39" baseline="3413" dirty="0" smtClean="0">
                <a:latin typeface="Calibri"/>
                <a:cs typeface="Calibri"/>
              </a:rPr>
              <a:t> </a:t>
            </a:r>
            <a:r>
              <a:rPr sz="2400" spc="-4" baseline="3413" dirty="0" smtClean="0">
                <a:latin typeface="Calibri"/>
                <a:cs typeface="Calibri"/>
              </a:rPr>
              <a:t>t</a:t>
            </a:r>
            <a:r>
              <a:rPr sz="2400" spc="0" baseline="3413" dirty="0" smtClean="0">
                <a:latin typeface="Calibri"/>
                <a:cs typeface="Calibri"/>
              </a:rPr>
              <a:t>e</a:t>
            </a:r>
            <a:r>
              <a:rPr sz="2400" spc="-9" baseline="3413" dirty="0" smtClean="0">
                <a:latin typeface="Calibri"/>
                <a:cs typeface="Calibri"/>
              </a:rPr>
              <a:t>k</a:t>
            </a:r>
            <a:r>
              <a:rPr sz="2400" spc="0" baseline="3413" dirty="0" smtClean="0">
                <a:latin typeface="Calibri"/>
                <a:cs typeface="Calibri"/>
              </a:rPr>
              <a:t>n</a:t>
            </a:r>
            <a:r>
              <a:rPr sz="2400" spc="4" baseline="3413" dirty="0" smtClean="0">
                <a:latin typeface="Calibri"/>
                <a:cs typeface="Calibri"/>
              </a:rPr>
              <a:t>i</a:t>
            </a:r>
            <a:r>
              <a:rPr sz="2400" spc="0" baseline="3413" dirty="0" smtClean="0">
                <a:latin typeface="Calibri"/>
                <a:cs typeface="Calibri"/>
              </a:rPr>
              <a:t>k</a:t>
            </a:r>
            <a:r>
              <a:rPr sz="2400" spc="-34" baseline="3413" dirty="0" smtClean="0">
                <a:latin typeface="Calibri"/>
                <a:cs typeface="Calibri"/>
              </a:rPr>
              <a:t> </a:t>
            </a:r>
            <a:r>
              <a:rPr sz="2400" spc="-14" baseline="3413" dirty="0" smtClean="0">
                <a:latin typeface="Calibri"/>
                <a:cs typeface="Calibri"/>
              </a:rPr>
              <a:t>v</a:t>
            </a:r>
            <a:r>
              <a:rPr sz="2400" spc="0" baseline="3413" dirty="0" smtClean="0">
                <a:latin typeface="Calibri"/>
                <a:cs typeface="Calibri"/>
              </a:rPr>
              <a:t>o</a:t>
            </a:r>
            <a:r>
              <a:rPr sz="2400" spc="-29" baseline="3413" dirty="0" smtClean="0">
                <a:latin typeface="Calibri"/>
                <a:cs typeface="Calibri"/>
              </a:rPr>
              <a:t>k</a:t>
            </a:r>
            <a:r>
              <a:rPr sz="2400" spc="0" baseline="3413" dirty="0" smtClean="0">
                <a:latin typeface="Calibri"/>
                <a:cs typeface="Calibri"/>
              </a:rPr>
              <a:t>as</a:t>
            </a:r>
            <a:r>
              <a:rPr sz="2400" spc="4" baseline="3413" dirty="0" smtClean="0">
                <a:latin typeface="Calibri"/>
                <a:cs typeface="Calibri"/>
              </a:rPr>
              <a:t>i</a:t>
            </a:r>
            <a:r>
              <a:rPr sz="2400" spc="0" baseline="3413" dirty="0" smtClean="0">
                <a:latin typeface="Calibri"/>
                <a:cs typeface="Calibri"/>
              </a:rPr>
              <a:t>ona</a:t>
            </a:r>
            <a:r>
              <a:rPr sz="2400" spc="9" baseline="3413" dirty="0" smtClean="0">
                <a:latin typeface="Calibri"/>
                <a:cs typeface="Calibri"/>
              </a:rPr>
              <a:t>l</a:t>
            </a:r>
            <a:r>
              <a:rPr sz="2400" spc="0" baseline="3413" dirty="0" smtClean="0">
                <a:latin typeface="Calibri"/>
                <a:cs typeface="Calibri"/>
              </a:rPr>
              <a:t>/</a:t>
            </a:r>
            <a:endParaRPr sz="1600">
              <a:latin typeface="Calibri"/>
              <a:cs typeface="Calibri"/>
            </a:endParaRPr>
          </a:p>
        </p:txBody>
      </p:sp>
      <p:sp>
        <p:nvSpPr>
          <p:cNvPr id="19" name="object 19"/>
          <p:cNvSpPr txBox="1"/>
          <p:nvPr/>
        </p:nvSpPr>
        <p:spPr>
          <a:xfrm>
            <a:off x="470852" y="4528781"/>
            <a:ext cx="1652460" cy="95542"/>
          </a:xfrm>
          <a:prstGeom prst="rect">
            <a:avLst/>
          </a:prstGeom>
        </p:spPr>
        <p:txBody>
          <a:bodyPr wrap="square" lIns="0" tIns="0" rIns="0" bIns="0" rtlCol="0">
            <a:noAutofit/>
          </a:bodyPr>
          <a:lstStyle/>
          <a:p>
            <a:pPr marL="25400">
              <a:lnSpc>
                <a:spcPts val="750"/>
              </a:lnSpc>
              <a:spcBef>
                <a:spcPts val="2"/>
              </a:spcBef>
            </a:pPr>
            <a:endParaRPr sz="750"/>
          </a:p>
        </p:txBody>
      </p:sp>
      <p:sp>
        <p:nvSpPr>
          <p:cNvPr id="18" name="object 18"/>
          <p:cNvSpPr txBox="1"/>
          <p:nvPr/>
        </p:nvSpPr>
        <p:spPr>
          <a:xfrm>
            <a:off x="2123313" y="4528781"/>
            <a:ext cx="3362515" cy="95542"/>
          </a:xfrm>
          <a:prstGeom prst="rect">
            <a:avLst/>
          </a:prstGeom>
        </p:spPr>
        <p:txBody>
          <a:bodyPr wrap="square" lIns="0" tIns="0" rIns="0" bIns="0" rtlCol="0">
            <a:noAutofit/>
          </a:bodyPr>
          <a:lstStyle/>
          <a:p>
            <a:pPr marL="25400">
              <a:lnSpc>
                <a:spcPts val="750"/>
              </a:lnSpc>
              <a:spcBef>
                <a:spcPts val="2"/>
              </a:spcBef>
            </a:pPr>
            <a:endParaRPr sz="750"/>
          </a:p>
        </p:txBody>
      </p:sp>
      <p:sp>
        <p:nvSpPr>
          <p:cNvPr id="17" name="object 17"/>
          <p:cNvSpPr txBox="1"/>
          <p:nvPr/>
        </p:nvSpPr>
        <p:spPr>
          <a:xfrm>
            <a:off x="5485828" y="4528781"/>
            <a:ext cx="3362515" cy="2057400"/>
          </a:xfrm>
          <a:prstGeom prst="rect">
            <a:avLst/>
          </a:prstGeom>
        </p:spPr>
        <p:txBody>
          <a:bodyPr wrap="square" lIns="0" tIns="0" rIns="0" bIns="0" rtlCol="0">
            <a:noAutofit/>
          </a:bodyPr>
          <a:lstStyle/>
          <a:p>
            <a:pPr>
              <a:lnSpc>
                <a:spcPts val="1300"/>
              </a:lnSpc>
              <a:spcBef>
                <a:spcPts val="82"/>
              </a:spcBef>
            </a:pPr>
            <a:endParaRPr sz="1300"/>
          </a:p>
          <a:p>
            <a:pPr marL="382841" marR="57131" indent="-291084" algn="just">
              <a:lnSpc>
                <a:spcPct val="100097"/>
              </a:lnSpc>
              <a:tabLst>
                <a:tab pos="381000" algn="l"/>
              </a:tabLst>
            </a:pPr>
            <a:r>
              <a:rPr sz="1400" spc="-4" dirty="0" smtClean="0">
                <a:latin typeface="Calibri"/>
                <a:cs typeface="Calibri"/>
              </a:rPr>
              <a:t>1</a:t>
            </a:r>
            <a:r>
              <a:rPr sz="1400" spc="0" dirty="0" smtClean="0">
                <a:latin typeface="Calibri"/>
                <a:cs typeface="Calibri"/>
              </a:rPr>
              <a:t>.	</a:t>
            </a:r>
            <a:r>
              <a:rPr sz="1400" spc="-119" dirty="0" smtClean="0">
                <a:latin typeface="Calibri"/>
                <a:cs typeface="Calibri"/>
              </a:rPr>
              <a:t>T</a:t>
            </a:r>
            <a:r>
              <a:rPr sz="1400" spc="0" dirty="0" smtClean="0">
                <a:latin typeface="Calibri"/>
                <a:cs typeface="Calibri"/>
              </a:rPr>
              <a:t>e</a:t>
            </a:r>
            <a:r>
              <a:rPr sz="1400" spc="-4" dirty="0" smtClean="0">
                <a:latin typeface="Calibri"/>
                <a:cs typeface="Calibri"/>
              </a:rPr>
              <a:t>kn</a:t>
            </a:r>
            <a:r>
              <a:rPr sz="1400" spc="0" dirty="0" smtClean="0">
                <a:latin typeface="Calibri"/>
                <a:cs typeface="Calibri"/>
              </a:rPr>
              <a:t>isi</a:t>
            </a:r>
            <a:r>
              <a:rPr sz="1400" spc="119" dirty="0" smtClean="0">
                <a:latin typeface="Calibri"/>
                <a:cs typeface="Calibri"/>
              </a:rPr>
              <a:t> </a:t>
            </a:r>
            <a:r>
              <a:rPr sz="1400" spc="-4" dirty="0" smtClean="0">
                <a:latin typeface="Calibri"/>
                <a:cs typeface="Calibri"/>
              </a:rPr>
              <a:t>p</a:t>
            </a:r>
            <a:r>
              <a:rPr sz="1400" spc="-19" dirty="0" smtClean="0">
                <a:latin typeface="Calibri"/>
                <a:cs typeface="Calibri"/>
              </a:rPr>
              <a:t>r</a:t>
            </a:r>
            <a:r>
              <a:rPr sz="1400" spc="0" dirty="0" smtClean="0">
                <a:latin typeface="Calibri"/>
                <a:cs typeface="Calibri"/>
              </a:rPr>
              <a:t>o</a:t>
            </a:r>
            <a:r>
              <a:rPr sz="1400" spc="-29" dirty="0" smtClean="0">
                <a:latin typeface="Calibri"/>
                <a:cs typeface="Calibri"/>
              </a:rPr>
              <a:t>f</a:t>
            </a:r>
            <a:r>
              <a:rPr sz="1400" spc="0" dirty="0" smtClean="0">
                <a:latin typeface="Calibri"/>
                <a:cs typeface="Calibri"/>
              </a:rPr>
              <a:t>esi</a:t>
            </a:r>
            <a:r>
              <a:rPr sz="1400" spc="4" dirty="0" smtClean="0">
                <a:latin typeface="Calibri"/>
                <a:cs typeface="Calibri"/>
              </a:rPr>
              <a:t>o</a:t>
            </a:r>
            <a:r>
              <a:rPr sz="1400" spc="-4" dirty="0" smtClean="0">
                <a:latin typeface="Calibri"/>
                <a:cs typeface="Calibri"/>
              </a:rPr>
              <a:t>n</a:t>
            </a:r>
            <a:r>
              <a:rPr sz="1400" spc="0" dirty="0" smtClean="0">
                <a:latin typeface="Calibri"/>
                <a:cs typeface="Calibri"/>
              </a:rPr>
              <a:t>al</a:t>
            </a:r>
            <a:r>
              <a:rPr sz="1400" spc="109" dirty="0" smtClean="0">
                <a:latin typeface="Calibri"/>
                <a:cs typeface="Calibri"/>
              </a:rPr>
              <a:t> </a:t>
            </a:r>
            <a:r>
              <a:rPr sz="1400" spc="4" dirty="0" smtClean="0">
                <a:latin typeface="Calibri"/>
                <a:cs typeface="Calibri"/>
              </a:rPr>
              <a:t>d</a:t>
            </a:r>
            <a:r>
              <a:rPr sz="1400" spc="0" dirty="0" smtClean="0">
                <a:latin typeface="Calibri"/>
                <a:cs typeface="Calibri"/>
              </a:rPr>
              <a:t>a</a:t>
            </a:r>
            <a:r>
              <a:rPr sz="1400" spc="-4" dirty="0" smtClean="0">
                <a:latin typeface="Calibri"/>
                <a:cs typeface="Calibri"/>
              </a:rPr>
              <a:t>n</a:t>
            </a:r>
            <a:r>
              <a:rPr sz="1400" spc="-25" dirty="0" smtClean="0">
                <a:latin typeface="Calibri"/>
                <a:cs typeface="Calibri"/>
              </a:rPr>
              <a:t>/</a:t>
            </a:r>
            <a:r>
              <a:rPr sz="1400" spc="-14" dirty="0" smtClean="0">
                <a:latin typeface="Calibri"/>
                <a:cs typeface="Calibri"/>
              </a:rPr>
              <a:t>at</a:t>
            </a:r>
            <a:r>
              <a:rPr sz="1400" spc="0" dirty="0" smtClean="0">
                <a:latin typeface="Calibri"/>
                <a:cs typeface="Calibri"/>
              </a:rPr>
              <a:t>au</a:t>
            </a:r>
            <a:r>
              <a:rPr sz="1400" spc="109" dirty="0" smtClean="0">
                <a:latin typeface="Calibri"/>
                <a:cs typeface="Calibri"/>
              </a:rPr>
              <a:t> </a:t>
            </a:r>
            <a:r>
              <a:rPr sz="1400" spc="4" dirty="0" smtClean="0">
                <a:latin typeface="Calibri"/>
                <a:cs typeface="Calibri"/>
              </a:rPr>
              <a:t>p</a:t>
            </a:r>
            <a:r>
              <a:rPr sz="1400" spc="0" dirty="0" smtClean="0">
                <a:latin typeface="Calibri"/>
                <a:cs typeface="Calibri"/>
              </a:rPr>
              <a:t>enu</a:t>
            </a:r>
            <a:r>
              <a:rPr sz="1400" spc="-9" dirty="0" smtClean="0">
                <a:latin typeface="Calibri"/>
                <a:cs typeface="Calibri"/>
              </a:rPr>
              <a:t>n</a:t>
            </a:r>
            <a:r>
              <a:rPr sz="1400" spc="0" dirty="0" smtClean="0">
                <a:latin typeface="Calibri"/>
                <a:cs typeface="Calibri"/>
              </a:rPr>
              <a:t>j</a:t>
            </a:r>
            <a:r>
              <a:rPr sz="1400" spc="9" dirty="0" smtClean="0">
                <a:latin typeface="Calibri"/>
                <a:cs typeface="Calibri"/>
              </a:rPr>
              <a:t>a</a:t>
            </a:r>
            <a:r>
              <a:rPr sz="1400" spc="-4" dirty="0" smtClean="0">
                <a:latin typeface="Calibri"/>
                <a:cs typeface="Calibri"/>
              </a:rPr>
              <a:t>n</a:t>
            </a:r>
            <a:r>
              <a:rPr sz="1400" spc="0" dirty="0" smtClean="0">
                <a:latin typeface="Calibri"/>
                <a:cs typeface="Calibri"/>
              </a:rPr>
              <a:t>g </a:t>
            </a:r>
            <a:r>
              <a:rPr sz="1400" spc="-4" dirty="0" smtClean="0">
                <a:latin typeface="Calibri"/>
                <a:cs typeface="Calibri"/>
              </a:rPr>
              <a:t>p</a:t>
            </a:r>
            <a:r>
              <a:rPr sz="1400" spc="-19" dirty="0" smtClean="0">
                <a:latin typeface="Calibri"/>
                <a:cs typeface="Calibri"/>
              </a:rPr>
              <a:t>r</a:t>
            </a:r>
            <a:r>
              <a:rPr sz="1400" spc="0" dirty="0" smtClean="0">
                <a:latin typeface="Calibri"/>
                <a:cs typeface="Calibri"/>
              </a:rPr>
              <a:t>o</a:t>
            </a:r>
            <a:r>
              <a:rPr sz="1400" spc="-29" dirty="0" smtClean="0">
                <a:latin typeface="Calibri"/>
                <a:cs typeface="Calibri"/>
              </a:rPr>
              <a:t>f</a:t>
            </a:r>
            <a:r>
              <a:rPr sz="1400" spc="0" dirty="0" smtClean="0">
                <a:latin typeface="Calibri"/>
                <a:cs typeface="Calibri"/>
              </a:rPr>
              <a:t>esi</a:t>
            </a:r>
            <a:r>
              <a:rPr sz="1400" spc="4" dirty="0" smtClean="0">
                <a:latin typeface="Calibri"/>
                <a:cs typeface="Calibri"/>
              </a:rPr>
              <a:t>o</a:t>
            </a:r>
            <a:r>
              <a:rPr sz="1400" spc="-4" dirty="0" smtClean="0">
                <a:latin typeface="Calibri"/>
                <a:cs typeface="Calibri"/>
              </a:rPr>
              <a:t>n</a:t>
            </a:r>
            <a:r>
              <a:rPr sz="1400" spc="0" dirty="0" smtClean="0">
                <a:latin typeface="Calibri"/>
                <a:cs typeface="Calibri"/>
              </a:rPr>
              <a:t>al</a:t>
            </a:r>
            <a:r>
              <a:rPr sz="1400" spc="4" dirty="0" smtClean="0">
                <a:latin typeface="Calibri"/>
                <a:cs typeface="Calibri"/>
              </a:rPr>
              <a:t> </a:t>
            </a:r>
            <a:r>
              <a:rPr sz="1400" spc="-4" dirty="0" smtClean="0">
                <a:latin typeface="Calibri"/>
                <a:cs typeface="Calibri"/>
              </a:rPr>
              <a:t>d</a:t>
            </a:r>
            <a:r>
              <a:rPr sz="1400" spc="0" dirty="0" smtClean="0">
                <a:latin typeface="Calibri"/>
                <a:cs typeface="Calibri"/>
              </a:rPr>
              <a:t>e</a:t>
            </a:r>
            <a:r>
              <a:rPr sz="1400" spc="-9" dirty="0" smtClean="0">
                <a:latin typeface="Calibri"/>
                <a:cs typeface="Calibri"/>
              </a:rPr>
              <a:t>ng</a:t>
            </a:r>
            <a:r>
              <a:rPr sz="1400" spc="0" dirty="0" smtClean="0">
                <a:latin typeface="Calibri"/>
                <a:cs typeface="Calibri"/>
              </a:rPr>
              <a:t>an</a:t>
            </a:r>
            <a:r>
              <a:rPr sz="1400" spc="4" dirty="0" smtClean="0">
                <a:latin typeface="Calibri"/>
                <a:cs typeface="Calibri"/>
              </a:rPr>
              <a:t> p</a:t>
            </a:r>
            <a:r>
              <a:rPr sz="1400" spc="0" dirty="0" smtClean="0">
                <a:latin typeface="Calibri"/>
                <a:cs typeface="Calibri"/>
              </a:rPr>
              <a:t>e</a:t>
            </a:r>
            <a:r>
              <a:rPr sz="1400" spc="-9" dirty="0" smtClean="0">
                <a:latin typeface="Calibri"/>
                <a:cs typeface="Calibri"/>
              </a:rPr>
              <a:t>n</a:t>
            </a:r>
            <a:r>
              <a:rPr sz="1400" spc="-4" dirty="0" smtClean="0">
                <a:latin typeface="Calibri"/>
                <a:cs typeface="Calibri"/>
              </a:rPr>
              <a:t>d</a:t>
            </a:r>
            <a:r>
              <a:rPr sz="1400" spc="9" dirty="0" smtClean="0">
                <a:latin typeface="Calibri"/>
                <a:cs typeface="Calibri"/>
              </a:rPr>
              <a:t>i</a:t>
            </a:r>
            <a:r>
              <a:rPr sz="1400" spc="-4" dirty="0" smtClean="0">
                <a:latin typeface="Calibri"/>
                <a:cs typeface="Calibri"/>
              </a:rPr>
              <a:t>d</a:t>
            </a:r>
            <a:r>
              <a:rPr sz="1400" spc="0" dirty="0" smtClean="0">
                <a:latin typeface="Calibri"/>
                <a:cs typeface="Calibri"/>
              </a:rPr>
              <a:t>i</a:t>
            </a:r>
            <a:r>
              <a:rPr sz="1400" spc="-25" dirty="0" smtClean="0">
                <a:latin typeface="Calibri"/>
                <a:cs typeface="Calibri"/>
              </a:rPr>
              <a:t>k</a:t>
            </a:r>
            <a:r>
              <a:rPr sz="1400" spc="9" dirty="0" smtClean="0">
                <a:latin typeface="Calibri"/>
                <a:cs typeface="Calibri"/>
              </a:rPr>
              <a:t>a</a:t>
            </a:r>
            <a:r>
              <a:rPr sz="1400" spc="0" dirty="0" smtClean="0">
                <a:latin typeface="Calibri"/>
                <a:cs typeface="Calibri"/>
              </a:rPr>
              <a:t>n </a:t>
            </a:r>
            <a:r>
              <a:rPr sz="1400" spc="-4" dirty="0" smtClean="0">
                <a:latin typeface="Calibri"/>
                <a:cs typeface="Calibri"/>
              </a:rPr>
              <a:t>m</a:t>
            </a:r>
            <a:r>
              <a:rPr sz="1400" spc="0" dirty="0" smtClean="0">
                <a:latin typeface="Calibri"/>
                <a:cs typeface="Calibri"/>
              </a:rPr>
              <a:t>i</a:t>
            </a:r>
            <a:r>
              <a:rPr sz="1400" spc="4" dirty="0" smtClean="0">
                <a:latin typeface="Calibri"/>
                <a:cs typeface="Calibri"/>
              </a:rPr>
              <a:t>n</a:t>
            </a:r>
            <a:r>
              <a:rPr sz="1400" spc="0" dirty="0" smtClean="0">
                <a:latin typeface="Calibri"/>
                <a:cs typeface="Calibri"/>
              </a:rPr>
              <a:t>i</a:t>
            </a:r>
            <a:r>
              <a:rPr sz="1400" spc="-4" dirty="0" smtClean="0">
                <a:latin typeface="Calibri"/>
                <a:cs typeface="Calibri"/>
              </a:rPr>
              <a:t>m</a:t>
            </a:r>
            <a:r>
              <a:rPr sz="1400" spc="0" dirty="0" smtClean="0">
                <a:latin typeface="Calibri"/>
                <a:cs typeface="Calibri"/>
              </a:rPr>
              <a:t>al S</a:t>
            </a:r>
            <a:r>
              <a:rPr sz="1400" spc="-104" dirty="0" smtClean="0">
                <a:latin typeface="Calibri"/>
                <a:cs typeface="Calibri"/>
              </a:rPr>
              <a:t>L</a:t>
            </a:r>
            <a:r>
              <a:rPr sz="1400" spc="-109" dirty="0" smtClean="0">
                <a:latin typeface="Calibri"/>
                <a:cs typeface="Calibri"/>
              </a:rPr>
              <a:t>T</a:t>
            </a:r>
            <a:r>
              <a:rPr sz="1400" spc="0" dirty="0" smtClean="0">
                <a:latin typeface="Calibri"/>
                <a:cs typeface="Calibri"/>
              </a:rPr>
              <a:t>A</a:t>
            </a:r>
            <a:r>
              <a:rPr sz="1400" spc="9" dirty="0" smtClean="0">
                <a:latin typeface="Calibri"/>
                <a:cs typeface="Calibri"/>
              </a:rPr>
              <a:t> </a:t>
            </a:r>
            <a:r>
              <a:rPr sz="1400" spc="-4" dirty="0" smtClean="0">
                <a:latin typeface="Calibri"/>
                <a:cs typeface="Calibri"/>
              </a:rPr>
              <a:t>d</a:t>
            </a:r>
            <a:r>
              <a:rPr sz="1400" spc="0" dirty="0" smtClean="0">
                <a:latin typeface="Calibri"/>
                <a:cs typeface="Calibri"/>
              </a:rPr>
              <a:t>an s</a:t>
            </a:r>
            <a:r>
              <a:rPr sz="1400" spc="-9" dirty="0" smtClean="0">
                <a:latin typeface="Calibri"/>
                <a:cs typeface="Calibri"/>
              </a:rPr>
              <a:t>e</a:t>
            </a:r>
            <a:r>
              <a:rPr sz="1400" spc="0" dirty="0" smtClean="0">
                <a:latin typeface="Calibri"/>
                <a:cs typeface="Calibri"/>
              </a:rPr>
              <a:t>ti</a:t>
            </a:r>
            <a:r>
              <a:rPr sz="1400" spc="4" dirty="0" smtClean="0">
                <a:latin typeface="Calibri"/>
                <a:cs typeface="Calibri"/>
              </a:rPr>
              <a:t>n</a:t>
            </a:r>
            <a:r>
              <a:rPr sz="1400" spc="9" dirty="0" smtClean="0">
                <a:latin typeface="Calibri"/>
                <a:cs typeface="Calibri"/>
              </a:rPr>
              <a:t>g</a:t>
            </a:r>
            <a:r>
              <a:rPr sz="1400" spc="0" dirty="0" smtClean="0">
                <a:latin typeface="Calibri"/>
                <a:cs typeface="Calibri"/>
              </a:rPr>
              <a:t>g</a:t>
            </a:r>
            <a:r>
              <a:rPr sz="1400" spc="4" dirty="0" smtClean="0">
                <a:latin typeface="Calibri"/>
                <a:cs typeface="Calibri"/>
              </a:rPr>
              <a:t>i</a:t>
            </a:r>
            <a:r>
              <a:rPr sz="1400" spc="0" dirty="0" smtClean="0">
                <a:latin typeface="Calibri"/>
                <a:cs typeface="Calibri"/>
              </a:rPr>
              <a:t>-t</a:t>
            </a:r>
            <a:r>
              <a:rPr sz="1400" spc="9" dirty="0" smtClean="0">
                <a:latin typeface="Calibri"/>
                <a:cs typeface="Calibri"/>
              </a:rPr>
              <a:t>i</a:t>
            </a:r>
            <a:r>
              <a:rPr sz="1400" spc="4" dirty="0" smtClean="0">
                <a:latin typeface="Calibri"/>
                <a:cs typeface="Calibri"/>
              </a:rPr>
              <a:t>n</a:t>
            </a:r>
            <a:r>
              <a:rPr sz="1400" spc="9" dirty="0" smtClean="0">
                <a:latin typeface="Calibri"/>
                <a:cs typeface="Calibri"/>
              </a:rPr>
              <a:t>g</a:t>
            </a:r>
            <a:r>
              <a:rPr sz="1400" spc="0" dirty="0" smtClean="0">
                <a:latin typeface="Calibri"/>
                <a:cs typeface="Calibri"/>
              </a:rPr>
              <a:t>gi</a:t>
            </a:r>
            <a:r>
              <a:rPr sz="1400" spc="-29" dirty="0" smtClean="0">
                <a:latin typeface="Calibri"/>
                <a:cs typeface="Calibri"/>
              </a:rPr>
              <a:t>n</a:t>
            </a:r>
            <a:r>
              <a:rPr sz="1400" spc="-25" dirty="0" smtClean="0">
                <a:latin typeface="Calibri"/>
                <a:cs typeface="Calibri"/>
              </a:rPr>
              <a:t>y</a:t>
            </a:r>
            <a:r>
              <a:rPr sz="1400" spc="0" dirty="0" smtClean="0">
                <a:latin typeface="Calibri"/>
                <a:cs typeface="Calibri"/>
              </a:rPr>
              <a:t>a</a:t>
            </a:r>
            <a:r>
              <a:rPr sz="1400" spc="4" dirty="0" smtClean="0">
                <a:latin typeface="Calibri"/>
                <a:cs typeface="Calibri"/>
              </a:rPr>
              <a:t> </a:t>
            </a:r>
            <a:r>
              <a:rPr sz="1400" spc="0" dirty="0" smtClean="0">
                <a:latin typeface="Calibri"/>
                <a:cs typeface="Calibri"/>
              </a:rPr>
              <a:t>D</a:t>
            </a:r>
            <a:r>
              <a:rPr sz="1400" spc="14" dirty="0" smtClean="0">
                <a:latin typeface="Calibri"/>
                <a:cs typeface="Calibri"/>
              </a:rPr>
              <a:t>i</a:t>
            </a:r>
            <a:r>
              <a:rPr sz="1400" spc="-4" dirty="0" smtClean="0">
                <a:latin typeface="Calibri"/>
                <a:cs typeface="Calibri"/>
              </a:rPr>
              <a:t>p</a:t>
            </a:r>
            <a:r>
              <a:rPr sz="1400" spc="0" dirty="0" smtClean="0">
                <a:latin typeface="Calibri"/>
                <a:cs typeface="Calibri"/>
              </a:rPr>
              <a:t>l</a:t>
            </a:r>
            <a:r>
              <a:rPr sz="1400" spc="4" dirty="0" smtClean="0">
                <a:latin typeface="Calibri"/>
                <a:cs typeface="Calibri"/>
              </a:rPr>
              <a:t>o</a:t>
            </a:r>
            <a:r>
              <a:rPr sz="1400" spc="-4" dirty="0" smtClean="0">
                <a:latin typeface="Calibri"/>
                <a:cs typeface="Calibri"/>
              </a:rPr>
              <a:t>m</a:t>
            </a:r>
            <a:r>
              <a:rPr sz="1400" spc="0" dirty="0" smtClean="0">
                <a:latin typeface="Calibri"/>
                <a:cs typeface="Calibri"/>
              </a:rPr>
              <a:t>a</a:t>
            </a:r>
            <a:r>
              <a:rPr sz="1400" spc="9" dirty="0" smtClean="0">
                <a:latin typeface="Calibri"/>
                <a:cs typeface="Calibri"/>
              </a:rPr>
              <a:t> </a:t>
            </a:r>
            <a:r>
              <a:rPr sz="1400" spc="-4" dirty="0" smtClean="0">
                <a:latin typeface="Calibri"/>
                <a:cs typeface="Calibri"/>
              </a:rPr>
              <a:t>III (</a:t>
            </a:r>
            <a:r>
              <a:rPr sz="1400" spc="0" dirty="0" smtClean="0">
                <a:latin typeface="Calibri"/>
                <a:cs typeface="Calibri"/>
              </a:rPr>
              <a:t>D-</a:t>
            </a:r>
            <a:r>
              <a:rPr sz="1400" spc="-4" dirty="0" smtClean="0">
                <a:latin typeface="Calibri"/>
                <a:cs typeface="Calibri"/>
              </a:rPr>
              <a:t>3)</a:t>
            </a:r>
            <a:r>
              <a:rPr sz="1400" spc="0" dirty="0" smtClean="0">
                <a:latin typeface="Calibri"/>
                <a:cs typeface="Calibri"/>
              </a:rPr>
              <a:t>;</a:t>
            </a:r>
            <a:endParaRPr sz="1400">
              <a:latin typeface="Calibri"/>
              <a:cs typeface="Calibri"/>
            </a:endParaRPr>
          </a:p>
          <a:p>
            <a:pPr marL="382841" marR="58676" indent="-291084" algn="just">
              <a:lnSpc>
                <a:spcPct val="99995"/>
              </a:lnSpc>
              <a:tabLst>
                <a:tab pos="381000" algn="l"/>
              </a:tabLst>
            </a:pPr>
            <a:r>
              <a:rPr sz="1400" spc="-4" dirty="0" smtClean="0">
                <a:latin typeface="Calibri"/>
                <a:cs typeface="Calibri"/>
              </a:rPr>
              <a:t>2</a:t>
            </a:r>
            <a:r>
              <a:rPr sz="1400" spc="0" dirty="0" smtClean="0">
                <a:latin typeface="Calibri"/>
                <a:cs typeface="Calibri"/>
              </a:rPr>
              <a:t>.	Me</a:t>
            </a:r>
            <a:r>
              <a:rPr sz="1400" spc="-9" dirty="0" smtClean="0">
                <a:latin typeface="Calibri"/>
                <a:cs typeface="Calibri"/>
              </a:rPr>
              <a:t>m</a:t>
            </a:r>
            <a:r>
              <a:rPr sz="1400" spc="0" dirty="0" smtClean="0">
                <a:latin typeface="Calibri"/>
                <a:cs typeface="Calibri"/>
              </a:rPr>
              <a:t>iliki      </a:t>
            </a:r>
            <a:r>
              <a:rPr sz="1400" spc="266" dirty="0" smtClean="0">
                <a:latin typeface="Calibri"/>
                <a:cs typeface="Calibri"/>
              </a:rPr>
              <a:t> </a:t>
            </a:r>
            <a:r>
              <a:rPr sz="1400" spc="-50" dirty="0" smtClean="0">
                <a:latin typeface="Calibri"/>
                <a:cs typeface="Calibri"/>
              </a:rPr>
              <a:t>k</a:t>
            </a:r>
            <a:r>
              <a:rPr sz="1400" spc="0" dirty="0" smtClean="0">
                <a:latin typeface="Calibri"/>
                <a:cs typeface="Calibri"/>
              </a:rPr>
              <a:t>e</a:t>
            </a:r>
            <a:r>
              <a:rPr sz="1400" spc="-9" dirty="0" smtClean="0">
                <a:latin typeface="Calibri"/>
                <a:cs typeface="Calibri"/>
              </a:rPr>
              <a:t>m</a:t>
            </a:r>
            <a:r>
              <a:rPr sz="1400" spc="0" dirty="0" smtClean="0">
                <a:latin typeface="Calibri"/>
                <a:cs typeface="Calibri"/>
              </a:rPr>
              <a:t>a</a:t>
            </a:r>
            <a:r>
              <a:rPr sz="1400" spc="4" dirty="0" smtClean="0">
                <a:latin typeface="Calibri"/>
                <a:cs typeface="Calibri"/>
              </a:rPr>
              <a:t>m</a:t>
            </a:r>
            <a:r>
              <a:rPr sz="1400" spc="-4" dirty="0" smtClean="0">
                <a:latin typeface="Calibri"/>
                <a:cs typeface="Calibri"/>
              </a:rPr>
              <a:t>pu</a:t>
            </a:r>
            <a:r>
              <a:rPr sz="1400" spc="9" dirty="0" smtClean="0">
                <a:latin typeface="Calibri"/>
                <a:cs typeface="Calibri"/>
              </a:rPr>
              <a:t>a</a:t>
            </a:r>
            <a:r>
              <a:rPr sz="1400" spc="0" dirty="0" smtClean="0">
                <a:latin typeface="Calibri"/>
                <a:cs typeface="Calibri"/>
              </a:rPr>
              <a:t>n              </a:t>
            </a:r>
            <a:r>
              <a:rPr sz="1400" spc="196" dirty="0" smtClean="0">
                <a:latin typeface="Calibri"/>
                <a:cs typeface="Calibri"/>
              </a:rPr>
              <a:t> </a:t>
            </a:r>
            <a:r>
              <a:rPr sz="1400" spc="-4" dirty="0" smtClean="0">
                <a:latin typeface="Calibri"/>
                <a:cs typeface="Calibri"/>
              </a:rPr>
              <a:t>un</a:t>
            </a:r>
            <a:r>
              <a:rPr sz="1400" spc="0" dirty="0" smtClean="0">
                <a:latin typeface="Calibri"/>
                <a:cs typeface="Calibri"/>
              </a:rPr>
              <a:t>t</a:t>
            </a:r>
            <a:r>
              <a:rPr sz="1400" spc="-9" dirty="0" smtClean="0">
                <a:latin typeface="Calibri"/>
                <a:cs typeface="Calibri"/>
              </a:rPr>
              <a:t>u</a:t>
            </a:r>
            <a:r>
              <a:rPr sz="1400" spc="0" dirty="0" smtClean="0">
                <a:latin typeface="Calibri"/>
                <a:cs typeface="Calibri"/>
              </a:rPr>
              <a:t>k </a:t>
            </a:r>
            <a:r>
              <a:rPr sz="1400" spc="-4" dirty="0" smtClean="0">
                <a:latin typeface="Calibri"/>
                <a:cs typeface="Calibri"/>
              </a:rPr>
              <a:t>m</a:t>
            </a:r>
            <a:r>
              <a:rPr sz="1400" spc="0" dirty="0" smtClean="0">
                <a:latin typeface="Calibri"/>
                <a:cs typeface="Calibri"/>
              </a:rPr>
              <a:t>ela</a:t>
            </a:r>
            <a:r>
              <a:rPr sz="1400" spc="-14" dirty="0" smtClean="0">
                <a:latin typeface="Calibri"/>
                <a:cs typeface="Calibri"/>
              </a:rPr>
              <a:t>k</a:t>
            </a:r>
            <a:r>
              <a:rPr sz="1400" spc="-4" dirty="0" smtClean="0">
                <a:latin typeface="Calibri"/>
                <a:cs typeface="Calibri"/>
              </a:rPr>
              <a:t>u</a:t>
            </a:r>
            <a:r>
              <a:rPr sz="1400" spc="-25" dirty="0" smtClean="0">
                <a:latin typeface="Calibri"/>
                <a:cs typeface="Calibri"/>
              </a:rPr>
              <a:t>k</a:t>
            </a:r>
            <a:r>
              <a:rPr sz="1400" spc="0" dirty="0" smtClean="0">
                <a:latin typeface="Calibri"/>
                <a:cs typeface="Calibri"/>
              </a:rPr>
              <a:t>an </a:t>
            </a:r>
            <a:r>
              <a:rPr sz="1400" spc="-50" dirty="0" smtClean="0">
                <a:latin typeface="Calibri"/>
                <a:cs typeface="Calibri"/>
              </a:rPr>
              <a:t>k</a:t>
            </a:r>
            <a:r>
              <a:rPr sz="1400" spc="0" dirty="0" smtClean="0">
                <a:latin typeface="Calibri"/>
                <a:cs typeface="Calibri"/>
              </a:rPr>
              <a:t>e</a:t>
            </a:r>
            <a:r>
              <a:rPr sz="1400" spc="-4" dirty="0" smtClean="0">
                <a:latin typeface="Calibri"/>
                <a:cs typeface="Calibri"/>
              </a:rPr>
              <a:t>g</a:t>
            </a:r>
            <a:r>
              <a:rPr sz="1400" spc="0" dirty="0" smtClean="0">
                <a:latin typeface="Calibri"/>
                <a:cs typeface="Calibri"/>
              </a:rPr>
              <a:t>i</a:t>
            </a:r>
            <a:r>
              <a:rPr sz="1400" spc="-9" dirty="0" smtClean="0">
                <a:latin typeface="Calibri"/>
                <a:cs typeface="Calibri"/>
              </a:rPr>
              <a:t>a</a:t>
            </a:r>
            <a:r>
              <a:rPr sz="1400" spc="-14" dirty="0" smtClean="0">
                <a:latin typeface="Calibri"/>
                <a:cs typeface="Calibri"/>
              </a:rPr>
              <a:t>t</a:t>
            </a:r>
            <a:r>
              <a:rPr sz="1400" spc="0" dirty="0" smtClean="0">
                <a:latin typeface="Calibri"/>
                <a:cs typeface="Calibri"/>
              </a:rPr>
              <a:t>an</a:t>
            </a:r>
            <a:r>
              <a:rPr sz="1400" spc="9" dirty="0" smtClean="0">
                <a:latin typeface="Calibri"/>
                <a:cs typeface="Calibri"/>
              </a:rPr>
              <a:t> </a:t>
            </a:r>
            <a:r>
              <a:rPr sz="1400" spc="-14" dirty="0" smtClean="0">
                <a:latin typeface="Calibri"/>
                <a:cs typeface="Calibri"/>
              </a:rPr>
              <a:t>t</a:t>
            </a:r>
            <a:r>
              <a:rPr sz="1400" spc="0" dirty="0" smtClean="0">
                <a:latin typeface="Calibri"/>
                <a:cs typeface="Calibri"/>
              </a:rPr>
              <a:t>e</a:t>
            </a:r>
            <a:r>
              <a:rPr sz="1400" spc="-4" dirty="0" smtClean="0">
                <a:latin typeface="Calibri"/>
                <a:cs typeface="Calibri"/>
              </a:rPr>
              <a:t>kn</a:t>
            </a:r>
            <a:r>
              <a:rPr sz="1400" spc="0" dirty="0" smtClean="0">
                <a:latin typeface="Calibri"/>
                <a:cs typeface="Calibri"/>
              </a:rPr>
              <a:t>is</a:t>
            </a:r>
            <a:r>
              <a:rPr sz="1400" spc="24" dirty="0" smtClean="0">
                <a:latin typeface="Calibri"/>
                <a:cs typeface="Calibri"/>
              </a:rPr>
              <a:t> </a:t>
            </a:r>
            <a:r>
              <a:rPr sz="1400" spc="0" dirty="0" smtClean="0">
                <a:latin typeface="Calibri"/>
                <a:cs typeface="Calibri"/>
              </a:rPr>
              <a:t>ope</a:t>
            </a:r>
            <a:r>
              <a:rPr sz="1400" spc="-25" dirty="0" smtClean="0">
                <a:latin typeface="Calibri"/>
                <a:cs typeface="Calibri"/>
              </a:rPr>
              <a:t>r</a:t>
            </a:r>
            <a:r>
              <a:rPr sz="1400" spc="0" dirty="0" smtClean="0">
                <a:latin typeface="Calibri"/>
                <a:cs typeface="Calibri"/>
              </a:rPr>
              <a:t>asi</a:t>
            </a:r>
            <a:r>
              <a:rPr sz="1400" spc="4" dirty="0" smtClean="0">
                <a:latin typeface="Calibri"/>
                <a:cs typeface="Calibri"/>
              </a:rPr>
              <a:t>o</a:t>
            </a:r>
            <a:r>
              <a:rPr sz="1400" spc="-4" dirty="0" smtClean="0">
                <a:latin typeface="Calibri"/>
                <a:cs typeface="Calibri"/>
              </a:rPr>
              <a:t>n</a:t>
            </a:r>
            <a:r>
              <a:rPr sz="1400" spc="0" dirty="0" smtClean="0">
                <a:latin typeface="Calibri"/>
                <a:cs typeface="Calibri"/>
              </a:rPr>
              <a:t>a</a:t>
            </a:r>
            <a:r>
              <a:rPr sz="1400" spc="4" dirty="0" smtClean="0">
                <a:latin typeface="Calibri"/>
                <a:cs typeface="Calibri"/>
              </a:rPr>
              <a:t>l</a:t>
            </a:r>
            <a:r>
              <a:rPr sz="1400" spc="0" dirty="0" smtClean="0">
                <a:latin typeface="Calibri"/>
                <a:cs typeface="Calibri"/>
              </a:rPr>
              <a:t>;</a:t>
            </a:r>
            <a:endParaRPr sz="1400">
              <a:latin typeface="Calibri"/>
              <a:cs typeface="Calibri"/>
            </a:endParaRPr>
          </a:p>
          <a:p>
            <a:pPr marL="382841" marR="58555" indent="-291084" algn="just">
              <a:lnSpc>
                <a:spcPct val="99995"/>
              </a:lnSpc>
              <a:tabLst>
                <a:tab pos="381000" algn="l"/>
              </a:tabLst>
            </a:pPr>
            <a:r>
              <a:rPr sz="1400" spc="-4" dirty="0" smtClean="0">
                <a:latin typeface="Calibri"/>
                <a:cs typeface="Calibri"/>
              </a:rPr>
              <a:t>3</a:t>
            </a:r>
            <a:r>
              <a:rPr sz="1400" spc="0" dirty="0" smtClean="0">
                <a:latin typeface="Calibri"/>
                <a:cs typeface="Calibri"/>
              </a:rPr>
              <a:t>.	</a:t>
            </a:r>
            <a:r>
              <a:rPr sz="1400" spc="-9" dirty="0" smtClean="0">
                <a:latin typeface="Calibri"/>
                <a:cs typeface="Calibri"/>
              </a:rPr>
              <a:t>S</a:t>
            </a:r>
            <a:r>
              <a:rPr sz="1400" spc="-25" dirty="0" smtClean="0">
                <a:latin typeface="Calibri"/>
                <a:cs typeface="Calibri"/>
              </a:rPr>
              <a:t>y</a:t>
            </a:r>
            <a:r>
              <a:rPr sz="1400" spc="0" dirty="0" smtClean="0">
                <a:latin typeface="Calibri"/>
                <a:cs typeface="Calibri"/>
              </a:rPr>
              <a:t>a</a:t>
            </a:r>
            <a:r>
              <a:rPr sz="1400" spc="-19" dirty="0" smtClean="0">
                <a:latin typeface="Calibri"/>
                <a:cs typeface="Calibri"/>
              </a:rPr>
              <a:t>r</a:t>
            </a:r>
            <a:r>
              <a:rPr sz="1400" spc="-14" dirty="0" smtClean="0">
                <a:latin typeface="Calibri"/>
                <a:cs typeface="Calibri"/>
              </a:rPr>
              <a:t>a</a:t>
            </a:r>
            <a:r>
              <a:rPr sz="1400" spc="0" dirty="0" smtClean="0">
                <a:latin typeface="Calibri"/>
                <a:cs typeface="Calibri"/>
              </a:rPr>
              <a:t>t</a:t>
            </a:r>
            <a:r>
              <a:rPr sz="1400" spc="-9" dirty="0" smtClean="0">
                <a:latin typeface="Calibri"/>
                <a:cs typeface="Calibri"/>
              </a:rPr>
              <a:t>-</a:t>
            </a:r>
            <a:r>
              <a:rPr sz="1400" spc="-19" dirty="0" smtClean="0">
                <a:latin typeface="Calibri"/>
                <a:cs typeface="Calibri"/>
              </a:rPr>
              <a:t>s</a:t>
            </a:r>
            <a:r>
              <a:rPr sz="1400" spc="-25" dirty="0" smtClean="0">
                <a:latin typeface="Calibri"/>
                <a:cs typeface="Calibri"/>
              </a:rPr>
              <a:t>y</a:t>
            </a:r>
            <a:r>
              <a:rPr sz="1400" spc="0" dirty="0" smtClean="0">
                <a:latin typeface="Calibri"/>
                <a:cs typeface="Calibri"/>
              </a:rPr>
              <a:t>a</a:t>
            </a:r>
            <a:r>
              <a:rPr sz="1400" spc="-19" dirty="0" smtClean="0">
                <a:latin typeface="Calibri"/>
                <a:cs typeface="Calibri"/>
              </a:rPr>
              <a:t>r</a:t>
            </a:r>
            <a:r>
              <a:rPr sz="1400" spc="-14" dirty="0" smtClean="0">
                <a:latin typeface="Calibri"/>
                <a:cs typeface="Calibri"/>
              </a:rPr>
              <a:t>a</a:t>
            </a:r>
            <a:r>
              <a:rPr sz="1400" spc="0" dirty="0" smtClean="0">
                <a:latin typeface="Calibri"/>
                <a:cs typeface="Calibri"/>
              </a:rPr>
              <a:t>t  </a:t>
            </a:r>
            <a:r>
              <a:rPr sz="1400" spc="236" dirty="0" smtClean="0">
                <a:latin typeface="Calibri"/>
                <a:cs typeface="Calibri"/>
              </a:rPr>
              <a:t> </a:t>
            </a:r>
            <a:r>
              <a:rPr sz="1400" spc="0" dirty="0" smtClean="0">
                <a:latin typeface="Calibri"/>
                <a:cs typeface="Calibri"/>
              </a:rPr>
              <a:t>lai</a:t>
            </a:r>
            <a:r>
              <a:rPr sz="1400" spc="9" dirty="0" smtClean="0">
                <a:latin typeface="Calibri"/>
                <a:cs typeface="Calibri"/>
              </a:rPr>
              <a:t>n</a:t>
            </a:r>
            <a:r>
              <a:rPr sz="1400" spc="-29" dirty="0" smtClean="0">
                <a:latin typeface="Calibri"/>
                <a:cs typeface="Calibri"/>
              </a:rPr>
              <a:t>n</a:t>
            </a:r>
            <a:r>
              <a:rPr sz="1400" spc="-9" dirty="0" smtClean="0">
                <a:latin typeface="Calibri"/>
                <a:cs typeface="Calibri"/>
              </a:rPr>
              <a:t>y</a:t>
            </a:r>
            <a:r>
              <a:rPr sz="1400" spc="0" dirty="0" smtClean="0">
                <a:latin typeface="Calibri"/>
                <a:cs typeface="Calibri"/>
              </a:rPr>
              <a:t>a  </a:t>
            </a:r>
            <a:r>
              <a:rPr sz="1400" spc="241" dirty="0" smtClean="0">
                <a:latin typeface="Calibri"/>
                <a:cs typeface="Calibri"/>
              </a:rPr>
              <a:t> </a:t>
            </a:r>
            <a:r>
              <a:rPr sz="1400" spc="0" dirty="0" smtClean="0">
                <a:latin typeface="Calibri"/>
                <a:cs typeface="Calibri"/>
              </a:rPr>
              <a:t>sesuai  </a:t>
            </a:r>
            <a:r>
              <a:rPr sz="1400" spc="251" dirty="0" smtClean="0">
                <a:latin typeface="Calibri"/>
                <a:cs typeface="Calibri"/>
              </a:rPr>
              <a:t> </a:t>
            </a:r>
            <a:r>
              <a:rPr sz="1400" spc="4" dirty="0" smtClean="0">
                <a:latin typeface="Calibri"/>
                <a:cs typeface="Calibri"/>
              </a:rPr>
              <a:t>d</a:t>
            </a:r>
            <a:r>
              <a:rPr sz="1400" spc="0" dirty="0" smtClean="0">
                <a:latin typeface="Calibri"/>
                <a:cs typeface="Calibri"/>
              </a:rPr>
              <a:t>e</a:t>
            </a:r>
            <a:r>
              <a:rPr sz="1400" spc="-9" dirty="0" smtClean="0">
                <a:latin typeface="Calibri"/>
                <a:cs typeface="Calibri"/>
              </a:rPr>
              <a:t>n</a:t>
            </a:r>
            <a:r>
              <a:rPr sz="1400" spc="-25" dirty="0" smtClean="0">
                <a:latin typeface="Calibri"/>
                <a:cs typeface="Calibri"/>
              </a:rPr>
              <a:t>g</a:t>
            </a:r>
            <a:r>
              <a:rPr sz="1400" spc="9" dirty="0" smtClean="0">
                <a:latin typeface="Calibri"/>
                <a:cs typeface="Calibri"/>
              </a:rPr>
              <a:t>a</a:t>
            </a:r>
            <a:r>
              <a:rPr sz="1400" spc="0" dirty="0" smtClean="0">
                <a:latin typeface="Calibri"/>
                <a:cs typeface="Calibri"/>
              </a:rPr>
              <a:t>n </a:t>
            </a:r>
            <a:r>
              <a:rPr sz="1400" spc="-4" dirty="0" smtClean="0">
                <a:latin typeface="Calibri"/>
                <a:cs typeface="Calibri"/>
              </a:rPr>
              <a:t>p</a:t>
            </a:r>
            <a:r>
              <a:rPr sz="1400" spc="0" dirty="0" smtClean="0">
                <a:latin typeface="Calibri"/>
                <a:cs typeface="Calibri"/>
              </a:rPr>
              <a:t>e</a:t>
            </a:r>
            <a:r>
              <a:rPr sz="1400" spc="-25" dirty="0" smtClean="0">
                <a:latin typeface="Calibri"/>
                <a:cs typeface="Calibri"/>
              </a:rPr>
              <a:t>r</a:t>
            </a:r>
            <a:r>
              <a:rPr sz="1400" spc="-14" dirty="0" smtClean="0">
                <a:latin typeface="Calibri"/>
                <a:cs typeface="Calibri"/>
              </a:rPr>
              <a:t>a</a:t>
            </a:r>
            <a:r>
              <a:rPr sz="1400" spc="0" dirty="0" smtClean="0">
                <a:latin typeface="Calibri"/>
                <a:cs typeface="Calibri"/>
              </a:rPr>
              <a:t>t</a:t>
            </a:r>
            <a:r>
              <a:rPr sz="1400" spc="-9" dirty="0" smtClean="0">
                <a:latin typeface="Calibri"/>
                <a:cs typeface="Calibri"/>
              </a:rPr>
              <a:t>u</a:t>
            </a:r>
            <a:r>
              <a:rPr sz="1400" spc="-19" dirty="0" smtClean="0">
                <a:latin typeface="Calibri"/>
                <a:cs typeface="Calibri"/>
              </a:rPr>
              <a:t>r</a:t>
            </a:r>
            <a:r>
              <a:rPr sz="1400" spc="0" dirty="0" smtClean="0">
                <a:latin typeface="Calibri"/>
                <a:cs typeface="Calibri"/>
              </a:rPr>
              <a:t>an</a:t>
            </a:r>
            <a:r>
              <a:rPr sz="1400" spc="4" dirty="0" smtClean="0">
                <a:latin typeface="Calibri"/>
                <a:cs typeface="Calibri"/>
              </a:rPr>
              <a:t> </a:t>
            </a:r>
            <a:r>
              <a:rPr sz="1400" spc="-4" dirty="0" smtClean="0">
                <a:latin typeface="Calibri"/>
                <a:cs typeface="Calibri"/>
              </a:rPr>
              <a:t>p</a:t>
            </a:r>
            <a:r>
              <a:rPr sz="1400" spc="0" dirty="0" smtClean="0">
                <a:latin typeface="Calibri"/>
                <a:cs typeface="Calibri"/>
              </a:rPr>
              <a:t>er</a:t>
            </a:r>
            <a:r>
              <a:rPr sz="1400" spc="-4" dirty="0" smtClean="0">
                <a:latin typeface="Calibri"/>
                <a:cs typeface="Calibri"/>
              </a:rPr>
              <a:t>und</a:t>
            </a:r>
            <a:r>
              <a:rPr sz="1400" spc="0" dirty="0" smtClean="0">
                <a:latin typeface="Calibri"/>
                <a:cs typeface="Calibri"/>
              </a:rPr>
              <a:t>a</a:t>
            </a:r>
            <a:r>
              <a:rPr sz="1400" spc="-4" dirty="0" smtClean="0">
                <a:latin typeface="Calibri"/>
                <a:cs typeface="Calibri"/>
              </a:rPr>
              <a:t>n</a:t>
            </a:r>
            <a:r>
              <a:rPr sz="1400" spc="-25" dirty="0" smtClean="0">
                <a:latin typeface="Calibri"/>
                <a:cs typeface="Calibri"/>
              </a:rPr>
              <a:t>g</a:t>
            </a:r>
            <a:r>
              <a:rPr sz="1400" spc="0" dirty="0" smtClean="0">
                <a:latin typeface="Calibri"/>
                <a:cs typeface="Calibri"/>
              </a:rPr>
              <a:t>a</a:t>
            </a:r>
            <a:r>
              <a:rPr sz="1400" spc="-4" dirty="0" smtClean="0">
                <a:latin typeface="Calibri"/>
                <a:cs typeface="Calibri"/>
              </a:rPr>
              <a:t>n</a:t>
            </a:r>
            <a:r>
              <a:rPr sz="1400" spc="0" dirty="0" smtClean="0">
                <a:latin typeface="Calibri"/>
                <a:cs typeface="Calibri"/>
              </a:rPr>
              <a:t>.</a:t>
            </a:r>
            <a:endParaRPr sz="1400">
              <a:latin typeface="Calibri"/>
              <a:cs typeface="Calibri"/>
            </a:endParaRPr>
          </a:p>
        </p:txBody>
      </p:sp>
      <p:sp>
        <p:nvSpPr>
          <p:cNvPr id="16" name="object 16"/>
          <p:cNvSpPr txBox="1"/>
          <p:nvPr/>
        </p:nvSpPr>
        <p:spPr>
          <a:xfrm>
            <a:off x="470852" y="4624324"/>
            <a:ext cx="1652460" cy="1123657"/>
          </a:xfrm>
          <a:prstGeom prst="rect">
            <a:avLst/>
          </a:prstGeom>
        </p:spPr>
        <p:txBody>
          <a:bodyPr wrap="square" lIns="0" tIns="0" rIns="0" bIns="0" rtlCol="0">
            <a:noAutofit/>
          </a:bodyPr>
          <a:lstStyle/>
          <a:p>
            <a:pPr>
              <a:lnSpc>
                <a:spcPts val="800"/>
              </a:lnSpc>
              <a:spcBef>
                <a:spcPts val="29"/>
              </a:spcBef>
            </a:pPr>
            <a:endParaRPr sz="800" dirty="0"/>
          </a:p>
          <a:p>
            <a:pPr marL="91503" marR="138613">
              <a:lnSpc>
                <a:spcPct val="100097"/>
              </a:lnSpc>
            </a:pPr>
            <a:r>
              <a:rPr sz="2000" spc="0" dirty="0" smtClean="0">
                <a:solidFill>
                  <a:srgbClr val="FFFFFF"/>
                </a:solidFill>
                <a:latin typeface="Calibri"/>
                <a:cs typeface="Calibri"/>
              </a:rPr>
              <a:t>Jab</a:t>
            </a:r>
            <a:r>
              <a:rPr sz="2000" spc="-25" dirty="0" smtClean="0">
                <a:solidFill>
                  <a:srgbClr val="FFFFFF"/>
                </a:solidFill>
                <a:latin typeface="Calibri"/>
                <a:cs typeface="Calibri"/>
              </a:rPr>
              <a:t>at</a:t>
            </a:r>
            <a:r>
              <a:rPr sz="2000" spc="0" dirty="0" smtClean="0">
                <a:solidFill>
                  <a:srgbClr val="FFFFFF"/>
                </a:solidFill>
                <a:latin typeface="Calibri"/>
                <a:cs typeface="Calibri"/>
              </a:rPr>
              <a:t>an F</a:t>
            </a:r>
            <a:r>
              <a:rPr sz="2000" spc="4" dirty="0" smtClean="0">
                <a:solidFill>
                  <a:srgbClr val="FFFFFF"/>
                </a:solidFill>
                <a:latin typeface="Calibri"/>
                <a:cs typeface="Calibri"/>
              </a:rPr>
              <a:t>u</a:t>
            </a:r>
            <a:r>
              <a:rPr sz="2000" spc="0" dirty="0" smtClean="0">
                <a:solidFill>
                  <a:srgbClr val="FFFFFF"/>
                </a:solidFill>
                <a:latin typeface="Calibri"/>
                <a:cs typeface="Calibri"/>
              </a:rPr>
              <a:t>n</a:t>
            </a:r>
            <a:r>
              <a:rPr sz="2000" spc="4" dirty="0" smtClean="0">
                <a:solidFill>
                  <a:srgbClr val="FFFFFF"/>
                </a:solidFill>
                <a:latin typeface="Calibri"/>
                <a:cs typeface="Calibri"/>
              </a:rPr>
              <a:t>g</a:t>
            </a:r>
            <a:r>
              <a:rPr sz="2000" spc="0" dirty="0" smtClean="0">
                <a:solidFill>
                  <a:srgbClr val="FFFFFF"/>
                </a:solidFill>
                <a:latin typeface="Calibri"/>
                <a:cs typeface="Calibri"/>
              </a:rPr>
              <a:t>s</a:t>
            </a:r>
            <a:r>
              <a:rPr sz="2000" spc="-4" dirty="0" smtClean="0">
                <a:solidFill>
                  <a:srgbClr val="FFFFFF"/>
                </a:solidFill>
                <a:latin typeface="Calibri"/>
                <a:cs typeface="Calibri"/>
              </a:rPr>
              <a:t>i</a:t>
            </a:r>
            <a:r>
              <a:rPr sz="2000" spc="0" dirty="0" smtClean="0">
                <a:solidFill>
                  <a:srgbClr val="FFFFFF"/>
                </a:solidFill>
                <a:latin typeface="Calibri"/>
                <a:cs typeface="Calibri"/>
              </a:rPr>
              <a:t>onal </a:t>
            </a:r>
            <a:r>
              <a:rPr sz="2000" spc="-34" dirty="0" smtClean="0">
                <a:solidFill>
                  <a:srgbClr val="FFFFFF"/>
                </a:solidFill>
                <a:latin typeface="Calibri"/>
                <a:cs typeface="Calibri"/>
              </a:rPr>
              <a:t>K</a:t>
            </a:r>
            <a:r>
              <a:rPr sz="2000" spc="-14" dirty="0" smtClean="0">
                <a:solidFill>
                  <a:srgbClr val="FFFFFF"/>
                </a:solidFill>
                <a:latin typeface="Calibri"/>
                <a:cs typeface="Calibri"/>
              </a:rPr>
              <a:t>e</a:t>
            </a:r>
            <a:r>
              <a:rPr sz="2000" spc="-25" dirty="0" smtClean="0">
                <a:solidFill>
                  <a:srgbClr val="FFFFFF"/>
                </a:solidFill>
                <a:latin typeface="Calibri"/>
                <a:cs typeface="Calibri"/>
              </a:rPr>
              <a:t>t</a:t>
            </a:r>
            <a:r>
              <a:rPr sz="2000" spc="0" dirty="0" smtClean="0">
                <a:solidFill>
                  <a:srgbClr val="FFFFFF"/>
                </a:solidFill>
                <a:latin typeface="Calibri"/>
                <a:cs typeface="Calibri"/>
              </a:rPr>
              <a:t>e</a:t>
            </a:r>
            <a:r>
              <a:rPr sz="2000" spc="-44" dirty="0" smtClean="0">
                <a:solidFill>
                  <a:srgbClr val="FFFFFF"/>
                </a:solidFill>
                <a:latin typeface="Calibri"/>
                <a:cs typeface="Calibri"/>
              </a:rPr>
              <a:t>r</a:t>
            </a:r>
            <a:r>
              <a:rPr sz="2000" spc="0" dirty="0" smtClean="0">
                <a:solidFill>
                  <a:srgbClr val="FFFFFF"/>
                </a:solidFill>
                <a:latin typeface="Calibri"/>
                <a:cs typeface="Calibri"/>
              </a:rPr>
              <a:t>a</a:t>
            </a:r>
            <a:r>
              <a:rPr sz="2000" spc="-9" dirty="0" smtClean="0">
                <a:solidFill>
                  <a:srgbClr val="FFFFFF"/>
                </a:solidFill>
                <a:latin typeface="Calibri"/>
                <a:cs typeface="Calibri"/>
              </a:rPr>
              <a:t>m</a:t>
            </a:r>
            <a:r>
              <a:rPr sz="2000" spc="0" dirty="0" smtClean="0">
                <a:solidFill>
                  <a:srgbClr val="FFFFFF"/>
                </a:solidFill>
                <a:latin typeface="Calibri"/>
                <a:cs typeface="Calibri"/>
              </a:rPr>
              <a:t>pi</a:t>
            </a:r>
            <a:r>
              <a:rPr sz="2000" spc="-4" dirty="0" smtClean="0">
                <a:solidFill>
                  <a:srgbClr val="FFFFFF"/>
                </a:solidFill>
                <a:latin typeface="Calibri"/>
                <a:cs typeface="Calibri"/>
              </a:rPr>
              <a:t>l</a:t>
            </a:r>
            <a:r>
              <a:rPr sz="2000" spc="0" dirty="0" smtClean="0">
                <a:solidFill>
                  <a:srgbClr val="FFFFFF"/>
                </a:solidFill>
                <a:latin typeface="Calibri"/>
                <a:cs typeface="Calibri"/>
              </a:rPr>
              <a:t>an</a:t>
            </a:r>
            <a:endParaRPr sz="2000" dirty="0">
              <a:latin typeface="Calibri"/>
              <a:cs typeface="Calibri"/>
            </a:endParaRPr>
          </a:p>
        </p:txBody>
      </p:sp>
      <p:sp>
        <p:nvSpPr>
          <p:cNvPr id="15" name="object 15"/>
          <p:cNvSpPr txBox="1"/>
          <p:nvPr/>
        </p:nvSpPr>
        <p:spPr>
          <a:xfrm>
            <a:off x="2123314" y="4624324"/>
            <a:ext cx="129686" cy="1123657"/>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2375852" y="4624324"/>
            <a:ext cx="3109976" cy="1123657"/>
          </a:xfrm>
          <a:prstGeom prst="rect">
            <a:avLst/>
          </a:prstGeom>
        </p:spPr>
        <p:txBody>
          <a:bodyPr wrap="square" lIns="0" tIns="0" rIns="0" bIns="0" rtlCol="0">
            <a:noAutofit/>
          </a:bodyPr>
          <a:lstStyle/>
          <a:p>
            <a:pPr marL="127444">
              <a:lnSpc>
                <a:spcPts val="1605"/>
              </a:lnSpc>
              <a:spcBef>
                <a:spcPts val="80"/>
              </a:spcBef>
            </a:pPr>
            <a:r>
              <a:rPr sz="2400" spc="-4" baseline="3413" dirty="0" smtClean="0">
                <a:latin typeface="Calibri"/>
                <a:cs typeface="Calibri"/>
              </a:rPr>
              <a:t>1</a:t>
            </a:r>
            <a:r>
              <a:rPr sz="2400" spc="0" baseline="3413" dirty="0" smtClean="0">
                <a:latin typeface="Calibri"/>
                <a:cs typeface="Calibri"/>
              </a:rPr>
              <a:t>.   </a:t>
            </a:r>
            <a:r>
              <a:rPr sz="2400" spc="12" baseline="3413" dirty="0" smtClean="0">
                <a:latin typeface="Calibri"/>
                <a:cs typeface="Calibri"/>
              </a:rPr>
              <a:t> </a:t>
            </a:r>
            <a:r>
              <a:rPr sz="2400" spc="0" baseline="3413" dirty="0" smtClean="0">
                <a:latin typeface="Calibri"/>
                <a:cs typeface="Calibri"/>
              </a:rPr>
              <a:t>m</a:t>
            </a:r>
            <a:r>
              <a:rPr sz="2400" spc="-4" baseline="3413" dirty="0" smtClean="0">
                <a:latin typeface="Calibri"/>
                <a:cs typeface="Calibri"/>
              </a:rPr>
              <a:t>e</a:t>
            </a:r>
            <a:r>
              <a:rPr sz="2400" spc="0" baseline="3413" dirty="0" smtClean="0">
                <a:latin typeface="Calibri"/>
                <a:cs typeface="Calibri"/>
              </a:rPr>
              <a:t>mi</a:t>
            </a:r>
            <a:r>
              <a:rPr sz="2400" spc="4" baseline="3413" dirty="0" smtClean="0">
                <a:latin typeface="Calibri"/>
                <a:cs typeface="Calibri"/>
              </a:rPr>
              <a:t>li</a:t>
            </a:r>
            <a:r>
              <a:rPr sz="2400" spc="-4" baseline="3413" dirty="0" smtClean="0">
                <a:latin typeface="Calibri"/>
                <a:cs typeface="Calibri"/>
              </a:rPr>
              <a:t>k</a:t>
            </a:r>
            <a:r>
              <a:rPr sz="2400" spc="0" baseline="3413" dirty="0" smtClean="0">
                <a:latin typeface="Calibri"/>
                <a:cs typeface="Calibri"/>
              </a:rPr>
              <a:t>i</a:t>
            </a:r>
            <a:r>
              <a:rPr sz="2400" spc="-60" baseline="3413" dirty="0" smtClean="0">
                <a:latin typeface="Calibri"/>
                <a:cs typeface="Calibri"/>
              </a:rPr>
              <a:t> </a:t>
            </a:r>
            <a:r>
              <a:rPr sz="2400" spc="0" baseline="3413" dirty="0" smtClean="0">
                <a:latin typeface="Calibri"/>
                <a:cs typeface="Calibri"/>
              </a:rPr>
              <a:t>pen</a:t>
            </a:r>
            <a:r>
              <a:rPr sz="2400" spc="-4" baseline="3413" dirty="0" smtClean="0">
                <a:latin typeface="Calibri"/>
                <a:cs typeface="Calibri"/>
              </a:rPr>
              <a:t>g</a:t>
            </a:r>
            <a:r>
              <a:rPr sz="2400" spc="-14" baseline="3413" dirty="0" smtClean="0">
                <a:latin typeface="Calibri"/>
                <a:cs typeface="Calibri"/>
              </a:rPr>
              <a:t>e</a:t>
            </a:r>
            <a:r>
              <a:rPr sz="2400" spc="-19" baseline="3413" dirty="0" smtClean="0">
                <a:latin typeface="Calibri"/>
                <a:cs typeface="Calibri"/>
              </a:rPr>
              <a:t>t</a:t>
            </a:r>
            <a:r>
              <a:rPr sz="2400" spc="0" baseline="3413" dirty="0" smtClean="0">
                <a:latin typeface="Calibri"/>
                <a:cs typeface="Calibri"/>
              </a:rPr>
              <a:t>a</a:t>
            </a:r>
            <a:r>
              <a:rPr sz="2400" spc="4" baseline="3413" dirty="0" smtClean="0">
                <a:latin typeface="Calibri"/>
                <a:cs typeface="Calibri"/>
              </a:rPr>
              <a:t>h</a:t>
            </a:r>
            <a:r>
              <a:rPr sz="2400" spc="0" baseline="3413" dirty="0" smtClean="0">
                <a:latin typeface="Calibri"/>
                <a:cs typeface="Calibri"/>
              </a:rPr>
              <a:t>u</a:t>
            </a:r>
            <a:r>
              <a:rPr sz="2400" spc="4" baseline="3413" dirty="0" smtClean="0">
                <a:latin typeface="Calibri"/>
                <a:cs typeface="Calibri"/>
              </a:rPr>
              <a:t>a</a:t>
            </a:r>
            <a:r>
              <a:rPr sz="2400" spc="0" baseline="3413" dirty="0" smtClean="0">
                <a:latin typeface="Calibri"/>
                <a:cs typeface="Calibri"/>
              </a:rPr>
              <a:t>n</a:t>
            </a:r>
            <a:endParaRPr sz="1600">
              <a:latin typeface="Calibri"/>
              <a:cs typeface="Calibri"/>
            </a:endParaRPr>
          </a:p>
          <a:p>
            <a:pPr marL="467296" marR="754601" indent="-339851">
              <a:lnSpc>
                <a:spcPts val="1920"/>
              </a:lnSpc>
              <a:spcBef>
                <a:spcPts val="1893"/>
              </a:spcBef>
              <a:tabLst>
                <a:tab pos="457200" algn="l"/>
              </a:tabLst>
            </a:pPr>
            <a:r>
              <a:rPr sz="1600" spc="-4" dirty="0" smtClean="0">
                <a:latin typeface="Calibri"/>
                <a:cs typeface="Calibri"/>
              </a:rPr>
              <a:t>2</a:t>
            </a:r>
            <a:r>
              <a:rPr sz="1600" spc="0" dirty="0" smtClean="0">
                <a:latin typeface="Calibri"/>
                <a:cs typeface="Calibri"/>
              </a:rPr>
              <a:t>.	mampu</a:t>
            </a:r>
            <a:r>
              <a:rPr sz="1600" spc="-49" dirty="0" smtClean="0">
                <a:latin typeface="Calibri"/>
                <a:cs typeface="Calibri"/>
              </a:rPr>
              <a:t> </a:t>
            </a:r>
            <a:r>
              <a:rPr sz="1600" spc="0" dirty="0" smtClean="0">
                <a:latin typeface="Calibri"/>
                <a:cs typeface="Calibri"/>
              </a:rPr>
              <a:t>m</a:t>
            </a:r>
            <a:r>
              <a:rPr sz="1600" spc="-4" dirty="0" smtClean="0">
                <a:latin typeface="Calibri"/>
                <a:cs typeface="Calibri"/>
              </a:rPr>
              <a:t>e</a:t>
            </a:r>
            <a:r>
              <a:rPr sz="1600" spc="4" dirty="0" smtClean="0">
                <a:latin typeface="Calibri"/>
                <a:cs typeface="Calibri"/>
              </a:rPr>
              <a:t>l</a:t>
            </a:r>
            <a:r>
              <a:rPr sz="1600" spc="0" dirty="0" smtClean="0">
                <a:latin typeface="Calibri"/>
                <a:cs typeface="Calibri"/>
              </a:rPr>
              <a:t>a</a:t>
            </a:r>
            <a:r>
              <a:rPr sz="1600" spc="-14" dirty="0" smtClean="0">
                <a:latin typeface="Calibri"/>
                <a:cs typeface="Calibri"/>
              </a:rPr>
              <a:t>k</a:t>
            </a:r>
            <a:r>
              <a:rPr sz="1600" spc="0" dirty="0" smtClean="0">
                <a:latin typeface="Calibri"/>
                <a:cs typeface="Calibri"/>
              </a:rPr>
              <a:t>sana</a:t>
            </a:r>
            <a:r>
              <a:rPr sz="1600" spc="-25" dirty="0" smtClean="0">
                <a:latin typeface="Calibri"/>
                <a:cs typeface="Calibri"/>
              </a:rPr>
              <a:t>k</a:t>
            </a:r>
            <a:r>
              <a:rPr sz="1600" spc="0" dirty="0" smtClean="0">
                <a:latin typeface="Calibri"/>
                <a:cs typeface="Calibri"/>
              </a:rPr>
              <a:t>an </a:t>
            </a:r>
            <a:r>
              <a:rPr sz="1600" spc="-54" dirty="0" smtClean="0">
                <a:latin typeface="Calibri"/>
                <a:cs typeface="Calibri"/>
              </a:rPr>
              <a:t>k</a:t>
            </a:r>
            <a:r>
              <a:rPr sz="1600" spc="0" dirty="0" smtClean="0">
                <a:latin typeface="Calibri"/>
                <a:cs typeface="Calibri"/>
              </a:rPr>
              <a:t>eg</a:t>
            </a:r>
            <a:r>
              <a:rPr sz="1600" spc="4" dirty="0" smtClean="0">
                <a:latin typeface="Calibri"/>
                <a:cs typeface="Calibri"/>
              </a:rPr>
              <a:t>i</a:t>
            </a:r>
            <a:r>
              <a:rPr sz="1600" spc="-9" dirty="0" smtClean="0">
                <a:latin typeface="Calibri"/>
                <a:cs typeface="Calibri"/>
              </a:rPr>
              <a:t>a</a:t>
            </a:r>
            <a:r>
              <a:rPr sz="1600" spc="-19" dirty="0" smtClean="0">
                <a:latin typeface="Calibri"/>
                <a:cs typeface="Calibri"/>
              </a:rPr>
              <a:t>t</a:t>
            </a:r>
            <a:r>
              <a:rPr sz="1600" spc="0" dirty="0" smtClean="0">
                <a:latin typeface="Calibri"/>
                <a:cs typeface="Calibri"/>
              </a:rPr>
              <a:t>an</a:t>
            </a:r>
            <a:r>
              <a:rPr sz="1600" spc="-70" dirty="0" smtClean="0">
                <a:latin typeface="Calibri"/>
                <a:cs typeface="Calibri"/>
              </a:rPr>
              <a:t> </a:t>
            </a:r>
            <a:r>
              <a:rPr sz="1600" spc="-4" dirty="0" smtClean="0">
                <a:latin typeface="Calibri"/>
                <a:cs typeface="Calibri"/>
              </a:rPr>
              <a:t>t</a:t>
            </a:r>
            <a:r>
              <a:rPr sz="1600" spc="0" dirty="0" smtClean="0">
                <a:latin typeface="Calibri"/>
                <a:cs typeface="Calibri"/>
              </a:rPr>
              <a:t>e</a:t>
            </a:r>
            <a:r>
              <a:rPr sz="1600" spc="-9" dirty="0" smtClean="0">
                <a:latin typeface="Calibri"/>
                <a:cs typeface="Calibri"/>
              </a:rPr>
              <a:t>k</a:t>
            </a:r>
            <a:r>
              <a:rPr sz="1600" spc="0" dirty="0" smtClean="0">
                <a:latin typeface="Calibri"/>
                <a:cs typeface="Calibri"/>
              </a:rPr>
              <a:t>n</a:t>
            </a:r>
            <a:r>
              <a:rPr sz="1600" spc="4" dirty="0" smtClean="0">
                <a:latin typeface="Calibri"/>
                <a:cs typeface="Calibri"/>
              </a:rPr>
              <a:t>i</a:t>
            </a:r>
            <a:r>
              <a:rPr sz="1600" spc="0" dirty="0" smtClean="0">
                <a:latin typeface="Calibri"/>
                <a:cs typeface="Calibri"/>
              </a:rPr>
              <a:t>s</a:t>
            </a:r>
            <a:endParaRPr sz="1600">
              <a:latin typeface="Calibri"/>
              <a:cs typeface="Calibri"/>
            </a:endParaRPr>
          </a:p>
        </p:txBody>
      </p:sp>
      <p:sp>
        <p:nvSpPr>
          <p:cNvPr id="13" name="object 13"/>
          <p:cNvSpPr txBox="1"/>
          <p:nvPr/>
        </p:nvSpPr>
        <p:spPr>
          <a:xfrm>
            <a:off x="470852" y="5747981"/>
            <a:ext cx="1652460" cy="8382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2123313" y="5747981"/>
            <a:ext cx="3362515" cy="838200"/>
          </a:xfrm>
          <a:prstGeom prst="rect">
            <a:avLst/>
          </a:prstGeom>
        </p:spPr>
        <p:txBody>
          <a:bodyPr wrap="square" lIns="0" tIns="0" rIns="0" bIns="0" rtlCol="0">
            <a:noAutofit/>
          </a:bodyPr>
          <a:lstStyle/>
          <a:p>
            <a:pPr marL="379984">
              <a:lnSpc>
                <a:spcPct val="101725"/>
              </a:lnSpc>
              <a:spcBef>
                <a:spcPts val="405"/>
              </a:spcBef>
            </a:pPr>
            <a:r>
              <a:rPr sz="1600" spc="-4" dirty="0" smtClean="0">
                <a:latin typeface="Calibri"/>
                <a:cs typeface="Calibri"/>
              </a:rPr>
              <a:t>3</a:t>
            </a:r>
            <a:r>
              <a:rPr sz="1600" spc="0" dirty="0" smtClean="0">
                <a:latin typeface="Calibri"/>
                <a:cs typeface="Calibri"/>
              </a:rPr>
              <a:t>.   </a:t>
            </a:r>
            <a:r>
              <a:rPr sz="1600" spc="12" dirty="0" smtClean="0">
                <a:latin typeface="Calibri"/>
                <a:cs typeface="Calibri"/>
              </a:rPr>
              <a:t> </a:t>
            </a:r>
            <a:r>
              <a:rPr sz="1600" spc="0" dirty="0" smtClean="0">
                <a:latin typeface="Calibri"/>
                <a:cs typeface="Calibri"/>
              </a:rPr>
              <a:t>mampu</a:t>
            </a:r>
            <a:r>
              <a:rPr sz="1600" spc="-50" dirty="0" smtClean="0">
                <a:latin typeface="Calibri"/>
                <a:cs typeface="Calibri"/>
              </a:rPr>
              <a:t> </a:t>
            </a:r>
            <a:r>
              <a:rPr sz="1600" spc="0" dirty="0" smtClean="0">
                <a:latin typeface="Calibri"/>
                <a:cs typeface="Calibri"/>
              </a:rPr>
              <a:t>m</a:t>
            </a:r>
            <a:r>
              <a:rPr sz="1600" spc="-4" dirty="0" smtClean="0">
                <a:latin typeface="Calibri"/>
                <a:cs typeface="Calibri"/>
              </a:rPr>
              <a:t>e</a:t>
            </a:r>
            <a:r>
              <a:rPr sz="1600" spc="0" dirty="0" smtClean="0">
                <a:latin typeface="Calibri"/>
                <a:cs typeface="Calibri"/>
              </a:rPr>
              <a:t>ne</a:t>
            </a:r>
            <a:r>
              <a:rPr sz="1600" spc="-39" dirty="0" smtClean="0">
                <a:latin typeface="Calibri"/>
                <a:cs typeface="Calibri"/>
              </a:rPr>
              <a:t>r</a:t>
            </a:r>
            <a:r>
              <a:rPr sz="1600" spc="0" dirty="0" smtClean="0">
                <a:latin typeface="Calibri"/>
                <a:cs typeface="Calibri"/>
              </a:rPr>
              <a:t>a</a:t>
            </a:r>
            <a:r>
              <a:rPr sz="1600" spc="4" dirty="0" smtClean="0">
                <a:latin typeface="Calibri"/>
                <a:cs typeface="Calibri"/>
              </a:rPr>
              <a:t>p</a:t>
            </a:r>
            <a:r>
              <a:rPr sz="1600" spc="-29" dirty="0" smtClean="0">
                <a:latin typeface="Calibri"/>
                <a:cs typeface="Calibri"/>
              </a:rPr>
              <a:t>k</a:t>
            </a:r>
            <a:r>
              <a:rPr sz="1600" spc="0" dirty="0" smtClean="0">
                <a:latin typeface="Calibri"/>
                <a:cs typeface="Calibri"/>
              </a:rPr>
              <a:t>an</a:t>
            </a:r>
            <a:r>
              <a:rPr sz="1600" spc="-62" dirty="0" smtClean="0">
                <a:latin typeface="Calibri"/>
                <a:cs typeface="Calibri"/>
              </a:rPr>
              <a:t> </a:t>
            </a:r>
            <a:r>
              <a:rPr sz="1600" spc="0" dirty="0" smtClean="0">
                <a:latin typeface="Calibri"/>
                <a:cs typeface="Calibri"/>
              </a:rPr>
              <a:t>p</a:t>
            </a:r>
            <a:r>
              <a:rPr sz="1600" spc="-25" dirty="0" smtClean="0">
                <a:latin typeface="Calibri"/>
                <a:cs typeface="Calibri"/>
              </a:rPr>
              <a:t>r</a:t>
            </a:r>
            <a:r>
              <a:rPr sz="1600" spc="0" dirty="0" smtClean="0">
                <a:latin typeface="Calibri"/>
                <a:cs typeface="Calibri"/>
              </a:rPr>
              <a:t>osedur</a:t>
            </a:r>
            <a:endParaRPr sz="1600">
              <a:latin typeface="Calibri"/>
              <a:cs typeface="Calibri"/>
            </a:endParaRPr>
          </a:p>
          <a:p>
            <a:pPr marL="719836">
              <a:lnSpc>
                <a:spcPct val="101725"/>
              </a:lnSpc>
              <a:spcBef>
                <a:spcPts val="1886"/>
              </a:spcBef>
            </a:pPr>
            <a:r>
              <a:rPr sz="1600" spc="-54" dirty="0" smtClean="0">
                <a:latin typeface="Calibri"/>
                <a:cs typeface="Calibri"/>
              </a:rPr>
              <a:t>k</a:t>
            </a:r>
            <a:r>
              <a:rPr sz="1600" spc="0" dirty="0" smtClean="0">
                <a:latin typeface="Calibri"/>
                <a:cs typeface="Calibri"/>
              </a:rPr>
              <a:t>e</a:t>
            </a:r>
            <a:r>
              <a:rPr sz="1600" spc="4" dirty="0" smtClean="0">
                <a:latin typeface="Calibri"/>
                <a:cs typeface="Calibri"/>
              </a:rPr>
              <a:t>j</a:t>
            </a:r>
            <a:r>
              <a:rPr sz="1600" spc="0" dirty="0" smtClean="0">
                <a:latin typeface="Calibri"/>
                <a:cs typeface="Calibri"/>
              </a:rPr>
              <a:t>u</a:t>
            </a:r>
            <a:r>
              <a:rPr sz="1600" spc="-4" dirty="0" smtClean="0">
                <a:latin typeface="Calibri"/>
                <a:cs typeface="Calibri"/>
              </a:rPr>
              <a:t>r</a:t>
            </a:r>
            <a:r>
              <a:rPr sz="1600" spc="0" dirty="0" smtClean="0">
                <a:latin typeface="Calibri"/>
                <a:cs typeface="Calibri"/>
              </a:rPr>
              <a:t>u</a:t>
            </a:r>
            <a:r>
              <a:rPr sz="1600" spc="4" dirty="0" smtClean="0">
                <a:latin typeface="Calibri"/>
                <a:cs typeface="Calibri"/>
              </a:rPr>
              <a:t>a</a:t>
            </a:r>
            <a:r>
              <a:rPr sz="1600" spc="0" dirty="0" smtClean="0">
                <a:latin typeface="Calibri"/>
                <a:cs typeface="Calibri"/>
              </a:rPr>
              <a:t>n</a:t>
            </a:r>
            <a:r>
              <a:rPr sz="1600" spc="-47" dirty="0" smtClean="0">
                <a:latin typeface="Calibri"/>
                <a:cs typeface="Calibri"/>
              </a:rPr>
              <a:t> </a:t>
            </a:r>
            <a:r>
              <a:rPr sz="1600" spc="-4" dirty="0" smtClean="0">
                <a:latin typeface="Calibri"/>
                <a:cs typeface="Calibri"/>
              </a:rPr>
              <a:t>t</a:t>
            </a:r>
            <a:r>
              <a:rPr sz="1600" spc="0" dirty="0" smtClean="0">
                <a:latin typeface="Calibri"/>
                <a:cs typeface="Calibri"/>
              </a:rPr>
              <a:t>e</a:t>
            </a:r>
            <a:r>
              <a:rPr sz="1600" spc="-4" dirty="0" smtClean="0">
                <a:latin typeface="Calibri"/>
                <a:cs typeface="Calibri"/>
              </a:rPr>
              <a:t>rt</a:t>
            </a:r>
            <a:r>
              <a:rPr sz="1600" spc="0" dirty="0" smtClean="0">
                <a:latin typeface="Calibri"/>
                <a:cs typeface="Calibri"/>
              </a:rPr>
              <a:t>e</a:t>
            </a:r>
            <a:r>
              <a:rPr sz="1600" spc="-14" dirty="0" smtClean="0">
                <a:latin typeface="Calibri"/>
                <a:cs typeface="Calibri"/>
              </a:rPr>
              <a:t>n</a:t>
            </a:r>
            <a:r>
              <a:rPr sz="1600" spc="4" dirty="0" smtClean="0">
                <a:latin typeface="Calibri"/>
                <a:cs typeface="Calibri"/>
              </a:rPr>
              <a:t>t</a:t>
            </a:r>
            <a:r>
              <a:rPr sz="1600" spc="0" dirty="0" smtClean="0">
                <a:latin typeface="Calibri"/>
                <a:cs typeface="Calibri"/>
              </a:rPr>
              <a:t>u</a:t>
            </a:r>
            <a:endParaRPr sz="1600">
              <a:latin typeface="Calibri"/>
              <a:cs typeface="Calibri"/>
            </a:endParaRPr>
          </a:p>
        </p:txBody>
      </p:sp>
      <p:sp>
        <p:nvSpPr>
          <p:cNvPr id="11" name="object 11"/>
          <p:cNvSpPr txBox="1"/>
          <p:nvPr/>
        </p:nvSpPr>
        <p:spPr>
          <a:xfrm>
            <a:off x="474256" y="1447800"/>
            <a:ext cx="1652485" cy="95542"/>
          </a:xfrm>
          <a:prstGeom prst="rect">
            <a:avLst/>
          </a:prstGeom>
        </p:spPr>
        <p:txBody>
          <a:bodyPr wrap="square" lIns="0" tIns="0" rIns="0" bIns="0" rtlCol="0">
            <a:noAutofit/>
          </a:bodyPr>
          <a:lstStyle/>
          <a:p>
            <a:pPr marL="25400">
              <a:lnSpc>
                <a:spcPts val="750"/>
              </a:lnSpc>
              <a:spcBef>
                <a:spcPts val="2"/>
              </a:spcBef>
            </a:pPr>
            <a:endParaRPr sz="750"/>
          </a:p>
        </p:txBody>
      </p:sp>
      <p:sp>
        <p:nvSpPr>
          <p:cNvPr id="10" name="object 10"/>
          <p:cNvSpPr txBox="1"/>
          <p:nvPr/>
        </p:nvSpPr>
        <p:spPr>
          <a:xfrm>
            <a:off x="2126742" y="1447800"/>
            <a:ext cx="3362515" cy="95542"/>
          </a:xfrm>
          <a:prstGeom prst="rect">
            <a:avLst/>
          </a:prstGeom>
        </p:spPr>
        <p:txBody>
          <a:bodyPr wrap="square" lIns="0" tIns="0" rIns="0" bIns="0" rtlCol="0">
            <a:noAutofit/>
          </a:bodyPr>
          <a:lstStyle/>
          <a:p>
            <a:pPr marL="25400">
              <a:lnSpc>
                <a:spcPts val="750"/>
              </a:lnSpc>
              <a:spcBef>
                <a:spcPts val="2"/>
              </a:spcBef>
            </a:pPr>
            <a:endParaRPr sz="750"/>
          </a:p>
        </p:txBody>
      </p:sp>
      <p:sp>
        <p:nvSpPr>
          <p:cNvPr id="9" name="object 9"/>
          <p:cNvSpPr txBox="1"/>
          <p:nvPr/>
        </p:nvSpPr>
        <p:spPr>
          <a:xfrm>
            <a:off x="5489257" y="1447800"/>
            <a:ext cx="3362515" cy="3004820"/>
          </a:xfrm>
          <a:prstGeom prst="rect">
            <a:avLst/>
          </a:prstGeom>
        </p:spPr>
        <p:txBody>
          <a:bodyPr wrap="square" lIns="0" tIns="0" rIns="0" bIns="0" rtlCol="0">
            <a:noAutofit/>
          </a:bodyPr>
          <a:lstStyle/>
          <a:p>
            <a:pPr marL="91630">
              <a:lnSpc>
                <a:spcPct val="101725"/>
              </a:lnSpc>
              <a:spcBef>
                <a:spcPts val="45"/>
              </a:spcBef>
            </a:pPr>
            <a:r>
              <a:rPr sz="1400" spc="-4" dirty="0" smtClean="0">
                <a:latin typeface="Calibri"/>
                <a:cs typeface="Calibri"/>
              </a:rPr>
              <a:t>1</a:t>
            </a:r>
            <a:r>
              <a:rPr sz="1400" spc="0" dirty="0" smtClean="0">
                <a:latin typeface="Calibri"/>
                <a:cs typeface="Calibri"/>
              </a:rPr>
              <a:t>.  </a:t>
            </a:r>
            <a:r>
              <a:rPr sz="1400" spc="281" dirty="0" smtClean="0">
                <a:latin typeface="Calibri"/>
                <a:cs typeface="Calibri"/>
              </a:rPr>
              <a:t> </a:t>
            </a:r>
            <a:r>
              <a:rPr sz="1400" spc="-4" dirty="0" smtClean="0">
                <a:latin typeface="Calibri"/>
                <a:cs typeface="Calibri"/>
              </a:rPr>
              <a:t>P</a:t>
            </a:r>
            <a:r>
              <a:rPr sz="1400" spc="-19" dirty="0" smtClean="0">
                <a:latin typeface="Calibri"/>
                <a:cs typeface="Calibri"/>
              </a:rPr>
              <a:t>r</a:t>
            </a:r>
            <a:r>
              <a:rPr sz="1400" spc="0" dirty="0" smtClean="0">
                <a:latin typeface="Calibri"/>
                <a:cs typeface="Calibri"/>
              </a:rPr>
              <a:t>o</a:t>
            </a:r>
            <a:r>
              <a:rPr sz="1400" spc="-29" dirty="0" smtClean="0">
                <a:latin typeface="Calibri"/>
                <a:cs typeface="Calibri"/>
              </a:rPr>
              <a:t>f</a:t>
            </a:r>
            <a:r>
              <a:rPr sz="1400" spc="0" dirty="0" smtClean="0">
                <a:latin typeface="Calibri"/>
                <a:cs typeface="Calibri"/>
              </a:rPr>
              <a:t>esi</a:t>
            </a:r>
            <a:r>
              <a:rPr sz="1400" spc="4" dirty="0" smtClean="0">
                <a:latin typeface="Calibri"/>
                <a:cs typeface="Calibri"/>
              </a:rPr>
              <a:t>o</a:t>
            </a:r>
            <a:r>
              <a:rPr sz="1400" spc="-4" dirty="0" smtClean="0">
                <a:latin typeface="Calibri"/>
                <a:cs typeface="Calibri"/>
              </a:rPr>
              <a:t>n</a:t>
            </a:r>
            <a:r>
              <a:rPr sz="1400" spc="0" dirty="0" smtClean="0">
                <a:latin typeface="Calibri"/>
                <a:cs typeface="Calibri"/>
              </a:rPr>
              <a:t>al</a:t>
            </a:r>
            <a:r>
              <a:rPr sz="1400" spc="94" dirty="0" smtClean="0">
                <a:latin typeface="Calibri"/>
                <a:cs typeface="Calibri"/>
              </a:rPr>
              <a:t> </a:t>
            </a:r>
            <a:r>
              <a:rPr sz="1400" spc="-4" dirty="0" smtClean="0">
                <a:latin typeface="Calibri"/>
                <a:cs typeface="Calibri"/>
              </a:rPr>
              <a:t>d</a:t>
            </a:r>
            <a:r>
              <a:rPr sz="1400" spc="0" dirty="0" smtClean="0">
                <a:latin typeface="Calibri"/>
                <a:cs typeface="Calibri"/>
              </a:rPr>
              <a:t>e</a:t>
            </a:r>
            <a:r>
              <a:rPr sz="1400" spc="-9" dirty="0" smtClean="0">
                <a:latin typeface="Calibri"/>
                <a:cs typeface="Calibri"/>
              </a:rPr>
              <a:t>n</a:t>
            </a:r>
            <a:r>
              <a:rPr sz="1400" spc="-25" dirty="0" smtClean="0">
                <a:latin typeface="Calibri"/>
                <a:cs typeface="Calibri"/>
              </a:rPr>
              <a:t>g</a:t>
            </a:r>
            <a:r>
              <a:rPr sz="1400" spc="0" dirty="0" smtClean="0">
                <a:latin typeface="Calibri"/>
                <a:cs typeface="Calibri"/>
              </a:rPr>
              <a:t>an</a:t>
            </a:r>
            <a:r>
              <a:rPr sz="1400" spc="99" dirty="0" smtClean="0">
                <a:latin typeface="Calibri"/>
                <a:cs typeface="Calibri"/>
              </a:rPr>
              <a:t> </a:t>
            </a:r>
            <a:r>
              <a:rPr sz="1400" spc="4" dirty="0" smtClean="0">
                <a:latin typeface="Calibri"/>
                <a:cs typeface="Calibri"/>
              </a:rPr>
              <a:t>p</a:t>
            </a:r>
            <a:r>
              <a:rPr sz="1400" spc="0" dirty="0" smtClean="0">
                <a:latin typeface="Calibri"/>
                <a:cs typeface="Calibri"/>
              </a:rPr>
              <a:t>e</a:t>
            </a:r>
            <a:r>
              <a:rPr sz="1400" spc="-9" dirty="0" smtClean="0">
                <a:latin typeface="Calibri"/>
                <a:cs typeface="Calibri"/>
              </a:rPr>
              <a:t>n</a:t>
            </a:r>
            <a:r>
              <a:rPr sz="1400" spc="-4" dirty="0" smtClean="0">
                <a:latin typeface="Calibri"/>
                <a:cs typeface="Calibri"/>
              </a:rPr>
              <a:t>d</a:t>
            </a:r>
            <a:r>
              <a:rPr sz="1400" spc="9" dirty="0" smtClean="0">
                <a:latin typeface="Calibri"/>
                <a:cs typeface="Calibri"/>
              </a:rPr>
              <a:t>i</a:t>
            </a:r>
            <a:r>
              <a:rPr sz="1400" spc="-4" dirty="0" smtClean="0">
                <a:latin typeface="Calibri"/>
                <a:cs typeface="Calibri"/>
              </a:rPr>
              <a:t>d</a:t>
            </a:r>
            <a:r>
              <a:rPr sz="1400" spc="0" dirty="0" smtClean="0">
                <a:latin typeface="Calibri"/>
                <a:cs typeface="Calibri"/>
              </a:rPr>
              <a:t>i</a:t>
            </a:r>
            <a:r>
              <a:rPr sz="1400" spc="-25" dirty="0" smtClean="0">
                <a:latin typeface="Calibri"/>
                <a:cs typeface="Calibri"/>
              </a:rPr>
              <a:t>k</a:t>
            </a:r>
            <a:r>
              <a:rPr sz="1400" spc="9" dirty="0" smtClean="0">
                <a:latin typeface="Calibri"/>
                <a:cs typeface="Calibri"/>
              </a:rPr>
              <a:t>a</a:t>
            </a:r>
            <a:r>
              <a:rPr sz="1400" spc="0" dirty="0" smtClean="0">
                <a:latin typeface="Calibri"/>
                <a:cs typeface="Calibri"/>
              </a:rPr>
              <a:t>n</a:t>
            </a:r>
            <a:r>
              <a:rPr sz="1400" spc="94" dirty="0" smtClean="0">
                <a:latin typeface="Calibri"/>
                <a:cs typeface="Calibri"/>
              </a:rPr>
              <a:t> </a:t>
            </a:r>
            <a:r>
              <a:rPr sz="1400" spc="-4" dirty="0" smtClean="0">
                <a:latin typeface="Calibri"/>
                <a:cs typeface="Calibri"/>
              </a:rPr>
              <a:t>m</a:t>
            </a:r>
            <a:r>
              <a:rPr sz="1400" spc="0" dirty="0" smtClean="0">
                <a:latin typeface="Calibri"/>
                <a:cs typeface="Calibri"/>
              </a:rPr>
              <a:t>ini</a:t>
            </a:r>
            <a:r>
              <a:rPr sz="1400" spc="-4" dirty="0" smtClean="0">
                <a:latin typeface="Calibri"/>
                <a:cs typeface="Calibri"/>
              </a:rPr>
              <a:t>m</a:t>
            </a:r>
            <a:r>
              <a:rPr sz="1400" spc="0" dirty="0" smtClean="0">
                <a:latin typeface="Calibri"/>
                <a:cs typeface="Calibri"/>
              </a:rPr>
              <a:t>al</a:t>
            </a:r>
            <a:endParaRPr sz="1400" dirty="0">
              <a:latin typeface="Calibri"/>
              <a:cs typeface="Calibri"/>
            </a:endParaRPr>
          </a:p>
          <a:p>
            <a:pPr marL="382714">
              <a:lnSpc>
                <a:spcPts val="1680"/>
              </a:lnSpc>
              <a:spcBef>
                <a:spcPts val="84"/>
              </a:spcBef>
            </a:pPr>
            <a:r>
              <a:rPr sz="2100" spc="0" baseline="1950" dirty="0" smtClean="0">
                <a:latin typeface="Calibri"/>
                <a:cs typeface="Calibri"/>
              </a:rPr>
              <a:t>Sa</a:t>
            </a:r>
            <a:r>
              <a:rPr sz="2100" spc="4" baseline="1950" dirty="0" smtClean="0">
                <a:latin typeface="Calibri"/>
                <a:cs typeface="Calibri"/>
              </a:rPr>
              <a:t>r</a:t>
            </a:r>
            <a:r>
              <a:rPr sz="2100" spc="0" baseline="1950" dirty="0" smtClean="0">
                <a:latin typeface="Calibri"/>
                <a:cs typeface="Calibri"/>
              </a:rPr>
              <a:t>ja</a:t>
            </a:r>
            <a:r>
              <a:rPr sz="2100" spc="-4" baseline="1950" dirty="0" smtClean="0">
                <a:latin typeface="Calibri"/>
                <a:cs typeface="Calibri"/>
              </a:rPr>
              <a:t>n</a:t>
            </a:r>
            <a:r>
              <a:rPr sz="2100" spc="0" baseline="1950" dirty="0" smtClean="0">
                <a:latin typeface="Calibri"/>
                <a:cs typeface="Calibri"/>
              </a:rPr>
              <a:t>a </a:t>
            </a:r>
            <a:r>
              <a:rPr sz="2100" spc="-4" baseline="1950" dirty="0" smtClean="0">
                <a:latin typeface="Calibri"/>
                <a:cs typeface="Calibri"/>
              </a:rPr>
              <a:t>(</a:t>
            </a:r>
            <a:r>
              <a:rPr sz="2100" spc="-9" baseline="1950" dirty="0" smtClean="0">
                <a:latin typeface="Calibri"/>
                <a:cs typeface="Calibri"/>
              </a:rPr>
              <a:t>s</a:t>
            </a:r>
            <a:r>
              <a:rPr sz="2100" spc="0" baseline="1950" dirty="0" smtClean="0">
                <a:latin typeface="Calibri"/>
                <a:cs typeface="Calibri"/>
              </a:rPr>
              <a:t>t</a:t>
            </a:r>
            <a:r>
              <a:rPr sz="2100" spc="-25" baseline="1950" dirty="0" smtClean="0">
                <a:latin typeface="Calibri"/>
                <a:cs typeface="Calibri"/>
              </a:rPr>
              <a:t>r</a:t>
            </a:r>
            <a:r>
              <a:rPr sz="2100" spc="-14" baseline="1950" dirty="0" smtClean="0">
                <a:latin typeface="Calibri"/>
                <a:cs typeface="Calibri"/>
              </a:rPr>
              <a:t>at</a:t>
            </a:r>
            <a:r>
              <a:rPr sz="2100" spc="0" baseline="1950" dirty="0" smtClean="0">
                <a:latin typeface="Calibri"/>
                <a:cs typeface="Calibri"/>
              </a:rPr>
              <a:t>a</a:t>
            </a:r>
            <a:r>
              <a:rPr sz="2100" spc="4" baseline="1950" dirty="0" smtClean="0">
                <a:latin typeface="Calibri"/>
                <a:cs typeface="Calibri"/>
              </a:rPr>
              <a:t> </a:t>
            </a:r>
            <a:r>
              <a:rPr sz="2100" spc="-4" baseline="1950" dirty="0" smtClean="0">
                <a:latin typeface="Calibri"/>
                <a:cs typeface="Calibri"/>
              </a:rPr>
              <a:t>–1</a:t>
            </a:r>
            <a:r>
              <a:rPr sz="2100" spc="0" baseline="1950" dirty="0" smtClean="0">
                <a:latin typeface="Calibri"/>
                <a:cs typeface="Calibri"/>
              </a:rPr>
              <a:t>) </a:t>
            </a:r>
            <a:r>
              <a:rPr sz="2100" spc="-14" baseline="1950" dirty="0" smtClean="0">
                <a:latin typeface="Calibri"/>
                <a:cs typeface="Calibri"/>
              </a:rPr>
              <a:t>at</a:t>
            </a:r>
            <a:r>
              <a:rPr sz="2100" spc="0" baseline="1950" dirty="0" smtClean="0">
                <a:latin typeface="Calibri"/>
                <a:cs typeface="Calibri"/>
              </a:rPr>
              <a:t>au </a:t>
            </a:r>
            <a:r>
              <a:rPr sz="2100" spc="-34" baseline="1950" dirty="0" smtClean="0">
                <a:latin typeface="Calibri"/>
                <a:cs typeface="Calibri"/>
              </a:rPr>
              <a:t>D</a:t>
            </a:r>
            <a:r>
              <a:rPr sz="2100" spc="4" baseline="1950" dirty="0" smtClean="0">
                <a:latin typeface="Calibri"/>
                <a:cs typeface="Calibri"/>
              </a:rPr>
              <a:t>.</a:t>
            </a:r>
            <a:r>
              <a:rPr sz="2100" spc="-4" baseline="1950" dirty="0" smtClean="0">
                <a:latin typeface="Calibri"/>
                <a:cs typeface="Calibri"/>
              </a:rPr>
              <a:t>I</a:t>
            </a:r>
            <a:r>
              <a:rPr sz="2100" spc="-75" baseline="1950" dirty="0" smtClean="0">
                <a:latin typeface="Calibri"/>
                <a:cs typeface="Calibri"/>
              </a:rPr>
              <a:t>V</a:t>
            </a:r>
            <a:r>
              <a:rPr sz="2100" spc="0" baseline="1950" dirty="0" smtClean="0">
                <a:latin typeface="Calibri"/>
                <a:cs typeface="Calibri"/>
              </a:rPr>
              <a:t>;</a:t>
            </a:r>
            <a:endParaRPr sz="1400" dirty="0">
              <a:latin typeface="Calibri"/>
              <a:cs typeface="Calibri"/>
            </a:endParaRPr>
          </a:p>
          <a:p>
            <a:pPr marL="91630">
              <a:lnSpc>
                <a:spcPts val="1680"/>
              </a:lnSpc>
            </a:pPr>
            <a:r>
              <a:rPr sz="2100" spc="-4" baseline="1950" dirty="0" smtClean="0">
                <a:latin typeface="Calibri"/>
                <a:cs typeface="Calibri"/>
              </a:rPr>
              <a:t>2</a:t>
            </a:r>
            <a:r>
              <a:rPr sz="2100" spc="0" baseline="1950" dirty="0" smtClean="0">
                <a:latin typeface="Calibri"/>
                <a:cs typeface="Calibri"/>
              </a:rPr>
              <a:t>.  </a:t>
            </a:r>
            <a:r>
              <a:rPr sz="2100" spc="281" baseline="1950" dirty="0" smtClean="0">
                <a:latin typeface="Calibri"/>
                <a:cs typeface="Calibri"/>
              </a:rPr>
              <a:t> </a:t>
            </a:r>
            <a:r>
              <a:rPr sz="2100" spc="0" baseline="1950" dirty="0" smtClean="0">
                <a:latin typeface="Calibri"/>
                <a:cs typeface="Calibri"/>
              </a:rPr>
              <a:t>Me</a:t>
            </a:r>
            <a:r>
              <a:rPr sz="2100" spc="-9" baseline="1950" dirty="0" smtClean="0">
                <a:latin typeface="Calibri"/>
                <a:cs typeface="Calibri"/>
              </a:rPr>
              <a:t>m</a:t>
            </a:r>
            <a:r>
              <a:rPr sz="2100" spc="0" baseline="1950" dirty="0" smtClean="0">
                <a:latin typeface="Calibri"/>
                <a:cs typeface="Calibri"/>
              </a:rPr>
              <a:t>iliki</a:t>
            </a:r>
            <a:r>
              <a:rPr sz="2100" spc="100" baseline="1950" dirty="0" smtClean="0">
                <a:latin typeface="Calibri"/>
                <a:cs typeface="Calibri"/>
              </a:rPr>
              <a:t> </a:t>
            </a:r>
            <a:r>
              <a:rPr sz="2100" spc="-50" baseline="1950" dirty="0" smtClean="0">
                <a:latin typeface="Calibri"/>
                <a:cs typeface="Calibri"/>
              </a:rPr>
              <a:t>k</a:t>
            </a:r>
            <a:r>
              <a:rPr sz="2100" spc="0" baseline="1950" dirty="0" smtClean="0">
                <a:latin typeface="Calibri"/>
                <a:cs typeface="Calibri"/>
              </a:rPr>
              <a:t>e</a:t>
            </a:r>
            <a:r>
              <a:rPr sz="2100" spc="-9" baseline="1950" dirty="0" smtClean="0">
                <a:latin typeface="Calibri"/>
                <a:cs typeface="Calibri"/>
              </a:rPr>
              <a:t>m</a:t>
            </a:r>
            <a:r>
              <a:rPr sz="2100" spc="0" baseline="1950" dirty="0" smtClean="0">
                <a:latin typeface="Calibri"/>
                <a:cs typeface="Calibri"/>
              </a:rPr>
              <a:t>a</a:t>
            </a:r>
            <a:r>
              <a:rPr sz="2100" spc="-4" baseline="1950" dirty="0" smtClean="0">
                <a:latin typeface="Calibri"/>
                <a:cs typeface="Calibri"/>
              </a:rPr>
              <a:t>mp</a:t>
            </a:r>
            <a:r>
              <a:rPr sz="2100" spc="4" baseline="1950" dirty="0" smtClean="0">
                <a:latin typeface="Calibri"/>
                <a:cs typeface="Calibri"/>
              </a:rPr>
              <a:t>u</a:t>
            </a:r>
            <a:r>
              <a:rPr sz="2100" spc="9" baseline="1950" dirty="0" smtClean="0">
                <a:latin typeface="Calibri"/>
                <a:cs typeface="Calibri"/>
              </a:rPr>
              <a:t>a</a:t>
            </a:r>
            <a:r>
              <a:rPr sz="2100" spc="0" baseline="1950" dirty="0" smtClean="0">
                <a:latin typeface="Calibri"/>
                <a:cs typeface="Calibri"/>
              </a:rPr>
              <a:t>n</a:t>
            </a:r>
            <a:r>
              <a:rPr sz="2100" spc="89" baseline="1950" dirty="0" smtClean="0">
                <a:latin typeface="Calibri"/>
                <a:cs typeface="Calibri"/>
              </a:rPr>
              <a:t> </a:t>
            </a:r>
            <a:r>
              <a:rPr sz="2100" spc="-4" baseline="1950" dirty="0" smtClean="0">
                <a:latin typeface="Calibri"/>
                <a:cs typeface="Calibri"/>
              </a:rPr>
              <a:t>un</a:t>
            </a:r>
            <a:r>
              <a:rPr sz="2100" spc="0" baseline="1950" dirty="0" smtClean="0">
                <a:latin typeface="Calibri"/>
                <a:cs typeface="Calibri"/>
              </a:rPr>
              <a:t>t</a:t>
            </a:r>
            <a:r>
              <a:rPr sz="2100" spc="-9" baseline="1950" dirty="0" smtClean="0">
                <a:latin typeface="Calibri"/>
                <a:cs typeface="Calibri"/>
              </a:rPr>
              <a:t>u</a:t>
            </a:r>
            <a:r>
              <a:rPr sz="2100" spc="0" baseline="1950" dirty="0" smtClean="0">
                <a:latin typeface="Calibri"/>
                <a:cs typeface="Calibri"/>
              </a:rPr>
              <a:t>k</a:t>
            </a:r>
            <a:r>
              <a:rPr sz="2100" spc="89" baseline="1950" dirty="0" smtClean="0">
                <a:latin typeface="Calibri"/>
                <a:cs typeface="Calibri"/>
              </a:rPr>
              <a:t> </a:t>
            </a:r>
            <a:r>
              <a:rPr sz="2100" spc="-4" baseline="1950" dirty="0" smtClean="0">
                <a:latin typeface="Calibri"/>
                <a:cs typeface="Calibri"/>
              </a:rPr>
              <a:t>m</a:t>
            </a:r>
            <a:r>
              <a:rPr sz="2100" spc="0" baseline="1950" dirty="0" smtClean="0">
                <a:latin typeface="Calibri"/>
                <a:cs typeface="Calibri"/>
              </a:rPr>
              <a:t>ela</a:t>
            </a:r>
            <a:r>
              <a:rPr sz="2100" spc="-14" baseline="1950" dirty="0" smtClean="0">
                <a:latin typeface="Calibri"/>
                <a:cs typeface="Calibri"/>
              </a:rPr>
              <a:t>k</a:t>
            </a:r>
            <a:r>
              <a:rPr sz="2100" spc="-4" baseline="1950" dirty="0" smtClean="0">
                <a:latin typeface="Calibri"/>
                <a:cs typeface="Calibri"/>
              </a:rPr>
              <a:t>u</a:t>
            </a:r>
            <a:r>
              <a:rPr sz="2100" spc="-14" baseline="1950" dirty="0" smtClean="0">
                <a:latin typeface="Calibri"/>
                <a:cs typeface="Calibri"/>
              </a:rPr>
              <a:t>k</a:t>
            </a:r>
            <a:r>
              <a:rPr sz="2100" spc="0" baseline="1950" dirty="0" smtClean="0">
                <a:latin typeface="Calibri"/>
                <a:cs typeface="Calibri"/>
              </a:rPr>
              <a:t>an</a:t>
            </a:r>
            <a:endParaRPr sz="1400" dirty="0">
              <a:latin typeface="Calibri"/>
              <a:cs typeface="Calibri"/>
            </a:endParaRPr>
          </a:p>
          <a:p>
            <a:pPr marL="382714">
              <a:lnSpc>
                <a:spcPts val="1680"/>
              </a:lnSpc>
            </a:pPr>
            <a:r>
              <a:rPr sz="2100" spc="-50" baseline="1950" dirty="0" smtClean="0">
                <a:latin typeface="Calibri"/>
                <a:cs typeface="Calibri"/>
              </a:rPr>
              <a:t>k</a:t>
            </a:r>
            <a:r>
              <a:rPr sz="2100" spc="-4" baseline="1950" dirty="0" smtClean="0">
                <a:latin typeface="Calibri"/>
                <a:cs typeface="Calibri"/>
              </a:rPr>
              <a:t>e</a:t>
            </a:r>
            <a:r>
              <a:rPr sz="2100" spc="0" baseline="1950" dirty="0" smtClean="0">
                <a:latin typeface="Calibri"/>
                <a:cs typeface="Calibri"/>
              </a:rPr>
              <a:t>gi</a:t>
            </a:r>
            <a:r>
              <a:rPr sz="2100" spc="-14" baseline="1950" dirty="0" smtClean="0">
                <a:latin typeface="Calibri"/>
                <a:cs typeface="Calibri"/>
              </a:rPr>
              <a:t>a</a:t>
            </a:r>
            <a:r>
              <a:rPr sz="2100" spc="0" baseline="1950" dirty="0" smtClean="0">
                <a:latin typeface="Calibri"/>
                <a:cs typeface="Calibri"/>
              </a:rPr>
              <a:t>t</a:t>
            </a:r>
            <a:r>
              <a:rPr sz="2100" spc="-4" baseline="1950" dirty="0" smtClean="0">
                <a:latin typeface="Calibri"/>
                <a:cs typeface="Calibri"/>
              </a:rPr>
              <a:t>a</a:t>
            </a:r>
            <a:r>
              <a:rPr sz="2100" spc="0" baseline="1950" dirty="0" smtClean="0">
                <a:latin typeface="Calibri"/>
                <a:cs typeface="Calibri"/>
              </a:rPr>
              <a:t>n    </a:t>
            </a:r>
            <a:r>
              <a:rPr sz="2100" spc="286" baseline="1950" dirty="0" smtClean="0">
                <a:latin typeface="Calibri"/>
                <a:cs typeface="Calibri"/>
              </a:rPr>
              <a:t> </a:t>
            </a:r>
            <a:r>
              <a:rPr sz="2100" spc="-9" baseline="1950" dirty="0" smtClean="0">
                <a:latin typeface="Calibri"/>
                <a:cs typeface="Calibri"/>
              </a:rPr>
              <a:t>y</a:t>
            </a:r>
            <a:r>
              <a:rPr sz="2100" spc="0" baseline="1950" dirty="0" smtClean="0">
                <a:latin typeface="Calibri"/>
                <a:cs typeface="Calibri"/>
              </a:rPr>
              <a:t>a</a:t>
            </a:r>
            <a:r>
              <a:rPr sz="2100" spc="-9" baseline="1950" dirty="0" smtClean="0">
                <a:latin typeface="Calibri"/>
                <a:cs typeface="Calibri"/>
              </a:rPr>
              <a:t>n</a:t>
            </a:r>
            <a:r>
              <a:rPr sz="2100" spc="0" baseline="1950" dirty="0" smtClean="0">
                <a:latin typeface="Calibri"/>
                <a:cs typeface="Calibri"/>
              </a:rPr>
              <a:t>g    </a:t>
            </a:r>
            <a:r>
              <a:rPr sz="2100" spc="301" baseline="1950" dirty="0" smtClean="0">
                <a:latin typeface="Calibri"/>
                <a:cs typeface="Calibri"/>
              </a:rPr>
              <a:t> </a:t>
            </a:r>
            <a:r>
              <a:rPr sz="2100" spc="4" baseline="1950" dirty="0" smtClean="0">
                <a:latin typeface="Calibri"/>
                <a:cs typeface="Calibri"/>
              </a:rPr>
              <a:t>b</a:t>
            </a:r>
            <a:r>
              <a:rPr sz="2100" spc="-4" baseline="1950" dirty="0" smtClean="0">
                <a:latin typeface="Calibri"/>
                <a:cs typeface="Calibri"/>
              </a:rPr>
              <a:t>e</a:t>
            </a:r>
            <a:r>
              <a:rPr sz="2100" spc="0" baseline="1950" dirty="0" smtClean="0">
                <a:latin typeface="Calibri"/>
                <a:cs typeface="Calibri"/>
              </a:rPr>
              <a:t>r</a:t>
            </a:r>
            <a:r>
              <a:rPr sz="2100" spc="-25" baseline="1950" dirty="0" smtClean="0">
                <a:latin typeface="Calibri"/>
                <a:cs typeface="Calibri"/>
              </a:rPr>
              <a:t>k</a:t>
            </a:r>
            <a:r>
              <a:rPr sz="2100" spc="0" baseline="1950" dirty="0" smtClean="0">
                <a:latin typeface="Calibri"/>
                <a:cs typeface="Calibri"/>
              </a:rPr>
              <a:t>ai</a:t>
            </a:r>
            <a:r>
              <a:rPr sz="2100" spc="-14" baseline="1950" dirty="0" smtClean="0">
                <a:latin typeface="Calibri"/>
                <a:cs typeface="Calibri"/>
              </a:rPr>
              <a:t>t</a:t>
            </a:r>
            <a:r>
              <a:rPr sz="2100" spc="0" baseline="1950" dirty="0" smtClean="0">
                <a:latin typeface="Calibri"/>
                <a:cs typeface="Calibri"/>
              </a:rPr>
              <a:t>an    </a:t>
            </a:r>
            <a:r>
              <a:rPr sz="2100" spc="296" baseline="1950" dirty="0" smtClean="0">
                <a:latin typeface="Calibri"/>
                <a:cs typeface="Calibri"/>
              </a:rPr>
              <a:t> </a:t>
            </a:r>
            <a:r>
              <a:rPr sz="2100" spc="-9" baseline="1950" dirty="0" smtClean="0">
                <a:latin typeface="Calibri"/>
                <a:cs typeface="Calibri"/>
              </a:rPr>
              <a:t>d</a:t>
            </a:r>
            <a:r>
              <a:rPr sz="2100" spc="-4" baseline="1950" dirty="0" smtClean="0">
                <a:latin typeface="Calibri"/>
                <a:cs typeface="Calibri"/>
              </a:rPr>
              <a:t>e</a:t>
            </a:r>
            <a:r>
              <a:rPr sz="2100" spc="-9" baseline="1950" dirty="0" smtClean="0">
                <a:latin typeface="Calibri"/>
                <a:cs typeface="Calibri"/>
              </a:rPr>
              <a:t>n</a:t>
            </a:r>
            <a:r>
              <a:rPr sz="2100" spc="-14" baseline="1950" dirty="0" smtClean="0">
                <a:latin typeface="Calibri"/>
                <a:cs typeface="Calibri"/>
              </a:rPr>
              <a:t>g</a:t>
            </a:r>
            <a:r>
              <a:rPr sz="2100" spc="0" baseline="1950" dirty="0" smtClean="0">
                <a:latin typeface="Calibri"/>
                <a:cs typeface="Calibri"/>
              </a:rPr>
              <a:t>an</a:t>
            </a:r>
            <a:endParaRPr sz="1400" dirty="0">
              <a:latin typeface="Calibri"/>
              <a:cs typeface="Calibri"/>
            </a:endParaRPr>
          </a:p>
          <a:p>
            <a:pPr marL="382714">
              <a:lnSpc>
                <a:spcPts val="1680"/>
              </a:lnSpc>
            </a:pPr>
            <a:r>
              <a:rPr sz="2100" spc="-4" baseline="1950" dirty="0" smtClean="0">
                <a:latin typeface="Calibri"/>
                <a:cs typeface="Calibri"/>
              </a:rPr>
              <a:t>p</a:t>
            </a:r>
            <a:r>
              <a:rPr sz="2100" spc="0" baseline="1950" dirty="0" smtClean="0">
                <a:latin typeface="Calibri"/>
                <a:cs typeface="Calibri"/>
              </a:rPr>
              <a:t>enelit</a:t>
            </a:r>
            <a:r>
              <a:rPr sz="2100" spc="14" baseline="1950" dirty="0" smtClean="0">
                <a:latin typeface="Calibri"/>
                <a:cs typeface="Calibri"/>
              </a:rPr>
              <a:t>i</a:t>
            </a:r>
            <a:r>
              <a:rPr sz="2100" spc="0" baseline="1950" dirty="0" smtClean="0">
                <a:latin typeface="Calibri"/>
                <a:cs typeface="Calibri"/>
              </a:rPr>
              <a:t>a</a:t>
            </a:r>
            <a:r>
              <a:rPr sz="2100" spc="-4" baseline="1950" dirty="0" smtClean="0">
                <a:latin typeface="Calibri"/>
                <a:cs typeface="Calibri"/>
              </a:rPr>
              <a:t>n</a:t>
            </a:r>
            <a:r>
              <a:rPr sz="2100" spc="0" baseline="1950" dirty="0" smtClean="0">
                <a:latin typeface="Calibri"/>
                <a:cs typeface="Calibri"/>
              </a:rPr>
              <a:t>, </a:t>
            </a:r>
            <a:r>
              <a:rPr sz="2100" spc="50" baseline="1950" dirty="0" smtClean="0">
                <a:latin typeface="Calibri"/>
                <a:cs typeface="Calibri"/>
              </a:rPr>
              <a:t> </a:t>
            </a:r>
            <a:r>
              <a:rPr sz="2100" spc="-4" baseline="1950" dirty="0" err="1" smtClean="0">
                <a:latin typeface="Calibri"/>
                <a:cs typeface="Calibri"/>
              </a:rPr>
              <a:t>p</a:t>
            </a:r>
            <a:r>
              <a:rPr sz="2100" spc="9" baseline="1950" dirty="0" err="1" smtClean="0">
                <a:latin typeface="Calibri"/>
                <a:cs typeface="Calibri"/>
              </a:rPr>
              <a:t>e</a:t>
            </a:r>
            <a:r>
              <a:rPr sz="2100" spc="-4" baseline="1950" dirty="0" err="1" smtClean="0">
                <a:latin typeface="Calibri"/>
                <a:cs typeface="Calibri"/>
              </a:rPr>
              <a:t>n</a:t>
            </a:r>
            <a:r>
              <a:rPr sz="2100" spc="0" baseline="1950" dirty="0" err="1" smtClean="0">
                <a:latin typeface="Calibri"/>
                <a:cs typeface="Calibri"/>
              </a:rPr>
              <a:t>g</a:t>
            </a:r>
            <a:r>
              <a:rPr sz="2100" spc="-25" baseline="1950" dirty="0" err="1" smtClean="0">
                <a:latin typeface="Calibri"/>
                <a:cs typeface="Calibri"/>
              </a:rPr>
              <a:t>k</a:t>
            </a:r>
            <a:r>
              <a:rPr sz="2100" spc="0" baseline="1950" dirty="0" err="1" smtClean="0">
                <a:latin typeface="Calibri"/>
                <a:cs typeface="Calibri"/>
              </a:rPr>
              <a:t>aji</a:t>
            </a:r>
            <a:r>
              <a:rPr sz="2100" spc="9" baseline="1950" dirty="0" err="1" smtClean="0">
                <a:latin typeface="Calibri"/>
                <a:cs typeface="Calibri"/>
              </a:rPr>
              <a:t>a</a:t>
            </a:r>
            <a:r>
              <a:rPr sz="2100" spc="0" baseline="1950" dirty="0" err="1" smtClean="0">
                <a:latin typeface="Calibri"/>
                <a:cs typeface="Calibri"/>
              </a:rPr>
              <a:t>n</a:t>
            </a:r>
            <a:r>
              <a:rPr sz="2100" spc="0" baseline="1950" dirty="0" smtClean="0">
                <a:latin typeface="Calibri"/>
                <a:cs typeface="Calibri"/>
              </a:rPr>
              <a:t> </a:t>
            </a:r>
            <a:r>
              <a:rPr sz="2100" spc="49" baseline="1950" dirty="0" smtClean="0">
                <a:latin typeface="Calibri"/>
                <a:cs typeface="Calibri"/>
              </a:rPr>
              <a:t> </a:t>
            </a:r>
            <a:r>
              <a:rPr sz="2100" spc="-4" baseline="1950" dirty="0" err="1" smtClean="0">
                <a:latin typeface="Calibri"/>
                <a:cs typeface="Calibri"/>
              </a:rPr>
              <a:t>d</a:t>
            </a:r>
            <a:r>
              <a:rPr sz="2100" spc="9" baseline="1950" dirty="0" err="1" smtClean="0">
                <a:latin typeface="Calibri"/>
                <a:cs typeface="Calibri"/>
              </a:rPr>
              <a:t>a</a:t>
            </a:r>
            <a:r>
              <a:rPr sz="2100" spc="0" baseline="1950" dirty="0" err="1" smtClean="0">
                <a:latin typeface="Calibri"/>
                <a:cs typeface="Calibri"/>
              </a:rPr>
              <a:t>n</a:t>
            </a:r>
            <a:r>
              <a:rPr sz="2100" spc="0" baseline="1950" dirty="0" smtClean="0">
                <a:latin typeface="Calibri"/>
                <a:cs typeface="Calibri"/>
              </a:rPr>
              <a:t> </a:t>
            </a:r>
            <a:r>
              <a:rPr sz="2100" spc="-4" baseline="1950" dirty="0" err="1" smtClean="0">
                <a:latin typeface="Calibri"/>
                <a:cs typeface="Calibri"/>
              </a:rPr>
              <a:t>p</a:t>
            </a:r>
            <a:r>
              <a:rPr sz="2100" spc="0" baseline="1950" dirty="0" err="1" smtClean="0">
                <a:latin typeface="Calibri"/>
                <a:cs typeface="Calibri"/>
              </a:rPr>
              <a:t>e</a:t>
            </a:r>
            <a:r>
              <a:rPr sz="2100" spc="-9" baseline="1950" dirty="0" err="1" smtClean="0">
                <a:latin typeface="Calibri"/>
                <a:cs typeface="Calibri"/>
              </a:rPr>
              <a:t>n</a:t>
            </a:r>
            <a:r>
              <a:rPr sz="2100" spc="0" baseline="1950" dirty="0" err="1" smtClean="0">
                <a:latin typeface="Calibri"/>
                <a:cs typeface="Calibri"/>
              </a:rPr>
              <a:t>g</a:t>
            </a:r>
            <a:r>
              <a:rPr sz="2100" spc="-4" baseline="1950" dirty="0" err="1" smtClean="0">
                <a:latin typeface="Calibri"/>
                <a:cs typeface="Calibri"/>
              </a:rPr>
              <a:t>emb</a:t>
            </a:r>
            <a:r>
              <a:rPr sz="2100" spc="9" baseline="1950" dirty="0" err="1" smtClean="0">
                <a:latin typeface="Calibri"/>
                <a:cs typeface="Calibri"/>
              </a:rPr>
              <a:t>a</a:t>
            </a:r>
            <a:r>
              <a:rPr sz="2100" spc="-4" baseline="1950" dirty="0" err="1" smtClean="0">
                <a:latin typeface="Calibri"/>
                <a:cs typeface="Calibri"/>
              </a:rPr>
              <a:t>n</a:t>
            </a:r>
            <a:r>
              <a:rPr sz="2100" spc="-25" baseline="1950" dirty="0" err="1" smtClean="0">
                <a:latin typeface="Calibri"/>
                <a:cs typeface="Calibri"/>
              </a:rPr>
              <a:t>g</a:t>
            </a:r>
            <a:r>
              <a:rPr sz="2100" spc="0" baseline="1950" dirty="0" err="1" smtClean="0">
                <a:latin typeface="Calibri"/>
                <a:cs typeface="Calibri"/>
              </a:rPr>
              <a:t>a</a:t>
            </a:r>
            <a:r>
              <a:rPr sz="2100" spc="4" baseline="1950" dirty="0" err="1" smtClean="0">
                <a:latin typeface="Calibri"/>
                <a:cs typeface="Calibri"/>
              </a:rPr>
              <a:t>n</a:t>
            </a:r>
            <a:r>
              <a:rPr sz="2100" spc="0" baseline="1950" dirty="0" smtClean="0">
                <a:latin typeface="Calibri"/>
                <a:cs typeface="Calibri"/>
              </a:rPr>
              <a:t>,     </a:t>
            </a:r>
            <a:r>
              <a:rPr sz="2100" spc="291" baseline="1950" dirty="0" smtClean="0">
                <a:latin typeface="Calibri"/>
                <a:cs typeface="Calibri"/>
              </a:rPr>
              <a:t> </a:t>
            </a:r>
            <a:r>
              <a:rPr sz="2100" spc="4" baseline="1950" dirty="0" smtClean="0">
                <a:latin typeface="Calibri"/>
                <a:cs typeface="Calibri"/>
              </a:rPr>
              <a:t>p</a:t>
            </a:r>
            <a:r>
              <a:rPr sz="2100" spc="0" baseline="1950" dirty="0" smtClean="0">
                <a:latin typeface="Calibri"/>
                <a:cs typeface="Calibri"/>
              </a:rPr>
              <a:t>e</a:t>
            </a:r>
            <a:r>
              <a:rPr sz="2100" spc="-9" baseline="1950" dirty="0" smtClean="0">
                <a:latin typeface="Calibri"/>
                <a:cs typeface="Calibri"/>
              </a:rPr>
              <a:t>n</a:t>
            </a:r>
            <a:r>
              <a:rPr sz="2100" spc="0" baseline="1950" dirty="0" smtClean="0">
                <a:latin typeface="Calibri"/>
                <a:cs typeface="Calibri"/>
              </a:rPr>
              <a:t>i</a:t>
            </a:r>
            <a:r>
              <a:rPr sz="2100" spc="4" baseline="1950" dirty="0" smtClean="0">
                <a:latin typeface="Calibri"/>
                <a:cs typeface="Calibri"/>
              </a:rPr>
              <a:t>n</a:t>
            </a:r>
            <a:r>
              <a:rPr sz="2100" spc="0" baseline="1950" dirty="0" smtClean="0">
                <a:latin typeface="Calibri"/>
                <a:cs typeface="Calibri"/>
              </a:rPr>
              <a:t>g</a:t>
            </a:r>
            <a:r>
              <a:rPr sz="2100" spc="-25" baseline="1950" dirty="0" smtClean="0">
                <a:latin typeface="Calibri"/>
                <a:cs typeface="Calibri"/>
              </a:rPr>
              <a:t>k</a:t>
            </a:r>
            <a:r>
              <a:rPr sz="2100" spc="-14" baseline="1950" dirty="0" smtClean="0">
                <a:latin typeface="Calibri"/>
                <a:cs typeface="Calibri"/>
              </a:rPr>
              <a:t>at</a:t>
            </a:r>
            <a:r>
              <a:rPr sz="2100" spc="9" baseline="1950" dirty="0" smtClean="0">
                <a:latin typeface="Calibri"/>
                <a:cs typeface="Calibri"/>
              </a:rPr>
              <a:t>a</a:t>
            </a:r>
            <a:r>
              <a:rPr sz="2100" spc="0" baseline="1950" dirty="0" smtClean="0">
                <a:latin typeface="Calibri"/>
                <a:cs typeface="Calibri"/>
              </a:rPr>
              <a:t>n     </a:t>
            </a:r>
            <a:r>
              <a:rPr sz="2100" spc="286" baseline="1950" dirty="0" smtClean="0">
                <a:latin typeface="Calibri"/>
                <a:cs typeface="Calibri"/>
              </a:rPr>
              <a:t> </a:t>
            </a:r>
            <a:r>
              <a:rPr sz="2100" spc="-4" baseline="1950" dirty="0" smtClean="0">
                <a:latin typeface="Calibri"/>
                <a:cs typeface="Calibri"/>
              </a:rPr>
              <a:t>d</a:t>
            </a:r>
            <a:r>
              <a:rPr sz="2100" spc="9" baseline="1950" dirty="0" smtClean="0">
                <a:latin typeface="Calibri"/>
                <a:cs typeface="Calibri"/>
              </a:rPr>
              <a:t>a</a:t>
            </a:r>
            <a:r>
              <a:rPr sz="2100" spc="0" baseline="1950" dirty="0" smtClean="0">
                <a:latin typeface="Calibri"/>
                <a:cs typeface="Calibri"/>
              </a:rPr>
              <a:t>n</a:t>
            </a:r>
            <a:endParaRPr sz="1400" dirty="0">
              <a:latin typeface="Calibri"/>
              <a:cs typeface="Calibri"/>
            </a:endParaRPr>
          </a:p>
          <a:p>
            <a:pPr marL="382714">
              <a:lnSpc>
                <a:spcPts val="1680"/>
              </a:lnSpc>
            </a:pPr>
            <a:r>
              <a:rPr sz="2100" spc="-4" baseline="1950" dirty="0" smtClean="0">
                <a:latin typeface="Calibri"/>
                <a:cs typeface="Calibri"/>
              </a:rPr>
              <a:t>p</a:t>
            </a:r>
            <a:r>
              <a:rPr sz="2100" spc="0" baseline="1950" dirty="0" smtClean="0">
                <a:latin typeface="Calibri"/>
                <a:cs typeface="Calibri"/>
              </a:rPr>
              <a:t>ene</a:t>
            </a:r>
            <a:r>
              <a:rPr sz="2100" spc="-19" baseline="1950" dirty="0" smtClean="0">
                <a:latin typeface="Calibri"/>
                <a:cs typeface="Calibri"/>
              </a:rPr>
              <a:t>r</a:t>
            </a:r>
            <a:r>
              <a:rPr sz="2100" spc="0" baseline="1950" dirty="0" smtClean="0">
                <a:latin typeface="Calibri"/>
                <a:cs typeface="Calibri"/>
              </a:rPr>
              <a:t>a</a:t>
            </a:r>
            <a:r>
              <a:rPr sz="2100" spc="-4" baseline="1950" dirty="0" smtClean="0">
                <a:latin typeface="Calibri"/>
                <a:cs typeface="Calibri"/>
              </a:rPr>
              <a:t>p</a:t>
            </a:r>
            <a:r>
              <a:rPr sz="2100" spc="0" baseline="1950" dirty="0" smtClean="0">
                <a:latin typeface="Calibri"/>
                <a:cs typeface="Calibri"/>
              </a:rPr>
              <a:t>an  </a:t>
            </a:r>
            <a:r>
              <a:rPr sz="2100" spc="256" baseline="1950" dirty="0" smtClean="0">
                <a:latin typeface="Calibri"/>
                <a:cs typeface="Calibri"/>
              </a:rPr>
              <a:t> </a:t>
            </a:r>
            <a:r>
              <a:rPr sz="2100" spc="-50" baseline="1950" dirty="0" smtClean="0">
                <a:latin typeface="Calibri"/>
                <a:cs typeface="Calibri"/>
              </a:rPr>
              <a:t>k</a:t>
            </a:r>
            <a:r>
              <a:rPr sz="2100" spc="0" baseline="1950" dirty="0" smtClean="0">
                <a:latin typeface="Calibri"/>
                <a:cs typeface="Calibri"/>
              </a:rPr>
              <a:t>onsep  </a:t>
            </a:r>
            <a:r>
              <a:rPr sz="2100" spc="256" baseline="1950" dirty="0" smtClean="0">
                <a:latin typeface="Calibri"/>
                <a:cs typeface="Calibri"/>
              </a:rPr>
              <a:t> </a:t>
            </a:r>
            <a:r>
              <a:rPr sz="2100" spc="-4" baseline="1950" dirty="0" smtClean="0">
                <a:latin typeface="Calibri"/>
                <a:cs typeface="Calibri"/>
              </a:rPr>
              <a:t>d</a:t>
            </a:r>
            <a:r>
              <a:rPr sz="2100" spc="0" baseline="1950" dirty="0" smtClean="0">
                <a:latin typeface="Calibri"/>
                <a:cs typeface="Calibri"/>
              </a:rPr>
              <a:t>an  </a:t>
            </a:r>
            <a:r>
              <a:rPr sz="2100" spc="256" baseline="1950" dirty="0" smtClean="0">
                <a:latin typeface="Calibri"/>
                <a:cs typeface="Calibri"/>
              </a:rPr>
              <a:t> </a:t>
            </a:r>
            <a:r>
              <a:rPr sz="2100" spc="-14" baseline="1950" dirty="0" smtClean="0">
                <a:latin typeface="Calibri"/>
                <a:cs typeface="Calibri"/>
              </a:rPr>
              <a:t>t</a:t>
            </a:r>
            <a:r>
              <a:rPr sz="2100" spc="0" baseline="1950" dirty="0" smtClean="0">
                <a:latin typeface="Calibri"/>
                <a:cs typeface="Calibri"/>
              </a:rPr>
              <a:t>eori  </a:t>
            </a:r>
            <a:r>
              <a:rPr sz="2100" spc="256" baseline="1950" dirty="0" smtClean="0">
                <a:latin typeface="Calibri"/>
                <a:cs typeface="Calibri"/>
              </a:rPr>
              <a:t> </a:t>
            </a:r>
            <a:r>
              <a:rPr sz="2100" spc="0" baseline="1950" dirty="0" smtClean="0">
                <a:latin typeface="Calibri"/>
                <a:cs typeface="Calibri"/>
              </a:rPr>
              <a:t>ser</a:t>
            </a:r>
            <a:r>
              <a:rPr sz="2100" spc="-9" baseline="1950" dirty="0" smtClean="0">
                <a:latin typeface="Calibri"/>
                <a:cs typeface="Calibri"/>
              </a:rPr>
              <a:t>t</a:t>
            </a:r>
            <a:r>
              <a:rPr sz="2100" spc="0" baseline="1950" dirty="0" smtClean="0">
                <a:latin typeface="Calibri"/>
                <a:cs typeface="Calibri"/>
              </a:rPr>
              <a:t>a</a:t>
            </a:r>
            <a:endParaRPr sz="1400" dirty="0">
              <a:latin typeface="Calibri"/>
              <a:cs typeface="Calibri"/>
            </a:endParaRPr>
          </a:p>
          <a:p>
            <a:pPr marL="382714">
              <a:lnSpc>
                <a:spcPts val="1680"/>
              </a:lnSpc>
            </a:pPr>
            <a:r>
              <a:rPr sz="2100" spc="-4" baseline="1950" dirty="0" smtClean="0">
                <a:latin typeface="Calibri"/>
                <a:cs typeface="Calibri"/>
              </a:rPr>
              <a:t>m</a:t>
            </a:r>
            <a:r>
              <a:rPr sz="2100" spc="-14" baseline="1950" dirty="0" smtClean="0">
                <a:latin typeface="Calibri"/>
                <a:cs typeface="Calibri"/>
              </a:rPr>
              <a:t>et</a:t>
            </a:r>
            <a:r>
              <a:rPr sz="2100" spc="0" baseline="1950" dirty="0" smtClean="0">
                <a:latin typeface="Calibri"/>
                <a:cs typeface="Calibri"/>
              </a:rPr>
              <a:t>oda  </a:t>
            </a:r>
            <a:r>
              <a:rPr sz="2100" spc="176" baseline="1950" dirty="0" smtClean="0">
                <a:latin typeface="Calibri"/>
                <a:cs typeface="Calibri"/>
              </a:rPr>
              <a:t> </a:t>
            </a:r>
            <a:r>
              <a:rPr sz="2100" spc="0" baseline="1950" dirty="0" smtClean="0">
                <a:latin typeface="Calibri"/>
                <a:cs typeface="Calibri"/>
              </a:rPr>
              <a:t>ope</a:t>
            </a:r>
            <a:r>
              <a:rPr sz="2100" spc="-25" baseline="1950" dirty="0" smtClean="0">
                <a:latin typeface="Calibri"/>
                <a:cs typeface="Calibri"/>
              </a:rPr>
              <a:t>r</a:t>
            </a:r>
            <a:r>
              <a:rPr sz="2100" spc="0" baseline="1950" dirty="0" smtClean="0">
                <a:latin typeface="Calibri"/>
                <a:cs typeface="Calibri"/>
              </a:rPr>
              <a:t>asi</a:t>
            </a:r>
            <a:r>
              <a:rPr sz="2100" spc="4" baseline="1950" dirty="0" smtClean="0">
                <a:latin typeface="Calibri"/>
                <a:cs typeface="Calibri"/>
              </a:rPr>
              <a:t>o</a:t>
            </a:r>
            <a:r>
              <a:rPr sz="2100" spc="-4" baseline="1950" dirty="0" smtClean="0">
                <a:latin typeface="Calibri"/>
                <a:cs typeface="Calibri"/>
              </a:rPr>
              <a:t>n</a:t>
            </a:r>
            <a:r>
              <a:rPr sz="2100" spc="0" baseline="1950" dirty="0" smtClean="0">
                <a:latin typeface="Calibri"/>
                <a:cs typeface="Calibri"/>
              </a:rPr>
              <a:t>al  </a:t>
            </a:r>
            <a:r>
              <a:rPr sz="2100" spc="171" baseline="1950" dirty="0" smtClean="0">
                <a:latin typeface="Calibri"/>
                <a:cs typeface="Calibri"/>
              </a:rPr>
              <a:t> </a:t>
            </a:r>
            <a:r>
              <a:rPr sz="2100" spc="-4" baseline="1950" dirty="0" smtClean="0">
                <a:latin typeface="Calibri"/>
                <a:cs typeface="Calibri"/>
              </a:rPr>
              <a:t>d</a:t>
            </a:r>
            <a:r>
              <a:rPr sz="2100" spc="9" baseline="1950" dirty="0" smtClean="0">
                <a:latin typeface="Calibri"/>
                <a:cs typeface="Calibri"/>
              </a:rPr>
              <a:t>a</a:t>
            </a:r>
            <a:r>
              <a:rPr sz="2100" spc="0" baseline="1950" dirty="0" smtClean="0">
                <a:latin typeface="Calibri"/>
                <a:cs typeface="Calibri"/>
              </a:rPr>
              <a:t>n  </a:t>
            </a:r>
            <a:r>
              <a:rPr sz="2100" spc="176" baseline="1950" dirty="0" smtClean="0">
                <a:latin typeface="Calibri"/>
                <a:cs typeface="Calibri"/>
              </a:rPr>
              <a:t> </a:t>
            </a:r>
            <a:r>
              <a:rPr sz="2100" spc="-4" baseline="1950" dirty="0" smtClean="0">
                <a:latin typeface="Calibri"/>
                <a:cs typeface="Calibri"/>
              </a:rPr>
              <a:t>p</a:t>
            </a:r>
            <a:r>
              <a:rPr sz="2100" spc="0" baseline="1950" dirty="0" smtClean="0">
                <a:latin typeface="Calibri"/>
                <a:cs typeface="Calibri"/>
              </a:rPr>
              <a:t>ene</a:t>
            </a:r>
            <a:r>
              <a:rPr sz="2100" spc="-19" baseline="1950" dirty="0" smtClean="0">
                <a:latin typeface="Calibri"/>
                <a:cs typeface="Calibri"/>
              </a:rPr>
              <a:t>r</a:t>
            </a:r>
            <a:r>
              <a:rPr sz="2100" spc="0" baseline="1950" dirty="0" smtClean="0">
                <a:latin typeface="Calibri"/>
                <a:cs typeface="Calibri"/>
              </a:rPr>
              <a:t>a</a:t>
            </a:r>
            <a:r>
              <a:rPr sz="2100" spc="-4" baseline="1950" dirty="0" smtClean="0">
                <a:latin typeface="Calibri"/>
                <a:cs typeface="Calibri"/>
              </a:rPr>
              <a:t>p</a:t>
            </a:r>
            <a:r>
              <a:rPr sz="2100" spc="9" baseline="1950" dirty="0" smtClean="0">
                <a:latin typeface="Calibri"/>
                <a:cs typeface="Calibri"/>
              </a:rPr>
              <a:t>a</a:t>
            </a:r>
            <a:r>
              <a:rPr sz="2100" spc="0" baseline="1950" dirty="0" smtClean="0">
                <a:latin typeface="Calibri"/>
                <a:cs typeface="Calibri"/>
              </a:rPr>
              <a:t>n</a:t>
            </a:r>
            <a:endParaRPr sz="1400" dirty="0">
              <a:latin typeface="Calibri"/>
              <a:cs typeface="Calibri"/>
            </a:endParaRPr>
          </a:p>
          <a:p>
            <a:pPr marL="382714">
              <a:lnSpc>
                <a:spcPts val="1680"/>
              </a:lnSpc>
            </a:pPr>
            <a:r>
              <a:rPr sz="2100" spc="-4" baseline="1950" dirty="0" smtClean="0">
                <a:latin typeface="Calibri"/>
                <a:cs typeface="Calibri"/>
              </a:rPr>
              <a:t>d</a:t>
            </a:r>
            <a:r>
              <a:rPr sz="2100" spc="0" baseline="1950" dirty="0" smtClean="0">
                <a:latin typeface="Calibri"/>
                <a:cs typeface="Calibri"/>
              </a:rPr>
              <a:t>is</a:t>
            </a:r>
            <a:r>
              <a:rPr sz="2100" spc="4" baseline="1950" dirty="0" smtClean="0">
                <a:latin typeface="Calibri"/>
                <a:cs typeface="Calibri"/>
              </a:rPr>
              <a:t>i</a:t>
            </a:r>
            <a:r>
              <a:rPr sz="2100" spc="-4" baseline="1950" dirty="0" smtClean="0">
                <a:latin typeface="Calibri"/>
                <a:cs typeface="Calibri"/>
              </a:rPr>
              <a:t>p</a:t>
            </a:r>
            <a:r>
              <a:rPr sz="2100" spc="0" baseline="1950" dirty="0" smtClean="0">
                <a:latin typeface="Calibri"/>
                <a:cs typeface="Calibri"/>
              </a:rPr>
              <a:t>l</a:t>
            </a:r>
            <a:r>
              <a:rPr sz="2100" spc="14" baseline="1950" dirty="0" smtClean="0">
                <a:latin typeface="Calibri"/>
                <a:cs typeface="Calibri"/>
              </a:rPr>
              <a:t>i</a:t>
            </a:r>
            <a:r>
              <a:rPr sz="2100" spc="0" baseline="1950" dirty="0" smtClean="0">
                <a:latin typeface="Calibri"/>
                <a:cs typeface="Calibri"/>
              </a:rPr>
              <a:t>n     </a:t>
            </a:r>
            <a:r>
              <a:rPr sz="2100" spc="79" baseline="1950" dirty="0" smtClean="0">
                <a:latin typeface="Calibri"/>
                <a:cs typeface="Calibri"/>
              </a:rPr>
              <a:t> </a:t>
            </a:r>
            <a:r>
              <a:rPr sz="2100" spc="0" baseline="1950" dirty="0" smtClean="0">
                <a:latin typeface="Calibri"/>
                <a:cs typeface="Calibri"/>
              </a:rPr>
              <a:t>ilmu     </a:t>
            </a:r>
            <a:r>
              <a:rPr sz="2100" spc="84" baseline="1950" dirty="0" smtClean="0">
                <a:latin typeface="Calibri"/>
                <a:cs typeface="Calibri"/>
              </a:rPr>
              <a:t> </a:t>
            </a:r>
            <a:r>
              <a:rPr sz="2100" spc="4" baseline="1950" dirty="0" smtClean="0">
                <a:latin typeface="Calibri"/>
                <a:cs typeface="Calibri"/>
              </a:rPr>
              <a:t>p</a:t>
            </a:r>
            <a:r>
              <a:rPr sz="2100" spc="9" baseline="1950" dirty="0" smtClean="0">
                <a:latin typeface="Calibri"/>
                <a:cs typeface="Calibri"/>
              </a:rPr>
              <a:t>e</a:t>
            </a:r>
            <a:r>
              <a:rPr sz="2100" spc="-4" baseline="1950" dirty="0" smtClean="0">
                <a:latin typeface="Calibri"/>
                <a:cs typeface="Calibri"/>
              </a:rPr>
              <a:t>n</a:t>
            </a:r>
            <a:r>
              <a:rPr sz="2100" spc="-9" baseline="1950" dirty="0" smtClean="0">
                <a:latin typeface="Calibri"/>
                <a:cs typeface="Calibri"/>
              </a:rPr>
              <a:t>g</a:t>
            </a:r>
            <a:r>
              <a:rPr sz="2100" spc="0" baseline="1950" dirty="0" smtClean="0">
                <a:latin typeface="Calibri"/>
                <a:cs typeface="Calibri"/>
              </a:rPr>
              <a:t>e</a:t>
            </a:r>
            <a:r>
              <a:rPr sz="2100" spc="-14" baseline="1950" dirty="0" smtClean="0">
                <a:latin typeface="Calibri"/>
                <a:cs typeface="Calibri"/>
              </a:rPr>
              <a:t>t</a:t>
            </a:r>
            <a:r>
              <a:rPr sz="2100" spc="0" baseline="1950" dirty="0" smtClean="0">
                <a:latin typeface="Calibri"/>
                <a:cs typeface="Calibri"/>
              </a:rPr>
              <a:t>a</a:t>
            </a:r>
            <a:r>
              <a:rPr sz="2100" spc="4" baseline="1950" dirty="0" smtClean="0">
                <a:latin typeface="Calibri"/>
                <a:cs typeface="Calibri"/>
              </a:rPr>
              <a:t>h</a:t>
            </a:r>
            <a:r>
              <a:rPr sz="2100" spc="-4" baseline="1950" dirty="0" smtClean="0">
                <a:latin typeface="Calibri"/>
                <a:cs typeface="Calibri"/>
              </a:rPr>
              <a:t>u</a:t>
            </a:r>
            <a:r>
              <a:rPr sz="2100" spc="0" baseline="1950" dirty="0" smtClean="0">
                <a:latin typeface="Calibri"/>
                <a:cs typeface="Calibri"/>
              </a:rPr>
              <a:t>an     </a:t>
            </a:r>
            <a:r>
              <a:rPr sz="2100" spc="94" baseline="1950" dirty="0" smtClean="0">
                <a:latin typeface="Calibri"/>
                <a:cs typeface="Calibri"/>
              </a:rPr>
              <a:t> </a:t>
            </a:r>
            <a:r>
              <a:rPr sz="2100" spc="-9" baseline="1950" dirty="0" smtClean="0">
                <a:latin typeface="Calibri"/>
                <a:cs typeface="Calibri"/>
              </a:rPr>
              <a:t>y</a:t>
            </a:r>
            <a:r>
              <a:rPr sz="2100" spc="0" baseline="1950" dirty="0" smtClean="0">
                <a:latin typeface="Calibri"/>
                <a:cs typeface="Calibri"/>
              </a:rPr>
              <a:t>a</a:t>
            </a:r>
            <a:r>
              <a:rPr sz="2100" spc="-4" baseline="1950" dirty="0" smtClean="0">
                <a:latin typeface="Calibri"/>
                <a:cs typeface="Calibri"/>
              </a:rPr>
              <a:t>n</a:t>
            </a:r>
            <a:r>
              <a:rPr sz="2100" spc="0" baseline="1950" dirty="0" smtClean="0">
                <a:latin typeface="Calibri"/>
                <a:cs typeface="Calibri"/>
              </a:rPr>
              <a:t>g</a:t>
            </a:r>
            <a:endParaRPr sz="1400" dirty="0">
              <a:latin typeface="Calibri"/>
              <a:cs typeface="Calibri"/>
            </a:endParaRPr>
          </a:p>
          <a:p>
            <a:pPr marL="382714">
              <a:lnSpc>
                <a:spcPts val="1680"/>
              </a:lnSpc>
            </a:pPr>
            <a:r>
              <a:rPr sz="2100" spc="-4" baseline="1950" dirty="0" smtClean="0">
                <a:latin typeface="Calibri"/>
                <a:cs typeface="Calibri"/>
              </a:rPr>
              <a:t>m</a:t>
            </a:r>
            <a:r>
              <a:rPr sz="2100" spc="0" baseline="1950" dirty="0" smtClean="0">
                <a:latin typeface="Calibri"/>
                <a:cs typeface="Calibri"/>
              </a:rPr>
              <a:t>e</a:t>
            </a:r>
            <a:r>
              <a:rPr sz="2100" spc="-9" baseline="1950" dirty="0" smtClean="0">
                <a:latin typeface="Calibri"/>
                <a:cs typeface="Calibri"/>
              </a:rPr>
              <a:t>n</a:t>
            </a:r>
            <a:r>
              <a:rPr sz="2100" spc="-4" baseline="1950" dirty="0" smtClean="0">
                <a:latin typeface="Calibri"/>
                <a:cs typeface="Calibri"/>
              </a:rPr>
              <a:t>d</a:t>
            </a:r>
            <a:r>
              <a:rPr sz="2100" spc="0" baseline="1950" dirty="0" smtClean="0">
                <a:latin typeface="Calibri"/>
                <a:cs typeface="Calibri"/>
              </a:rPr>
              <a:t>asari   </a:t>
            </a:r>
            <a:r>
              <a:rPr sz="2100" spc="221" baseline="1950" dirty="0" smtClean="0">
                <a:latin typeface="Calibri"/>
                <a:cs typeface="Calibri"/>
              </a:rPr>
              <a:t> </a:t>
            </a:r>
            <a:r>
              <a:rPr sz="2100" spc="-4" baseline="1950" dirty="0" smtClean="0">
                <a:latin typeface="Calibri"/>
                <a:cs typeface="Calibri"/>
              </a:rPr>
              <a:t>p</a:t>
            </a:r>
            <a:r>
              <a:rPr sz="2100" spc="0" baseline="1950" dirty="0" smtClean="0">
                <a:latin typeface="Calibri"/>
                <a:cs typeface="Calibri"/>
              </a:rPr>
              <a:t>e</a:t>
            </a:r>
            <a:r>
              <a:rPr sz="2100" spc="9" baseline="1950" dirty="0" smtClean="0">
                <a:latin typeface="Calibri"/>
                <a:cs typeface="Calibri"/>
              </a:rPr>
              <a:t>l</a:t>
            </a:r>
            <a:r>
              <a:rPr sz="2100" spc="0" baseline="1950" dirty="0" smtClean="0">
                <a:latin typeface="Calibri"/>
                <a:cs typeface="Calibri"/>
              </a:rPr>
              <a:t>a</a:t>
            </a:r>
            <a:r>
              <a:rPr sz="2100" spc="-14" baseline="1950" dirty="0" smtClean="0">
                <a:latin typeface="Calibri"/>
                <a:cs typeface="Calibri"/>
              </a:rPr>
              <a:t>k</a:t>
            </a:r>
            <a:r>
              <a:rPr sz="2100" spc="0" baseline="1950" dirty="0" smtClean="0">
                <a:latin typeface="Calibri"/>
                <a:cs typeface="Calibri"/>
              </a:rPr>
              <a:t>s</a:t>
            </a:r>
            <a:r>
              <a:rPr sz="2100" spc="9" baseline="1950" dirty="0" smtClean="0">
                <a:latin typeface="Calibri"/>
                <a:cs typeface="Calibri"/>
              </a:rPr>
              <a:t>a</a:t>
            </a:r>
            <a:r>
              <a:rPr sz="2100" spc="-4" baseline="1950" dirty="0" smtClean="0">
                <a:latin typeface="Calibri"/>
                <a:cs typeface="Calibri"/>
              </a:rPr>
              <a:t>n</a:t>
            </a:r>
            <a:r>
              <a:rPr sz="2100" spc="0" baseline="1950" dirty="0" smtClean="0">
                <a:latin typeface="Calibri"/>
                <a:cs typeface="Calibri"/>
              </a:rPr>
              <a:t>aan   </a:t>
            </a:r>
            <a:r>
              <a:rPr sz="2100" spc="221" baseline="1950" dirty="0" smtClean="0">
                <a:latin typeface="Calibri"/>
                <a:cs typeface="Calibri"/>
              </a:rPr>
              <a:t> </a:t>
            </a:r>
            <a:r>
              <a:rPr sz="2100" spc="0" baseline="1950" dirty="0" smtClean="0">
                <a:latin typeface="Calibri"/>
                <a:cs typeface="Calibri"/>
              </a:rPr>
              <a:t>t</a:t>
            </a:r>
            <a:r>
              <a:rPr sz="2100" spc="-9" baseline="1950" dirty="0" smtClean="0">
                <a:latin typeface="Calibri"/>
                <a:cs typeface="Calibri"/>
              </a:rPr>
              <a:t>u</a:t>
            </a:r>
            <a:r>
              <a:rPr sz="2100" spc="-25" baseline="1950" dirty="0" smtClean="0">
                <a:latin typeface="Calibri"/>
                <a:cs typeface="Calibri"/>
              </a:rPr>
              <a:t>g</a:t>
            </a:r>
            <a:r>
              <a:rPr sz="2100" spc="0" baseline="1950" dirty="0" smtClean="0">
                <a:latin typeface="Calibri"/>
                <a:cs typeface="Calibri"/>
              </a:rPr>
              <a:t>as   </a:t>
            </a:r>
            <a:r>
              <a:rPr sz="2100" spc="216" baseline="1950" dirty="0" smtClean="0">
                <a:latin typeface="Calibri"/>
                <a:cs typeface="Calibri"/>
              </a:rPr>
              <a:t> </a:t>
            </a:r>
            <a:r>
              <a:rPr sz="2100" spc="-4" baseline="1950" dirty="0" smtClean="0">
                <a:latin typeface="Calibri"/>
                <a:cs typeface="Calibri"/>
              </a:rPr>
              <a:t>d</a:t>
            </a:r>
            <a:r>
              <a:rPr sz="2100" spc="9" baseline="1950" dirty="0" smtClean="0">
                <a:latin typeface="Calibri"/>
                <a:cs typeface="Calibri"/>
              </a:rPr>
              <a:t>a</a:t>
            </a:r>
            <a:r>
              <a:rPr sz="2100" spc="0" baseline="1950" dirty="0" smtClean="0">
                <a:latin typeface="Calibri"/>
                <a:cs typeface="Calibri"/>
              </a:rPr>
              <a:t>n</a:t>
            </a:r>
            <a:endParaRPr sz="1400" dirty="0">
              <a:latin typeface="Calibri"/>
              <a:cs typeface="Calibri"/>
            </a:endParaRPr>
          </a:p>
          <a:p>
            <a:pPr marL="382714">
              <a:lnSpc>
                <a:spcPts val="1685"/>
              </a:lnSpc>
              <a:spcBef>
                <a:spcPts val="0"/>
              </a:spcBef>
            </a:pPr>
            <a:r>
              <a:rPr sz="2100" spc="0" baseline="1950" dirty="0" smtClean="0">
                <a:latin typeface="Calibri"/>
                <a:cs typeface="Calibri"/>
              </a:rPr>
              <a:t>fu</a:t>
            </a:r>
            <a:r>
              <a:rPr sz="2100" spc="-9" baseline="1950" dirty="0" smtClean="0">
                <a:latin typeface="Calibri"/>
                <a:cs typeface="Calibri"/>
              </a:rPr>
              <a:t>n</a:t>
            </a:r>
            <a:r>
              <a:rPr sz="2100" spc="0" baseline="1950" dirty="0" smtClean="0">
                <a:latin typeface="Calibri"/>
                <a:cs typeface="Calibri"/>
              </a:rPr>
              <a:t>gsi     </a:t>
            </a:r>
            <a:r>
              <a:rPr sz="2100" spc="241" baseline="1950" dirty="0" smtClean="0">
                <a:latin typeface="Calibri"/>
                <a:cs typeface="Calibri"/>
              </a:rPr>
              <a:t> </a:t>
            </a:r>
            <a:r>
              <a:rPr sz="2100" spc="0" baseline="1950" dirty="0" smtClean="0">
                <a:latin typeface="Calibri"/>
                <a:cs typeface="Calibri"/>
              </a:rPr>
              <a:t>j</a:t>
            </a:r>
            <a:r>
              <a:rPr sz="2100" spc="9" baseline="1950" dirty="0" smtClean="0">
                <a:latin typeface="Calibri"/>
                <a:cs typeface="Calibri"/>
              </a:rPr>
              <a:t>a</a:t>
            </a:r>
            <a:r>
              <a:rPr sz="2100" spc="-9" baseline="1950" dirty="0" smtClean="0">
                <a:latin typeface="Calibri"/>
                <a:cs typeface="Calibri"/>
              </a:rPr>
              <a:t>b</a:t>
            </a:r>
            <a:r>
              <a:rPr sz="2100" spc="-14" baseline="1950" dirty="0" smtClean="0">
                <a:latin typeface="Calibri"/>
                <a:cs typeface="Calibri"/>
              </a:rPr>
              <a:t>at</a:t>
            </a:r>
            <a:r>
              <a:rPr sz="2100" spc="9" baseline="1950" dirty="0" smtClean="0">
                <a:latin typeface="Calibri"/>
                <a:cs typeface="Calibri"/>
              </a:rPr>
              <a:t>a</a:t>
            </a:r>
            <a:r>
              <a:rPr sz="2100" spc="0" baseline="1950" dirty="0" smtClean="0">
                <a:latin typeface="Calibri"/>
                <a:cs typeface="Calibri"/>
              </a:rPr>
              <a:t>n     </a:t>
            </a:r>
            <a:r>
              <a:rPr sz="2100" spc="246" baseline="1950" dirty="0" smtClean="0">
                <a:latin typeface="Calibri"/>
                <a:cs typeface="Calibri"/>
              </a:rPr>
              <a:t> </a:t>
            </a:r>
            <a:r>
              <a:rPr sz="2100" spc="0" baseline="1950" dirty="0" smtClean="0">
                <a:latin typeface="Calibri"/>
                <a:cs typeface="Calibri"/>
              </a:rPr>
              <a:t>fu</a:t>
            </a:r>
            <a:r>
              <a:rPr sz="2100" spc="-9" baseline="1950" dirty="0" smtClean="0">
                <a:latin typeface="Calibri"/>
                <a:cs typeface="Calibri"/>
              </a:rPr>
              <a:t>n</a:t>
            </a:r>
            <a:r>
              <a:rPr sz="2100" spc="0" baseline="1950" dirty="0" smtClean="0">
                <a:latin typeface="Calibri"/>
                <a:cs typeface="Calibri"/>
              </a:rPr>
              <a:t>gsion</a:t>
            </a:r>
            <a:r>
              <a:rPr sz="2100" spc="-4" baseline="1950" dirty="0" smtClean="0">
                <a:latin typeface="Calibri"/>
                <a:cs typeface="Calibri"/>
              </a:rPr>
              <a:t>a</a:t>
            </a:r>
            <a:r>
              <a:rPr sz="2100" spc="0" baseline="1950" dirty="0" smtClean="0">
                <a:latin typeface="Calibri"/>
                <a:cs typeface="Calibri"/>
              </a:rPr>
              <a:t>l     </a:t>
            </a:r>
            <a:r>
              <a:rPr sz="2100" spc="256" baseline="1950" dirty="0" smtClean="0">
                <a:latin typeface="Calibri"/>
                <a:cs typeface="Calibri"/>
              </a:rPr>
              <a:t> </a:t>
            </a:r>
            <a:r>
              <a:rPr sz="2100" spc="-25" baseline="1950" dirty="0" smtClean="0">
                <a:latin typeface="Calibri"/>
                <a:cs typeface="Calibri"/>
              </a:rPr>
              <a:t>y</a:t>
            </a:r>
            <a:r>
              <a:rPr sz="2100" spc="0" baseline="1950" dirty="0" smtClean="0">
                <a:latin typeface="Calibri"/>
                <a:cs typeface="Calibri"/>
              </a:rPr>
              <a:t>a</a:t>
            </a:r>
            <a:r>
              <a:rPr sz="2100" spc="-9" baseline="1950" dirty="0" smtClean="0">
                <a:latin typeface="Calibri"/>
                <a:cs typeface="Calibri"/>
              </a:rPr>
              <a:t>n</a:t>
            </a:r>
            <a:r>
              <a:rPr sz="2100" spc="0" baseline="1950" dirty="0" smtClean="0">
                <a:latin typeface="Calibri"/>
                <a:cs typeface="Calibri"/>
              </a:rPr>
              <a:t>g</a:t>
            </a:r>
            <a:endParaRPr sz="1400" dirty="0">
              <a:latin typeface="Calibri"/>
              <a:cs typeface="Calibri"/>
            </a:endParaRPr>
          </a:p>
          <a:p>
            <a:pPr marL="382714">
              <a:lnSpc>
                <a:spcPts val="1680"/>
              </a:lnSpc>
            </a:pPr>
            <a:r>
              <a:rPr sz="2100" spc="-4" baseline="1950" dirty="0" smtClean="0">
                <a:latin typeface="Calibri"/>
                <a:cs typeface="Calibri"/>
              </a:rPr>
              <a:t>b</a:t>
            </a:r>
            <a:r>
              <a:rPr sz="2100" spc="0" baseline="1950" dirty="0" smtClean="0">
                <a:latin typeface="Calibri"/>
                <a:cs typeface="Calibri"/>
              </a:rPr>
              <a:t>e</a:t>
            </a:r>
            <a:r>
              <a:rPr sz="2100" spc="-25" baseline="1950" dirty="0" smtClean="0">
                <a:latin typeface="Calibri"/>
                <a:cs typeface="Calibri"/>
              </a:rPr>
              <a:t>r</a:t>
            </a:r>
            <a:r>
              <a:rPr sz="2100" spc="0" baseline="1950" dirty="0" smtClean="0">
                <a:latin typeface="Calibri"/>
                <a:cs typeface="Calibri"/>
              </a:rPr>
              <a:t>sang</a:t>
            </a:r>
            <a:r>
              <a:rPr sz="2100" spc="-19" baseline="1950" dirty="0" smtClean="0">
                <a:latin typeface="Calibri"/>
                <a:cs typeface="Calibri"/>
              </a:rPr>
              <a:t>k</a:t>
            </a:r>
            <a:r>
              <a:rPr sz="2100" spc="-4" baseline="1950" dirty="0" smtClean="0">
                <a:latin typeface="Calibri"/>
                <a:cs typeface="Calibri"/>
              </a:rPr>
              <a:t>u</a:t>
            </a:r>
            <a:r>
              <a:rPr sz="2100" spc="-14" baseline="1950" dirty="0" smtClean="0">
                <a:latin typeface="Calibri"/>
                <a:cs typeface="Calibri"/>
              </a:rPr>
              <a:t>t</a:t>
            </a:r>
            <a:r>
              <a:rPr sz="2100" spc="0" baseline="1950" dirty="0" smtClean="0">
                <a:latin typeface="Calibri"/>
                <a:cs typeface="Calibri"/>
              </a:rPr>
              <a:t>a</a:t>
            </a:r>
            <a:r>
              <a:rPr sz="2100" spc="-4" baseline="1950" dirty="0" smtClean="0">
                <a:latin typeface="Calibri"/>
                <a:cs typeface="Calibri"/>
              </a:rPr>
              <a:t>n</a:t>
            </a:r>
            <a:r>
              <a:rPr sz="2100" spc="0" baseline="1950" dirty="0" smtClean="0">
                <a:latin typeface="Calibri"/>
                <a:cs typeface="Calibri"/>
              </a:rPr>
              <a:t>;</a:t>
            </a:r>
            <a:endParaRPr sz="1400" dirty="0">
              <a:latin typeface="Calibri"/>
              <a:cs typeface="Calibri"/>
            </a:endParaRPr>
          </a:p>
          <a:p>
            <a:pPr marL="91630">
              <a:lnSpc>
                <a:spcPts val="1680"/>
              </a:lnSpc>
            </a:pPr>
            <a:r>
              <a:rPr sz="2100" spc="-4" baseline="1950" dirty="0" smtClean="0">
                <a:latin typeface="Calibri"/>
                <a:cs typeface="Calibri"/>
              </a:rPr>
              <a:t>3</a:t>
            </a:r>
            <a:r>
              <a:rPr sz="2100" spc="0" baseline="1950" dirty="0" smtClean="0">
                <a:latin typeface="Calibri"/>
                <a:cs typeface="Calibri"/>
              </a:rPr>
              <a:t>.  </a:t>
            </a:r>
            <a:r>
              <a:rPr sz="2100" spc="281" baseline="1950" dirty="0" smtClean="0">
                <a:latin typeface="Calibri"/>
                <a:cs typeface="Calibri"/>
              </a:rPr>
              <a:t> </a:t>
            </a:r>
            <a:r>
              <a:rPr sz="2100" spc="-9" baseline="1950" dirty="0" smtClean="0">
                <a:latin typeface="Calibri"/>
                <a:cs typeface="Calibri"/>
              </a:rPr>
              <a:t>S</a:t>
            </a:r>
            <a:r>
              <a:rPr sz="2100" spc="-25" baseline="1950" dirty="0" smtClean="0">
                <a:latin typeface="Calibri"/>
                <a:cs typeface="Calibri"/>
              </a:rPr>
              <a:t>y</a:t>
            </a:r>
            <a:r>
              <a:rPr sz="2100" spc="0" baseline="1950" dirty="0" smtClean="0">
                <a:latin typeface="Calibri"/>
                <a:cs typeface="Calibri"/>
              </a:rPr>
              <a:t>a</a:t>
            </a:r>
            <a:r>
              <a:rPr sz="2100" spc="-19" baseline="1950" dirty="0" smtClean="0">
                <a:latin typeface="Calibri"/>
                <a:cs typeface="Calibri"/>
              </a:rPr>
              <a:t>r</a:t>
            </a:r>
            <a:r>
              <a:rPr sz="2100" spc="-14" baseline="1950" dirty="0" smtClean="0">
                <a:latin typeface="Calibri"/>
                <a:cs typeface="Calibri"/>
              </a:rPr>
              <a:t>a</a:t>
            </a:r>
            <a:r>
              <a:rPr sz="2100" spc="0" baseline="1950" dirty="0" smtClean="0">
                <a:latin typeface="Calibri"/>
                <a:cs typeface="Calibri"/>
              </a:rPr>
              <a:t>t</a:t>
            </a:r>
            <a:r>
              <a:rPr sz="2100" spc="-9" baseline="1950" dirty="0" smtClean="0">
                <a:latin typeface="Calibri"/>
                <a:cs typeface="Calibri"/>
              </a:rPr>
              <a:t>-</a:t>
            </a:r>
            <a:r>
              <a:rPr sz="2100" spc="-19" baseline="1950" dirty="0" smtClean="0">
                <a:latin typeface="Calibri"/>
                <a:cs typeface="Calibri"/>
              </a:rPr>
              <a:t>s</a:t>
            </a:r>
            <a:r>
              <a:rPr sz="2100" spc="-25" baseline="1950" dirty="0" smtClean="0">
                <a:latin typeface="Calibri"/>
                <a:cs typeface="Calibri"/>
              </a:rPr>
              <a:t>y</a:t>
            </a:r>
            <a:r>
              <a:rPr sz="2100" spc="0" baseline="1950" dirty="0" smtClean="0">
                <a:latin typeface="Calibri"/>
                <a:cs typeface="Calibri"/>
              </a:rPr>
              <a:t>a</a:t>
            </a:r>
            <a:r>
              <a:rPr sz="2100" spc="-19" baseline="1950" dirty="0" smtClean="0">
                <a:latin typeface="Calibri"/>
                <a:cs typeface="Calibri"/>
              </a:rPr>
              <a:t>r</a:t>
            </a:r>
            <a:r>
              <a:rPr sz="2100" spc="-14" baseline="1950" dirty="0" smtClean="0">
                <a:latin typeface="Calibri"/>
                <a:cs typeface="Calibri"/>
              </a:rPr>
              <a:t>a</a:t>
            </a:r>
            <a:r>
              <a:rPr sz="2100" spc="0" baseline="1950" dirty="0" smtClean="0">
                <a:latin typeface="Calibri"/>
                <a:cs typeface="Calibri"/>
              </a:rPr>
              <a:t>t  </a:t>
            </a:r>
            <a:r>
              <a:rPr sz="2100" spc="236" baseline="1950" dirty="0" smtClean="0">
                <a:latin typeface="Calibri"/>
                <a:cs typeface="Calibri"/>
              </a:rPr>
              <a:t> </a:t>
            </a:r>
            <a:r>
              <a:rPr sz="2100" spc="0" baseline="1950" dirty="0" smtClean="0">
                <a:latin typeface="Calibri"/>
                <a:cs typeface="Calibri"/>
              </a:rPr>
              <a:t>lai</a:t>
            </a:r>
            <a:r>
              <a:rPr sz="2100" spc="9" baseline="1950" dirty="0" smtClean="0">
                <a:latin typeface="Calibri"/>
                <a:cs typeface="Calibri"/>
              </a:rPr>
              <a:t>n</a:t>
            </a:r>
            <a:r>
              <a:rPr sz="2100" spc="-29" baseline="1950" dirty="0" smtClean="0">
                <a:latin typeface="Calibri"/>
                <a:cs typeface="Calibri"/>
              </a:rPr>
              <a:t>n</a:t>
            </a:r>
            <a:r>
              <a:rPr sz="2100" spc="-9" baseline="1950" dirty="0" smtClean="0">
                <a:latin typeface="Calibri"/>
                <a:cs typeface="Calibri"/>
              </a:rPr>
              <a:t>y</a:t>
            </a:r>
            <a:r>
              <a:rPr sz="2100" spc="0" baseline="1950" dirty="0" smtClean="0">
                <a:latin typeface="Calibri"/>
                <a:cs typeface="Calibri"/>
              </a:rPr>
              <a:t>a  </a:t>
            </a:r>
            <a:r>
              <a:rPr sz="2100" spc="241" baseline="1950" dirty="0" smtClean="0">
                <a:latin typeface="Calibri"/>
                <a:cs typeface="Calibri"/>
              </a:rPr>
              <a:t> </a:t>
            </a:r>
            <a:r>
              <a:rPr sz="2100" spc="0" baseline="1950" dirty="0" smtClean="0">
                <a:latin typeface="Calibri"/>
                <a:cs typeface="Calibri"/>
              </a:rPr>
              <a:t>sesuai  </a:t>
            </a:r>
            <a:r>
              <a:rPr sz="2100" spc="251" baseline="1950" dirty="0" smtClean="0">
                <a:latin typeface="Calibri"/>
                <a:cs typeface="Calibri"/>
              </a:rPr>
              <a:t> </a:t>
            </a:r>
            <a:r>
              <a:rPr sz="2100" spc="4" baseline="1950" dirty="0" smtClean="0">
                <a:latin typeface="Calibri"/>
                <a:cs typeface="Calibri"/>
              </a:rPr>
              <a:t>d</a:t>
            </a:r>
            <a:r>
              <a:rPr sz="2100" spc="0" baseline="1950" dirty="0" smtClean="0">
                <a:latin typeface="Calibri"/>
                <a:cs typeface="Calibri"/>
              </a:rPr>
              <a:t>e</a:t>
            </a:r>
            <a:r>
              <a:rPr sz="2100" spc="-9" baseline="1950" dirty="0" smtClean="0">
                <a:latin typeface="Calibri"/>
                <a:cs typeface="Calibri"/>
              </a:rPr>
              <a:t>n</a:t>
            </a:r>
            <a:r>
              <a:rPr sz="2100" spc="-25" baseline="1950" dirty="0" smtClean="0">
                <a:latin typeface="Calibri"/>
                <a:cs typeface="Calibri"/>
              </a:rPr>
              <a:t>g</a:t>
            </a:r>
            <a:r>
              <a:rPr sz="2100" spc="9" baseline="1950" dirty="0" smtClean="0">
                <a:latin typeface="Calibri"/>
                <a:cs typeface="Calibri"/>
              </a:rPr>
              <a:t>a</a:t>
            </a:r>
            <a:r>
              <a:rPr sz="2100" spc="0" baseline="1950" dirty="0" smtClean="0">
                <a:latin typeface="Calibri"/>
                <a:cs typeface="Calibri"/>
              </a:rPr>
              <a:t>n</a:t>
            </a:r>
            <a:endParaRPr sz="1400" dirty="0">
              <a:latin typeface="Calibri"/>
              <a:cs typeface="Calibri"/>
            </a:endParaRPr>
          </a:p>
          <a:p>
            <a:pPr marL="382714">
              <a:lnSpc>
                <a:spcPts val="1680"/>
              </a:lnSpc>
            </a:pPr>
            <a:r>
              <a:rPr sz="2100" spc="-4" baseline="1950" dirty="0" smtClean="0">
                <a:latin typeface="Calibri"/>
                <a:cs typeface="Calibri"/>
              </a:rPr>
              <a:t>p</a:t>
            </a:r>
            <a:r>
              <a:rPr sz="2100" spc="0" baseline="1950" dirty="0" smtClean="0">
                <a:latin typeface="Calibri"/>
                <a:cs typeface="Calibri"/>
              </a:rPr>
              <a:t>e</a:t>
            </a:r>
            <a:r>
              <a:rPr sz="2100" spc="-25" baseline="1950" dirty="0" smtClean="0">
                <a:latin typeface="Calibri"/>
                <a:cs typeface="Calibri"/>
              </a:rPr>
              <a:t>r</a:t>
            </a:r>
            <a:r>
              <a:rPr sz="2100" spc="-14" baseline="1950" dirty="0" smtClean="0">
                <a:latin typeface="Calibri"/>
                <a:cs typeface="Calibri"/>
              </a:rPr>
              <a:t>a</a:t>
            </a:r>
            <a:r>
              <a:rPr sz="2100" spc="0" baseline="1950" dirty="0" smtClean="0">
                <a:latin typeface="Calibri"/>
                <a:cs typeface="Calibri"/>
              </a:rPr>
              <a:t>t</a:t>
            </a:r>
            <a:r>
              <a:rPr sz="2100" spc="-9" baseline="1950" dirty="0" smtClean="0">
                <a:latin typeface="Calibri"/>
                <a:cs typeface="Calibri"/>
              </a:rPr>
              <a:t>u</a:t>
            </a:r>
            <a:r>
              <a:rPr sz="2100" spc="-19" baseline="1950" dirty="0" smtClean="0">
                <a:latin typeface="Calibri"/>
                <a:cs typeface="Calibri"/>
              </a:rPr>
              <a:t>r</a:t>
            </a:r>
            <a:r>
              <a:rPr sz="2100" spc="0" baseline="1950" dirty="0" smtClean="0">
                <a:latin typeface="Calibri"/>
                <a:cs typeface="Calibri"/>
              </a:rPr>
              <a:t>an</a:t>
            </a:r>
            <a:r>
              <a:rPr sz="2100" spc="4" baseline="1950" dirty="0" smtClean="0">
                <a:latin typeface="Calibri"/>
                <a:cs typeface="Calibri"/>
              </a:rPr>
              <a:t> </a:t>
            </a:r>
            <a:r>
              <a:rPr sz="2100" spc="-4" baseline="1950" dirty="0" smtClean="0">
                <a:latin typeface="Calibri"/>
                <a:cs typeface="Calibri"/>
              </a:rPr>
              <a:t>p</a:t>
            </a:r>
            <a:r>
              <a:rPr sz="2100" spc="0" baseline="1950" dirty="0" smtClean="0">
                <a:latin typeface="Calibri"/>
                <a:cs typeface="Calibri"/>
              </a:rPr>
              <a:t>er</a:t>
            </a:r>
            <a:r>
              <a:rPr sz="2100" spc="-4" baseline="1950" dirty="0" smtClean="0">
                <a:latin typeface="Calibri"/>
                <a:cs typeface="Calibri"/>
              </a:rPr>
              <a:t>und</a:t>
            </a:r>
            <a:r>
              <a:rPr sz="2100" spc="0" baseline="1950" dirty="0" smtClean="0">
                <a:latin typeface="Calibri"/>
                <a:cs typeface="Calibri"/>
              </a:rPr>
              <a:t>a</a:t>
            </a:r>
            <a:r>
              <a:rPr sz="2100" spc="-4" baseline="1950" dirty="0" smtClean="0">
                <a:latin typeface="Calibri"/>
                <a:cs typeface="Calibri"/>
              </a:rPr>
              <a:t>n</a:t>
            </a:r>
            <a:r>
              <a:rPr sz="2100" spc="-25" baseline="1950" dirty="0" smtClean="0">
                <a:latin typeface="Calibri"/>
                <a:cs typeface="Calibri"/>
              </a:rPr>
              <a:t>g</a:t>
            </a:r>
            <a:r>
              <a:rPr sz="2100" spc="0" baseline="1950" dirty="0" smtClean="0">
                <a:latin typeface="Calibri"/>
                <a:cs typeface="Calibri"/>
              </a:rPr>
              <a:t>a</a:t>
            </a:r>
            <a:r>
              <a:rPr sz="2100" spc="-4" baseline="1950" dirty="0" smtClean="0">
                <a:latin typeface="Calibri"/>
                <a:cs typeface="Calibri"/>
              </a:rPr>
              <a:t>n</a:t>
            </a:r>
            <a:r>
              <a:rPr sz="2100" spc="0" baseline="1950" dirty="0" smtClean="0">
                <a:latin typeface="Calibri"/>
                <a:cs typeface="Calibri"/>
              </a:rPr>
              <a:t>.</a:t>
            </a:r>
            <a:endParaRPr sz="1400" dirty="0">
              <a:latin typeface="Calibri"/>
              <a:cs typeface="Calibri"/>
            </a:endParaRPr>
          </a:p>
        </p:txBody>
      </p:sp>
      <p:sp>
        <p:nvSpPr>
          <p:cNvPr id="8" name="object 8"/>
          <p:cNvSpPr txBox="1"/>
          <p:nvPr/>
        </p:nvSpPr>
        <p:spPr>
          <a:xfrm>
            <a:off x="474256" y="1543342"/>
            <a:ext cx="1652485" cy="1123657"/>
          </a:xfrm>
          <a:prstGeom prst="rect">
            <a:avLst/>
          </a:prstGeom>
        </p:spPr>
        <p:txBody>
          <a:bodyPr wrap="square" lIns="0" tIns="0" rIns="0" bIns="0" rtlCol="0">
            <a:noAutofit/>
          </a:bodyPr>
          <a:lstStyle/>
          <a:p>
            <a:pPr>
              <a:lnSpc>
                <a:spcPts val="750"/>
              </a:lnSpc>
              <a:spcBef>
                <a:spcPts val="28"/>
              </a:spcBef>
            </a:pPr>
            <a:endParaRPr sz="750" dirty="0"/>
          </a:p>
          <a:p>
            <a:pPr marL="91452" marR="403792">
              <a:lnSpc>
                <a:spcPts val="2400"/>
              </a:lnSpc>
              <a:spcBef>
                <a:spcPts val="120"/>
              </a:spcBef>
            </a:pPr>
            <a:r>
              <a:rPr sz="2000" spc="0" dirty="0" smtClean="0">
                <a:solidFill>
                  <a:srgbClr val="FFFFFF"/>
                </a:solidFill>
                <a:latin typeface="Calibri"/>
                <a:cs typeface="Calibri"/>
              </a:rPr>
              <a:t>Jab</a:t>
            </a:r>
            <a:r>
              <a:rPr sz="2000" spc="-25" dirty="0" smtClean="0">
                <a:solidFill>
                  <a:srgbClr val="FFFFFF"/>
                </a:solidFill>
                <a:latin typeface="Calibri"/>
                <a:cs typeface="Calibri"/>
              </a:rPr>
              <a:t>at</a:t>
            </a:r>
            <a:r>
              <a:rPr sz="2000" spc="0" dirty="0" smtClean="0">
                <a:solidFill>
                  <a:srgbClr val="FFFFFF"/>
                </a:solidFill>
                <a:latin typeface="Calibri"/>
                <a:cs typeface="Calibri"/>
              </a:rPr>
              <a:t>an F</a:t>
            </a:r>
            <a:r>
              <a:rPr sz="2000" spc="4" dirty="0" smtClean="0">
                <a:solidFill>
                  <a:srgbClr val="FFFFFF"/>
                </a:solidFill>
                <a:latin typeface="Calibri"/>
                <a:cs typeface="Calibri"/>
              </a:rPr>
              <a:t>u</a:t>
            </a:r>
            <a:r>
              <a:rPr sz="2000" spc="0" dirty="0" smtClean="0">
                <a:solidFill>
                  <a:srgbClr val="FFFFFF"/>
                </a:solidFill>
                <a:latin typeface="Calibri"/>
                <a:cs typeface="Calibri"/>
              </a:rPr>
              <a:t>n</a:t>
            </a:r>
            <a:r>
              <a:rPr sz="2000" spc="4" dirty="0" smtClean="0">
                <a:solidFill>
                  <a:srgbClr val="FFFFFF"/>
                </a:solidFill>
                <a:latin typeface="Calibri"/>
                <a:cs typeface="Calibri"/>
              </a:rPr>
              <a:t>g</a:t>
            </a:r>
            <a:r>
              <a:rPr sz="2000" spc="0" dirty="0" smtClean="0">
                <a:solidFill>
                  <a:srgbClr val="FFFFFF"/>
                </a:solidFill>
                <a:latin typeface="Calibri"/>
                <a:cs typeface="Calibri"/>
              </a:rPr>
              <a:t>s</a:t>
            </a:r>
            <a:r>
              <a:rPr sz="2000" spc="-4" dirty="0" smtClean="0">
                <a:solidFill>
                  <a:srgbClr val="FFFFFF"/>
                </a:solidFill>
                <a:latin typeface="Calibri"/>
                <a:cs typeface="Calibri"/>
              </a:rPr>
              <a:t>i</a:t>
            </a:r>
            <a:r>
              <a:rPr sz="2000" spc="0" dirty="0" smtClean="0">
                <a:solidFill>
                  <a:srgbClr val="FFFFFF"/>
                </a:solidFill>
                <a:latin typeface="Calibri"/>
                <a:cs typeface="Calibri"/>
              </a:rPr>
              <a:t>onal </a:t>
            </a:r>
            <a:r>
              <a:rPr sz="2000" spc="-34" dirty="0" smtClean="0">
                <a:solidFill>
                  <a:srgbClr val="FFFFFF"/>
                </a:solidFill>
                <a:latin typeface="Calibri"/>
                <a:cs typeface="Calibri"/>
              </a:rPr>
              <a:t>K</a:t>
            </a:r>
            <a:r>
              <a:rPr sz="2000" spc="0" dirty="0" smtClean="0">
                <a:solidFill>
                  <a:srgbClr val="FFFFFF"/>
                </a:solidFill>
                <a:latin typeface="Calibri"/>
                <a:cs typeface="Calibri"/>
              </a:rPr>
              <a:t>eahl</a:t>
            </a:r>
            <a:r>
              <a:rPr sz="2000" spc="-4" dirty="0" smtClean="0">
                <a:solidFill>
                  <a:srgbClr val="FFFFFF"/>
                </a:solidFill>
                <a:latin typeface="Calibri"/>
                <a:cs typeface="Calibri"/>
              </a:rPr>
              <a:t>i</a:t>
            </a:r>
            <a:r>
              <a:rPr sz="2000" spc="0" dirty="0" smtClean="0">
                <a:solidFill>
                  <a:srgbClr val="FFFFFF"/>
                </a:solidFill>
                <a:latin typeface="Calibri"/>
                <a:cs typeface="Calibri"/>
              </a:rPr>
              <a:t>an</a:t>
            </a:r>
            <a:endParaRPr sz="2000" dirty="0">
              <a:latin typeface="Calibri"/>
              <a:cs typeface="Calibri"/>
            </a:endParaRPr>
          </a:p>
        </p:txBody>
      </p:sp>
      <p:sp>
        <p:nvSpPr>
          <p:cNvPr id="7" name="object 7"/>
          <p:cNvSpPr txBox="1"/>
          <p:nvPr/>
        </p:nvSpPr>
        <p:spPr>
          <a:xfrm>
            <a:off x="2126742" y="1543342"/>
            <a:ext cx="252514" cy="1123657"/>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2379256" y="1543342"/>
            <a:ext cx="3110001" cy="1123657"/>
          </a:xfrm>
          <a:prstGeom prst="rect">
            <a:avLst/>
          </a:prstGeom>
        </p:spPr>
        <p:txBody>
          <a:bodyPr wrap="square" lIns="0" tIns="0" rIns="0" bIns="0" rtlCol="0">
            <a:noAutofit/>
          </a:bodyPr>
          <a:lstStyle/>
          <a:p>
            <a:pPr marL="127469">
              <a:lnSpc>
                <a:spcPts val="1490"/>
              </a:lnSpc>
              <a:spcBef>
                <a:spcPts val="74"/>
              </a:spcBef>
            </a:pPr>
            <a:r>
              <a:rPr sz="2400" spc="-4" baseline="5120" dirty="0" smtClean="0">
                <a:latin typeface="Calibri"/>
                <a:cs typeface="Calibri"/>
              </a:rPr>
              <a:t>1</a:t>
            </a:r>
            <a:r>
              <a:rPr sz="2400" spc="0" baseline="5120" dirty="0" smtClean="0">
                <a:latin typeface="Calibri"/>
                <a:cs typeface="Calibri"/>
              </a:rPr>
              <a:t>.   </a:t>
            </a:r>
            <a:r>
              <a:rPr sz="2400" spc="12" baseline="5120" dirty="0" smtClean="0">
                <a:latin typeface="Calibri"/>
                <a:cs typeface="Calibri"/>
              </a:rPr>
              <a:t> </a:t>
            </a:r>
            <a:r>
              <a:rPr sz="2400" spc="0" baseline="5120" dirty="0" smtClean="0">
                <a:latin typeface="Calibri"/>
                <a:cs typeface="Calibri"/>
              </a:rPr>
              <a:t>m</a:t>
            </a:r>
            <a:r>
              <a:rPr sz="2400" spc="-4" baseline="5120" dirty="0" smtClean="0">
                <a:latin typeface="Calibri"/>
                <a:cs typeface="Calibri"/>
              </a:rPr>
              <a:t>e</a:t>
            </a:r>
            <a:r>
              <a:rPr sz="2400" spc="0" baseline="5120" dirty="0" smtClean="0">
                <a:latin typeface="Calibri"/>
                <a:cs typeface="Calibri"/>
              </a:rPr>
              <a:t>mi</a:t>
            </a:r>
            <a:r>
              <a:rPr sz="2400" spc="4" baseline="5120" dirty="0" smtClean="0">
                <a:latin typeface="Calibri"/>
                <a:cs typeface="Calibri"/>
              </a:rPr>
              <a:t>li</a:t>
            </a:r>
            <a:r>
              <a:rPr sz="2400" spc="-4" baseline="5120" dirty="0" smtClean="0">
                <a:latin typeface="Calibri"/>
                <a:cs typeface="Calibri"/>
              </a:rPr>
              <a:t>k</a:t>
            </a:r>
            <a:r>
              <a:rPr sz="2400" spc="0" baseline="5120" dirty="0" smtClean="0">
                <a:latin typeface="Calibri"/>
                <a:cs typeface="Calibri"/>
              </a:rPr>
              <a:t>i</a:t>
            </a:r>
            <a:r>
              <a:rPr sz="2400" spc="-60" baseline="5120" dirty="0" smtClean="0">
                <a:latin typeface="Calibri"/>
                <a:cs typeface="Calibri"/>
              </a:rPr>
              <a:t> </a:t>
            </a:r>
            <a:r>
              <a:rPr sz="2400" spc="-54" baseline="5120" dirty="0" smtClean="0">
                <a:latin typeface="Calibri"/>
                <a:cs typeface="Calibri"/>
              </a:rPr>
              <a:t>k</a:t>
            </a:r>
            <a:r>
              <a:rPr sz="2400" spc="0" baseline="5120" dirty="0" smtClean="0">
                <a:latin typeface="Calibri"/>
                <a:cs typeface="Calibri"/>
              </a:rPr>
              <a:t>e</a:t>
            </a:r>
            <a:r>
              <a:rPr sz="2400" spc="-4" baseline="5120" dirty="0" smtClean="0">
                <a:latin typeface="Calibri"/>
                <a:cs typeface="Calibri"/>
              </a:rPr>
              <a:t>m</a:t>
            </a:r>
            <a:r>
              <a:rPr sz="2400" spc="0" baseline="5120" dirty="0" smtClean="0">
                <a:latin typeface="Calibri"/>
                <a:cs typeface="Calibri"/>
              </a:rPr>
              <a:t>ampu</a:t>
            </a:r>
            <a:r>
              <a:rPr sz="2400" spc="4" baseline="5120" dirty="0" smtClean="0">
                <a:latin typeface="Calibri"/>
                <a:cs typeface="Calibri"/>
              </a:rPr>
              <a:t>a</a:t>
            </a:r>
            <a:r>
              <a:rPr sz="2400" spc="0" baseline="5120" dirty="0" smtClean="0">
                <a:latin typeface="Calibri"/>
                <a:cs typeface="Calibri"/>
              </a:rPr>
              <a:t>n</a:t>
            </a:r>
            <a:endParaRPr sz="1600" dirty="0">
              <a:latin typeface="Calibri"/>
              <a:cs typeface="Calibri"/>
            </a:endParaRPr>
          </a:p>
          <a:p>
            <a:pPr marL="467321">
              <a:lnSpc>
                <a:spcPct val="101725"/>
              </a:lnSpc>
              <a:spcBef>
                <a:spcPts val="1812"/>
              </a:spcBef>
            </a:pPr>
            <a:r>
              <a:rPr sz="1600" spc="-9" dirty="0" smtClean="0">
                <a:latin typeface="Calibri"/>
                <a:cs typeface="Calibri"/>
              </a:rPr>
              <a:t>t</a:t>
            </a:r>
            <a:r>
              <a:rPr sz="1600" spc="0" dirty="0" smtClean="0">
                <a:latin typeface="Calibri"/>
                <a:cs typeface="Calibri"/>
              </a:rPr>
              <a:t>e</a:t>
            </a:r>
            <a:r>
              <a:rPr sz="1600" spc="-9" dirty="0" smtClean="0">
                <a:latin typeface="Calibri"/>
                <a:cs typeface="Calibri"/>
              </a:rPr>
              <a:t>rt</a:t>
            </a:r>
            <a:r>
              <a:rPr sz="1600" spc="0" dirty="0" smtClean="0">
                <a:latin typeface="Calibri"/>
                <a:cs typeface="Calibri"/>
              </a:rPr>
              <a:t>e</a:t>
            </a:r>
            <a:r>
              <a:rPr sz="1600" spc="-14" dirty="0" smtClean="0">
                <a:latin typeface="Calibri"/>
                <a:cs typeface="Calibri"/>
              </a:rPr>
              <a:t>n</a:t>
            </a:r>
            <a:r>
              <a:rPr sz="1600" spc="0" dirty="0" smtClean="0">
                <a:latin typeface="Calibri"/>
                <a:cs typeface="Calibri"/>
              </a:rPr>
              <a:t>tu</a:t>
            </a:r>
            <a:endParaRPr sz="1600" dirty="0">
              <a:latin typeface="Calibri"/>
              <a:cs typeface="Calibri"/>
            </a:endParaRPr>
          </a:p>
          <a:p>
            <a:pPr marL="127469">
              <a:lnSpc>
                <a:spcPts val="1920"/>
              </a:lnSpc>
              <a:spcBef>
                <a:spcPts val="96"/>
              </a:spcBef>
            </a:pPr>
            <a:r>
              <a:rPr sz="2400" spc="-4" baseline="1706" dirty="0" smtClean="0">
                <a:latin typeface="Calibri"/>
                <a:cs typeface="Calibri"/>
              </a:rPr>
              <a:t>2</a:t>
            </a:r>
            <a:r>
              <a:rPr sz="2400" spc="0" baseline="1706" dirty="0" smtClean="0">
                <a:latin typeface="Calibri"/>
                <a:cs typeface="Calibri"/>
              </a:rPr>
              <a:t>.   </a:t>
            </a:r>
            <a:r>
              <a:rPr sz="2400" spc="12" baseline="1706" dirty="0" smtClean="0">
                <a:latin typeface="Calibri"/>
                <a:cs typeface="Calibri"/>
              </a:rPr>
              <a:t> </a:t>
            </a:r>
            <a:r>
              <a:rPr sz="2400" spc="0" baseline="1706" dirty="0" smtClean="0">
                <a:latin typeface="Calibri"/>
                <a:cs typeface="Calibri"/>
              </a:rPr>
              <a:t>m</a:t>
            </a:r>
            <a:r>
              <a:rPr sz="2400" spc="-4" baseline="1706" dirty="0" smtClean="0">
                <a:latin typeface="Calibri"/>
                <a:cs typeface="Calibri"/>
              </a:rPr>
              <a:t>e</a:t>
            </a:r>
            <a:r>
              <a:rPr sz="2400" spc="0" baseline="1706" dirty="0" smtClean="0">
                <a:latin typeface="Calibri"/>
                <a:cs typeface="Calibri"/>
              </a:rPr>
              <a:t>mi</a:t>
            </a:r>
            <a:r>
              <a:rPr sz="2400" spc="4" baseline="1706" dirty="0" smtClean="0">
                <a:latin typeface="Calibri"/>
                <a:cs typeface="Calibri"/>
              </a:rPr>
              <a:t>li</a:t>
            </a:r>
            <a:r>
              <a:rPr sz="2400" spc="-4" baseline="1706" dirty="0" smtClean="0">
                <a:latin typeface="Calibri"/>
                <a:cs typeface="Calibri"/>
              </a:rPr>
              <a:t>k</a:t>
            </a:r>
            <a:r>
              <a:rPr sz="2400" spc="0" baseline="1706" dirty="0" smtClean="0">
                <a:latin typeface="Calibri"/>
                <a:cs typeface="Calibri"/>
              </a:rPr>
              <a:t>i</a:t>
            </a:r>
            <a:r>
              <a:rPr sz="2400" spc="296" baseline="1706" dirty="0" smtClean="0">
                <a:latin typeface="Calibri"/>
                <a:cs typeface="Calibri"/>
              </a:rPr>
              <a:t> </a:t>
            </a:r>
            <a:r>
              <a:rPr sz="2400" spc="-54" baseline="1706" dirty="0" smtClean="0">
                <a:latin typeface="Calibri"/>
                <a:cs typeface="Calibri"/>
              </a:rPr>
              <a:t>k</a:t>
            </a:r>
            <a:r>
              <a:rPr sz="2400" spc="0" baseline="1706" dirty="0" smtClean="0">
                <a:latin typeface="Calibri"/>
                <a:cs typeface="Calibri"/>
              </a:rPr>
              <a:t>e</a:t>
            </a:r>
            <a:r>
              <a:rPr sz="2400" spc="-4" baseline="1706" dirty="0" smtClean="0">
                <a:latin typeface="Calibri"/>
                <a:cs typeface="Calibri"/>
              </a:rPr>
              <a:t>m</a:t>
            </a:r>
            <a:r>
              <a:rPr sz="2400" spc="0" baseline="1706" dirty="0" smtClean="0">
                <a:latin typeface="Calibri"/>
                <a:cs typeface="Calibri"/>
              </a:rPr>
              <a:t>ampu</a:t>
            </a:r>
            <a:r>
              <a:rPr sz="2400" spc="4" baseline="1706" dirty="0" smtClean="0">
                <a:latin typeface="Calibri"/>
                <a:cs typeface="Calibri"/>
              </a:rPr>
              <a:t>a</a:t>
            </a:r>
            <a:r>
              <a:rPr sz="2400" spc="0" baseline="1706" dirty="0" smtClean="0">
                <a:latin typeface="Calibri"/>
                <a:cs typeface="Calibri"/>
              </a:rPr>
              <a:t>n</a:t>
            </a:r>
            <a:endParaRPr sz="1600" dirty="0">
              <a:latin typeface="Calibri"/>
              <a:cs typeface="Calibri"/>
            </a:endParaRPr>
          </a:p>
        </p:txBody>
      </p:sp>
      <p:sp>
        <p:nvSpPr>
          <p:cNvPr id="5" name="object 5"/>
          <p:cNvSpPr txBox="1"/>
          <p:nvPr/>
        </p:nvSpPr>
        <p:spPr>
          <a:xfrm>
            <a:off x="474256" y="2667000"/>
            <a:ext cx="1652485" cy="178562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126742" y="2667000"/>
            <a:ext cx="3362515" cy="1785620"/>
          </a:xfrm>
          <a:prstGeom prst="rect">
            <a:avLst/>
          </a:prstGeom>
        </p:spPr>
        <p:txBody>
          <a:bodyPr wrap="square" lIns="0" tIns="0" rIns="0" bIns="0" rtlCol="0">
            <a:noAutofit/>
          </a:bodyPr>
          <a:lstStyle/>
          <a:p>
            <a:pPr marL="719835" marR="192295" indent="-339851">
              <a:lnSpc>
                <a:spcPts val="1920"/>
              </a:lnSpc>
              <a:spcBef>
                <a:spcPts val="371"/>
              </a:spcBef>
              <a:tabLst>
                <a:tab pos="711200" algn="l"/>
              </a:tabLst>
            </a:pPr>
            <a:r>
              <a:rPr sz="1600" spc="-4" dirty="0" smtClean="0">
                <a:latin typeface="Calibri"/>
                <a:cs typeface="Calibri"/>
              </a:rPr>
              <a:t>3</a:t>
            </a:r>
            <a:r>
              <a:rPr sz="1600" spc="0" dirty="0" smtClean="0">
                <a:latin typeface="Calibri"/>
                <a:cs typeface="Calibri"/>
              </a:rPr>
              <a:t>.	m</a:t>
            </a:r>
            <a:r>
              <a:rPr sz="1600" spc="-4" dirty="0" smtClean="0">
                <a:latin typeface="Calibri"/>
                <a:cs typeface="Calibri"/>
              </a:rPr>
              <a:t>e</a:t>
            </a:r>
            <a:r>
              <a:rPr sz="1600" spc="0" dirty="0" smtClean="0">
                <a:latin typeface="Calibri"/>
                <a:cs typeface="Calibri"/>
              </a:rPr>
              <a:t>mi</a:t>
            </a:r>
            <a:r>
              <a:rPr sz="1600" spc="4" dirty="0" smtClean="0">
                <a:latin typeface="Calibri"/>
                <a:cs typeface="Calibri"/>
              </a:rPr>
              <a:t>li</a:t>
            </a:r>
            <a:r>
              <a:rPr sz="1600" spc="-4" dirty="0" smtClean="0">
                <a:latin typeface="Calibri"/>
                <a:cs typeface="Calibri"/>
              </a:rPr>
              <a:t>k</a:t>
            </a:r>
            <a:r>
              <a:rPr sz="1600" spc="0" dirty="0" smtClean="0">
                <a:latin typeface="Calibri"/>
                <a:cs typeface="Calibri"/>
              </a:rPr>
              <a:t>i</a:t>
            </a:r>
            <a:r>
              <a:rPr sz="1600" spc="-65" dirty="0" smtClean="0">
                <a:latin typeface="Calibri"/>
                <a:cs typeface="Calibri"/>
              </a:rPr>
              <a:t> </a:t>
            </a:r>
            <a:r>
              <a:rPr sz="1600" spc="-54" dirty="0" smtClean="0">
                <a:latin typeface="Calibri"/>
                <a:cs typeface="Calibri"/>
              </a:rPr>
              <a:t>k</a:t>
            </a:r>
            <a:r>
              <a:rPr sz="1600" spc="0" dirty="0" smtClean="0">
                <a:latin typeface="Calibri"/>
                <a:cs typeface="Calibri"/>
              </a:rPr>
              <a:t>e</a:t>
            </a:r>
            <a:r>
              <a:rPr sz="1600" spc="-4" dirty="0" smtClean="0">
                <a:latin typeface="Calibri"/>
                <a:cs typeface="Calibri"/>
              </a:rPr>
              <a:t>m</a:t>
            </a:r>
            <a:r>
              <a:rPr sz="1600" spc="0" dirty="0" smtClean="0">
                <a:latin typeface="Calibri"/>
                <a:cs typeface="Calibri"/>
              </a:rPr>
              <a:t>ampu</a:t>
            </a:r>
            <a:r>
              <a:rPr sz="1600" spc="4" dirty="0" smtClean="0">
                <a:latin typeface="Calibri"/>
                <a:cs typeface="Calibri"/>
              </a:rPr>
              <a:t>a</a:t>
            </a:r>
            <a:r>
              <a:rPr sz="1600" spc="0" dirty="0" smtClean="0">
                <a:latin typeface="Calibri"/>
                <a:cs typeface="Calibri"/>
              </a:rPr>
              <a:t>n</a:t>
            </a:r>
            <a:r>
              <a:rPr sz="1600" spc="-81" dirty="0" smtClean="0">
                <a:latin typeface="Calibri"/>
                <a:cs typeface="Calibri"/>
              </a:rPr>
              <a:t> </a:t>
            </a:r>
            <a:r>
              <a:rPr sz="1600" spc="0" dirty="0" smtClean="0">
                <a:latin typeface="Calibri"/>
                <a:cs typeface="Calibri"/>
              </a:rPr>
              <a:t>berf</a:t>
            </a:r>
            <a:r>
              <a:rPr sz="1600" spc="4" dirty="0" smtClean="0">
                <a:latin typeface="Calibri"/>
                <a:cs typeface="Calibri"/>
              </a:rPr>
              <a:t>i</a:t>
            </a:r>
            <a:r>
              <a:rPr sz="1600" spc="-4" dirty="0" smtClean="0">
                <a:latin typeface="Calibri"/>
                <a:cs typeface="Calibri"/>
              </a:rPr>
              <a:t>k</a:t>
            </a:r>
            <a:r>
              <a:rPr sz="1600" spc="4" dirty="0" smtClean="0">
                <a:latin typeface="Calibri"/>
                <a:cs typeface="Calibri"/>
              </a:rPr>
              <a:t>i</a:t>
            </a:r>
            <a:r>
              <a:rPr sz="1600" spc="0" dirty="0" smtClean="0">
                <a:latin typeface="Calibri"/>
                <a:cs typeface="Calibri"/>
              </a:rPr>
              <a:t>r a</a:t>
            </a:r>
            <a:r>
              <a:rPr sz="1600" spc="4" dirty="0" smtClean="0">
                <a:latin typeface="Calibri"/>
                <a:cs typeface="Calibri"/>
              </a:rPr>
              <a:t>n</a:t>
            </a:r>
            <a:r>
              <a:rPr sz="1600" spc="0" dirty="0" smtClean="0">
                <a:latin typeface="Calibri"/>
                <a:cs typeface="Calibri"/>
              </a:rPr>
              <a:t>a</a:t>
            </a:r>
            <a:r>
              <a:rPr sz="1600" spc="4" dirty="0" smtClean="0">
                <a:latin typeface="Calibri"/>
                <a:cs typeface="Calibri"/>
              </a:rPr>
              <a:t>lit</a:t>
            </a:r>
            <a:r>
              <a:rPr sz="1600" spc="-4" dirty="0" smtClean="0">
                <a:latin typeface="Calibri"/>
                <a:cs typeface="Calibri"/>
              </a:rPr>
              <a:t>i</a:t>
            </a:r>
            <a:r>
              <a:rPr sz="1600" spc="0" dirty="0" smtClean="0">
                <a:latin typeface="Calibri"/>
                <a:cs typeface="Calibri"/>
              </a:rPr>
              <a:t>s</a:t>
            </a:r>
            <a:r>
              <a:rPr sz="1600" spc="-65" dirty="0" smtClean="0">
                <a:latin typeface="Calibri"/>
                <a:cs typeface="Calibri"/>
              </a:rPr>
              <a:t> </a:t>
            </a:r>
            <a:r>
              <a:rPr sz="1600" spc="0" dirty="0" smtClean="0">
                <a:latin typeface="Calibri"/>
                <a:cs typeface="Calibri"/>
              </a:rPr>
              <a:t>d</a:t>
            </a:r>
            <a:r>
              <a:rPr sz="1600" spc="4" dirty="0" smtClean="0">
                <a:latin typeface="Calibri"/>
                <a:cs typeface="Calibri"/>
              </a:rPr>
              <a:t>a</a:t>
            </a:r>
            <a:r>
              <a:rPr sz="1600" spc="0" dirty="0" smtClean="0">
                <a:latin typeface="Calibri"/>
                <a:cs typeface="Calibri"/>
              </a:rPr>
              <a:t>n</a:t>
            </a:r>
            <a:r>
              <a:rPr sz="1600" spc="-39" dirty="0" smtClean="0">
                <a:latin typeface="Calibri"/>
                <a:cs typeface="Calibri"/>
              </a:rPr>
              <a:t> </a:t>
            </a:r>
            <a:r>
              <a:rPr sz="1600" spc="-54" dirty="0" smtClean="0">
                <a:latin typeface="Calibri"/>
                <a:cs typeface="Calibri"/>
              </a:rPr>
              <a:t>k</a:t>
            </a:r>
            <a:r>
              <a:rPr sz="1600" spc="0" dirty="0" smtClean="0">
                <a:latin typeface="Calibri"/>
                <a:cs typeface="Calibri"/>
              </a:rPr>
              <a:t>onse</a:t>
            </a:r>
            <a:r>
              <a:rPr sz="1600" spc="-9" dirty="0" smtClean="0">
                <a:latin typeface="Calibri"/>
                <a:cs typeface="Calibri"/>
              </a:rPr>
              <a:t>p</a:t>
            </a:r>
            <a:r>
              <a:rPr sz="1600" spc="4" dirty="0" smtClean="0">
                <a:latin typeface="Calibri"/>
                <a:cs typeface="Calibri"/>
              </a:rPr>
              <a:t>t</a:t>
            </a:r>
            <a:r>
              <a:rPr sz="1600" spc="0" dirty="0" smtClean="0">
                <a:latin typeface="Calibri"/>
                <a:cs typeface="Calibri"/>
              </a:rPr>
              <a:t>u</a:t>
            </a:r>
            <a:r>
              <a:rPr sz="1600" spc="4" dirty="0" smtClean="0">
                <a:latin typeface="Calibri"/>
                <a:cs typeface="Calibri"/>
              </a:rPr>
              <a:t>a</a:t>
            </a:r>
            <a:r>
              <a:rPr sz="1600" spc="0" dirty="0" smtClean="0">
                <a:latin typeface="Calibri"/>
                <a:cs typeface="Calibri"/>
              </a:rPr>
              <a:t>l</a:t>
            </a:r>
            <a:endParaRPr sz="1600" dirty="0">
              <a:latin typeface="Calibri"/>
              <a:cs typeface="Calibri"/>
            </a:endParaRPr>
          </a:p>
          <a:p>
            <a:pPr marL="379983">
              <a:lnSpc>
                <a:spcPct val="101725"/>
              </a:lnSpc>
            </a:pPr>
            <a:r>
              <a:rPr sz="1600" spc="-4" dirty="0" smtClean="0">
                <a:latin typeface="Calibri"/>
                <a:cs typeface="Calibri"/>
              </a:rPr>
              <a:t>4</a:t>
            </a:r>
            <a:r>
              <a:rPr sz="1600" spc="0" dirty="0" smtClean="0">
                <a:latin typeface="Calibri"/>
                <a:cs typeface="Calibri"/>
              </a:rPr>
              <a:t>.   </a:t>
            </a:r>
            <a:r>
              <a:rPr sz="1600" spc="12" dirty="0" smtClean="0">
                <a:latin typeface="Calibri"/>
                <a:cs typeface="Calibri"/>
              </a:rPr>
              <a:t> </a:t>
            </a:r>
            <a:r>
              <a:rPr sz="1600" spc="0" dirty="0" smtClean="0">
                <a:latin typeface="Calibri"/>
                <a:cs typeface="Calibri"/>
              </a:rPr>
              <a:t>Memi</a:t>
            </a:r>
            <a:r>
              <a:rPr sz="1600" spc="9" dirty="0" smtClean="0">
                <a:latin typeface="Calibri"/>
                <a:cs typeface="Calibri"/>
              </a:rPr>
              <a:t>l</a:t>
            </a:r>
            <a:r>
              <a:rPr sz="1600" spc="4" dirty="0" smtClean="0">
                <a:latin typeface="Calibri"/>
                <a:cs typeface="Calibri"/>
              </a:rPr>
              <a:t>i</a:t>
            </a:r>
            <a:r>
              <a:rPr sz="1600" spc="-4" dirty="0" smtClean="0">
                <a:latin typeface="Calibri"/>
                <a:cs typeface="Calibri"/>
              </a:rPr>
              <a:t>k</a:t>
            </a:r>
            <a:r>
              <a:rPr sz="1600" spc="0" dirty="0" smtClean="0">
                <a:latin typeface="Calibri"/>
                <a:cs typeface="Calibri"/>
              </a:rPr>
              <a:t>i</a:t>
            </a:r>
            <a:r>
              <a:rPr sz="1600" spc="-76" dirty="0" smtClean="0">
                <a:latin typeface="Calibri"/>
                <a:cs typeface="Calibri"/>
              </a:rPr>
              <a:t> </a:t>
            </a:r>
            <a:r>
              <a:rPr sz="1600" spc="-54" dirty="0" smtClean="0">
                <a:latin typeface="Calibri"/>
                <a:cs typeface="Calibri"/>
              </a:rPr>
              <a:t>k</a:t>
            </a:r>
            <a:r>
              <a:rPr sz="1600" spc="0" dirty="0" smtClean="0">
                <a:latin typeface="Calibri"/>
                <a:cs typeface="Calibri"/>
              </a:rPr>
              <a:t>e</a:t>
            </a:r>
            <a:r>
              <a:rPr sz="1600" spc="-4" dirty="0" smtClean="0">
                <a:latin typeface="Calibri"/>
                <a:cs typeface="Calibri"/>
              </a:rPr>
              <a:t>m</a:t>
            </a:r>
            <a:r>
              <a:rPr sz="1600" spc="0" dirty="0" smtClean="0">
                <a:latin typeface="Calibri"/>
                <a:cs typeface="Calibri"/>
              </a:rPr>
              <a:t>ampu</a:t>
            </a:r>
            <a:r>
              <a:rPr sz="1600" spc="4" dirty="0" smtClean="0">
                <a:latin typeface="Calibri"/>
                <a:cs typeface="Calibri"/>
              </a:rPr>
              <a:t>a</a:t>
            </a:r>
            <a:r>
              <a:rPr sz="1600" spc="0" dirty="0" smtClean="0">
                <a:latin typeface="Calibri"/>
                <a:cs typeface="Calibri"/>
              </a:rPr>
              <a:t>n</a:t>
            </a:r>
            <a:r>
              <a:rPr sz="1600" spc="-81" dirty="0" smtClean="0">
                <a:latin typeface="Calibri"/>
                <a:cs typeface="Calibri"/>
              </a:rPr>
              <a:t> </a:t>
            </a:r>
            <a:r>
              <a:rPr sz="1600" spc="0" dirty="0" smtClean="0">
                <a:latin typeface="Calibri"/>
                <a:cs typeface="Calibri"/>
              </a:rPr>
              <a:t>u</a:t>
            </a:r>
            <a:r>
              <a:rPr sz="1600" spc="-9" dirty="0" smtClean="0">
                <a:latin typeface="Calibri"/>
                <a:cs typeface="Calibri"/>
              </a:rPr>
              <a:t>n</a:t>
            </a:r>
            <a:r>
              <a:rPr sz="1600" spc="4" dirty="0" smtClean="0">
                <a:latin typeface="Calibri"/>
                <a:cs typeface="Calibri"/>
              </a:rPr>
              <a:t>t</a:t>
            </a:r>
            <a:r>
              <a:rPr sz="1600" spc="0" dirty="0" smtClean="0">
                <a:latin typeface="Calibri"/>
                <a:cs typeface="Calibri"/>
              </a:rPr>
              <a:t>uk</a:t>
            </a:r>
            <a:endParaRPr sz="1600" dirty="0">
              <a:latin typeface="Calibri"/>
              <a:cs typeface="Calibri"/>
            </a:endParaRPr>
          </a:p>
          <a:p>
            <a:pPr marL="719835" marR="311829">
              <a:lnSpc>
                <a:spcPts val="1920"/>
              </a:lnSpc>
              <a:spcBef>
                <a:spcPts val="1973"/>
              </a:spcBef>
            </a:pPr>
            <a:r>
              <a:rPr sz="1600" spc="0" dirty="0" smtClean="0">
                <a:latin typeface="Calibri"/>
                <a:cs typeface="Calibri"/>
              </a:rPr>
              <a:t>m</a:t>
            </a:r>
            <a:r>
              <a:rPr sz="1600" spc="-14" dirty="0" smtClean="0">
                <a:latin typeface="Calibri"/>
                <a:cs typeface="Calibri"/>
              </a:rPr>
              <a:t>e</a:t>
            </a:r>
            <a:r>
              <a:rPr sz="1600" spc="-4" dirty="0" smtClean="0">
                <a:latin typeface="Calibri"/>
                <a:cs typeface="Calibri"/>
              </a:rPr>
              <a:t>t</a:t>
            </a:r>
            <a:r>
              <a:rPr sz="1600" spc="0" dirty="0" smtClean="0">
                <a:latin typeface="Calibri"/>
                <a:cs typeface="Calibri"/>
              </a:rPr>
              <a:t>oda</a:t>
            </a:r>
            <a:r>
              <a:rPr sz="1600" spc="-35" dirty="0" smtClean="0">
                <a:latin typeface="Calibri"/>
                <a:cs typeface="Calibri"/>
              </a:rPr>
              <a:t> </a:t>
            </a:r>
            <a:r>
              <a:rPr sz="1600" spc="0" dirty="0" smtClean="0">
                <a:latin typeface="Calibri"/>
                <a:cs typeface="Calibri"/>
              </a:rPr>
              <a:t>d</a:t>
            </a:r>
            <a:r>
              <a:rPr sz="1600" spc="4" dirty="0" smtClean="0">
                <a:latin typeface="Calibri"/>
                <a:cs typeface="Calibri"/>
              </a:rPr>
              <a:t>al</a:t>
            </a:r>
            <a:r>
              <a:rPr sz="1600" spc="0" dirty="0" smtClean="0">
                <a:latin typeface="Calibri"/>
                <a:cs typeface="Calibri"/>
              </a:rPr>
              <a:t>am</a:t>
            </a:r>
            <a:r>
              <a:rPr sz="1600" spc="-55" dirty="0" smtClean="0">
                <a:latin typeface="Calibri"/>
                <a:cs typeface="Calibri"/>
              </a:rPr>
              <a:t> </a:t>
            </a:r>
            <a:r>
              <a:rPr sz="1600" spc="0" dirty="0" smtClean="0">
                <a:latin typeface="Calibri"/>
                <a:cs typeface="Calibri"/>
              </a:rPr>
              <a:t>b</a:t>
            </a:r>
            <a:r>
              <a:rPr sz="1600" spc="4" dirty="0" smtClean="0">
                <a:latin typeface="Calibri"/>
                <a:cs typeface="Calibri"/>
              </a:rPr>
              <a:t>i</a:t>
            </a:r>
            <a:r>
              <a:rPr sz="1600" spc="0" dirty="0" smtClean="0">
                <a:latin typeface="Calibri"/>
                <a:cs typeface="Calibri"/>
              </a:rPr>
              <a:t>d</a:t>
            </a:r>
            <a:r>
              <a:rPr sz="1600" spc="4" dirty="0" smtClean="0">
                <a:latin typeface="Calibri"/>
                <a:cs typeface="Calibri"/>
              </a:rPr>
              <a:t>a</a:t>
            </a:r>
            <a:r>
              <a:rPr sz="1600" spc="0" dirty="0" smtClean="0">
                <a:latin typeface="Calibri"/>
                <a:cs typeface="Calibri"/>
              </a:rPr>
              <a:t>ng</a:t>
            </a:r>
            <a:r>
              <a:rPr sz="1600" spc="-79" dirty="0" smtClean="0">
                <a:latin typeface="Calibri"/>
                <a:cs typeface="Calibri"/>
              </a:rPr>
              <a:t> </a:t>
            </a:r>
            <a:r>
              <a:rPr sz="1600" spc="4" dirty="0" smtClean="0">
                <a:latin typeface="Calibri"/>
                <a:cs typeface="Calibri"/>
              </a:rPr>
              <a:t>t</a:t>
            </a:r>
            <a:r>
              <a:rPr sz="1600" spc="0" dirty="0" smtClean="0">
                <a:latin typeface="Calibri"/>
                <a:cs typeface="Calibri"/>
              </a:rPr>
              <a:t>u</a:t>
            </a:r>
            <a:r>
              <a:rPr sz="1600" spc="-19" dirty="0" smtClean="0">
                <a:latin typeface="Calibri"/>
                <a:cs typeface="Calibri"/>
              </a:rPr>
              <a:t>g</a:t>
            </a:r>
            <a:r>
              <a:rPr sz="1600" spc="0" dirty="0" smtClean="0">
                <a:latin typeface="Calibri"/>
                <a:cs typeface="Calibri"/>
              </a:rPr>
              <a:t>as d</a:t>
            </a:r>
            <a:r>
              <a:rPr sz="1600" spc="4" dirty="0" smtClean="0">
                <a:latin typeface="Calibri"/>
                <a:cs typeface="Calibri"/>
              </a:rPr>
              <a:t>i</a:t>
            </a:r>
            <a:r>
              <a:rPr sz="1600" spc="0" dirty="0" smtClean="0">
                <a:latin typeface="Calibri"/>
                <a:cs typeface="Calibri"/>
              </a:rPr>
              <a:t>d</a:t>
            </a:r>
            <a:r>
              <a:rPr sz="1600" spc="4" dirty="0" smtClean="0">
                <a:latin typeface="Calibri"/>
                <a:cs typeface="Calibri"/>
              </a:rPr>
              <a:t>a</a:t>
            </a:r>
            <a:r>
              <a:rPr sz="1600" spc="0" dirty="0" smtClean="0">
                <a:latin typeface="Calibri"/>
                <a:cs typeface="Calibri"/>
              </a:rPr>
              <a:t>sar</a:t>
            </a:r>
            <a:r>
              <a:rPr sz="1600" spc="-29" dirty="0" smtClean="0">
                <a:latin typeface="Calibri"/>
                <a:cs typeface="Calibri"/>
              </a:rPr>
              <a:t>k</a:t>
            </a:r>
            <a:r>
              <a:rPr sz="1600" spc="0" dirty="0" smtClean="0">
                <a:latin typeface="Calibri"/>
                <a:cs typeface="Calibri"/>
              </a:rPr>
              <a:t>an</a:t>
            </a:r>
            <a:r>
              <a:rPr sz="1600" spc="-90" dirty="0" smtClean="0">
                <a:latin typeface="Calibri"/>
                <a:cs typeface="Calibri"/>
              </a:rPr>
              <a:t> </a:t>
            </a:r>
            <a:r>
              <a:rPr sz="1600" spc="0" dirty="0" smtClean="0">
                <a:latin typeface="Calibri"/>
                <a:cs typeface="Calibri"/>
              </a:rPr>
              <a:t>p</a:t>
            </a:r>
            <a:r>
              <a:rPr sz="1600" spc="4" dirty="0" smtClean="0">
                <a:latin typeface="Calibri"/>
                <a:cs typeface="Calibri"/>
              </a:rPr>
              <a:t>a</a:t>
            </a:r>
            <a:r>
              <a:rPr sz="1600" spc="0" dirty="0" smtClean="0">
                <a:latin typeface="Calibri"/>
                <a:cs typeface="Calibri"/>
              </a:rPr>
              <a:t>da</a:t>
            </a:r>
            <a:r>
              <a:rPr sz="1600" spc="-41" dirty="0" smtClean="0">
                <a:latin typeface="Calibri"/>
                <a:cs typeface="Calibri"/>
              </a:rPr>
              <a:t> </a:t>
            </a:r>
            <a:r>
              <a:rPr sz="1600" spc="-54" dirty="0" smtClean="0">
                <a:latin typeface="Calibri"/>
                <a:cs typeface="Calibri"/>
              </a:rPr>
              <a:t>k</a:t>
            </a:r>
            <a:r>
              <a:rPr sz="1600" spc="0" dirty="0" smtClean="0">
                <a:latin typeface="Calibri"/>
                <a:cs typeface="Calibri"/>
              </a:rPr>
              <a:t>ei</a:t>
            </a:r>
            <a:r>
              <a:rPr sz="1600" spc="4" dirty="0" smtClean="0">
                <a:latin typeface="Calibri"/>
                <a:cs typeface="Calibri"/>
              </a:rPr>
              <a:t>l</a:t>
            </a:r>
            <a:r>
              <a:rPr sz="1600" spc="0" dirty="0" smtClean="0">
                <a:latin typeface="Calibri"/>
                <a:cs typeface="Calibri"/>
              </a:rPr>
              <a:t>muan</a:t>
            </a:r>
            <a:endParaRPr sz="1600" dirty="0">
              <a:latin typeface="Calibri"/>
              <a:cs typeface="Calibri"/>
            </a:endParaRPr>
          </a:p>
        </p:txBody>
      </p:sp>
      <p:sp>
        <p:nvSpPr>
          <p:cNvPr id="3" name="object 3"/>
          <p:cNvSpPr txBox="1"/>
          <p:nvPr/>
        </p:nvSpPr>
        <p:spPr>
          <a:xfrm>
            <a:off x="2125599" y="914400"/>
            <a:ext cx="3362515" cy="457200"/>
          </a:xfrm>
          <a:prstGeom prst="rect">
            <a:avLst/>
          </a:prstGeom>
        </p:spPr>
        <p:txBody>
          <a:bodyPr wrap="square" lIns="0" tIns="0" rIns="0" bIns="0" rtlCol="0">
            <a:noAutofit/>
          </a:bodyPr>
          <a:lstStyle/>
          <a:p>
            <a:pPr>
              <a:lnSpc>
                <a:spcPts val="550"/>
              </a:lnSpc>
              <a:spcBef>
                <a:spcPts val="19"/>
              </a:spcBef>
            </a:pPr>
            <a:endParaRPr sz="550"/>
          </a:p>
          <a:p>
            <a:pPr marL="1003426">
              <a:lnSpc>
                <a:spcPct val="101725"/>
              </a:lnSpc>
            </a:pPr>
            <a:r>
              <a:rPr sz="2000" spc="-94" dirty="0" smtClean="0">
                <a:latin typeface="Calibri"/>
                <a:cs typeface="Calibri"/>
              </a:rPr>
              <a:t>K</a:t>
            </a:r>
            <a:r>
              <a:rPr sz="2000" spc="0" dirty="0" smtClean="0">
                <a:latin typeface="Calibri"/>
                <a:cs typeface="Calibri"/>
              </a:rPr>
              <a:t>O</a:t>
            </a:r>
            <a:r>
              <a:rPr sz="2000" spc="4" dirty="0" smtClean="0">
                <a:latin typeface="Calibri"/>
                <a:cs typeface="Calibri"/>
              </a:rPr>
              <a:t>M</a:t>
            </a:r>
            <a:r>
              <a:rPr sz="2000" spc="0" dirty="0" smtClean="0">
                <a:latin typeface="Calibri"/>
                <a:cs typeface="Calibri"/>
              </a:rPr>
              <a:t>PETEN</a:t>
            </a:r>
            <a:r>
              <a:rPr sz="2000" spc="4" dirty="0" smtClean="0">
                <a:latin typeface="Calibri"/>
                <a:cs typeface="Calibri"/>
              </a:rPr>
              <a:t>S</a:t>
            </a:r>
            <a:r>
              <a:rPr sz="2000" spc="0" dirty="0" smtClean="0">
                <a:latin typeface="Calibri"/>
                <a:cs typeface="Calibri"/>
              </a:rPr>
              <a:t>I</a:t>
            </a:r>
            <a:endParaRPr sz="2000">
              <a:latin typeface="Calibri"/>
              <a:cs typeface="Calibri"/>
            </a:endParaRPr>
          </a:p>
        </p:txBody>
      </p:sp>
      <p:sp>
        <p:nvSpPr>
          <p:cNvPr id="2" name="object 2"/>
          <p:cNvSpPr txBox="1"/>
          <p:nvPr/>
        </p:nvSpPr>
        <p:spPr>
          <a:xfrm>
            <a:off x="5488114" y="914400"/>
            <a:ext cx="3362515" cy="457200"/>
          </a:xfrm>
          <a:prstGeom prst="rect">
            <a:avLst/>
          </a:prstGeom>
        </p:spPr>
        <p:txBody>
          <a:bodyPr wrap="square" lIns="0" tIns="0" rIns="0" bIns="0" rtlCol="0">
            <a:noAutofit/>
          </a:bodyPr>
          <a:lstStyle/>
          <a:p>
            <a:pPr>
              <a:lnSpc>
                <a:spcPts val="550"/>
              </a:lnSpc>
              <a:spcBef>
                <a:spcPts val="19"/>
              </a:spcBef>
            </a:pPr>
            <a:endParaRPr sz="550"/>
          </a:p>
          <a:p>
            <a:pPr marL="960564">
              <a:lnSpc>
                <a:spcPct val="101725"/>
              </a:lnSpc>
            </a:pPr>
            <a:r>
              <a:rPr sz="2000" spc="0" dirty="0" smtClean="0">
                <a:latin typeface="Calibri"/>
                <a:cs typeface="Calibri"/>
              </a:rPr>
              <a:t>PE</a:t>
            </a:r>
            <a:r>
              <a:rPr sz="2000" spc="-19" dirty="0" smtClean="0">
                <a:latin typeface="Calibri"/>
                <a:cs typeface="Calibri"/>
              </a:rPr>
              <a:t>RS</a:t>
            </a:r>
            <a:r>
              <a:rPr sz="2000" spc="-150" dirty="0" smtClean="0">
                <a:latin typeface="Calibri"/>
                <a:cs typeface="Calibri"/>
              </a:rPr>
              <a:t>Y</a:t>
            </a:r>
            <a:r>
              <a:rPr sz="2000" spc="0" dirty="0" smtClean="0">
                <a:latin typeface="Calibri"/>
                <a:cs typeface="Calibri"/>
              </a:rPr>
              <a:t>A</a:t>
            </a:r>
            <a:r>
              <a:rPr sz="2000" spc="4" dirty="0" smtClean="0">
                <a:latin typeface="Calibri"/>
                <a:cs typeface="Calibri"/>
              </a:rPr>
              <a:t>R</a:t>
            </a:r>
            <a:r>
              <a:rPr sz="2000" spc="-150" dirty="0" smtClean="0">
                <a:latin typeface="Calibri"/>
                <a:cs typeface="Calibri"/>
              </a:rPr>
              <a:t>A</a:t>
            </a:r>
            <a:r>
              <a:rPr sz="2000" spc="-159" dirty="0" smtClean="0">
                <a:latin typeface="Calibri"/>
                <a:cs typeface="Calibri"/>
              </a:rPr>
              <a:t>T</a:t>
            </a:r>
            <a:r>
              <a:rPr sz="2000" spc="0" dirty="0" smtClean="0">
                <a:latin typeface="Calibri"/>
                <a:cs typeface="Calibri"/>
              </a:rPr>
              <a:t>AN</a:t>
            </a:r>
            <a:endParaRPr sz="2000">
              <a:latin typeface="Calibri"/>
              <a:cs typeface="Calibri"/>
            </a:endParaRPr>
          </a:p>
        </p:txBody>
      </p:sp>
    </p:spTree>
    <p:extLst>
      <p:ext uri="{BB962C8B-B14F-4D97-AF65-F5344CB8AC3E}">
        <p14:creationId xmlns="" xmlns:p14="http://schemas.microsoft.com/office/powerpoint/2010/main" val="158397881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solidFill>
                  <a:srgbClr val="C00000"/>
                </a:solidFill>
              </a:rPr>
              <a:t/>
            </a:r>
            <a:br>
              <a:rPr lang="id-ID" b="1" dirty="0">
                <a:solidFill>
                  <a:srgbClr val="C00000"/>
                </a:solidFill>
              </a:rPr>
            </a:br>
            <a:r>
              <a:rPr lang="id-ID" b="1" dirty="0" smtClean="0">
                <a:solidFill>
                  <a:srgbClr val="C00000"/>
                </a:solidFill>
              </a:rPr>
              <a:t>P</a:t>
            </a:r>
            <a:r>
              <a:rPr lang="nn-NO" b="1" dirty="0" smtClean="0">
                <a:solidFill>
                  <a:srgbClr val="C00000"/>
                </a:solidFill>
              </a:rPr>
              <a:t>engangkatan </a:t>
            </a:r>
            <a:r>
              <a:rPr lang="nn-NO" b="1" dirty="0">
                <a:solidFill>
                  <a:srgbClr val="C00000"/>
                </a:solidFill>
              </a:rPr>
              <a:t>ke dalam JF tertentu </a:t>
            </a:r>
            <a:br>
              <a:rPr lang="nn-NO" b="1" dirty="0">
                <a:solidFill>
                  <a:srgbClr val="C00000"/>
                </a:solidFill>
              </a:rPr>
            </a:br>
            <a:endParaRPr lang="id-ID" b="1" dirty="0">
              <a:solidFill>
                <a:srgbClr val="C00000"/>
              </a:solidFill>
            </a:endParaRPr>
          </a:p>
        </p:txBody>
      </p:sp>
      <p:sp>
        <p:nvSpPr>
          <p:cNvPr id="3" name="Content Placeholder 2"/>
          <p:cNvSpPr>
            <a:spLocks noGrp="1"/>
          </p:cNvSpPr>
          <p:nvPr>
            <p:ph idx="1"/>
          </p:nvPr>
        </p:nvSpPr>
        <p:spPr/>
        <p:txBody>
          <a:bodyPr>
            <a:normAutofit/>
          </a:bodyPr>
          <a:lstStyle/>
          <a:p>
            <a:endParaRPr lang="id-ID" dirty="0"/>
          </a:p>
          <a:p>
            <a:r>
              <a:rPr lang="id-ID" dirty="0"/>
              <a:t>dapat dilakukan melalui pengangkatan PPPK. </a:t>
            </a:r>
          </a:p>
          <a:p>
            <a:endParaRPr lang="id-ID" dirty="0"/>
          </a:p>
          <a:p>
            <a:r>
              <a:rPr lang="id-ID" dirty="0"/>
              <a:t>Jenis JF tertentu </a:t>
            </a:r>
            <a:r>
              <a:rPr lang="id-ID" dirty="0" smtClean="0"/>
              <a:t>diatur dg Perpres</a:t>
            </a:r>
          </a:p>
          <a:p>
            <a:endParaRPr lang="id-ID" dirty="0"/>
          </a:p>
          <a:p>
            <a:r>
              <a:rPr lang="id-ID" dirty="0"/>
              <a:t>Ketentuan lebih lanjut mengenai tata cara pengangkatan JF melalui pengangkatan PPPK diatur dengan Peraturan Pemerintah. </a:t>
            </a:r>
          </a:p>
          <a:p>
            <a:endParaRPr lang="id-ID" dirty="0"/>
          </a:p>
          <a:p>
            <a:endParaRPr lang="id-ID" dirty="0"/>
          </a:p>
        </p:txBody>
      </p:sp>
    </p:spTree>
    <p:extLst>
      <p:ext uri="{BB962C8B-B14F-4D97-AF65-F5344CB8AC3E}">
        <p14:creationId xmlns:p14="http://schemas.microsoft.com/office/powerpoint/2010/main" xmlns="" val="17978547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gambar ilustrasi\GAMBAR\JABATAN.jpg"/>
          <p:cNvPicPr>
            <a:picLocks noChangeAspect="1" noChangeArrowheads="1"/>
          </p:cNvPicPr>
          <p:nvPr/>
        </p:nvPicPr>
        <p:blipFill>
          <a:blip r:embed="rId2"/>
          <a:srcRect/>
          <a:stretch>
            <a:fillRect/>
          </a:stretch>
        </p:blipFill>
        <p:spPr bwMode="auto">
          <a:xfrm>
            <a:off x="4191000" y="4114800"/>
            <a:ext cx="5143500" cy="2571750"/>
          </a:xfrm>
          <a:prstGeom prst="rect">
            <a:avLst/>
          </a:prstGeom>
          <a:noFill/>
        </p:spPr>
      </p:pic>
      <p:sp>
        <p:nvSpPr>
          <p:cNvPr id="2" name="Title 1"/>
          <p:cNvSpPr>
            <a:spLocks noGrp="1"/>
          </p:cNvSpPr>
          <p:nvPr>
            <p:ph type="title"/>
          </p:nvPr>
        </p:nvSpPr>
        <p:spPr>
          <a:xfrm>
            <a:off x="755576" y="692696"/>
            <a:ext cx="8077200" cy="1143000"/>
          </a:xfrm>
        </p:spPr>
        <p:txBody>
          <a:bodyPr>
            <a:noAutofit/>
          </a:bodyPr>
          <a:lstStyle/>
          <a:p>
            <a:r>
              <a:rPr lang="id-ID" sz="5400" b="1" dirty="0" smtClean="0"/>
              <a:t>Pengangkatan PNS dalam JF (keahlian/keterampilan)</a:t>
            </a:r>
            <a:endParaRPr lang="id-ID" sz="5400" b="1" dirty="0"/>
          </a:p>
        </p:txBody>
      </p:sp>
      <p:sp>
        <p:nvSpPr>
          <p:cNvPr id="3" name="Content Placeholder 2"/>
          <p:cNvSpPr>
            <a:spLocks noGrp="1"/>
          </p:cNvSpPr>
          <p:nvPr>
            <p:ph idx="1"/>
          </p:nvPr>
        </p:nvSpPr>
        <p:spPr>
          <a:xfrm>
            <a:off x="1219200" y="1600200"/>
            <a:ext cx="8229600" cy="4525963"/>
          </a:xfrm>
        </p:spPr>
        <p:txBody>
          <a:bodyPr>
            <a:normAutofit lnSpcReduction="10000"/>
          </a:bodyPr>
          <a:lstStyle/>
          <a:p>
            <a:endParaRPr lang="id-ID" sz="4400" dirty="0"/>
          </a:p>
          <a:p>
            <a:r>
              <a:rPr lang="id-ID" sz="4400" b="1" dirty="0" smtClean="0">
                <a:solidFill>
                  <a:srgbClr val="C00000"/>
                </a:solidFill>
              </a:rPr>
              <a:t>Pertama</a:t>
            </a:r>
            <a:r>
              <a:rPr lang="id-ID" sz="4400" b="1" dirty="0">
                <a:solidFill>
                  <a:srgbClr val="C00000"/>
                </a:solidFill>
              </a:rPr>
              <a:t>; </a:t>
            </a:r>
          </a:p>
          <a:p>
            <a:r>
              <a:rPr lang="id-ID" sz="4400" b="1" dirty="0" smtClean="0">
                <a:solidFill>
                  <a:srgbClr val="C00000"/>
                </a:solidFill>
              </a:rPr>
              <a:t>P</a:t>
            </a:r>
            <a:r>
              <a:rPr lang="fi-FI" sz="4400" b="1" dirty="0" smtClean="0">
                <a:solidFill>
                  <a:srgbClr val="C00000"/>
                </a:solidFill>
              </a:rPr>
              <a:t>erpindahan </a:t>
            </a:r>
            <a:r>
              <a:rPr lang="fi-FI" sz="4400" b="1" dirty="0">
                <a:solidFill>
                  <a:srgbClr val="C00000"/>
                </a:solidFill>
              </a:rPr>
              <a:t>dari Jabatan lain; atau </a:t>
            </a:r>
          </a:p>
          <a:p>
            <a:r>
              <a:rPr lang="id-ID" sz="4400" b="1" dirty="0" smtClean="0">
                <a:solidFill>
                  <a:srgbClr val="C00000"/>
                </a:solidFill>
              </a:rPr>
              <a:t>Penyesuaian</a:t>
            </a:r>
          </a:p>
          <a:p>
            <a:r>
              <a:rPr lang="id-ID" sz="4400" b="1" dirty="0" smtClean="0">
                <a:solidFill>
                  <a:srgbClr val="C00000"/>
                </a:solidFill>
              </a:rPr>
              <a:t>+ Promosi </a:t>
            </a:r>
            <a:endParaRPr lang="id-ID" sz="4400" b="1" dirty="0">
              <a:solidFill>
                <a:srgbClr val="C00000"/>
              </a:solidFill>
            </a:endParaRPr>
          </a:p>
          <a:p>
            <a:endParaRPr lang="id-ID" sz="4400" dirty="0"/>
          </a:p>
        </p:txBody>
      </p:sp>
    </p:spTree>
    <p:extLst>
      <p:ext uri="{BB962C8B-B14F-4D97-AF65-F5344CB8AC3E}">
        <p14:creationId xmlns:p14="http://schemas.microsoft.com/office/powerpoint/2010/main" xmlns="" val="88784693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371600"/>
            <a:ext cx="8137525"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id-ID" dirty="0" smtClean="0">
                <a:solidFill>
                  <a:srgbClr val="FF0000"/>
                </a:solidFill>
              </a:rPr>
              <a:t>pengangkatan untuk mengisi lowongan </a:t>
            </a:r>
            <a:r>
              <a:rPr lang="en-US" dirty="0" err="1" smtClean="0">
                <a:solidFill>
                  <a:srgbClr val="FF0000"/>
                </a:solidFill>
              </a:rPr>
              <a:t>kebutuhan</a:t>
            </a:r>
            <a:r>
              <a:rPr lang="en-US" dirty="0" smtClean="0">
                <a:solidFill>
                  <a:srgbClr val="FF0000"/>
                </a:solidFill>
              </a:rPr>
              <a:t> JF </a:t>
            </a:r>
            <a:r>
              <a:rPr lang="id-ID" dirty="0" smtClean="0">
                <a:solidFill>
                  <a:srgbClr val="FF0000"/>
                </a:solidFill>
              </a:rPr>
              <a:t>yang</a:t>
            </a:r>
            <a:r>
              <a:rPr lang="en-US" dirty="0" smtClean="0">
                <a:solidFill>
                  <a:srgbClr val="FF0000"/>
                </a:solidFill>
              </a:rPr>
              <a:t> t</a:t>
            </a:r>
            <a:r>
              <a:rPr lang="id-ID" dirty="0" smtClean="0">
                <a:solidFill>
                  <a:srgbClr val="FF0000"/>
                </a:solidFill>
              </a:rPr>
              <a:t>elah </a:t>
            </a:r>
            <a:r>
              <a:rPr lang="en-US" dirty="0" smtClean="0">
                <a:solidFill>
                  <a:srgbClr val="FF0000"/>
                </a:solidFill>
              </a:rPr>
              <a:t>d</a:t>
            </a:r>
            <a:r>
              <a:rPr lang="id-ID" dirty="0" smtClean="0">
                <a:solidFill>
                  <a:srgbClr val="FF0000"/>
                </a:solidFill>
              </a:rPr>
              <a:t>itetapkan melalui pengadaan </a:t>
            </a:r>
            <a:r>
              <a:rPr lang="en-US" dirty="0" smtClean="0">
                <a:solidFill>
                  <a:srgbClr val="FF0000"/>
                </a:solidFill>
              </a:rPr>
              <a:t>PNS </a:t>
            </a:r>
          </a:p>
        </p:txBody>
      </p:sp>
      <p:sp>
        <p:nvSpPr>
          <p:cNvPr id="9" name="TextBox 8"/>
          <p:cNvSpPr txBox="1"/>
          <p:nvPr/>
        </p:nvSpPr>
        <p:spPr>
          <a:xfrm>
            <a:off x="-1" y="241300"/>
            <a:ext cx="9144001" cy="830997"/>
          </a:xfrm>
          <a:prstGeom prst="rect">
            <a:avLst/>
          </a:prstGeom>
          <a:ln>
            <a:noFill/>
          </a:ln>
        </p:spPr>
        <p:style>
          <a:lnRef idx="2">
            <a:schemeClr val="accent2">
              <a:shade val="50000"/>
            </a:schemeClr>
          </a:lnRef>
          <a:fillRef idx="1001">
            <a:schemeClr val="lt1"/>
          </a:fillRef>
          <a:effectRef idx="0">
            <a:schemeClr val="accent2"/>
          </a:effectRef>
          <a:fontRef idx="minor">
            <a:schemeClr val="lt1"/>
          </a:fontRef>
        </p:style>
        <p:txBody>
          <a:bodyPr wrap="square">
            <a:spAutoFit/>
          </a:bodyPr>
          <a:lstStyle/>
          <a:p>
            <a:pPr algn="ctr">
              <a:defRPr/>
            </a:pPr>
            <a:r>
              <a:rPr lang="en-US" sz="2400" b="1" dirty="0">
                <a:solidFill>
                  <a:srgbClr val="DE0000"/>
                </a:solidFill>
                <a:effectLst>
                  <a:outerShdw blurRad="38100" dist="38100" dir="2700000" algn="tl">
                    <a:srgbClr val="000000">
                      <a:alpha val="43137"/>
                    </a:srgbClr>
                  </a:outerShdw>
                </a:effectLst>
                <a:latin typeface="Rockwell" pitchFamily="18" charset="0"/>
              </a:rPr>
              <a:t>SYARAT PENGANGKATAN </a:t>
            </a:r>
            <a:r>
              <a:rPr lang="id-ID" sz="2400" b="1" dirty="0">
                <a:solidFill>
                  <a:srgbClr val="DE0000"/>
                </a:solidFill>
                <a:effectLst>
                  <a:outerShdw blurRad="38100" dist="38100" dir="2700000" algn="tl">
                    <a:srgbClr val="000000">
                      <a:alpha val="43137"/>
                    </a:srgbClr>
                  </a:outerShdw>
                </a:effectLst>
                <a:latin typeface="Rockwell" pitchFamily="18" charset="0"/>
              </a:rPr>
              <a:t>PERTAMA PNS DLM </a:t>
            </a:r>
            <a:r>
              <a:rPr lang="id-ID" sz="2400" b="1" dirty="0" smtClean="0">
                <a:solidFill>
                  <a:srgbClr val="DE0000"/>
                </a:solidFill>
                <a:effectLst>
                  <a:outerShdw blurRad="38100" dist="38100" dir="2700000" algn="tl">
                    <a:srgbClr val="000000">
                      <a:alpha val="43137"/>
                    </a:srgbClr>
                  </a:outerShdw>
                </a:effectLst>
                <a:latin typeface="Rockwell" pitchFamily="18" charset="0"/>
              </a:rPr>
              <a:t>JABFUNG</a:t>
            </a:r>
            <a:endParaRPr lang="en-US" sz="2400" b="1" dirty="0" smtClean="0">
              <a:solidFill>
                <a:srgbClr val="DE0000"/>
              </a:solidFill>
              <a:effectLst>
                <a:outerShdw blurRad="38100" dist="38100" dir="2700000" algn="tl">
                  <a:srgbClr val="000000">
                    <a:alpha val="43137"/>
                  </a:srgbClr>
                </a:outerShdw>
              </a:effectLst>
              <a:latin typeface="Rockwell" pitchFamily="18" charset="0"/>
            </a:endParaRPr>
          </a:p>
          <a:p>
            <a:pPr algn="ctr">
              <a:defRPr/>
            </a:pPr>
            <a:r>
              <a:rPr lang="en-US" sz="2400" b="1" dirty="0" smtClean="0">
                <a:solidFill>
                  <a:srgbClr val="DE0000"/>
                </a:solidFill>
                <a:effectLst>
                  <a:outerShdw blurRad="38100" dist="38100" dir="2700000" algn="tl">
                    <a:srgbClr val="000000">
                      <a:alpha val="43137"/>
                    </a:srgbClr>
                  </a:outerShdw>
                </a:effectLst>
                <a:latin typeface="Rockwell" pitchFamily="18" charset="0"/>
              </a:rPr>
              <a:t>SEBELUM PP 11/2017</a:t>
            </a:r>
            <a:endParaRPr lang="en-US" sz="2400" b="1" dirty="0">
              <a:solidFill>
                <a:srgbClr val="DE0000"/>
              </a:solidFill>
              <a:effectLst>
                <a:outerShdw blurRad="38100" dist="38100" dir="2700000" algn="tl">
                  <a:srgbClr val="000000">
                    <a:alpha val="43137"/>
                  </a:srgbClr>
                </a:outerShdw>
              </a:effectLst>
              <a:latin typeface="Rockwell" pitchFamily="18" charset="0"/>
            </a:endParaRPr>
          </a:p>
        </p:txBody>
      </p:sp>
      <p:graphicFrame>
        <p:nvGraphicFramePr>
          <p:cNvPr id="11" name="Table 10"/>
          <p:cNvGraphicFramePr>
            <a:graphicFrameLocks noGrp="1"/>
          </p:cNvGraphicFramePr>
          <p:nvPr/>
        </p:nvGraphicFramePr>
        <p:xfrm>
          <a:off x="285750" y="2404893"/>
          <a:ext cx="8643938" cy="3691107"/>
        </p:xfrm>
        <a:graphic>
          <a:graphicData uri="http://schemas.openxmlformats.org/drawingml/2006/table">
            <a:tbl>
              <a:tblPr firstRow="1" bandRow="1">
                <a:tableStyleId>{BC89EF96-8CEA-46FF-86C4-4CE0E7609802}</a:tableStyleId>
              </a:tblPr>
              <a:tblGrid>
                <a:gridCol w="659283"/>
                <a:gridCol w="4028954"/>
                <a:gridCol w="3955701"/>
              </a:tblGrid>
              <a:tr h="457301">
                <a:tc>
                  <a:txBody>
                    <a:bodyPr/>
                    <a:lstStyle/>
                    <a:p>
                      <a:pPr algn="ctr"/>
                      <a:r>
                        <a:rPr lang="id-ID" sz="1800" dirty="0" smtClean="0">
                          <a:latin typeface="Berlin Sans FB Demi" pitchFamily="34" charset="0"/>
                        </a:rPr>
                        <a:t>NO</a:t>
                      </a:r>
                      <a:endParaRPr lang="id-ID" sz="1800" dirty="0">
                        <a:latin typeface="Berlin Sans FB Demi" pitchFamily="34" charset="0"/>
                      </a:endParaRPr>
                    </a:p>
                  </a:txBody>
                  <a:tcPr marL="91439" marR="91439" marT="45717" marB="45717" anchor="ctr"/>
                </a:tc>
                <a:tc>
                  <a:txBody>
                    <a:bodyPr/>
                    <a:lstStyle/>
                    <a:p>
                      <a:pPr algn="ctr"/>
                      <a:r>
                        <a:rPr lang="id-ID" sz="1800" dirty="0" smtClean="0">
                          <a:latin typeface="Berlin Sans FB Demi" pitchFamily="34" charset="0"/>
                        </a:rPr>
                        <a:t>KETRAMPILAN</a:t>
                      </a:r>
                      <a:endParaRPr lang="id-ID" sz="1800" dirty="0">
                        <a:latin typeface="Berlin Sans FB Demi" pitchFamily="34" charset="0"/>
                      </a:endParaRPr>
                    </a:p>
                  </a:txBody>
                  <a:tcPr marL="91439" marR="91439" marT="45717" marB="45717" anchor="ctr"/>
                </a:tc>
                <a:tc>
                  <a:txBody>
                    <a:bodyPr/>
                    <a:lstStyle/>
                    <a:p>
                      <a:pPr algn="ctr"/>
                      <a:r>
                        <a:rPr lang="id-ID" sz="1800" dirty="0" smtClean="0">
                          <a:latin typeface="Berlin Sans FB Demi" pitchFamily="34" charset="0"/>
                        </a:rPr>
                        <a:t>KEAHLIAN</a:t>
                      </a:r>
                      <a:endParaRPr lang="id-ID" sz="1800" dirty="0">
                        <a:latin typeface="Berlin Sans FB Demi" pitchFamily="34" charset="0"/>
                      </a:endParaRPr>
                    </a:p>
                  </a:txBody>
                  <a:tcPr marL="91439" marR="91439" marT="45717" marB="45717" anchor="ctr"/>
                </a:tc>
              </a:tr>
              <a:tr h="335260">
                <a:tc>
                  <a:txBody>
                    <a:bodyPr/>
                    <a:lstStyle/>
                    <a:p>
                      <a:pPr algn="ctr"/>
                      <a:r>
                        <a:rPr lang="id-ID" sz="1600" dirty="0" smtClean="0">
                          <a:latin typeface="Berlin Sans FB Demi" pitchFamily="34" charset="0"/>
                        </a:rPr>
                        <a:t>1.</a:t>
                      </a:r>
                      <a:endParaRPr lang="id-ID" sz="1600" dirty="0">
                        <a:latin typeface="Berlin Sans FB Demi" pitchFamily="34" charset="0"/>
                      </a:endParaRPr>
                    </a:p>
                  </a:txBody>
                  <a:tcPr marL="91439" marR="91439" marT="45717" marB="45717" anchor="ctr"/>
                </a:tc>
                <a:tc>
                  <a:txBody>
                    <a:bodyPr/>
                    <a:lstStyle/>
                    <a:p>
                      <a:r>
                        <a:rPr lang="id-ID" sz="1600" dirty="0" smtClean="0">
                          <a:latin typeface="Berlin Sans FB Demi" pitchFamily="34" charset="0"/>
                        </a:rPr>
                        <a:t>PNS</a:t>
                      </a:r>
                      <a:endParaRPr lang="id-ID" sz="1600" dirty="0">
                        <a:latin typeface="Berlin Sans FB Demi" pitchFamily="34" charset="0"/>
                      </a:endParaRPr>
                    </a:p>
                  </a:txBody>
                  <a:tcPr marL="91439" marR="91439" marT="45717" marB="45717" anchor="ctr"/>
                </a:tc>
                <a:tc>
                  <a:txBody>
                    <a:bodyPr/>
                    <a:lstStyle/>
                    <a:p>
                      <a:r>
                        <a:rPr lang="id-ID" sz="1600" dirty="0" smtClean="0">
                          <a:latin typeface="Berlin Sans FB Demi" pitchFamily="34" charset="0"/>
                        </a:rPr>
                        <a:t>PNS</a:t>
                      </a:r>
                      <a:endParaRPr lang="id-ID" sz="1600" dirty="0">
                        <a:latin typeface="Berlin Sans FB Demi" pitchFamily="34" charset="0"/>
                      </a:endParaRPr>
                    </a:p>
                  </a:txBody>
                  <a:tcPr marL="91439" marR="91439" marT="45717" marB="45717" anchor="ctr"/>
                </a:tc>
              </a:tr>
              <a:tr h="335260">
                <a:tc>
                  <a:txBody>
                    <a:bodyPr/>
                    <a:lstStyle/>
                    <a:p>
                      <a:pPr algn="ctr"/>
                      <a:r>
                        <a:rPr lang="id-ID" sz="1600" dirty="0" smtClean="0">
                          <a:latin typeface="Berlin Sans FB Demi" pitchFamily="34" charset="0"/>
                        </a:rPr>
                        <a:t>2.</a:t>
                      </a:r>
                      <a:endParaRPr lang="id-ID" sz="1600" dirty="0">
                        <a:latin typeface="Berlin Sans FB Demi" pitchFamily="34" charset="0"/>
                      </a:endParaRPr>
                    </a:p>
                  </a:txBody>
                  <a:tcPr marL="91439" marR="91439" marT="45717" marB="4571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600" kern="1200" baseline="0" dirty="0" smtClean="0">
                          <a:solidFill>
                            <a:schemeClr val="tx1"/>
                          </a:solidFill>
                          <a:latin typeface="Berlin Sans FB Demi" pitchFamily="34" charset="0"/>
                          <a:ea typeface="+mn-ea"/>
                          <a:cs typeface="+mn-cs"/>
                        </a:rPr>
                        <a:t>berijazah paling rendah  SMK</a:t>
                      </a:r>
                      <a:r>
                        <a:rPr kumimoji="0" lang="en-US" sz="1600" kern="1200" baseline="0" dirty="0" smtClean="0">
                          <a:solidFill>
                            <a:schemeClr val="tx1"/>
                          </a:solidFill>
                          <a:latin typeface="Berlin Sans FB Demi" pitchFamily="34" charset="0"/>
                          <a:ea typeface="+mn-ea"/>
                          <a:cs typeface="+mn-cs"/>
                        </a:rPr>
                        <a:t>/SMU</a:t>
                      </a:r>
                      <a:r>
                        <a:rPr kumimoji="0" lang="id-ID" sz="1600" kern="1200" baseline="0" dirty="0" smtClean="0">
                          <a:solidFill>
                            <a:schemeClr val="tx1"/>
                          </a:solidFill>
                          <a:latin typeface="Berlin Sans FB Demi" pitchFamily="34" charset="0"/>
                          <a:ea typeface="+mn-ea"/>
                          <a:cs typeface="+mn-cs"/>
                        </a:rPr>
                        <a:t>  di bidang </a:t>
                      </a:r>
                      <a:r>
                        <a:rPr kumimoji="0" lang="en-US" sz="1600" kern="1200" baseline="0" dirty="0" smtClean="0">
                          <a:solidFill>
                            <a:schemeClr val="tx1"/>
                          </a:solidFill>
                          <a:latin typeface="Berlin Sans FB Demi" pitchFamily="34" charset="0"/>
                          <a:ea typeface="+mn-ea"/>
                          <a:cs typeface="+mn-cs"/>
                        </a:rPr>
                        <a:t>…..</a:t>
                      </a:r>
                      <a:endParaRPr lang="id-ID" sz="1600" dirty="0">
                        <a:latin typeface="Berlin Sans FB Demi" pitchFamily="34" charset="0"/>
                      </a:endParaRPr>
                    </a:p>
                  </a:txBody>
                  <a:tcPr marL="91439" marR="91439" marT="45717" marB="45717"/>
                </a:tc>
                <a:tc>
                  <a:txBody>
                    <a:bodyPr/>
                    <a:lstStyle/>
                    <a:p>
                      <a:r>
                        <a:rPr kumimoji="0" lang="sv-SE" sz="1600" kern="1200" baseline="0" dirty="0" smtClean="0">
                          <a:solidFill>
                            <a:schemeClr val="tx1"/>
                          </a:solidFill>
                          <a:latin typeface="Berlin Sans FB Demi" pitchFamily="34" charset="0"/>
                          <a:ea typeface="+mn-ea"/>
                          <a:cs typeface="+mn-cs"/>
                        </a:rPr>
                        <a:t>berijazah paling </a:t>
                      </a:r>
                      <a:r>
                        <a:rPr kumimoji="0" lang="sv-SE" sz="1600" kern="1200" baseline="0" dirty="0" smtClean="0">
                          <a:solidFill>
                            <a:srgbClr val="DE0000"/>
                          </a:solidFill>
                          <a:latin typeface="Berlin Sans FB Demi" pitchFamily="34" charset="0"/>
                          <a:ea typeface="+mn-ea"/>
                          <a:cs typeface="+mn-cs"/>
                        </a:rPr>
                        <a:t>rendah sarjana atau diploma IV</a:t>
                      </a:r>
                      <a:r>
                        <a:rPr kumimoji="0" lang="sv-SE" sz="1600" kern="1200" baseline="0" dirty="0" smtClean="0">
                          <a:solidFill>
                            <a:schemeClr val="tx1"/>
                          </a:solidFill>
                          <a:latin typeface="Berlin Sans FB Demi" pitchFamily="34" charset="0"/>
                          <a:ea typeface="+mn-ea"/>
                          <a:cs typeface="+mn-cs"/>
                        </a:rPr>
                        <a:t> </a:t>
                      </a:r>
                      <a:r>
                        <a:rPr kumimoji="0" lang="id-ID" sz="1600" kern="1200" baseline="0" dirty="0" smtClean="0">
                          <a:solidFill>
                            <a:schemeClr val="tx1"/>
                          </a:solidFill>
                          <a:latin typeface="Berlin Sans FB Demi" pitchFamily="34" charset="0"/>
                          <a:ea typeface="+mn-ea"/>
                          <a:cs typeface="+mn-cs"/>
                        </a:rPr>
                        <a:t>di bidang </a:t>
                      </a:r>
                      <a:r>
                        <a:rPr kumimoji="0" lang="en-US" sz="1600" kern="1200" baseline="0" dirty="0" smtClean="0">
                          <a:solidFill>
                            <a:schemeClr val="tx1"/>
                          </a:solidFill>
                          <a:latin typeface="Berlin Sans FB Demi" pitchFamily="34" charset="0"/>
                          <a:ea typeface="+mn-ea"/>
                          <a:cs typeface="+mn-cs"/>
                        </a:rPr>
                        <a:t> ……</a:t>
                      </a:r>
                      <a:r>
                        <a:rPr kumimoji="0" lang="id-ID" sz="1600" kern="1200" baseline="0" dirty="0" smtClean="0">
                          <a:solidFill>
                            <a:schemeClr val="tx1"/>
                          </a:solidFill>
                          <a:latin typeface="Berlin Sans FB Demi" pitchFamily="34" charset="0"/>
                          <a:ea typeface="+mn-ea"/>
                          <a:cs typeface="+mn-cs"/>
                        </a:rPr>
                        <a:t> </a:t>
                      </a:r>
                      <a:r>
                        <a:rPr kumimoji="0" lang="sv-SE" sz="1600" kern="1200" baseline="0" dirty="0" smtClean="0">
                          <a:solidFill>
                            <a:schemeClr val="tx1"/>
                          </a:solidFill>
                          <a:latin typeface="Berlin Sans FB Demi" pitchFamily="34" charset="0"/>
                          <a:ea typeface="+mn-ea"/>
                          <a:cs typeface="+mn-cs"/>
                        </a:rPr>
                        <a:t>sesuai dengan kualifikasi pendidikan yang dibutuhkan; </a:t>
                      </a:r>
                    </a:p>
                  </a:txBody>
                  <a:tcPr marL="91439" marR="91439" marT="45717" marB="45717"/>
                </a:tc>
              </a:tr>
              <a:tr h="335260">
                <a:tc>
                  <a:txBody>
                    <a:bodyPr/>
                    <a:lstStyle/>
                    <a:p>
                      <a:pPr algn="ctr"/>
                      <a:r>
                        <a:rPr lang="id-ID" sz="1600" smtClean="0">
                          <a:latin typeface="Berlin Sans FB Demi" pitchFamily="34" charset="0"/>
                        </a:rPr>
                        <a:t>3.</a:t>
                      </a:r>
                      <a:endParaRPr lang="id-ID" sz="1600" dirty="0">
                        <a:latin typeface="Berlin Sans FB Demi" pitchFamily="34" charset="0"/>
                      </a:endParaRPr>
                    </a:p>
                  </a:txBody>
                  <a:tcPr marL="91439" marR="91439" marT="45717" marB="45717"/>
                </a:tc>
                <a:tc>
                  <a:txBody>
                    <a:bodyPr/>
                    <a:lstStyle/>
                    <a:p>
                      <a:r>
                        <a:rPr kumimoji="0" lang="id-ID" sz="1600" kern="1200" baseline="0" dirty="0" smtClean="0">
                          <a:solidFill>
                            <a:schemeClr val="tx1"/>
                          </a:solidFill>
                          <a:latin typeface="Berlin Sans FB Demi" pitchFamily="34" charset="0"/>
                          <a:ea typeface="+mn-ea"/>
                          <a:cs typeface="+mn-cs"/>
                        </a:rPr>
                        <a:t>Pangkat paling rendah Pengatur Muda/II/a </a:t>
                      </a:r>
                      <a:endParaRPr lang="id-ID" sz="1600" dirty="0">
                        <a:latin typeface="Berlin Sans FB Demi" pitchFamily="34" charset="0"/>
                      </a:endParaRPr>
                    </a:p>
                  </a:txBody>
                  <a:tcPr marL="91439" marR="91439" marT="45717" marB="4571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600" kern="1200" baseline="0" dirty="0" smtClean="0">
                          <a:solidFill>
                            <a:schemeClr val="tx1"/>
                          </a:solidFill>
                          <a:latin typeface="Berlin Sans FB Demi" pitchFamily="34" charset="0"/>
                          <a:ea typeface="+mn-ea"/>
                          <a:cs typeface="+mn-cs"/>
                        </a:rPr>
                        <a:t>Pangkat paling rendah Penata Muda Muda/III/a</a:t>
                      </a:r>
                    </a:p>
                  </a:txBody>
                  <a:tcPr marL="91439" marR="91439" marT="45717" marB="45717"/>
                </a:tc>
              </a:tr>
              <a:tr h="917350">
                <a:tc>
                  <a:txBody>
                    <a:bodyPr/>
                    <a:lstStyle/>
                    <a:p>
                      <a:pPr algn="ctr"/>
                      <a:r>
                        <a:rPr lang="id-ID" sz="1600" dirty="0" smtClean="0">
                          <a:latin typeface="Berlin Sans FB Demi" pitchFamily="34" charset="0"/>
                        </a:rPr>
                        <a:t>4.</a:t>
                      </a:r>
                      <a:endParaRPr lang="id-ID" sz="1600" dirty="0">
                        <a:latin typeface="Berlin Sans FB Demi" pitchFamily="34" charset="0"/>
                      </a:endParaRPr>
                    </a:p>
                  </a:txBody>
                  <a:tcPr marL="91439" marR="91439" marT="45717" marB="45717"/>
                </a:tc>
                <a:tc>
                  <a:txBody>
                    <a:bodyPr/>
                    <a:lstStyle/>
                    <a:p>
                      <a:r>
                        <a:rPr lang="en-US" sz="1600" dirty="0" err="1" smtClean="0">
                          <a:latin typeface="Berlin Sans FB Demi" pitchFamily="34" charset="0"/>
                        </a:rPr>
                        <a:t>Mengikuti</a:t>
                      </a:r>
                      <a:r>
                        <a:rPr lang="en-US" sz="1600" dirty="0" smtClean="0">
                          <a:latin typeface="Berlin Sans FB Demi" pitchFamily="34" charset="0"/>
                        </a:rPr>
                        <a:t> </a:t>
                      </a:r>
                      <a:r>
                        <a:rPr lang="en-US" sz="1600" dirty="0" err="1" smtClean="0">
                          <a:latin typeface="Berlin Sans FB Demi" pitchFamily="34" charset="0"/>
                        </a:rPr>
                        <a:t>dan</a:t>
                      </a:r>
                      <a:r>
                        <a:rPr lang="en-US" sz="1600" dirty="0" smtClean="0">
                          <a:latin typeface="Berlin Sans FB Demi" pitchFamily="34" charset="0"/>
                        </a:rPr>
                        <a:t> lulus </a:t>
                      </a:r>
                      <a:r>
                        <a:rPr lang="en-US" sz="1600" dirty="0" err="1" smtClean="0">
                          <a:latin typeface="Berlin Sans FB Demi" pitchFamily="34" charset="0"/>
                        </a:rPr>
                        <a:t>diklat</a:t>
                      </a:r>
                      <a:r>
                        <a:rPr lang="en-US" sz="1600" dirty="0" smtClean="0">
                          <a:latin typeface="Berlin Sans FB Demi" pitchFamily="34" charset="0"/>
                        </a:rPr>
                        <a:t> </a:t>
                      </a:r>
                      <a:r>
                        <a:rPr lang="en-US" sz="1600" dirty="0" err="1" smtClean="0">
                          <a:latin typeface="Berlin Sans FB Demi" pitchFamily="34" charset="0"/>
                        </a:rPr>
                        <a:t>fungsonal</a:t>
                      </a:r>
                      <a:r>
                        <a:rPr lang="en-US" sz="1600" dirty="0" smtClean="0">
                          <a:latin typeface="Berlin Sans FB Demi" pitchFamily="34" charset="0"/>
                        </a:rPr>
                        <a:t> </a:t>
                      </a:r>
                      <a:r>
                        <a:rPr lang="en-US" sz="1600" dirty="0" err="1" smtClean="0">
                          <a:latin typeface="Berlin Sans FB Demi" pitchFamily="34" charset="0"/>
                        </a:rPr>
                        <a:t>terampil</a:t>
                      </a:r>
                      <a:r>
                        <a:rPr lang="en-US" sz="1600" dirty="0" smtClean="0">
                          <a:latin typeface="Berlin Sans FB Demi" pitchFamily="34" charset="0"/>
                        </a:rPr>
                        <a:t> </a:t>
                      </a:r>
                      <a:endParaRPr lang="id-ID" sz="1600" dirty="0">
                        <a:latin typeface="Berlin Sans FB Demi" pitchFamily="34" charset="0"/>
                      </a:endParaRPr>
                    </a:p>
                  </a:txBody>
                  <a:tcPr marL="91439" marR="91439"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Berlin Sans FB Demi" pitchFamily="34" charset="0"/>
                        </a:rPr>
                        <a:t>Mengikuti</a:t>
                      </a:r>
                      <a:r>
                        <a:rPr lang="en-US" sz="1600" dirty="0" smtClean="0">
                          <a:latin typeface="Berlin Sans FB Demi" pitchFamily="34" charset="0"/>
                        </a:rPr>
                        <a:t> </a:t>
                      </a:r>
                      <a:r>
                        <a:rPr lang="en-US" sz="1600" dirty="0" err="1" smtClean="0">
                          <a:latin typeface="Berlin Sans FB Demi" pitchFamily="34" charset="0"/>
                        </a:rPr>
                        <a:t>dan</a:t>
                      </a:r>
                      <a:r>
                        <a:rPr lang="en-US" sz="1600" dirty="0" smtClean="0">
                          <a:latin typeface="Berlin Sans FB Demi" pitchFamily="34" charset="0"/>
                        </a:rPr>
                        <a:t> lulus </a:t>
                      </a:r>
                      <a:r>
                        <a:rPr lang="en-US" sz="1600" dirty="0" err="1" smtClean="0">
                          <a:latin typeface="Berlin Sans FB Demi" pitchFamily="34" charset="0"/>
                        </a:rPr>
                        <a:t>diklat</a:t>
                      </a:r>
                      <a:r>
                        <a:rPr lang="en-US" sz="1600" dirty="0" smtClean="0">
                          <a:latin typeface="Berlin Sans FB Demi" pitchFamily="34" charset="0"/>
                        </a:rPr>
                        <a:t> </a:t>
                      </a:r>
                      <a:r>
                        <a:rPr lang="en-US" sz="1600" dirty="0" err="1" smtClean="0">
                          <a:latin typeface="Berlin Sans FB Demi" pitchFamily="34" charset="0"/>
                        </a:rPr>
                        <a:t>fungsonal</a:t>
                      </a:r>
                      <a:r>
                        <a:rPr lang="en-US" sz="1600" dirty="0" smtClean="0">
                          <a:latin typeface="Berlin Sans FB Demi" pitchFamily="34" charset="0"/>
                        </a:rPr>
                        <a:t> </a:t>
                      </a:r>
                      <a:r>
                        <a:rPr lang="en-US" sz="1600" dirty="0" err="1" smtClean="0">
                          <a:latin typeface="Berlin Sans FB Demi" pitchFamily="34" charset="0"/>
                        </a:rPr>
                        <a:t>keahlian</a:t>
                      </a:r>
                      <a:endParaRPr lang="id-ID" sz="1600" dirty="0" smtClean="0">
                        <a:latin typeface="Berlin Sans FB Demi" pitchFamily="34" charset="0"/>
                      </a:endParaRPr>
                    </a:p>
                  </a:txBody>
                  <a:tcPr marL="91439" marR="91439" marT="45717" marB="45717" anchor="ctr"/>
                </a:tc>
              </a:tr>
              <a:tr h="579085">
                <a:tc>
                  <a:txBody>
                    <a:bodyPr/>
                    <a:lstStyle/>
                    <a:p>
                      <a:pPr algn="ctr"/>
                      <a:r>
                        <a:rPr lang="id-ID" sz="1600" dirty="0" smtClean="0">
                          <a:latin typeface="Berlin Sans FB Demi" pitchFamily="34" charset="0"/>
                        </a:rPr>
                        <a:t>5.</a:t>
                      </a:r>
                      <a:endParaRPr lang="id-ID" sz="1600" dirty="0">
                        <a:latin typeface="Berlin Sans FB Demi" pitchFamily="34" charset="0"/>
                      </a:endParaRPr>
                    </a:p>
                  </a:txBody>
                  <a:tcPr marL="91439" marR="91439" marT="45717" marB="45717"/>
                </a:tc>
                <a:tc>
                  <a:txBody>
                    <a:bodyPr/>
                    <a:lstStyle/>
                    <a:p>
                      <a:r>
                        <a:rPr lang="id-ID" sz="1600" dirty="0" smtClean="0">
                          <a:latin typeface="Berlin Sans FB Demi" pitchFamily="34" charset="0"/>
                        </a:rPr>
                        <a:t>Setiap unsur penilaian prestasi kerja bernilai baik dlm satu tahun terakhir</a:t>
                      </a:r>
                      <a:endParaRPr lang="id-ID" sz="1600" dirty="0">
                        <a:latin typeface="Berlin Sans FB Demi" pitchFamily="34" charset="0"/>
                      </a:endParaRPr>
                    </a:p>
                  </a:txBody>
                  <a:tcPr marL="91439" marR="91439"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latin typeface="Berlin Sans FB Demi" pitchFamily="34" charset="0"/>
                        </a:rPr>
                        <a:t>Setiap unsur penilaian prestasi kerja bernilai baik dlm satu tahun terakhir</a:t>
                      </a:r>
                    </a:p>
                  </a:txBody>
                  <a:tcPr marL="91439" marR="91439" marT="45717" marB="45717" anchor="ctr"/>
                </a:tc>
              </a:tr>
            </a:tbl>
          </a:graphicData>
        </a:graphic>
      </p:graphicFrame>
    </p:spTree>
    <p:extLst>
      <p:ext uri="{BB962C8B-B14F-4D97-AF65-F5344CB8AC3E}">
        <p14:creationId xmlns="" xmlns:p14="http://schemas.microsoft.com/office/powerpoint/2010/main" val="38986480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noAutofit/>
          </a:bodyPr>
          <a:lstStyle/>
          <a:p>
            <a:r>
              <a:rPr lang="id-ID" sz="3200" b="1" dirty="0"/>
              <a:t/>
            </a:r>
            <a:br>
              <a:rPr lang="id-ID" sz="3200" b="1" dirty="0"/>
            </a:br>
            <a:r>
              <a:rPr lang="id-ID" sz="3200" b="1" dirty="0" smtClean="0"/>
              <a:t>SYARAT PENGANGKATAN </a:t>
            </a:r>
            <a:r>
              <a:rPr lang="id-ID" sz="3200" b="1" dirty="0" smtClean="0"/>
              <a:t>PERTAMA</a:t>
            </a:r>
            <a:r>
              <a:rPr lang="en-US" sz="3200" b="1" dirty="0" smtClean="0"/>
              <a:t> (PP 11/2017)</a:t>
            </a:r>
            <a:r>
              <a:rPr lang="id-ID" sz="3200" b="1" dirty="0" smtClean="0"/>
              <a:t/>
            </a:r>
            <a:br>
              <a:rPr lang="id-ID" sz="3200" b="1" dirty="0" smtClean="0"/>
            </a:br>
            <a:r>
              <a:rPr lang="id-ID" sz="1200" b="1" dirty="0" smtClean="0"/>
              <a:t>untuk </a:t>
            </a:r>
            <a:r>
              <a:rPr lang="id-ID" sz="1200" b="1" dirty="0"/>
              <a:t>mengisi lowongan kebutuhan JF yang telah ditetapkan melalui pengadaan PNS. </a:t>
            </a:r>
            <a:br>
              <a:rPr lang="id-ID" sz="1200" b="1" dirty="0"/>
            </a:br>
            <a:endParaRPr lang="id-ID" sz="3200" b="1" dirty="0"/>
          </a:p>
        </p:txBody>
      </p:sp>
      <p:sp>
        <p:nvSpPr>
          <p:cNvPr id="3" name="Content Placeholder 2"/>
          <p:cNvSpPr>
            <a:spLocks noGrp="1"/>
          </p:cNvSpPr>
          <p:nvPr>
            <p:ph idx="1"/>
          </p:nvPr>
        </p:nvSpPr>
        <p:spPr>
          <a:xfrm>
            <a:off x="107504" y="1363885"/>
            <a:ext cx="4320480" cy="5494115"/>
          </a:xfrm>
          <a:solidFill>
            <a:srgbClr val="00B0F0"/>
          </a:solidFill>
        </p:spPr>
        <p:txBody>
          <a:bodyPr>
            <a:noAutofit/>
          </a:bodyPr>
          <a:lstStyle/>
          <a:p>
            <a:pPr marL="0" indent="0">
              <a:buNone/>
            </a:pPr>
            <a:r>
              <a:rPr lang="id-ID" sz="1800" dirty="0" smtClean="0"/>
              <a:t>KEAHLIAN</a:t>
            </a:r>
            <a:endParaRPr lang="id-ID" sz="1800" dirty="0"/>
          </a:p>
          <a:p>
            <a:r>
              <a:rPr lang="id-ID" sz="1800" dirty="0" smtClean="0"/>
              <a:t>berstatus </a:t>
            </a:r>
            <a:r>
              <a:rPr lang="id-ID" sz="1800" dirty="0"/>
              <a:t>PNS; </a:t>
            </a:r>
          </a:p>
          <a:p>
            <a:r>
              <a:rPr lang="id-ID" sz="1800" dirty="0" smtClean="0"/>
              <a:t>memiliki </a:t>
            </a:r>
            <a:r>
              <a:rPr lang="id-ID" sz="1800" dirty="0"/>
              <a:t>integritas dan moralitas yang baik; </a:t>
            </a:r>
          </a:p>
          <a:p>
            <a:r>
              <a:rPr lang="id-ID" sz="1800" dirty="0" smtClean="0"/>
              <a:t>sehat </a:t>
            </a:r>
            <a:r>
              <a:rPr lang="id-ID" sz="1800" dirty="0"/>
              <a:t>jasmani dan rohani; </a:t>
            </a:r>
            <a:endParaRPr lang="id-ID" sz="1800" dirty="0" smtClean="0"/>
          </a:p>
          <a:p>
            <a:r>
              <a:rPr lang="sv-SE" sz="1800" dirty="0" smtClean="0">
                <a:solidFill>
                  <a:srgbClr val="FF0000"/>
                </a:solidFill>
              </a:rPr>
              <a:t>berijazah </a:t>
            </a:r>
            <a:r>
              <a:rPr lang="sv-SE" sz="1800" dirty="0">
                <a:solidFill>
                  <a:srgbClr val="FF0000"/>
                </a:solidFill>
              </a:rPr>
              <a:t>paling rendah sarjana atau diploma IV sesuai dengan kualifikasi pendidikan yang dibutuhkan; </a:t>
            </a:r>
          </a:p>
          <a:p>
            <a:r>
              <a:rPr lang="id-ID" sz="1800" dirty="0" smtClean="0"/>
              <a:t>mengikuti </a:t>
            </a:r>
            <a:r>
              <a:rPr lang="id-ID" sz="1800" dirty="0"/>
              <a:t>dan lulus uji Kompetensi Teknis, Kompetensi Manajerial, dan Kompetensi Sosial Kultural sesuai standar kompetensi yang telah disusun oleh instansi pembina; </a:t>
            </a:r>
          </a:p>
          <a:p>
            <a:r>
              <a:rPr lang="id-ID" sz="1800" dirty="0" smtClean="0"/>
              <a:t>nilai </a:t>
            </a:r>
            <a:r>
              <a:rPr lang="id-ID" sz="1800" dirty="0"/>
              <a:t>prestasi kerja paling sedikit bernilai baik dalam 1 (satu) tahun terakhir; dan </a:t>
            </a:r>
          </a:p>
          <a:p>
            <a:r>
              <a:rPr lang="id-ID" sz="1800" dirty="0" smtClean="0"/>
              <a:t>syarat </a:t>
            </a:r>
            <a:r>
              <a:rPr lang="id-ID" sz="1800" dirty="0"/>
              <a:t>lainnya yang ditetapkan oleh Menteri. </a:t>
            </a:r>
          </a:p>
          <a:p>
            <a:endParaRPr lang="id-ID" sz="1800" dirty="0"/>
          </a:p>
        </p:txBody>
      </p:sp>
      <p:sp>
        <p:nvSpPr>
          <p:cNvPr id="4" name="Content Placeholder 2"/>
          <p:cNvSpPr txBox="1">
            <a:spLocks/>
          </p:cNvSpPr>
          <p:nvPr/>
        </p:nvSpPr>
        <p:spPr>
          <a:xfrm>
            <a:off x="611560" y="1693037"/>
            <a:ext cx="4026024"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d-ID"/>
          </a:p>
        </p:txBody>
      </p:sp>
      <p:sp>
        <p:nvSpPr>
          <p:cNvPr id="5" name="Content Placeholder 2"/>
          <p:cNvSpPr txBox="1">
            <a:spLocks/>
          </p:cNvSpPr>
          <p:nvPr/>
        </p:nvSpPr>
        <p:spPr>
          <a:xfrm>
            <a:off x="5154488" y="1845437"/>
            <a:ext cx="4026024"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d-ID" dirty="0"/>
          </a:p>
        </p:txBody>
      </p:sp>
      <p:sp>
        <p:nvSpPr>
          <p:cNvPr id="6" name="Content Placeholder 2"/>
          <p:cNvSpPr txBox="1">
            <a:spLocks/>
          </p:cNvSpPr>
          <p:nvPr/>
        </p:nvSpPr>
        <p:spPr>
          <a:xfrm>
            <a:off x="4572000" y="1340768"/>
            <a:ext cx="4464496" cy="5517232"/>
          </a:xfrm>
          <a:prstGeom prst="rect">
            <a:avLst/>
          </a:prstGeom>
          <a:solidFill>
            <a:schemeClr val="accent6">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800" dirty="0" smtClean="0"/>
              <a:t>KETERAMPILAN</a:t>
            </a:r>
          </a:p>
          <a:p>
            <a:r>
              <a:rPr lang="id-ID" sz="1800" dirty="0" smtClean="0"/>
              <a:t>berstatus </a:t>
            </a:r>
            <a:r>
              <a:rPr lang="id-ID" sz="1800" dirty="0"/>
              <a:t>PNS; </a:t>
            </a:r>
          </a:p>
          <a:p>
            <a:r>
              <a:rPr lang="id-ID" sz="1800" dirty="0" smtClean="0"/>
              <a:t>memiliki </a:t>
            </a:r>
            <a:r>
              <a:rPr lang="id-ID" sz="1800" dirty="0"/>
              <a:t>integritas dan moralitas yang baik; </a:t>
            </a:r>
          </a:p>
          <a:p>
            <a:r>
              <a:rPr lang="id-ID" sz="1800" dirty="0" smtClean="0"/>
              <a:t>sehat </a:t>
            </a:r>
            <a:r>
              <a:rPr lang="id-ID" sz="1800" dirty="0"/>
              <a:t>jasmani dan rohani; </a:t>
            </a:r>
          </a:p>
          <a:p>
            <a:r>
              <a:rPr lang="id-ID" sz="1800" dirty="0" smtClean="0">
                <a:solidFill>
                  <a:srgbClr val="FF0000"/>
                </a:solidFill>
              </a:rPr>
              <a:t>berijazah </a:t>
            </a:r>
            <a:r>
              <a:rPr lang="id-ID" sz="1800" dirty="0">
                <a:solidFill>
                  <a:srgbClr val="FF0000"/>
                </a:solidFill>
              </a:rPr>
              <a:t>paling rendah sekolah lanjutan tingkat atas atau setara sesuai dengan kualifikasi pendidikan yang dibutuhkan; </a:t>
            </a:r>
          </a:p>
          <a:p>
            <a:r>
              <a:rPr lang="id-ID" sz="1800" dirty="0" smtClean="0"/>
              <a:t>mengikuti </a:t>
            </a:r>
            <a:r>
              <a:rPr lang="id-ID" sz="1800" dirty="0"/>
              <a:t>dan lulus uji Kompetensi Teknis, Kompetensi Manajerial, dan Kompetensi Sosial Kultural sesuai standar kompetensi yang telah disusun oleh instansi pembina; </a:t>
            </a:r>
          </a:p>
          <a:p>
            <a:r>
              <a:rPr lang="id-ID" sz="1800" dirty="0" smtClean="0"/>
              <a:t>nilai </a:t>
            </a:r>
            <a:r>
              <a:rPr lang="id-ID" sz="1800" dirty="0"/>
              <a:t>prestasi kerja paling sedikit bernilai baik dalam 1 (satu) tahun terakhir; dan </a:t>
            </a:r>
          </a:p>
          <a:p>
            <a:r>
              <a:rPr lang="id-ID" sz="1800" dirty="0" smtClean="0"/>
              <a:t>syarat </a:t>
            </a:r>
            <a:r>
              <a:rPr lang="id-ID" sz="1800" dirty="0"/>
              <a:t>lainnya yang ditetapkan oleh Menteri. </a:t>
            </a:r>
          </a:p>
          <a:p>
            <a:endParaRPr lang="id-ID" sz="1800" dirty="0"/>
          </a:p>
        </p:txBody>
      </p:sp>
    </p:spTree>
    <p:extLst>
      <p:ext uri="{BB962C8B-B14F-4D97-AF65-F5344CB8AC3E}">
        <p14:creationId xmlns:p14="http://schemas.microsoft.com/office/powerpoint/2010/main" xmlns="" val="28843199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CURICULUM VITAE</a:t>
            </a:r>
            <a:endParaRPr lang="en-US" dirty="0"/>
          </a:p>
        </p:txBody>
      </p:sp>
      <p:sp>
        <p:nvSpPr>
          <p:cNvPr id="1025" name="Rectangle 1"/>
          <p:cNvSpPr>
            <a:spLocks noChangeArrowheads="1"/>
          </p:cNvSpPr>
          <p:nvPr/>
        </p:nvSpPr>
        <p:spPr bwMode="auto">
          <a:xfrm>
            <a:off x="457200" y="1371600"/>
            <a:ext cx="8613448"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NAMA LENGKAP DAN GELAR	: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SURATINI,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S.Sos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 I P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19</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6402201985092001</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JENIS KELAMIN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PEREMPUAN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TEMPAT /  TANGGAL LAHIR	: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KLATEN, 20 PEBRUARI 1964</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AGAMA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ISLAM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JABATAN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KEPALA BIDANG MUTASI DAN STATUS KEPEGAWAIAN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PANGKAT/GOL.RUANG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PEMBINA – IV/a</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INSTANSI TEMPAT BEKERJA	: BADAN KEPEGAWAIAN NEGARA</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UNIT ORGANISASI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KANTOR REGIONAL I BADAN KEPEGAWAIAN NEGARA YOGYAKARTA</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UNIT KERJA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BIDANG MUTASI DAN STATUS KEPEGAWAIAN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ALAMAT KANTOR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JALAN MAGELANG KM 7,5 YOGYAKARTA</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 TELEPON / FAX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0274-868234 / 0274-868821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PENDIDIKAN TERAKHIR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MAGISTER MANAJEMEN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PENDIDIKAN KEDINASAN	: 1. DIKLAT TEKNIS MANAJEMEN KEPEGAWAIAN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DIKLAT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KEPEMIMPINAN IV</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2070100" algn="l"/>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DIKLAT KEPEMIMPINAN III</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ALAMAT RUMAH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PERUMAHAN BKN KOTA GEDE</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YOGYAKARTA</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2070100" algn="l"/>
              </a:tabLst>
            </a:pP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NOMOR TELEPON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d-ID"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0</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8121556815 / 087834308771</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15875" y="6342063"/>
            <a:ext cx="5429250"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Berlin Sans FB" pitchFamily="34" charset="0"/>
            </a:endParaRPr>
          </a:p>
        </p:txBody>
      </p:sp>
      <p:sp>
        <p:nvSpPr>
          <p:cNvPr id="84" name="TextBox 83"/>
          <p:cNvSpPr txBox="1"/>
          <p:nvPr/>
        </p:nvSpPr>
        <p:spPr>
          <a:xfrm>
            <a:off x="428625" y="71438"/>
            <a:ext cx="8143875" cy="707886"/>
          </a:xfrm>
          <a:prstGeom prst="rect">
            <a:avLst/>
          </a:prstGeom>
          <a:ln>
            <a:noFill/>
          </a:ln>
        </p:spPr>
        <p:style>
          <a:lnRef idx="2">
            <a:schemeClr val="accent2">
              <a:shade val="50000"/>
            </a:schemeClr>
          </a:lnRef>
          <a:fillRef idx="1001">
            <a:schemeClr val="lt1"/>
          </a:fillRef>
          <a:effectRef idx="0">
            <a:schemeClr val="accent2"/>
          </a:effectRef>
          <a:fontRef idx="minor">
            <a:schemeClr val="lt1"/>
          </a:fontRef>
        </p:style>
        <p:txBody>
          <a:bodyPr>
            <a:spAutoFit/>
          </a:bodyPr>
          <a:lstStyle/>
          <a:p>
            <a:pPr algn="ctr">
              <a:defRPr/>
            </a:pPr>
            <a:r>
              <a:rPr lang="en-US" sz="2000" b="1" dirty="0">
                <a:solidFill>
                  <a:srgbClr val="DE0000"/>
                </a:solidFill>
                <a:effectLst>
                  <a:outerShdw blurRad="38100" dist="38100" dir="2700000" algn="tl">
                    <a:srgbClr val="000000">
                      <a:alpha val="43137"/>
                    </a:srgbClr>
                  </a:outerShdw>
                </a:effectLst>
                <a:latin typeface="Rockwell" pitchFamily="18" charset="0"/>
              </a:rPr>
              <a:t>SYARAT PENGANGKATAN </a:t>
            </a:r>
            <a:r>
              <a:rPr lang="id-ID" sz="2000" b="1" dirty="0">
                <a:solidFill>
                  <a:srgbClr val="DE0000"/>
                </a:solidFill>
                <a:effectLst>
                  <a:outerShdw blurRad="38100" dist="38100" dir="2700000" algn="tl">
                    <a:srgbClr val="000000">
                      <a:alpha val="43137"/>
                    </a:srgbClr>
                  </a:outerShdw>
                </a:effectLst>
                <a:latin typeface="Rockwell" pitchFamily="18" charset="0"/>
              </a:rPr>
              <a:t>PERPINDAHAN </a:t>
            </a:r>
            <a:r>
              <a:rPr lang="id-ID" sz="2000" b="1" dirty="0" smtClean="0">
                <a:solidFill>
                  <a:srgbClr val="DE0000"/>
                </a:solidFill>
                <a:effectLst>
                  <a:outerShdw blurRad="38100" dist="38100" dir="2700000" algn="tl">
                    <a:srgbClr val="000000">
                      <a:alpha val="43137"/>
                    </a:srgbClr>
                  </a:outerShdw>
                </a:effectLst>
                <a:latin typeface="Rockwell" pitchFamily="18" charset="0"/>
              </a:rPr>
              <a:t>D</a:t>
            </a:r>
            <a:r>
              <a:rPr lang="en-US" sz="2000" b="1" dirty="0" smtClean="0">
                <a:solidFill>
                  <a:srgbClr val="DE0000"/>
                </a:solidFill>
                <a:effectLst>
                  <a:outerShdw blurRad="38100" dist="38100" dir="2700000" algn="tl">
                    <a:srgbClr val="000000">
                      <a:alpha val="43137"/>
                    </a:srgbClr>
                  </a:outerShdw>
                </a:effectLst>
                <a:latin typeface="Rockwell" pitchFamily="18" charset="0"/>
              </a:rPr>
              <a:t>A</a:t>
            </a:r>
            <a:r>
              <a:rPr lang="id-ID" sz="2000" b="1" dirty="0" smtClean="0">
                <a:solidFill>
                  <a:srgbClr val="DE0000"/>
                </a:solidFill>
                <a:effectLst>
                  <a:outerShdw blurRad="38100" dist="38100" dir="2700000" algn="tl">
                    <a:srgbClr val="000000">
                      <a:alpha val="43137"/>
                    </a:srgbClr>
                  </a:outerShdw>
                </a:effectLst>
                <a:latin typeface="Rockwell" pitchFamily="18" charset="0"/>
              </a:rPr>
              <a:t>R</a:t>
            </a:r>
            <a:r>
              <a:rPr lang="en-US" sz="2000" b="1" dirty="0" smtClean="0">
                <a:solidFill>
                  <a:srgbClr val="DE0000"/>
                </a:solidFill>
                <a:effectLst>
                  <a:outerShdw blurRad="38100" dist="38100" dir="2700000" algn="tl">
                    <a:srgbClr val="000000">
                      <a:alpha val="43137"/>
                    </a:srgbClr>
                  </a:outerShdw>
                </a:effectLst>
                <a:latin typeface="Rockwell" pitchFamily="18" charset="0"/>
              </a:rPr>
              <a:t>I</a:t>
            </a:r>
            <a:r>
              <a:rPr lang="id-ID" sz="2000" b="1" dirty="0" smtClean="0">
                <a:solidFill>
                  <a:srgbClr val="DE0000"/>
                </a:solidFill>
                <a:effectLst>
                  <a:outerShdw blurRad="38100" dist="38100" dir="2700000" algn="tl">
                    <a:srgbClr val="000000">
                      <a:alpha val="43137"/>
                    </a:srgbClr>
                  </a:outerShdw>
                </a:effectLst>
                <a:latin typeface="Rockwell" pitchFamily="18" charset="0"/>
              </a:rPr>
              <a:t> </a:t>
            </a:r>
            <a:r>
              <a:rPr lang="id-ID" sz="2000" b="1" dirty="0">
                <a:solidFill>
                  <a:srgbClr val="DE0000"/>
                </a:solidFill>
                <a:effectLst>
                  <a:outerShdw blurRad="38100" dist="38100" dir="2700000" algn="tl">
                    <a:srgbClr val="000000">
                      <a:alpha val="43137"/>
                    </a:srgbClr>
                  </a:outerShdw>
                </a:effectLst>
                <a:latin typeface="Rockwell" pitchFamily="18" charset="0"/>
              </a:rPr>
              <a:t>JAB LAIN KE DALAM </a:t>
            </a:r>
            <a:r>
              <a:rPr lang="id-ID" sz="2000" b="1" dirty="0" smtClean="0">
                <a:solidFill>
                  <a:srgbClr val="DE0000"/>
                </a:solidFill>
                <a:effectLst>
                  <a:outerShdw blurRad="38100" dist="38100" dir="2700000" algn="tl">
                    <a:srgbClr val="000000">
                      <a:alpha val="43137"/>
                    </a:srgbClr>
                  </a:outerShdw>
                </a:effectLst>
                <a:latin typeface="Rockwell" pitchFamily="18" charset="0"/>
              </a:rPr>
              <a:t>JABFUNG</a:t>
            </a:r>
            <a:r>
              <a:rPr lang="en-US" sz="2000" b="1" dirty="0" smtClean="0">
                <a:solidFill>
                  <a:srgbClr val="DE0000"/>
                </a:solidFill>
                <a:effectLst>
                  <a:outerShdw blurRad="38100" dist="38100" dir="2700000" algn="tl">
                    <a:srgbClr val="000000">
                      <a:alpha val="43137"/>
                    </a:srgbClr>
                  </a:outerShdw>
                </a:effectLst>
                <a:latin typeface="Rockwell" pitchFamily="18" charset="0"/>
              </a:rPr>
              <a:t> VERSI SEBELUM PP 11/2017</a:t>
            </a:r>
            <a:endParaRPr lang="en-US" sz="2000" b="1" dirty="0">
              <a:solidFill>
                <a:srgbClr val="DE0000"/>
              </a:solidFill>
              <a:effectLst>
                <a:outerShdw blurRad="38100" dist="38100" dir="2700000" algn="tl">
                  <a:srgbClr val="000000">
                    <a:alpha val="43137"/>
                  </a:srgbClr>
                </a:outerShdw>
              </a:effectLst>
              <a:latin typeface="Rockwell" pitchFamily="18" charset="0"/>
            </a:endParaRPr>
          </a:p>
        </p:txBody>
      </p:sp>
      <p:graphicFrame>
        <p:nvGraphicFramePr>
          <p:cNvPr id="85" name="Table 84"/>
          <p:cNvGraphicFramePr>
            <a:graphicFrameLocks noGrp="1"/>
          </p:cNvGraphicFramePr>
          <p:nvPr>
            <p:extLst/>
          </p:nvPr>
        </p:nvGraphicFramePr>
        <p:xfrm>
          <a:off x="285750" y="1000125"/>
          <a:ext cx="8643938" cy="5438775"/>
        </p:xfrm>
        <a:graphic>
          <a:graphicData uri="http://schemas.openxmlformats.org/drawingml/2006/table">
            <a:tbl>
              <a:tblPr firstRow="1" bandRow="1">
                <a:tableStyleId>{BC89EF96-8CEA-46FF-86C4-4CE0E7609802}</a:tableStyleId>
              </a:tblPr>
              <a:tblGrid>
                <a:gridCol w="659283"/>
                <a:gridCol w="4028954"/>
                <a:gridCol w="3955701"/>
              </a:tblGrid>
              <a:tr h="470163">
                <a:tc>
                  <a:txBody>
                    <a:bodyPr/>
                    <a:lstStyle/>
                    <a:p>
                      <a:pPr algn="ctr"/>
                      <a:r>
                        <a:rPr lang="id-ID" sz="1800" dirty="0" smtClean="0">
                          <a:latin typeface="Berlin Sans FB Demi" pitchFamily="34" charset="0"/>
                        </a:rPr>
                        <a:t>NO</a:t>
                      </a:r>
                      <a:endParaRPr lang="id-ID" sz="1800" dirty="0">
                        <a:latin typeface="Berlin Sans FB Demi" pitchFamily="34" charset="0"/>
                      </a:endParaRPr>
                    </a:p>
                  </a:txBody>
                  <a:tcPr marL="91439" marR="91439" marT="45723" marB="45723" anchor="ctr">
                    <a:solidFill>
                      <a:schemeClr val="accent3"/>
                    </a:solidFill>
                  </a:tcPr>
                </a:tc>
                <a:tc>
                  <a:txBody>
                    <a:bodyPr/>
                    <a:lstStyle/>
                    <a:p>
                      <a:pPr algn="ctr"/>
                      <a:r>
                        <a:rPr lang="id-ID" sz="1800" dirty="0" smtClean="0">
                          <a:latin typeface="Berlin Sans FB Demi" pitchFamily="34" charset="0"/>
                        </a:rPr>
                        <a:t>KETRAMPILAN</a:t>
                      </a:r>
                      <a:endParaRPr lang="id-ID" sz="1800" dirty="0">
                        <a:latin typeface="Berlin Sans FB Demi" pitchFamily="34" charset="0"/>
                      </a:endParaRPr>
                    </a:p>
                  </a:txBody>
                  <a:tcPr marL="91439" marR="91439" marT="45723" marB="45723" anchor="ctr">
                    <a:solidFill>
                      <a:schemeClr val="accent3"/>
                    </a:solidFill>
                  </a:tcPr>
                </a:tc>
                <a:tc>
                  <a:txBody>
                    <a:bodyPr/>
                    <a:lstStyle/>
                    <a:p>
                      <a:pPr algn="ctr"/>
                      <a:r>
                        <a:rPr lang="id-ID" sz="1800" dirty="0" smtClean="0">
                          <a:latin typeface="Berlin Sans FB Demi" pitchFamily="34" charset="0"/>
                        </a:rPr>
                        <a:t>KEAHLIAN</a:t>
                      </a:r>
                      <a:endParaRPr lang="id-ID" sz="1800" dirty="0">
                        <a:latin typeface="Berlin Sans FB Demi" pitchFamily="34" charset="0"/>
                      </a:endParaRPr>
                    </a:p>
                  </a:txBody>
                  <a:tcPr marL="91439" marR="91439" marT="45723" marB="45723" anchor="ctr">
                    <a:solidFill>
                      <a:schemeClr val="accent3"/>
                    </a:solidFill>
                  </a:tcPr>
                </a:tc>
              </a:tr>
              <a:tr h="335305">
                <a:tc>
                  <a:txBody>
                    <a:bodyPr/>
                    <a:lstStyle/>
                    <a:p>
                      <a:pPr algn="ctr"/>
                      <a:r>
                        <a:rPr lang="id-ID" sz="1600" dirty="0" smtClean="0">
                          <a:latin typeface="Berlin Sans FB Demi" pitchFamily="34" charset="0"/>
                        </a:rPr>
                        <a:t>1.</a:t>
                      </a:r>
                      <a:endParaRPr lang="id-ID" sz="1600" dirty="0">
                        <a:latin typeface="Berlin Sans FB Demi" pitchFamily="34" charset="0"/>
                      </a:endParaRPr>
                    </a:p>
                  </a:txBody>
                  <a:tcPr marL="91439" marR="91439" marT="45723" marB="45723" anchor="ctr"/>
                </a:tc>
                <a:tc>
                  <a:txBody>
                    <a:bodyPr/>
                    <a:lstStyle/>
                    <a:p>
                      <a:r>
                        <a:rPr lang="id-ID" sz="1600" dirty="0" smtClean="0">
                          <a:latin typeface="Berlin Sans FB Demi" pitchFamily="34" charset="0"/>
                        </a:rPr>
                        <a:t>PNS</a:t>
                      </a:r>
                      <a:endParaRPr lang="id-ID" sz="1600" dirty="0">
                        <a:latin typeface="Berlin Sans FB Demi" pitchFamily="34" charset="0"/>
                      </a:endParaRPr>
                    </a:p>
                  </a:txBody>
                  <a:tcPr marL="91439" marR="91439" marT="45723" marB="45723" anchor="ctr"/>
                </a:tc>
                <a:tc>
                  <a:txBody>
                    <a:bodyPr/>
                    <a:lstStyle/>
                    <a:p>
                      <a:r>
                        <a:rPr lang="id-ID" sz="1600" dirty="0" smtClean="0">
                          <a:latin typeface="Berlin Sans FB Demi" pitchFamily="34" charset="0"/>
                        </a:rPr>
                        <a:t>PNS</a:t>
                      </a:r>
                      <a:endParaRPr lang="id-ID" sz="1600" dirty="0">
                        <a:latin typeface="Berlin Sans FB Demi" pitchFamily="34" charset="0"/>
                      </a:endParaRPr>
                    </a:p>
                  </a:txBody>
                  <a:tcPr marL="91439" marR="91439" marT="45723" marB="45723" anchor="ctr"/>
                </a:tc>
              </a:tr>
              <a:tr h="335305">
                <a:tc>
                  <a:txBody>
                    <a:bodyPr/>
                    <a:lstStyle/>
                    <a:p>
                      <a:pPr algn="ctr"/>
                      <a:r>
                        <a:rPr lang="id-ID" sz="1600" dirty="0" smtClean="0">
                          <a:latin typeface="Berlin Sans FB Demi" pitchFamily="34" charset="0"/>
                        </a:rPr>
                        <a:t>2.</a:t>
                      </a:r>
                      <a:endParaRPr lang="id-ID" sz="1600" dirty="0">
                        <a:latin typeface="Berlin Sans FB Demi" pitchFamily="34" charset="0"/>
                      </a:endParaRPr>
                    </a:p>
                  </a:txBody>
                  <a:tcPr marL="91439" marR="91439" marT="45723" marB="45723" anchor="ctr"/>
                </a:tc>
                <a:tc>
                  <a:txBody>
                    <a:bodyPr/>
                    <a:lstStyle/>
                    <a:p>
                      <a:r>
                        <a:rPr lang="id-ID" sz="1600" dirty="0" smtClean="0">
                          <a:latin typeface="Berlin Sans FB Demi" pitchFamily="34" charset="0"/>
                        </a:rPr>
                        <a:t>Memiliki integritas dan moralitas</a:t>
                      </a:r>
                      <a:endParaRPr lang="id-ID" sz="1600" dirty="0">
                        <a:latin typeface="Berlin Sans FB Demi" pitchFamily="34" charset="0"/>
                      </a:endParaRPr>
                    </a:p>
                  </a:txBody>
                  <a:tcPr marL="91439" marR="91439" marT="45723" marB="45723" anchor="ctr"/>
                </a:tc>
                <a:tc>
                  <a:txBody>
                    <a:bodyPr/>
                    <a:lstStyle/>
                    <a:p>
                      <a:r>
                        <a:rPr lang="id-ID" sz="1600" dirty="0" smtClean="0">
                          <a:latin typeface="Berlin Sans FB Demi" pitchFamily="34" charset="0"/>
                        </a:rPr>
                        <a:t>Memiliki integritas dan moralitas</a:t>
                      </a:r>
                      <a:endParaRPr lang="id-ID" sz="1600" dirty="0">
                        <a:latin typeface="Berlin Sans FB Demi" pitchFamily="34" charset="0"/>
                      </a:endParaRPr>
                    </a:p>
                  </a:txBody>
                  <a:tcPr marL="91439" marR="91439" marT="45723" marB="45723" anchor="ctr"/>
                </a:tc>
              </a:tr>
              <a:tr h="335305">
                <a:tc>
                  <a:txBody>
                    <a:bodyPr/>
                    <a:lstStyle/>
                    <a:p>
                      <a:pPr algn="ctr"/>
                      <a:r>
                        <a:rPr lang="id-ID" sz="1600" dirty="0" smtClean="0">
                          <a:latin typeface="Berlin Sans FB Demi" pitchFamily="34" charset="0"/>
                        </a:rPr>
                        <a:t>3.</a:t>
                      </a:r>
                      <a:endParaRPr lang="id-ID" sz="1600" dirty="0">
                        <a:latin typeface="Berlin Sans FB Demi" pitchFamily="34" charset="0"/>
                      </a:endParaRPr>
                    </a:p>
                  </a:txBody>
                  <a:tcPr marL="91439" marR="91439" marT="45723" marB="45723"/>
                </a:tc>
                <a:tc>
                  <a:txBody>
                    <a:bodyPr/>
                    <a:lstStyle/>
                    <a:p>
                      <a:r>
                        <a:rPr kumimoji="0" lang="id-ID" sz="1600" kern="1200" baseline="0" dirty="0" smtClean="0">
                          <a:solidFill>
                            <a:schemeClr val="tx1"/>
                          </a:solidFill>
                          <a:latin typeface="Berlin Sans FB Demi" pitchFamily="34" charset="0"/>
                          <a:ea typeface="+mn-ea"/>
                          <a:cs typeface="+mn-cs"/>
                        </a:rPr>
                        <a:t>sehat jasmani dan rohani </a:t>
                      </a:r>
                      <a:endParaRPr lang="id-ID" sz="1600" dirty="0">
                        <a:latin typeface="Berlin Sans FB Demi" pitchFamily="34" charset="0"/>
                      </a:endParaRPr>
                    </a:p>
                  </a:txBody>
                  <a:tcPr marL="91439" marR="91439" marT="45723" marB="45723"/>
                </a:tc>
                <a:tc>
                  <a:txBody>
                    <a:bodyPr/>
                    <a:lstStyle/>
                    <a:p>
                      <a:r>
                        <a:rPr kumimoji="0" lang="id-ID" sz="1600" kern="1200" baseline="0" dirty="0" smtClean="0">
                          <a:solidFill>
                            <a:schemeClr val="tx1"/>
                          </a:solidFill>
                          <a:latin typeface="Berlin Sans FB Demi" pitchFamily="34" charset="0"/>
                          <a:ea typeface="+mn-ea"/>
                          <a:cs typeface="+mn-cs"/>
                        </a:rPr>
                        <a:t>sehat jasmani dan rohani </a:t>
                      </a:r>
                    </a:p>
                  </a:txBody>
                  <a:tcPr marL="91439" marR="91439" marT="45723" marB="45723"/>
                </a:tc>
              </a:tr>
              <a:tr h="823022">
                <a:tc>
                  <a:txBody>
                    <a:bodyPr/>
                    <a:lstStyle/>
                    <a:p>
                      <a:pPr algn="ctr"/>
                      <a:r>
                        <a:rPr lang="id-ID" sz="1600" dirty="0" smtClean="0">
                          <a:latin typeface="Berlin Sans FB Demi" pitchFamily="34" charset="0"/>
                        </a:rPr>
                        <a:t>4.</a:t>
                      </a:r>
                      <a:endParaRPr lang="id-ID" sz="1600" dirty="0">
                        <a:latin typeface="Berlin Sans FB Demi" pitchFamily="34" charset="0"/>
                      </a:endParaRPr>
                    </a:p>
                  </a:txBody>
                  <a:tcPr marL="91439" marR="91439"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600" kern="1200" baseline="0" dirty="0" smtClean="0">
                          <a:solidFill>
                            <a:schemeClr val="tx1"/>
                          </a:solidFill>
                          <a:latin typeface="Berlin Sans FB Demi" pitchFamily="34" charset="0"/>
                          <a:ea typeface="+mn-ea"/>
                          <a:cs typeface="+mn-cs"/>
                        </a:rPr>
                        <a:t>berijazah paling rendah  SMK</a:t>
                      </a:r>
                      <a:r>
                        <a:rPr kumimoji="0" lang="en-US" sz="1600" kern="1200" baseline="0" dirty="0" smtClean="0">
                          <a:solidFill>
                            <a:schemeClr val="tx1"/>
                          </a:solidFill>
                          <a:latin typeface="Berlin Sans FB Demi" pitchFamily="34" charset="0"/>
                          <a:ea typeface="+mn-ea"/>
                          <a:cs typeface="+mn-cs"/>
                        </a:rPr>
                        <a:t>/SMU</a:t>
                      </a:r>
                      <a:r>
                        <a:rPr kumimoji="0" lang="id-ID" sz="1600" kern="1200" baseline="0" dirty="0" smtClean="0">
                          <a:solidFill>
                            <a:schemeClr val="tx1"/>
                          </a:solidFill>
                          <a:latin typeface="Berlin Sans FB Demi" pitchFamily="34" charset="0"/>
                          <a:ea typeface="+mn-ea"/>
                          <a:cs typeface="+mn-cs"/>
                        </a:rPr>
                        <a:t>   </a:t>
                      </a:r>
                      <a:endParaRPr lang="id-ID" sz="1600" dirty="0">
                        <a:latin typeface="Berlin Sans FB Demi" pitchFamily="34" charset="0"/>
                      </a:endParaRPr>
                    </a:p>
                  </a:txBody>
                  <a:tcPr marL="91439" marR="91439" marT="45723" marB="45723"/>
                </a:tc>
                <a:tc>
                  <a:txBody>
                    <a:bodyPr/>
                    <a:lstStyle/>
                    <a:p>
                      <a:r>
                        <a:rPr kumimoji="0" lang="sv-SE" sz="1600" kern="1200" baseline="0" dirty="0" smtClean="0">
                          <a:solidFill>
                            <a:schemeClr val="tx1"/>
                          </a:solidFill>
                          <a:latin typeface="Berlin Sans FB Demi" pitchFamily="34" charset="0"/>
                          <a:ea typeface="+mn-ea"/>
                          <a:cs typeface="+mn-cs"/>
                        </a:rPr>
                        <a:t>berijazah paling </a:t>
                      </a:r>
                      <a:r>
                        <a:rPr kumimoji="0" lang="sv-SE" sz="1600" kern="1200" baseline="0" dirty="0" smtClean="0">
                          <a:solidFill>
                            <a:srgbClr val="DE0000"/>
                          </a:solidFill>
                          <a:latin typeface="Berlin Sans FB Demi" pitchFamily="34" charset="0"/>
                          <a:ea typeface="+mn-ea"/>
                          <a:cs typeface="+mn-cs"/>
                        </a:rPr>
                        <a:t>rendah sarjana atau diploma IV</a:t>
                      </a:r>
                      <a:r>
                        <a:rPr kumimoji="0" lang="sv-SE" sz="1600" kern="1200" baseline="0" dirty="0" smtClean="0">
                          <a:solidFill>
                            <a:schemeClr val="tx1"/>
                          </a:solidFill>
                          <a:latin typeface="Berlin Sans FB Demi" pitchFamily="34" charset="0"/>
                          <a:ea typeface="+mn-ea"/>
                          <a:cs typeface="+mn-cs"/>
                        </a:rPr>
                        <a:t> </a:t>
                      </a:r>
                      <a:r>
                        <a:rPr kumimoji="0" lang="id-ID" sz="1600" kern="1200" baseline="0" dirty="0" smtClean="0">
                          <a:solidFill>
                            <a:schemeClr val="tx1"/>
                          </a:solidFill>
                          <a:latin typeface="Berlin Sans FB Demi" pitchFamily="34" charset="0"/>
                          <a:ea typeface="+mn-ea"/>
                          <a:cs typeface="+mn-cs"/>
                        </a:rPr>
                        <a:t>di bidang </a:t>
                      </a:r>
                      <a:r>
                        <a:rPr kumimoji="0" lang="en-US" sz="1600" kern="1200" baseline="0" dirty="0" smtClean="0">
                          <a:solidFill>
                            <a:schemeClr val="tx1"/>
                          </a:solidFill>
                          <a:latin typeface="Berlin Sans FB Demi" pitchFamily="34" charset="0"/>
                          <a:ea typeface="+mn-ea"/>
                          <a:cs typeface="+mn-cs"/>
                        </a:rPr>
                        <a:t>……</a:t>
                      </a:r>
                      <a:r>
                        <a:rPr kumimoji="0" lang="id-ID" sz="1600" kern="1200" baseline="0" dirty="0" smtClean="0">
                          <a:solidFill>
                            <a:schemeClr val="tx1"/>
                          </a:solidFill>
                          <a:latin typeface="Berlin Sans FB Demi" pitchFamily="34" charset="0"/>
                          <a:ea typeface="+mn-ea"/>
                          <a:cs typeface="+mn-cs"/>
                        </a:rPr>
                        <a:t> </a:t>
                      </a:r>
                      <a:r>
                        <a:rPr kumimoji="0" lang="sv-SE" sz="1600" kern="1200" baseline="0" dirty="0" smtClean="0">
                          <a:solidFill>
                            <a:schemeClr val="tx1"/>
                          </a:solidFill>
                          <a:latin typeface="Berlin Sans FB Demi" pitchFamily="34" charset="0"/>
                          <a:ea typeface="+mn-ea"/>
                          <a:cs typeface="+mn-cs"/>
                        </a:rPr>
                        <a:t>sesuai dengan kualifikasi pendidikan yang dibutuhkan; </a:t>
                      </a:r>
                    </a:p>
                  </a:txBody>
                  <a:tcPr marL="91439" marR="91439" marT="45723" marB="45723"/>
                </a:tc>
              </a:tr>
              <a:tr h="579163">
                <a:tc>
                  <a:txBody>
                    <a:bodyPr/>
                    <a:lstStyle/>
                    <a:p>
                      <a:pPr algn="ctr"/>
                      <a:r>
                        <a:rPr lang="id-ID" sz="1600" dirty="0" smtClean="0">
                          <a:latin typeface="Berlin Sans FB Demi" pitchFamily="34" charset="0"/>
                        </a:rPr>
                        <a:t>5.</a:t>
                      </a:r>
                      <a:endParaRPr lang="id-ID" sz="1600" dirty="0">
                        <a:latin typeface="Berlin Sans FB Demi" pitchFamily="34" charset="0"/>
                      </a:endParaRPr>
                    </a:p>
                  </a:txBody>
                  <a:tcPr marL="91439" marR="91439" marT="45723" marB="45723"/>
                </a:tc>
                <a:tc>
                  <a:txBody>
                    <a:bodyPr/>
                    <a:lstStyle/>
                    <a:p>
                      <a:r>
                        <a:rPr kumimoji="0" lang="id-ID" sz="1600" kern="1200" baseline="0" dirty="0" smtClean="0">
                          <a:solidFill>
                            <a:schemeClr val="tx1"/>
                          </a:solidFill>
                          <a:latin typeface="Berlin Sans FB Demi" pitchFamily="34" charset="0"/>
                          <a:ea typeface="+mn-ea"/>
                          <a:cs typeface="+mn-cs"/>
                        </a:rPr>
                        <a:t>Pangkat paling rendah Pengatur Muda/II/a </a:t>
                      </a:r>
                      <a:endParaRPr lang="id-ID" sz="1600" dirty="0">
                        <a:latin typeface="Berlin Sans FB Demi" pitchFamily="34" charset="0"/>
                      </a:endParaRPr>
                    </a:p>
                  </a:txBody>
                  <a:tcPr marL="91439" marR="91439"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600" kern="1200" baseline="0" dirty="0" smtClean="0">
                          <a:solidFill>
                            <a:schemeClr val="tx1"/>
                          </a:solidFill>
                          <a:latin typeface="Berlin Sans FB Demi" pitchFamily="34" charset="0"/>
                          <a:ea typeface="+mn-ea"/>
                          <a:cs typeface="+mn-cs"/>
                        </a:rPr>
                        <a:t>Pangkat paling rendah Penata Muda/III/a</a:t>
                      </a:r>
                    </a:p>
                  </a:txBody>
                  <a:tcPr marL="91439" marR="91439" marT="45723" marB="45723"/>
                </a:tc>
              </a:tr>
              <a:tr h="823022">
                <a:tc>
                  <a:txBody>
                    <a:bodyPr/>
                    <a:lstStyle/>
                    <a:p>
                      <a:pPr algn="ctr"/>
                      <a:r>
                        <a:rPr lang="en-US" sz="1600" dirty="0" smtClean="0">
                          <a:latin typeface="Berlin Sans FB Demi" pitchFamily="34" charset="0"/>
                        </a:rPr>
                        <a:t>6.</a:t>
                      </a:r>
                      <a:endParaRPr lang="id-ID" sz="1600" dirty="0">
                        <a:latin typeface="Berlin Sans FB Demi" pitchFamily="34" charset="0"/>
                      </a:endParaRPr>
                    </a:p>
                  </a:txBody>
                  <a:tcPr marL="91439" marR="91439" marT="45723" marB="45723" anchor="ctr"/>
                </a:tc>
                <a:tc>
                  <a:txBody>
                    <a:bodyPr/>
                    <a:lstStyle/>
                    <a:p>
                      <a:r>
                        <a:rPr kumimoji="0" lang="it-IT" sz="1600" kern="1200" baseline="0" dirty="0" smtClean="0">
                          <a:solidFill>
                            <a:schemeClr val="tx1"/>
                          </a:solidFill>
                          <a:latin typeface="Berlin Sans FB Demi" pitchFamily="34" charset="0"/>
                          <a:ea typeface="+mn-ea"/>
                          <a:cs typeface="+mn-cs"/>
                        </a:rPr>
                        <a:t>Telah mengikuti dan lulus diklat fungsional tingkat terampil</a:t>
                      </a:r>
                    </a:p>
                  </a:txBody>
                  <a:tcPr marL="91439" marR="91439"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600" kern="1200" baseline="0" dirty="0" smtClean="0">
                          <a:solidFill>
                            <a:schemeClr val="tx1"/>
                          </a:solidFill>
                          <a:latin typeface="Berlin Sans FB Demi" pitchFamily="34" charset="0"/>
                          <a:ea typeface="+mn-ea"/>
                          <a:cs typeface="+mn-cs"/>
                        </a:rPr>
                        <a:t>Telah mengikuti dan lulus diklat fungsional tingkat keahlian </a:t>
                      </a:r>
                    </a:p>
                    <a:p>
                      <a:endParaRPr kumimoji="0" lang="it-IT" sz="1600" kern="1200" baseline="0" dirty="0" smtClean="0">
                        <a:solidFill>
                          <a:schemeClr val="tx1"/>
                        </a:solidFill>
                        <a:latin typeface="Berlin Sans FB Demi" pitchFamily="34" charset="0"/>
                        <a:ea typeface="+mn-ea"/>
                        <a:cs typeface="+mn-cs"/>
                      </a:endParaRPr>
                    </a:p>
                  </a:txBody>
                  <a:tcPr marL="91439" marR="91439" marT="45723" marB="45723" anchor="ctr"/>
                </a:tc>
              </a:tr>
              <a:tr h="335305">
                <a:tc>
                  <a:txBody>
                    <a:bodyPr/>
                    <a:lstStyle/>
                    <a:p>
                      <a:pPr algn="ctr"/>
                      <a:r>
                        <a:rPr lang="en-US" sz="1600" dirty="0" smtClean="0">
                          <a:latin typeface="Berlin Sans FB Demi" pitchFamily="34" charset="0"/>
                        </a:rPr>
                        <a:t>7</a:t>
                      </a:r>
                      <a:r>
                        <a:rPr lang="id-ID" sz="1600" dirty="0" smtClean="0">
                          <a:latin typeface="Berlin Sans FB Demi" pitchFamily="34" charset="0"/>
                        </a:rPr>
                        <a:t>.</a:t>
                      </a:r>
                      <a:endParaRPr lang="id-ID" sz="1600" dirty="0">
                        <a:latin typeface="Berlin Sans FB Demi" pitchFamily="34" charset="0"/>
                      </a:endParaRPr>
                    </a:p>
                  </a:txBody>
                  <a:tcPr marL="91439" marR="91439" marT="45723" marB="45723" anchor="ctr"/>
                </a:tc>
                <a:tc>
                  <a:txBody>
                    <a:bodyPr/>
                    <a:lstStyle/>
                    <a:p>
                      <a:r>
                        <a:rPr kumimoji="0" lang="it-IT" sz="1600" kern="1200" baseline="0" dirty="0" smtClean="0">
                          <a:solidFill>
                            <a:schemeClr val="tx1"/>
                          </a:solidFill>
                          <a:latin typeface="Berlin Sans FB Demi" pitchFamily="34" charset="0"/>
                          <a:ea typeface="+mn-ea"/>
                          <a:cs typeface="+mn-cs"/>
                        </a:rPr>
                        <a:t>usia paling tinggi</a:t>
                      </a:r>
                      <a:r>
                        <a:rPr kumimoji="0" lang="it-IT" sz="1600" kern="1200" baseline="0" dirty="0" smtClean="0">
                          <a:solidFill>
                            <a:srgbClr val="DE0000"/>
                          </a:solidFill>
                          <a:latin typeface="Berlin Sans FB Demi" pitchFamily="34" charset="0"/>
                          <a:ea typeface="+mn-ea"/>
                          <a:cs typeface="+mn-cs"/>
                        </a:rPr>
                        <a:t> </a:t>
                      </a:r>
                      <a:r>
                        <a:rPr kumimoji="0" lang="id-ID" sz="1600" kern="1200" baseline="0" dirty="0" smtClean="0">
                          <a:solidFill>
                            <a:srgbClr val="DE0000"/>
                          </a:solidFill>
                          <a:latin typeface="Berlin Sans FB Demi" pitchFamily="34" charset="0"/>
                          <a:ea typeface="+mn-ea"/>
                          <a:cs typeface="+mn-cs"/>
                        </a:rPr>
                        <a:t>...</a:t>
                      </a:r>
                      <a:r>
                        <a:rPr kumimoji="0" lang="it-IT" sz="1600" kern="1200" baseline="0" dirty="0" smtClean="0">
                          <a:solidFill>
                            <a:srgbClr val="DE0000"/>
                          </a:solidFill>
                          <a:latin typeface="Berlin Sans FB Demi" pitchFamily="34" charset="0"/>
                          <a:ea typeface="+mn-ea"/>
                          <a:cs typeface="+mn-cs"/>
                        </a:rPr>
                        <a:t> </a:t>
                      </a:r>
                      <a:r>
                        <a:rPr kumimoji="0" lang="it-IT" sz="1600" kern="1200" baseline="0" dirty="0" smtClean="0">
                          <a:solidFill>
                            <a:schemeClr val="tx1"/>
                          </a:solidFill>
                          <a:latin typeface="Berlin Sans FB Demi" pitchFamily="34" charset="0"/>
                          <a:ea typeface="+mn-ea"/>
                          <a:cs typeface="+mn-cs"/>
                        </a:rPr>
                        <a:t>tahun; </a:t>
                      </a:r>
                    </a:p>
                  </a:txBody>
                  <a:tcPr marL="91439" marR="91439" marT="45723" marB="45723" anchor="ctr"/>
                </a:tc>
                <a:tc>
                  <a:txBody>
                    <a:bodyPr/>
                    <a:lstStyle/>
                    <a:p>
                      <a:r>
                        <a:rPr kumimoji="0" lang="it-IT" sz="1600" kern="1200" baseline="0" dirty="0" smtClean="0">
                          <a:solidFill>
                            <a:schemeClr val="tx1"/>
                          </a:solidFill>
                          <a:latin typeface="Berlin Sans FB Demi" pitchFamily="34" charset="0"/>
                          <a:ea typeface="+mn-ea"/>
                          <a:cs typeface="+mn-cs"/>
                        </a:rPr>
                        <a:t>usia paling tinggi </a:t>
                      </a:r>
                      <a:r>
                        <a:rPr kumimoji="0" lang="id-ID" sz="1600" kern="1200" baseline="0" dirty="0" smtClean="0">
                          <a:solidFill>
                            <a:schemeClr val="tx1"/>
                          </a:solidFill>
                          <a:latin typeface="Berlin Sans FB Demi" pitchFamily="34" charset="0"/>
                          <a:ea typeface="+mn-ea"/>
                          <a:cs typeface="+mn-cs"/>
                        </a:rPr>
                        <a:t>...</a:t>
                      </a:r>
                      <a:r>
                        <a:rPr kumimoji="0" lang="it-IT" sz="1600" kern="1200" baseline="0" dirty="0" smtClean="0">
                          <a:solidFill>
                            <a:srgbClr val="DE0000"/>
                          </a:solidFill>
                          <a:latin typeface="Berlin Sans FB Demi" pitchFamily="34" charset="0"/>
                          <a:ea typeface="+mn-ea"/>
                          <a:cs typeface="+mn-cs"/>
                        </a:rPr>
                        <a:t> </a:t>
                      </a:r>
                      <a:r>
                        <a:rPr kumimoji="0" lang="it-IT" sz="1600" kern="1200" baseline="0" dirty="0" smtClean="0">
                          <a:solidFill>
                            <a:schemeClr val="tx1"/>
                          </a:solidFill>
                          <a:latin typeface="Berlin Sans FB Demi" pitchFamily="34" charset="0"/>
                          <a:ea typeface="+mn-ea"/>
                          <a:cs typeface="+mn-cs"/>
                        </a:rPr>
                        <a:t>tahun; </a:t>
                      </a:r>
                    </a:p>
                  </a:txBody>
                  <a:tcPr marL="91439" marR="91439" marT="45723" marB="45723" anchor="ctr"/>
                </a:tc>
              </a:tr>
              <a:tr h="823022">
                <a:tc>
                  <a:txBody>
                    <a:bodyPr/>
                    <a:lstStyle/>
                    <a:p>
                      <a:pPr algn="ctr"/>
                      <a:r>
                        <a:rPr lang="en-US" sz="1600" dirty="0" smtClean="0">
                          <a:latin typeface="Berlin Sans FB Demi" pitchFamily="34" charset="0"/>
                        </a:rPr>
                        <a:t>8</a:t>
                      </a:r>
                      <a:endParaRPr lang="id-ID" sz="1600" dirty="0">
                        <a:latin typeface="Berlin Sans FB Demi" pitchFamily="34" charset="0"/>
                      </a:endParaRPr>
                    </a:p>
                  </a:txBody>
                  <a:tcPr marL="91439" marR="91439" marT="45723" marB="45723"/>
                </a:tc>
                <a:tc>
                  <a:txBody>
                    <a:bodyPr/>
                    <a:lstStyle/>
                    <a:p>
                      <a:r>
                        <a:rPr lang="en-US" sz="1600" dirty="0" err="1" smtClean="0">
                          <a:latin typeface="Berlin Sans FB Demi" pitchFamily="34" charset="0"/>
                        </a:rPr>
                        <a:t>Memiliki</a:t>
                      </a:r>
                      <a:r>
                        <a:rPr lang="en-US" sz="1600" dirty="0" smtClean="0">
                          <a:latin typeface="Berlin Sans FB Demi" pitchFamily="34" charset="0"/>
                        </a:rPr>
                        <a:t> </a:t>
                      </a:r>
                      <a:r>
                        <a:rPr lang="en-US" sz="1600" dirty="0" err="1" smtClean="0">
                          <a:latin typeface="Berlin Sans FB Demi" pitchFamily="34" charset="0"/>
                        </a:rPr>
                        <a:t>pengalaman</a:t>
                      </a:r>
                      <a:r>
                        <a:rPr lang="en-US" sz="1600" dirty="0" smtClean="0">
                          <a:latin typeface="Berlin Sans FB Demi" pitchFamily="34" charset="0"/>
                        </a:rPr>
                        <a:t> </a:t>
                      </a:r>
                      <a:r>
                        <a:rPr lang="en-US" sz="1600" dirty="0" err="1" smtClean="0">
                          <a:latin typeface="Berlin Sans FB Demi" pitchFamily="34" charset="0"/>
                        </a:rPr>
                        <a:t>pada</a:t>
                      </a:r>
                      <a:r>
                        <a:rPr lang="en-US" sz="1600" dirty="0" smtClean="0">
                          <a:latin typeface="Berlin Sans FB Demi" pitchFamily="34" charset="0"/>
                        </a:rPr>
                        <a:t> </a:t>
                      </a:r>
                      <a:r>
                        <a:rPr lang="en-US" sz="1600" dirty="0" err="1" smtClean="0">
                          <a:latin typeface="Berlin Sans FB Demi" pitchFamily="34" charset="0"/>
                        </a:rPr>
                        <a:t>jabatan</a:t>
                      </a:r>
                      <a:r>
                        <a:rPr lang="en-US" sz="1600" dirty="0" smtClean="0">
                          <a:latin typeface="Berlin Sans FB Demi" pitchFamily="34" charset="0"/>
                        </a:rPr>
                        <a:t> </a:t>
                      </a:r>
                      <a:r>
                        <a:rPr lang="en-US" sz="1600" dirty="0" err="1" smtClean="0">
                          <a:latin typeface="Berlin Sans FB Demi" pitchFamily="34" charset="0"/>
                        </a:rPr>
                        <a:t>yg</a:t>
                      </a:r>
                      <a:r>
                        <a:rPr lang="en-US" sz="1600" dirty="0" smtClean="0">
                          <a:latin typeface="Berlin Sans FB Demi" pitchFamily="34" charset="0"/>
                        </a:rPr>
                        <a:t> </a:t>
                      </a:r>
                      <a:r>
                        <a:rPr lang="en-US" sz="1600" dirty="0" err="1" smtClean="0">
                          <a:latin typeface="Berlin Sans FB Demi" pitchFamily="34" charset="0"/>
                        </a:rPr>
                        <a:t>akan</a:t>
                      </a:r>
                      <a:r>
                        <a:rPr lang="en-US" sz="1600" dirty="0" smtClean="0">
                          <a:latin typeface="Berlin Sans FB Demi" pitchFamily="34" charset="0"/>
                        </a:rPr>
                        <a:t> </a:t>
                      </a:r>
                      <a:r>
                        <a:rPr lang="en-US" sz="1600" dirty="0" err="1" smtClean="0">
                          <a:latin typeface="Berlin Sans FB Demi" pitchFamily="34" charset="0"/>
                        </a:rPr>
                        <a:t>didudukinya</a:t>
                      </a:r>
                      <a:r>
                        <a:rPr lang="en-US" sz="1600" dirty="0" smtClean="0">
                          <a:latin typeface="Berlin Sans FB Demi" pitchFamily="34" charset="0"/>
                        </a:rPr>
                        <a:t> paling</a:t>
                      </a:r>
                      <a:r>
                        <a:rPr lang="en-US" sz="1600" baseline="0" dirty="0" smtClean="0">
                          <a:latin typeface="Berlin Sans FB Demi" pitchFamily="34" charset="0"/>
                        </a:rPr>
                        <a:t> </a:t>
                      </a:r>
                      <a:r>
                        <a:rPr lang="en-US" sz="1600" baseline="0" dirty="0" err="1" smtClean="0">
                          <a:latin typeface="Berlin Sans FB Demi" pitchFamily="34" charset="0"/>
                        </a:rPr>
                        <a:t>kurang</a:t>
                      </a:r>
                      <a:r>
                        <a:rPr lang="en-US" sz="1600" baseline="0" dirty="0" smtClean="0">
                          <a:latin typeface="Berlin Sans FB Demi" pitchFamily="34" charset="0"/>
                        </a:rPr>
                        <a:t> 2 </a:t>
                      </a:r>
                      <a:r>
                        <a:rPr lang="en-US" sz="1600" baseline="0" dirty="0" err="1" smtClean="0">
                          <a:latin typeface="Berlin Sans FB Demi" pitchFamily="34" charset="0"/>
                        </a:rPr>
                        <a:t>th</a:t>
                      </a:r>
                      <a:r>
                        <a:rPr lang="en-US" sz="1600" baseline="0" dirty="0" smtClean="0">
                          <a:latin typeface="Berlin Sans FB Demi" pitchFamily="34" charset="0"/>
                        </a:rPr>
                        <a:t> </a:t>
                      </a:r>
                      <a:endParaRPr lang="id-ID" sz="1600" dirty="0">
                        <a:latin typeface="Berlin Sans FB Demi" pitchFamily="34" charset="0"/>
                      </a:endParaRPr>
                    </a:p>
                  </a:txBody>
                  <a:tcPr marL="91439" marR="91439"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Berlin Sans FB Demi" pitchFamily="34" charset="0"/>
                        </a:rPr>
                        <a:t>Memiliki</a:t>
                      </a:r>
                      <a:r>
                        <a:rPr lang="en-US" sz="1600" dirty="0" smtClean="0">
                          <a:latin typeface="Berlin Sans FB Demi" pitchFamily="34" charset="0"/>
                        </a:rPr>
                        <a:t> </a:t>
                      </a:r>
                      <a:r>
                        <a:rPr lang="en-US" sz="1600" dirty="0" err="1" smtClean="0">
                          <a:latin typeface="Berlin Sans FB Demi" pitchFamily="34" charset="0"/>
                        </a:rPr>
                        <a:t>pengalaman</a:t>
                      </a:r>
                      <a:r>
                        <a:rPr lang="en-US" sz="1600" dirty="0" smtClean="0">
                          <a:latin typeface="Berlin Sans FB Demi" pitchFamily="34" charset="0"/>
                        </a:rPr>
                        <a:t> </a:t>
                      </a:r>
                      <a:r>
                        <a:rPr lang="en-US" sz="1600" dirty="0" err="1" smtClean="0">
                          <a:latin typeface="Berlin Sans FB Demi" pitchFamily="34" charset="0"/>
                        </a:rPr>
                        <a:t>pada</a:t>
                      </a:r>
                      <a:r>
                        <a:rPr lang="en-US" sz="1600" dirty="0" smtClean="0">
                          <a:latin typeface="Berlin Sans FB Demi" pitchFamily="34" charset="0"/>
                        </a:rPr>
                        <a:t> </a:t>
                      </a:r>
                      <a:r>
                        <a:rPr lang="en-US" sz="1600" dirty="0" err="1" smtClean="0">
                          <a:latin typeface="Berlin Sans FB Demi" pitchFamily="34" charset="0"/>
                        </a:rPr>
                        <a:t>jabatan</a:t>
                      </a:r>
                      <a:r>
                        <a:rPr lang="en-US" sz="1600" dirty="0" smtClean="0">
                          <a:latin typeface="Berlin Sans FB Demi" pitchFamily="34" charset="0"/>
                        </a:rPr>
                        <a:t> </a:t>
                      </a:r>
                      <a:r>
                        <a:rPr lang="en-US" sz="1600" dirty="0" err="1" smtClean="0">
                          <a:latin typeface="Berlin Sans FB Demi" pitchFamily="34" charset="0"/>
                        </a:rPr>
                        <a:t>yg</a:t>
                      </a:r>
                      <a:r>
                        <a:rPr lang="en-US" sz="1600" dirty="0" smtClean="0">
                          <a:latin typeface="Berlin Sans FB Demi" pitchFamily="34" charset="0"/>
                        </a:rPr>
                        <a:t> </a:t>
                      </a:r>
                      <a:r>
                        <a:rPr lang="en-US" sz="1600" dirty="0" err="1" smtClean="0">
                          <a:latin typeface="Berlin Sans FB Demi" pitchFamily="34" charset="0"/>
                        </a:rPr>
                        <a:t>akan</a:t>
                      </a:r>
                      <a:r>
                        <a:rPr lang="en-US" sz="1600" dirty="0" smtClean="0">
                          <a:latin typeface="Berlin Sans FB Demi" pitchFamily="34" charset="0"/>
                        </a:rPr>
                        <a:t> </a:t>
                      </a:r>
                      <a:r>
                        <a:rPr lang="en-US" sz="1600" dirty="0" err="1" smtClean="0">
                          <a:latin typeface="Berlin Sans FB Demi" pitchFamily="34" charset="0"/>
                        </a:rPr>
                        <a:t>didudukinya</a:t>
                      </a:r>
                      <a:r>
                        <a:rPr lang="en-US" sz="1600" dirty="0" smtClean="0">
                          <a:latin typeface="Berlin Sans FB Demi" pitchFamily="34" charset="0"/>
                        </a:rPr>
                        <a:t> paling</a:t>
                      </a:r>
                      <a:r>
                        <a:rPr lang="en-US" sz="1600" baseline="0" dirty="0" smtClean="0">
                          <a:latin typeface="Berlin Sans FB Demi" pitchFamily="34" charset="0"/>
                        </a:rPr>
                        <a:t> </a:t>
                      </a:r>
                      <a:r>
                        <a:rPr lang="en-US" sz="1600" baseline="0" dirty="0" err="1" smtClean="0">
                          <a:latin typeface="Berlin Sans FB Demi" pitchFamily="34" charset="0"/>
                        </a:rPr>
                        <a:t>kurang</a:t>
                      </a:r>
                      <a:r>
                        <a:rPr lang="en-US" sz="1600" baseline="0" dirty="0" smtClean="0">
                          <a:latin typeface="Berlin Sans FB Demi" pitchFamily="34" charset="0"/>
                        </a:rPr>
                        <a:t> 2 </a:t>
                      </a:r>
                      <a:r>
                        <a:rPr lang="en-US" sz="1600" baseline="0" dirty="0" err="1" smtClean="0">
                          <a:latin typeface="Berlin Sans FB Demi" pitchFamily="34" charset="0"/>
                        </a:rPr>
                        <a:t>th</a:t>
                      </a:r>
                      <a:r>
                        <a:rPr lang="en-US" sz="1600" baseline="0" dirty="0" smtClean="0">
                          <a:latin typeface="Berlin Sans FB Demi" pitchFamily="34" charset="0"/>
                        </a:rPr>
                        <a:t> </a:t>
                      </a:r>
                      <a:endParaRPr lang="id-ID" sz="1600" dirty="0" smtClean="0">
                        <a:latin typeface="Berlin Sans FB Dem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d-ID" sz="1600" dirty="0" smtClean="0">
                        <a:latin typeface="Berlin Sans FB Demi" pitchFamily="34" charset="0"/>
                      </a:endParaRPr>
                    </a:p>
                  </a:txBody>
                  <a:tcPr marL="91439" marR="91439" marT="45723" marB="45723" anchor="ctr"/>
                </a:tc>
              </a:tr>
              <a:tr h="579163">
                <a:tc>
                  <a:txBody>
                    <a:bodyPr/>
                    <a:lstStyle/>
                    <a:p>
                      <a:pPr algn="ctr"/>
                      <a:r>
                        <a:rPr lang="en-US" sz="1600" dirty="0" smtClean="0">
                          <a:latin typeface="Berlin Sans FB Demi" pitchFamily="34" charset="0"/>
                        </a:rPr>
                        <a:t>9</a:t>
                      </a:r>
                      <a:r>
                        <a:rPr lang="id-ID" sz="1600" dirty="0" smtClean="0">
                          <a:latin typeface="Berlin Sans FB Demi" pitchFamily="34" charset="0"/>
                        </a:rPr>
                        <a:t>.</a:t>
                      </a:r>
                      <a:endParaRPr lang="id-ID" sz="1600" dirty="0">
                        <a:latin typeface="Berlin Sans FB Demi" pitchFamily="34" charset="0"/>
                      </a:endParaRPr>
                    </a:p>
                  </a:txBody>
                  <a:tcPr marL="91439" marR="91439" marT="45723" marB="45723"/>
                </a:tc>
                <a:tc>
                  <a:txBody>
                    <a:bodyPr/>
                    <a:lstStyle/>
                    <a:p>
                      <a:r>
                        <a:rPr lang="id-ID" sz="1600" dirty="0" smtClean="0">
                          <a:latin typeface="Berlin Sans FB Demi" pitchFamily="34" charset="0"/>
                        </a:rPr>
                        <a:t>Setiap unsur penilaian prestasi kerja bernilai baik dlm satu tahun terakhir</a:t>
                      </a:r>
                      <a:endParaRPr lang="id-ID" sz="1600" dirty="0">
                        <a:latin typeface="Berlin Sans FB Demi" pitchFamily="34" charset="0"/>
                      </a:endParaRPr>
                    </a:p>
                  </a:txBody>
                  <a:tcPr marL="91439" marR="91439"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latin typeface="Berlin Sans FB Demi" pitchFamily="34" charset="0"/>
                        </a:rPr>
                        <a:t>Setiap unsur penilaian prestasi kerja bernilai baik dlm satu tahun terakhir</a:t>
                      </a:r>
                    </a:p>
                  </a:txBody>
                  <a:tcPr marL="91439" marR="91439" marT="45723" marB="45723" anchor="ctr"/>
                </a:tc>
              </a:tr>
            </a:tbl>
          </a:graphicData>
        </a:graphic>
      </p:graphicFrame>
    </p:spTree>
    <p:extLst>
      <p:ext uri="{BB962C8B-B14F-4D97-AF65-F5344CB8AC3E}">
        <p14:creationId xmlns="" xmlns:p14="http://schemas.microsoft.com/office/powerpoint/2010/main" val="152897283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1000" fill="hold"/>
                                        <p:tgtEl>
                                          <p:spTgt spid="83"/>
                                        </p:tgtEl>
                                        <p:attrNameLst>
                                          <p:attrName>ppt_x</p:attrName>
                                        </p:attrNameLst>
                                      </p:cBhvr>
                                      <p:tavLst>
                                        <p:tav tm="0">
                                          <p:val>
                                            <p:strVal val="#ppt_x-.2"/>
                                          </p:val>
                                        </p:tav>
                                        <p:tav tm="100000">
                                          <p:val>
                                            <p:strVal val="#ppt_x"/>
                                          </p:val>
                                        </p:tav>
                                      </p:tavLst>
                                    </p:anim>
                                    <p:anim calcmode="lin" valueType="num">
                                      <p:cBhvr>
                                        <p:cTn id="8" dur="1000" fill="hold"/>
                                        <p:tgtEl>
                                          <p:spTgt spid="8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barn(inHorizontal)">
                                      <p:cBhvr>
                                        <p:cTn id="14" dur="500"/>
                                        <p:tgtEl>
                                          <p:spTgt spid="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p:cTn id="19" dur="500" fill="hold"/>
                                        <p:tgtEl>
                                          <p:spTgt spid="85"/>
                                        </p:tgtEl>
                                        <p:attrNameLst>
                                          <p:attrName>ppt_w</p:attrName>
                                        </p:attrNameLst>
                                      </p:cBhvr>
                                      <p:tavLst>
                                        <p:tav tm="0">
                                          <p:val>
                                            <p:fltVal val="0"/>
                                          </p:val>
                                        </p:tav>
                                        <p:tav tm="100000">
                                          <p:val>
                                            <p:strVal val="#ppt_w"/>
                                          </p:val>
                                        </p:tav>
                                      </p:tavLst>
                                    </p:anim>
                                    <p:anim calcmode="lin" valueType="num">
                                      <p:cBhvr>
                                        <p:cTn id="20"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572"/>
            <a:ext cx="8077200" cy="1264196"/>
          </a:xfrm>
        </p:spPr>
        <p:txBody>
          <a:bodyPr>
            <a:noAutofit/>
          </a:bodyPr>
          <a:lstStyle/>
          <a:p>
            <a:pPr algn="ctr"/>
            <a:r>
              <a:rPr lang="id-ID" sz="3200" b="1" dirty="0" smtClean="0"/>
              <a:t/>
            </a:r>
            <a:br>
              <a:rPr lang="id-ID" sz="3200" b="1" dirty="0" smtClean="0"/>
            </a:br>
            <a:r>
              <a:rPr lang="id-ID" sz="3200" b="1" dirty="0" smtClean="0"/>
              <a:t>SYARAT PENGANGKATAN PERPINDAHAN DARI JABATAN </a:t>
            </a:r>
            <a:r>
              <a:rPr lang="id-ID" sz="3200" b="1" dirty="0" smtClean="0"/>
              <a:t>LAIN</a:t>
            </a:r>
            <a:r>
              <a:rPr lang="en-US" sz="3200" b="1" dirty="0" smtClean="0"/>
              <a:t> (PP 11/2017)</a:t>
            </a:r>
            <a:r>
              <a:rPr lang="id-ID" sz="3200" b="1" dirty="0"/>
              <a:t/>
            </a:r>
            <a:br>
              <a:rPr lang="id-ID" sz="3200" b="1" dirty="0"/>
            </a:br>
            <a:r>
              <a:rPr lang="id-ID" sz="1200" b="1" dirty="0"/>
              <a:t>harus mempertimbangkan ketersediaan lowongan kebutuhan untuk JF yang akan diduduki.</a:t>
            </a:r>
            <a:r>
              <a:rPr lang="id-ID" sz="1200" b="1" dirty="0" smtClean="0"/>
              <a:t/>
            </a:r>
            <a:br>
              <a:rPr lang="id-ID" sz="1200" b="1" dirty="0" smtClean="0"/>
            </a:br>
            <a:r>
              <a:rPr lang="id-ID" sz="800" b="1" dirty="0" smtClean="0"/>
              <a:t/>
            </a:r>
            <a:br>
              <a:rPr lang="id-ID" sz="800" b="1" dirty="0" smtClean="0"/>
            </a:br>
            <a:endParaRPr lang="id-ID" sz="3200" b="1" dirty="0"/>
          </a:p>
        </p:txBody>
      </p:sp>
      <p:sp>
        <p:nvSpPr>
          <p:cNvPr id="3" name="Content Placeholder 2"/>
          <p:cNvSpPr>
            <a:spLocks noGrp="1"/>
          </p:cNvSpPr>
          <p:nvPr>
            <p:ph idx="1"/>
          </p:nvPr>
        </p:nvSpPr>
        <p:spPr>
          <a:xfrm>
            <a:off x="107504" y="1363885"/>
            <a:ext cx="4320480" cy="5494115"/>
          </a:xfrm>
          <a:solidFill>
            <a:srgbClr val="00B0F0"/>
          </a:solidFill>
        </p:spPr>
        <p:txBody>
          <a:bodyPr>
            <a:noAutofit/>
          </a:bodyPr>
          <a:lstStyle/>
          <a:p>
            <a:pPr marL="0" indent="0">
              <a:buNone/>
            </a:pPr>
            <a:r>
              <a:rPr lang="id-ID" sz="1400" dirty="0" smtClean="0"/>
              <a:t>KEAHLIAN</a:t>
            </a:r>
            <a:endParaRPr lang="id-ID" sz="1400" dirty="0"/>
          </a:p>
          <a:p>
            <a:r>
              <a:rPr lang="id-ID" sz="1400" dirty="0" smtClean="0"/>
              <a:t>berstatus </a:t>
            </a:r>
            <a:r>
              <a:rPr lang="id-ID" sz="1400" dirty="0"/>
              <a:t>PNS; </a:t>
            </a:r>
          </a:p>
          <a:p>
            <a:r>
              <a:rPr lang="id-ID" sz="1400" dirty="0" smtClean="0"/>
              <a:t>memiliki </a:t>
            </a:r>
            <a:r>
              <a:rPr lang="id-ID" sz="1400" dirty="0"/>
              <a:t>integritas dan moralitas yang baik; </a:t>
            </a:r>
          </a:p>
          <a:p>
            <a:r>
              <a:rPr lang="id-ID" sz="1400" dirty="0" smtClean="0"/>
              <a:t>sehat </a:t>
            </a:r>
            <a:r>
              <a:rPr lang="id-ID" sz="1400" dirty="0"/>
              <a:t>jasmani dan rohani; </a:t>
            </a:r>
          </a:p>
          <a:p>
            <a:r>
              <a:rPr lang="sv-SE" sz="1400" dirty="0" smtClean="0">
                <a:solidFill>
                  <a:srgbClr val="FF0000"/>
                </a:solidFill>
              </a:rPr>
              <a:t>berijazah </a:t>
            </a:r>
            <a:r>
              <a:rPr lang="sv-SE" sz="1400" dirty="0">
                <a:solidFill>
                  <a:srgbClr val="FF0000"/>
                </a:solidFill>
              </a:rPr>
              <a:t>paling rendah sarjana atau diploma IV sesuai dengan kualifikasi pendidikan yang dibutuhkan; </a:t>
            </a:r>
          </a:p>
          <a:p>
            <a:r>
              <a:rPr lang="id-ID" sz="1400" dirty="0" smtClean="0"/>
              <a:t>mengikuti </a:t>
            </a:r>
            <a:r>
              <a:rPr lang="id-ID" sz="1400" dirty="0"/>
              <a:t>dan lulus uji Kompetensi Teknis, Kompetensi Manajerial, dan Kompetensi Sosial Kultural sesuai dengan standar kompetensi yang telah disusun oleh instansi pembina; </a:t>
            </a:r>
          </a:p>
          <a:p>
            <a:r>
              <a:rPr lang="id-ID" sz="1400" dirty="0" smtClean="0"/>
              <a:t>memiliki </a:t>
            </a:r>
            <a:r>
              <a:rPr lang="id-ID" sz="1400" dirty="0"/>
              <a:t>pengalaman dalam pelaksanaan tugas di bidang JF yang akan diduduki paling kurang 2 (dua) tahun; </a:t>
            </a:r>
          </a:p>
          <a:p>
            <a:r>
              <a:rPr lang="id-ID" sz="1400" dirty="0" smtClean="0"/>
              <a:t>nilai </a:t>
            </a:r>
            <a:r>
              <a:rPr lang="id-ID" sz="1400" dirty="0"/>
              <a:t>prestasi kerja paling sedikit bernilai baik dalam 2 (dua) tahun terakhir; </a:t>
            </a:r>
          </a:p>
          <a:p>
            <a:r>
              <a:rPr lang="id-ID" sz="1400" dirty="0" smtClean="0">
                <a:solidFill>
                  <a:srgbClr val="FF0000"/>
                </a:solidFill>
              </a:rPr>
              <a:t>berusia </a:t>
            </a:r>
            <a:r>
              <a:rPr lang="id-ID" sz="1400" dirty="0">
                <a:solidFill>
                  <a:srgbClr val="FF0000"/>
                </a:solidFill>
              </a:rPr>
              <a:t>paling tinggi: </a:t>
            </a:r>
          </a:p>
          <a:p>
            <a:pPr lvl="1"/>
            <a:r>
              <a:rPr lang="id-ID" sz="1100" dirty="0" smtClean="0">
                <a:solidFill>
                  <a:srgbClr val="FF0000"/>
                </a:solidFill>
              </a:rPr>
              <a:t>53  </a:t>
            </a:r>
            <a:r>
              <a:rPr lang="id-ID" sz="1100" dirty="0">
                <a:solidFill>
                  <a:srgbClr val="FF0000"/>
                </a:solidFill>
              </a:rPr>
              <a:t>tahun untuk JF ahli pertama dan JF ahli muda; </a:t>
            </a:r>
          </a:p>
          <a:p>
            <a:pPr lvl="1"/>
            <a:r>
              <a:rPr lang="id-ID" sz="1100" dirty="0" smtClean="0">
                <a:solidFill>
                  <a:srgbClr val="FF0000"/>
                </a:solidFill>
              </a:rPr>
              <a:t>55 tahun </a:t>
            </a:r>
            <a:r>
              <a:rPr lang="id-ID" sz="1100" dirty="0">
                <a:solidFill>
                  <a:srgbClr val="FF0000"/>
                </a:solidFill>
              </a:rPr>
              <a:t>untuk JF ahli madya; dan </a:t>
            </a:r>
          </a:p>
          <a:p>
            <a:pPr lvl="1"/>
            <a:r>
              <a:rPr lang="id-ID" sz="1100" dirty="0" smtClean="0">
                <a:solidFill>
                  <a:srgbClr val="FF0000"/>
                </a:solidFill>
              </a:rPr>
              <a:t>60 </a:t>
            </a:r>
            <a:r>
              <a:rPr lang="id-ID" sz="1100" dirty="0">
                <a:solidFill>
                  <a:srgbClr val="FF0000"/>
                </a:solidFill>
              </a:rPr>
              <a:t>tahun untuk JF ahli utama bagi PNS yang telah menduduki JPT;</a:t>
            </a:r>
            <a:r>
              <a:rPr lang="id-ID" sz="1100" dirty="0"/>
              <a:t> dan </a:t>
            </a:r>
          </a:p>
          <a:p>
            <a:r>
              <a:rPr lang="id-ID" sz="1400" dirty="0" smtClean="0"/>
              <a:t>syarat </a:t>
            </a:r>
            <a:r>
              <a:rPr lang="id-ID" sz="1400" dirty="0"/>
              <a:t>lainnya yang ditetapkan oleh Menteri. </a:t>
            </a:r>
          </a:p>
          <a:p>
            <a:endParaRPr lang="id-ID" sz="1400" dirty="0"/>
          </a:p>
        </p:txBody>
      </p:sp>
      <p:sp>
        <p:nvSpPr>
          <p:cNvPr id="4" name="Content Placeholder 2"/>
          <p:cNvSpPr txBox="1">
            <a:spLocks/>
          </p:cNvSpPr>
          <p:nvPr/>
        </p:nvSpPr>
        <p:spPr>
          <a:xfrm>
            <a:off x="611560" y="1693037"/>
            <a:ext cx="4026024"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d-ID"/>
          </a:p>
        </p:txBody>
      </p:sp>
      <p:sp>
        <p:nvSpPr>
          <p:cNvPr id="5" name="Content Placeholder 2"/>
          <p:cNvSpPr txBox="1">
            <a:spLocks/>
          </p:cNvSpPr>
          <p:nvPr/>
        </p:nvSpPr>
        <p:spPr>
          <a:xfrm>
            <a:off x="5154488" y="1845437"/>
            <a:ext cx="4026024"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d-ID" dirty="0"/>
          </a:p>
        </p:txBody>
      </p:sp>
      <p:sp>
        <p:nvSpPr>
          <p:cNvPr id="6" name="Content Placeholder 2"/>
          <p:cNvSpPr txBox="1">
            <a:spLocks/>
          </p:cNvSpPr>
          <p:nvPr/>
        </p:nvSpPr>
        <p:spPr>
          <a:xfrm>
            <a:off x="4556502" y="1340768"/>
            <a:ext cx="4464496" cy="5517232"/>
          </a:xfrm>
          <a:prstGeom prst="rect">
            <a:avLst/>
          </a:prstGeom>
          <a:solidFill>
            <a:schemeClr val="accent6">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600" dirty="0" smtClean="0"/>
              <a:t>KETERAMPILAN</a:t>
            </a:r>
          </a:p>
          <a:p>
            <a:r>
              <a:rPr lang="id-ID" sz="1600" dirty="0" smtClean="0"/>
              <a:t>berstatus </a:t>
            </a:r>
            <a:r>
              <a:rPr lang="id-ID" sz="1600" dirty="0"/>
              <a:t>PNS; </a:t>
            </a:r>
          </a:p>
          <a:p>
            <a:r>
              <a:rPr lang="id-ID" sz="1600" dirty="0" smtClean="0"/>
              <a:t>memiliki </a:t>
            </a:r>
            <a:r>
              <a:rPr lang="id-ID" sz="1600" dirty="0"/>
              <a:t>integritas dan moralitas yang baik; </a:t>
            </a:r>
          </a:p>
          <a:p>
            <a:r>
              <a:rPr lang="id-ID" sz="1600" dirty="0" smtClean="0"/>
              <a:t>sehat </a:t>
            </a:r>
            <a:r>
              <a:rPr lang="id-ID" sz="1600" dirty="0"/>
              <a:t>jasmani dan rohani; </a:t>
            </a:r>
          </a:p>
          <a:p>
            <a:r>
              <a:rPr lang="id-ID" sz="1600" dirty="0" smtClean="0">
                <a:solidFill>
                  <a:srgbClr val="FF0000"/>
                </a:solidFill>
              </a:rPr>
              <a:t>berijazah </a:t>
            </a:r>
            <a:r>
              <a:rPr lang="id-ID" sz="1600" dirty="0">
                <a:solidFill>
                  <a:srgbClr val="FF0000"/>
                </a:solidFill>
              </a:rPr>
              <a:t>paling rendah sekolah lanjutan tingkat atas atau setara sesuai dengan kualifikasi pendidikan yang dibutuhkan; </a:t>
            </a:r>
          </a:p>
          <a:p>
            <a:r>
              <a:rPr lang="id-ID" sz="1600" dirty="0" smtClean="0"/>
              <a:t>mengikuti </a:t>
            </a:r>
            <a:r>
              <a:rPr lang="id-ID" sz="1600" dirty="0"/>
              <a:t>dan lulus uji Kompetensi Teknis, Kompetensi Manajerial, dan Kompetensi Sosial Kultural sesuai standar kompetensi yang telah disusun oleh instansi pembina; </a:t>
            </a:r>
          </a:p>
          <a:p>
            <a:r>
              <a:rPr lang="id-ID" sz="1600" dirty="0" smtClean="0"/>
              <a:t>memiliki </a:t>
            </a:r>
            <a:r>
              <a:rPr lang="id-ID" sz="1600" dirty="0"/>
              <a:t>pengalaman dalam pelaksanaan tugas di bidang JF yang akan diduduki paling kurang 2 (dua) tahun; </a:t>
            </a:r>
          </a:p>
          <a:p>
            <a:r>
              <a:rPr lang="id-ID" sz="1600" dirty="0" smtClean="0"/>
              <a:t>nilai </a:t>
            </a:r>
            <a:r>
              <a:rPr lang="id-ID" sz="1600" dirty="0"/>
              <a:t>prestasi kerja paling sedikit bernilai baik dalam 2 (dua) tahun terakhir; </a:t>
            </a:r>
          </a:p>
          <a:p>
            <a:r>
              <a:rPr lang="id-ID" sz="1600" dirty="0" smtClean="0">
                <a:solidFill>
                  <a:srgbClr val="FF0000"/>
                </a:solidFill>
              </a:rPr>
              <a:t>usia </a:t>
            </a:r>
            <a:r>
              <a:rPr lang="id-ID" sz="1600" dirty="0">
                <a:solidFill>
                  <a:srgbClr val="FF0000"/>
                </a:solidFill>
              </a:rPr>
              <a:t>paling tinggi 53 </a:t>
            </a:r>
            <a:r>
              <a:rPr lang="id-ID" sz="1600" dirty="0" smtClean="0">
                <a:solidFill>
                  <a:srgbClr val="FF0000"/>
                </a:solidFill>
              </a:rPr>
              <a:t>tahun</a:t>
            </a:r>
            <a:r>
              <a:rPr lang="id-ID" sz="1600" dirty="0">
                <a:solidFill>
                  <a:srgbClr val="FF0000"/>
                </a:solidFill>
              </a:rPr>
              <a:t>;</a:t>
            </a:r>
            <a:r>
              <a:rPr lang="id-ID" sz="1600" dirty="0"/>
              <a:t> dan </a:t>
            </a:r>
          </a:p>
          <a:p>
            <a:r>
              <a:rPr lang="id-ID" sz="1600" dirty="0" smtClean="0"/>
              <a:t>syarat </a:t>
            </a:r>
            <a:r>
              <a:rPr lang="id-ID" sz="1600" dirty="0"/>
              <a:t>lainnya yang ditetapkan oleh Menteri. </a:t>
            </a:r>
          </a:p>
          <a:p>
            <a:endParaRPr lang="id-ID" sz="1600" dirty="0"/>
          </a:p>
        </p:txBody>
      </p:sp>
    </p:spTree>
    <p:extLst>
      <p:ext uri="{BB962C8B-B14F-4D97-AF65-F5344CB8AC3E}">
        <p14:creationId xmlns:p14="http://schemas.microsoft.com/office/powerpoint/2010/main" xmlns="" val="29331174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mtClean="0"/>
              <a:t>ys</a:t>
            </a:r>
          </a:p>
        </p:txBody>
      </p:sp>
      <p:sp>
        <p:nvSpPr>
          <p:cNvPr id="28675"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343F3F-5629-476B-8E24-174C9605F5E1}" type="slidenum">
              <a:rPr lang="en-US"/>
              <a:pPr eaLnBrk="1" hangingPunct="1"/>
              <a:t>22</a:t>
            </a:fld>
            <a:endParaRPr lang="en-US"/>
          </a:p>
        </p:txBody>
      </p:sp>
      <p:sp>
        <p:nvSpPr>
          <p:cNvPr id="6" name="WordArt 8"/>
          <p:cNvSpPr>
            <a:spLocks noChangeArrowheads="1" noChangeShapeType="1" noTextEdit="1"/>
          </p:cNvSpPr>
          <p:nvPr/>
        </p:nvSpPr>
        <p:spPr bwMode="auto">
          <a:xfrm>
            <a:off x="1447800" y="533400"/>
            <a:ext cx="5384800" cy="660400"/>
          </a:xfrm>
          <a:prstGeom prst="rect">
            <a:avLst/>
          </a:prstGeom>
        </p:spPr>
        <p:txBody>
          <a:bodyPr wrap="none" fromWordArt="1">
            <a:prstTxWarp prst="textPlain">
              <a:avLst>
                <a:gd name="adj" fmla="val 50000"/>
              </a:avLst>
            </a:prstTxWarp>
          </a:bodyPr>
          <a:lstStyle/>
          <a:p>
            <a:pPr algn="ctr"/>
            <a:r>
              <a:rPr lang="id-ID" b="1" kern="10" dirty="0">
                <a:ln w="9525">
                  <a:solidFill>
                    <a:schemeClr val="tx1"/>
                  </a:solidFill>
                  <a:round/>
                  <a:headEnd/>
                  <a:tailEnd/>
                </a:ln>
                <a:solidFill>
                  <a:srgbClr val="FF0000"/>
                </a:solidFill>
                <a:effectLst>
                  <a:outerShdw dist="45791" dir="2021404" algn="ctr" rotWithShape="0">
                    <a:srgbClr val="C0C0C0"/>
                  </a:outerShdw>
                </a:effectLst>
                <a:latin typeface="Rockwell Extra Bold" panose="02060903040505020403" pitchFamily="18" charset="0"/>
              </a:rPr>
              <a:t>INPASSING/PENYESUAIAN  </a:t>
            </a:r>
          </a:p>
        </p:txBody>
      </p:sp>
      <p:pic>
        <p:nvPicPr>
          <p:cNvPr id="2867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067300"/>
            <a:ext cx="2571750" cy="179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8"/>
          <p:cNvSpPr txBox="1">
            <a:spLocks noChangeArrowheads="1"/>
          </p:cNvSpPr>
          <p:nvPr/>
        </p:nvSpPr>
        <p:spPr bwMode="auto">
          <a:xfrm>
            <a:off x="623888" y="1644650"/>
            <a:ext cx="802005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2400">
                <a:latin typeface="Rockwell" panose="02060603020205020403" pitchFamily="18" charset="0"/>
              </a:rPr>
              <a:t>PENGANGAKATAN KE DALAM JABATAN FUNGSIONAL </a:t>
            </a:r>
            <a:endParaRPr lang="en-US" sz="2400">
              <a:latin typeface="Rockwell" panose="02060603020205020403" pitchFamily="18" charset="0"/>
            </a:endParaRPr>
          </a:p>
          <a:p>
            <a:pPr algn="ctr" eaLnBrk="1" hangingPunct="1"/>
            <a:r>
              <a:rPr lang="id-ID" sz="2400">
                <a:latin typeface="Rockwell" panose="02060603020205020403" pitchFamily="18" charset="0"/>
              </a:rPr>
              <a:t>BAGI PNS YANG</a:t>
            </a:r>
            <a:r>
              <a:rPr lang="en-US" sz="2400">
                <a:latin typeface="Rockwell" panose="02060603020205020403" pitchFamily="18" charset="0"/>
              </a:rPr>
              <a:t> </a:t>
            </a:r>
            <a:r>
              <a:rPr lang="id-ID" sz="2400">
                <a:latin typeface="Rockwell" panose="02060603020205020403" pitchFamily="18" charset="0"/>
              </a:rPr>
              <a:t>MASIH DAN TELAH MELAKSANAKAN  </a:t>
            </a:r>
            <a:endParaRPr lang="en-US" sz="2400">
              <a:latin typeface="Rockwell" panose="02060603020205020403" pitchFamily="18" charset="0"/>
            </a:endParaRPr>
          </a:p>
          <a:p>
            <a:pPr algn="ctr" eaLnBrk="1" hangingPunct="1"/>
            <a:r>
              <a:rPr lang="id-ID" sz="2400">
                <a:latin typeface="Rockwell" panose="02060603020205020403" pitchFamily="18" charset="0"/>
              </a:rPr>
              <a:t>TUGAS POKOK  PADA SAAT</a:t>
            </a:r>
            <a:r>
              <a:rPr lang="en-US" sz="2400">
                <a:latin typeface="Rockwell" panose="02060603020205020403" pitchFamily="18" charset="0"/>
              </a:rPr>
              <a:t> JABATAN FUNGSIONAL </a:t>
            </a:r>
          </a:p>
          <a:p>
            <a:pPr algn="ctr" eaLnBrk="1" hangingPunct="1"/>
            <a:r>
              <a:rPr lang="en-US" sz="2400">
                <a:latin typeface="Rockwell" panose="02060603020205020403" pitchFamily="18" charset="0"/>
              </a:rPr>
              <a:t>D</a:t>
            </a:r>
            <a:r>
              <a:rPr lang="id-ID" sz="2400">
                <a:latin typeface="Rockwell" panose="02060603020205020403" pitchFamily="18" charset="0"/>
              </a:rPr>
              <a:t>ITETAPKAN </a:t>
            </a:r>
          </a:p>
        </p:txBody>
      </p:sp>
      <p:sp>
        <p:nvSpPr>
          <p:cNvPr id="12" name="TextBox 19"/>
          <p:cNvSpPr txBox="1">
            <a:spLocks noChangeArrowheads="1"/>
          </p:cNvSpPr>
          <p:nvPr/>
        </p:nvSpPr>
        <p:spPr bwMode="auto">
          <a:xfrm>
            <a:off x="819150" y="3429000"/>
            <a:ext cx="7324725"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rabicPeriod"/>
            </a:pPr>
            <a:r>
              <a:rPr lang="en-US" sz="2400" dirty="0">
                <a:solidFill>
                  <a:srgbClr val="0000FF"/>
                </a:solidFill>
                <a:latin typeface="Berlin Sans FB Demi" panose="020E0802020502020306" pitchFamily="34" charset="0"/>
              </a:rPr>
              <a:t>A</a:t>
            </a:r>
            <a:r>
              <a:rPr lang="id-ID" sz="2400" dirty="0">
                <a:solidFill>
                  <a:srgbClr val="0000FF"/>
                </a:solidFill>
                <a:latin typeface="Berlin Sans FB Demi" panose="020E0802020502020306" pitchFamily="34" charset="0"/>
              </a:rPr>
              <a:t>ngka kredit </a:t>
            </a:r>
            <a:r>
              <a:rPr lang="en-US" sz="2400" dirty="0" err="1">
                <a:solidFill>
                  <a:srgbClr val="0000FF"/>
                </a:solidFill>
                <a:latin typeface="Berlin Sans FB Demi" panose="020E0802020502020306" pitchFamily="34" charset="0"/>
              </a:rPr>
              <a:t>ditetapkan</a:t>
            </a:r>
            <a:r>
              <a:rPr lang="en-US" sz="2400" dirty="0">
                <a:solidFill>
                  <a:srgbClr val="0000FF"/>
                </a:solidFill>
                <a:latin typeface="Berlin Sans FB Demi" panose="020E0802020502020306" pitchFamily="34" charset="0"/>
              </a:rPr>
              <a:t> </a:t>
            </a:r>
            <a:r>
              <a:rPr lang="id-ID" sz="2400" dirty="0">
                <a:solidFill>
                  <a:srgbClr val="0000FF"/>
                </a:solidFill>
                <a:latin typeface="Berlin Sans FB Demi" panose="020E0802020502020306" pitchFamily="34" charset="0"/>
              </a:rPr>
              <a:t>sesuai dg </a:t>
            </a:r>
            <a:r>
              <a:rPr lang="en-US" sz="2400" dirty="0" err="1">
                <a:solidFill>
                  <a:srgbClr val="0000FF"/>
                </a:solidFill>
                <a:latin typeface="Berlin Sans FB Demi" panose="020E0802020502020306" pitchFamily="34" charset="0"/>
              </a:rPr>
              <a:t>masa</a:t>
            </a:r>
            <a:r>
              <a:rPr lang="en-US" sz="2400" dirty="0">
                <a:solidFill>
                  <a:srgbClr val="0000FF"/>
                </a:solidFill>
                <a:latin typeface="Berlin Sans FB Demi" panose="020E0802020502020306" pitchFamily="34" charset="0"/>
              </a:rPr>
              <a:t> </a:t>
            </a:r>
            <a:r>
              <a:rPr lang="en-US" sz="2400" dirty="0" err="1">
                <a:solidFill>
                  <a:srgbClr val="0000FF"/>
                </a:solidFill>
                <a:latin typeface="Berlin Sans FB Demi" panose="020E0802020502020306" pitchFamily="34" charset="0"/>
              </a:rPr>
              <a:t>ke</a:t>
            </a:r>
            <a:r>
              <a:rPr lang="id-ID" sz="2400" dirty="0">
                <a:solidFill>
                  <a:srgbClr val="0000FF"/>
                </a:solidFill>
                <a:latin typeface="Berlin Sans FB Demi" panose="020E0802020502020306" pitchFamily="34" charset="0"/>
              </a:rPr>
              <a:t>pangkat</a:t>
            </a:r>
            <a:r>
              <a:rPr lang="en-US" sz="2400" dirty="0">
                <a:solidFill>
                  <a:srgbClr val="0000FF"/>
                </a:solidFill>
                <a:latin typeface="Berlin Sans FB Demi" panose="020E0802020502020306" pitchFamily="34" charset="0"/>
              </a:rPr>
              <a:t>an</a:t>
            </a:r>
            <a:r>
              <a:rPr lang="id-ID" sz="2400" dirty="0">
                <a:solidFill>
                  <a:srgbClr val="0000FF"/>
                </a:solidFill>
                <a:latin typeface="Berlin Sans FB Demi" panose="020E0802020502020306" pitchFamily="34" charset="0"/>
              </a:rPr>
              <a:t> dan</a:t>
            </a:r>
            <a:r>
              <a:rPr lang="en-US" sz="2400" dirty="0">
                <a:solidFill>
                  <a:srgbClr val="0000FF"/>
                </a:solidFill>
                <a:latin typeface="Berlin Sans FB Demi" panose="020E0802020502020306" pitchFamily="34" charset="0"/>
              </a:rPr>
              <a:t> </a:t>
            </a:r>
            <a:r>
              <a:rPr lang="id-ID" sz="2400" dirty="0">
                <a:solidFill>
                  <a:srgbClr val="0000FF"/>
                </a:solidFill>
                <a:latin typeface="Berlin Sans FB Demi" panose="020E0802020502020306" pitchFamily="34" charset="0"/>
              </a:rPr>
              <a:t>pendidikan</a:t>
            </a:r>
            <a:r>
              <a:rPr lang="en-US" sz="2400" dirty="0">
                <a:solidFill>
                  <a:srgbClr val="0000FF"/>
                </a:solidFill>
                <a:latin typeface="Berlin Sans FB Demi" panose="020E0802020502020306" pitchFamily="34" charset="0"/>
              </a:rPr>
              <a:t> formal</a:t>
            </a:r>
            <a:endParaRPr lang="id-ID" sz="2400" dirty="0">
              <a:solidFill>
                <a:srgbClr val="0000FF"/>
              </a:solidFill>
              <a:latin typeface="Berlin Sans FB Demi" panose="020E0802020502020306" pitchFamily="34" charset="0"/>
            </a:endParaRPr>
          </a:p>
          <a:p>
            <a:pPr eaLnBrk="1" hangingPunct="1"/>
            <a:r>
              <a:rPr lang="id-ID" sz="2400" dirty="0">
                <a:solidFill>
                  <a:srgbClr val="0000FF"/>
                </a:solidFill>
                <a:latin typeface="Berlin Sans FB Demi" panose="020E0802020502020306" pitchFamily="34" charset="0"/>
              </a:rPr>
              <a:t>2.   Masa inpassing/penyesuaian dibatasi dg waktu </a:t>
            </a:r>
            <a:r>
              <a:rPr lang="id-ID" sz="2400" dirty="0" smtClean="0">
                <a:solidFill>
                  <a:srgbClr val="0000FF"/>
                </a:solidFill>
                <a:latin typeface="Berlin Sans FB Demi" panose="020E0802020502020306" pitchFamily="34" charset="0"/>
              </a:rPr>
              <a:t>t</a:t>
            </a:r>
            <a:r>
              <a:rPr lang="en-US" sz="2400" dirty="0" err="1" smtClean="0">
                <a:solidFill>
                  <a:srgbClr val="0000FF"/>
                </a:solidFill>
                <a:latin typeface="Berlin Sans FB Demi" panose="020E0802020502020306" pitchFamily="34" charset="0"/>
              </a:rPr>
              <a:t>ertentu</a:t>
            </a:r>
            <a:r>
              <a:rPr lang="id-ID" sz="2400" dirty="0" smtClean="0">
                <a:solidFill>
                  <a:srgbClr val="0000FF"/>
                </a:solidFill>
                <a:latin typeface="Berlin Sans FB Demi" panose="020E0802020502020306" pitchFamily="34" charset="0"/>
              </a:rPr>
              <a:t> </a:t>
            </a:r>
            <a:endParaRPr lang="id-ID" sz="2400" dirty="0">
              <a:solidFill>
                <a:srgbClr val="0000FF"/>
              </a:solidFill>
              <a:latin typeface="Berlin Sans FB Demi" panose="020E0802020502020306" pitchFamily="34" charset="0"/>
            </a:endParaRPr>
          </a:p>
          <a:p>
            <a:pPr eaLnBrk="1" hangingPunct="1"/>
            <a:endParaRPr lang="id-ID" sz="2400" dirty="0">
              <a:solidFill>
                <a:srgbClr val="0000FF"/>
              </a:solidFill>
              <a:latin typeface="Berlin Sans FB Demi" panose="020E0802020502020306" pitchFamily="34" charset="0"/>
            </a:endParaRPr>
          </a:p>
        </p:txBody>
      </p:sp>
    </p:spTree>
    <p:extLst>
      <p:ext uri="{BB962C8B-B14F-4D97-AF65-F5344CB8AC3E}">
        <p14:creationId xmlns="" xmlns:p14="http://schemas.microsoft.com/office/powerpoint/2010/main" val="38357363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ppt_x</p:attrName>
                                        </p:attrNameLst>
                                      </p:cBhvr>
                                      <p:tavLst>
                                        <p:tav tm="0">
                                          <p:val>
                                            <p:strVal val="#ppt_x-.2"/>
                                          </p:val>
                                        </p:tav>
                                        <p:tav tm="100000">
                                          <p:val>
                                            <p:strVal val="#ppt_x"/>
                                          </p:val>
                                        </p:tav>
                                      </p:tavLst>
                                    </p:anim>
                                    <p:anim calcmode="lin" valueType="num">
                                      <p:cBhvr>
                                        <p:cTn id="1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1"/>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ppt_x</p:attrName>
                                        </p:attrNameLst>
                                      </p:cBhvr>
                                      <p:tavLst>
                                        <p:tav tm="0">
                                          <p:val>
                                            <p:strVal val="#ppt_x-.2"/>
                                          </p:val>
                                        </p:tav>
                                        <p:tav tm="100000">
                                          <p:val>
                                            <p:strVal val="#ppt_x"/>
                                          </p:val>
                                        </p:tav>
                                      </p:tavLst>
                                    </p:anim>
                                    <p:anim calcmode="lin" valueType="num">
                                      <p:cBhvr>
                                        <p:cTn id="1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38187" y="241300"/>
            <a:ext cx="7643813" cy="830263"/>
          </a:xfrm>
          <a:prstGeom prst="rect">
            <a:avLst/>
          </a:prstGeom>
          <a:ln>
            <a:noFill/>
          </a:ln>
        </p:spPr>
        <p:style>
          <a:lnRef idx="2">
            <a:schemeClr val="accent2">
              <a:shade val="50000"/>
            </a:schemeClr>
          </a:lnRef>
          <a:fillRef idx="1001">
            <a:schemeClr val="lt1"/>
          </a:fillRef>
          <a:effectRef idx="0">
            <a:schemeClr val="accent2"/>
          </a:effectRef>
          <a:fontRef idx="minor">
            <a:schemeClr val="lt1"/>
          </a:fontRef>
        </p:style>
        <p:txBody>
          <a:bodyPr>
            <a:spAutoFit/>
          </a:bodyPr>
          <a:lstStyle/>
          <a:p>
            <a:pPr algn="ctr">
              <a:defRPr/>
            </a:pPr>
            <a:r>
              <a:rPr lang="en-US" sz="2400" b="1" dirty="0">
                <a:solidFill>
                  <a:srgbClr val="DE0000"/>
                </a:solidFill>
                <a:effectLst>
                  <a:outerShdw blurRad="38100" dist="38100" dir="2700000" algn="tl">
                    <a:srgbClr val="000000">
                      <a:alpha val="43137"/>
                    </a:srgbClr>
                  </a:outerShdw>
                </a:effectLst>
                <a:latin typeface="Rockwell" pitchFamily="18" charset="0"/>
              </a:rPr>
              <a:t>SYARAT </a:t>
            </a:r>
            <a:r>
              <a:rPr lang="id-ID" sz="2400" b="1" dirty="0">
                <a:solidFill>
                  <a:srgbClr val="DE0000"/>
                </a:solidFill>
                <a:effectLst>
                  <a:outerShdw blurRad="38100" dist="38100" dir="2700000" algn="tl">
                    <a:srgbClr val="000000">
                      <a:alpha val="43137"/>
                    </a:srgbClr>
                  </a:outerShdw>
                </a:effectLst>
                <a:latin typeface="Rockwell" pitchFamily="18" charset="0"/>
              </a:rPr>
              <a:t>PENGANGKATAN </a:t>
            </a:r>
            <a:r>
              <a:rPr lang="en-US" sz="2400" b="1" dirty="0">
                <a:solidFill>
                  <a:srgbClr val="DE0000"/>
                </a:solidFill>
                <a:effectLst>
                  <a:outerShdw blurRad="38100" dist="38100" dir="2700000" algn="tl">
                    <a:srgbClr val="000000">
                      <a:alpha val="43137"/>
                    </a:srgbClr>
                  </a:outerShdw>
                </a:effectLst>
                <a:latin typeface="Rockwell" pitchFamily="18" charset="0"/>
              </a:rPr>
              <a:t>INPASSING/PEN</a:t>
            </a:r>
            <a:r>
              <a:rPr lang="id-ID" sz="2400" b="1" dirty="0" smtClean="0">
                <a:solidFill>
                  <a:srgbClr val="DE0000"/>
                </a:solidFill>
                <a:effectLst>
                  <a:outerShdw blurRad="38100" dist="38100" dir="2700000" algn="tl">
                    <a:srgbClr val="000000">
                      <a:alpha val="43137"/>
                    </a:srgbClr>
                  </a:outerShdw>
                </a:effectLst>
                <a:latin typeface="Rockwell" pitchFamily="18" charset="0"/>
              </a:rPr>
              <a:t>YESUAIAN</a:t>
            </a:r>
            <a:r>
              <a:rPr lang="en-US" sz="2400" b="1" dirty="0" smtClean="0">
                <a:solidFill>
                  <a:srgbClr val="DE0000"/>
                </a:solidFill>
                <a:effectLst>
                  <a:outerShdw blurRad="38100" dist="38100" dir="2700000" algn="tl">
                    <a:srgbClr val="000000">
                      <a:alpha val="43137"/>
                    </a:srgbClr>
                  </a:outerShdw>
                </a:effectLst>
                <a:latin typeface="Rockwell" pitchFamily="18" charset="0"/>
              </a:rPr>
              <a:t> SEBELUM PP 11/2017</a:t>
            </a:r>
            <a:r>
              <a:rPr lang="id-ID" sz="2400" b="1" dirty="0" smtClean="0">
                <a:solidFill>
                  <a:srgbClr val="DE0000"/>
                </a:solidFill>
                <a:effectLst>
                  <a:outerShdw blurRad="38100" dist="38100" dir="2700000" algn="tl">
                    <a:srgbClr val="000000">
                      <a:alpha val="43137"/>
                    </a:srgbClr>
                  </a:outerShdw>
                </a:effectLst>
                <a:latin typeface="Rockwell" pitchFamily="18" charset="0"/>
              </a:rPr>
              <a:t> </a:t>
            </a:r>
            <a:endParaRPr lang="en-US" sz="2400" b="1" dirty="0">
              <a:solidFill>
                <a:srgbClr val="DE0000"/>
              </a:solidFill>
              <a:effectLst>
                <a:outerShdw blurRad="38100" dist="38100" dir="2700000" algn="tl">
                  <a:srgbClr val="000000">
                    <a:alpha val="43137"/>
                  </a:srgbClr>
                </a:outerShdw>
              </a:effectLst>
              <a:latin typeface="Rockwell" pitchFamily="18" charset="0"/>
            </a:endParaRPr>
          </a:p>
        </p:txBody>
      </p:sp>
      <p:sp>
        <p:nvSpPr>
          <p:cNvPr id="10" name="Rectangle 9"/>
          <p:cNvSpPr/>
          <p:nvPr/>
        </p:nvSpPr>
        <p:spPr>
          <a:xfrm>
            <a:off x="15875" y="6342063"/>
            <a:ext cx="5429250"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Berlin Sans FB" pitchFamily="34" charset="0"/>
            </a:endParaRPr>
          </a:p>
        </p:txBody>
      </p:sp>
      <p:graphicFrame>
        <p:nvGraphicFramePr>
          <p:cNvPr id="11" name="Table 10"/>
          <p:cNvGraphicFramePr>
            <a:graphicFrameLocks noGrp="1"/>
          </p:cNvGraphicFramePr>
          <p:nvPr/>
        </p:nvGraphicFramePr>
        <p:xfrm>
          <a:off x="285750" y="1074738"/>
          <a:ext cx="8643938" cy="4980326"/>
        </p:xfrm>
        <a:graphic>
          <a:graphicData uri="http://schemas.openxmlformats.org/drawingml/2006/table">
            <a:tbl>
              <a:tblPr firstRow="1" bandRow="1">
                <a:tableStyleId>{BC89EF96-8CEA-46FF-86C4-4CE0E7609802}</a:tableStyleId>
              </a:tblPr>
              <a:tblGrid>
                <a:gridCol w="659283"/>
                <a:gridCol w="4028954"/>
                <a:gridCol w="3955701"/>
              </a:tblGrid>
              <a:tr h="438733">
                <a:tc>
                  <a:txBody>
                    <a:bodyPr/>
                    <a:lstStyle/>
                    <a:p>
                      <a:pPr algn="ctr"/>
                      <a:r>
                        <a:rPr lang="id-ID" sz="1600" dirty="0" smtClean="0">
                          <a:latin typeface="Berlin Sans FB Demi" pitchFamily="34" charset="0"/>
                        </a:rPr>
                        <a:t>NO</a:t>
                      </a:r>
                      <a:endParaRPr lang="id-ID" sz="1600" dirty="0">
                        <a:latin typeface="Berlin Sans FB Demi" pitchFamily="34" charset="0"/>
                      </a:endParaRPr>
                    </a:p>
                  </a:txBody>
                  <a:tcPr marL="91439" marR="91439" marT="45713" marB="45713" anchor="ctr"/>
                </a:tc>
                <a:tc>
                  <a:txBody>
                    <a:bodyPr/>
                    <a:lstStyle/>
                    <a:p>
                      <a:pPr algn="ctr"/>
                      <a:r>
                        <a:rPr lang="id-ID" sz="1600" dirty="0" smtClean="0">
                          <a:latin typeface="Berlin Sans FB Demi" pitchFamily="34" charset="0"/>
                        </a:rPr>
                        <a:t>KET</a:t>
                      </a:r>
                      <a:r>
                        <a:rPr lang="en-US" sz="1600" dirty="0" smtClean="0">
                          <a:latin typeface="Berlin Sans FB Demi" pitchFamily="34" charset="0"/>
                        </a:rPr>
                        <a:t>E</a:t>
                      </a:r>
                      <a:r>
                        <a:rPr lang="id-ID" sz="1600" dirty="0" smtClean="0">
                          <a:latin typeface="Berlin Sans FB Demi" pitchFamily="34" charset="0"/>
                        </a:rPr>
                        <a:t>RAMPILAN</a:t>
                      </a:r>
                      <a:endParaRPr lang="id-ID" sz="1600" dirty="0">
                        <a:latin typeface="Berlin Sans FB Demi" pitchFamily="34" charset="0"/>
                      </a:endParaRPr>
                    </a:p>
                  </a:txBody>
                  <a:tcPr marL="91439" marR="91439" marT="45713" marB="45713" anchor="ctr"/>
                </a:tc>
                <a:tc>
                  <a:txBody>
                    <a:bodyPr/>
                    <a:lstStyle/>
                    <a:p>
                      <a:pPr algn="ctr"/>
                      <a:r>
                        <a:rPr lang="id-ID" sz="1600" dirty="0" smtClean="0">
                          <a:latin typeface="Berlin Sans FB Demi" pitchFamily="34" charset="0"/>
                        </a:rPr>
                        <a:t>KEAHLIAN</a:t>
                      </a:r>
                      <a:endParaRPr lang="id-ID" sz="1600" dirty="0">
                        <a:latin typeface="Berlin Sans FB Demi" pitchFamily="34" charset="0"/>
                      </a:endParaRPr>
                    </a:p>
                  </a:txBody>
                  <a:tcPr marL="91439" marR="91439" marT="45713" marB="45713" anchor="ctr"/>
                </a:tc>
              </a:tr>
              <a:tr h="355567">
                <a:tc>
                  <a:txBody>
                    <a:bodyPr/>
                    <a:lstStyle/>
                    <a:p>
                      <a:pPr algn="ctr"/>
                      <a:r>
                        <a:rPr lang="id-ID" sz="1600" dirty="0" smtClean="0">
                          <a:latin typeface="Berlin Sans FB Demi" pitchFamily="34" charset="0"/>
                        </a:rPr>
                        <a:t>1.</a:t>
                      </a:r>
                      <a:endParaRPr lang="id-ID" sz="1600" dirty="0">
                        <a:latin typeface="Berlin Sans FB Demi" pitchFamily="34" charset="0"/>
                      </a:endParaRPr>
                    </a:p>
                  </a:txBody>
                  <a:tcPr marL="91439" marR="91439" marT="45713" marB="45713" anchor="ctr">
                    <a:solidFill>
                      <a:srgbClr val="FFFF00"/>
                    </a:solidFill>
                  </a:tcPr>
                </a:tc>
                <a:tc>
                  <a:txBody>
                    <a:bodyPr/>
                    <a:lstStyle/>
                    <a:p>
                      <a:r>
                        <a:rPr lang="id-ID" sz="1600" dirty="0" smtClean="0">
                          <a:latin typeface="Berlin Sans FB Demi" pitchFamily="34" charset="0"/>
                        </a:rPr>
                        <a:t>PNS</a:t>
                      </a:r>
                      <a:endParaRPr lang="id-ID" sz="1600" dirty="0">
                        <a:latin typeface="Berlin Sans FB Demi" pitchFamily="34" charset="0"/>
                      </a:endParaRPr>
                    </a:p>
                  </a:txBody>
                  <a:tcPr marL="91439" marR="91439" marT="45713" marB="45713" anchor="ctr">
                    <a:solidFill>
                      <a:srgbClr val="FFFF00"/>
                    </a:solidFill>
                  </a:tcPr>
                </a:tc>
                <a:tc>
                  <a:txBody>
                    <a:bodyPr/>
                    <a:lstStyle/>
                    <a:p>
                      <a:r>
                        <a:rPr lang="id-ID" sz="1600" dirty="0" smtClean="0">
                          <a:latin typeface="Berlin Sans FB Demi" pitchFamily="34" charset="0"/>
                        </a:rPr>
                        <a:t>PNS</a:t>
                      </a:r>
                      <a:endParaRPr lang="id-ID" sz="1600" dirty="0">
                        <a:latin typeface="Berlin Sans FB Demi" pitchFamily="34" charset="0"/>
                      </a:endParaRPr>
                    </a:p>
                  </a:txBody>
                  <a:tcPr marL="91439" marR="91439" marT="45713" marB="45713" anchor="ctr">
                    <a:solidFill>
                      <a:srgbClr val="FFFF00"/>
                    </a:solidFill>
                  </a:tcPr>
                </a:tc>
              </a:tr>
              <a:tr h="614161">
                <a:tc>
                  <a:txBody>
                    <a:bodyPr/>
                    <a:lstStyle/>
                    <a:p>
                      <a:pPr algn="ctr"/>
                      <a:r>
                        <a:rPr lang="id-ID" sz="1600" dirty="0" smtClean="0">
                          <a:latin typeface="Berlin Sans FB Demi" pitchFamily="34" charset="0"/>
                        </a:rPr>
                        <a:t>2.</a:t>
                      </a:r>
                      <a:endParaRPr lang="id-ID" sz="1600" dirty="0">
                        <a:latin typeface="Berlin Sans FB Demi" pitchFamily="34" charset="0"/>
                      </a:endParaRPr>
                    </a:p>
                  </a:txBody>
                  <a:tcPr marL="91439" marR="91439" marT="45713" marB="45713" anchor="ctr">
                    <a:solidFill>
                      <a:srgbClr val="FFFF00"/>
                    </a:solidFill>
                  </a:tcPr>
                </a:tc>
                <a:tc>
                  <a:txBody>
                    <a:bodyPr/>
                    <a:lstStyle/>
                    <a:p>
                      <a:r>
                        <a:rPr lang="en-US" sz="1600" dirty="0" err="1" smtClean="0">
                          <a:latin typeface="Berlin Sans FB Demi" pitchFamily="34" charset="0"/>
                        </a:rPr>
                        <a:t>Pangkat</a:t>
                      </a:r>
                      <a:r>
                        <a:rPr lang="en-US" sz="1600" dirty="0" smtClean="0">
                          <a:latin typeface="Berlin Sans FB Demi" pitchFamily="34" charset="0"/>
                        </a:rPr>
                        <a:t> paling </a:t>
                      </a:r>
                      <a:r>
                        <a:rPr lang="en-US" sz="1600" dirty="0" err="1" smtClean="0">
                          <a:latin typeface="Berlin Sans FB Demi" pitchFamily="34" charset="0"/>
                        </a:rPr>
                        <a:t>rendah</a:t>
                      </a:r>
                      <a:r>
                        <a:rPr lang="en-US" sz="1600" dirty="0" smtClean="0">
                          <a:latin typeface="Berlin Sans FB Demi" pitchFamily="34" charset="0"/>
                        </a:rPr>
                        <a:t> </a:t>
                      </a:r>
                      <a:r>
                        <a:rPr lang="en-US" sz="1600" dirty="0" err="1" smtClean="0">
                          <a:latin typeface="Berlin Sans FB Demi" pitchFamily="34" charset="0"/>
                        </a:rPr>
                        <a:t>Pengatur</a:t>
                      </a:r>
                      <a:r>
                        <a:rPr lang="en-US" sz="1600" dirty="0" smtClean="0">
                          <a:latin typeface="Berlin Sans FB Demi" pitchFamily="34" charset="0"/>
                        </a:rPr>
                        <a:t> </a:t>
                      </a:r>
                      <a:r>
                        <a:rPr lang="en-US" sz="1600" dirty="0" err="1" smtClean="0">
                          <a:latin typeface="Berlin Sans FB Demi" pitchFamily="34" charset="0"/>
                        </a:rPr>
                        <a:t>Muda</a:t>
                      </a:r>
                      <a:r>
                        <a:rPr lang="en-US" sz="1600" dirty="0" smtClean="0">
                          <a:latin typeface="Berlin Sans FB Demi" pitchFamily="34" charset="0"/>
                        </a:rPr>
                        <a:t>, </a:t>
                      </a:r>
                      <a:r>
                        <a:rPr lang="en-US" sz="1600" dirty="0" err="1" smtClean="0">
                          <a:latin typeface="Berlin Sans FB Demi" pitchFamily="34" charset="0"/>
                        </a:rPr>
                        <a:t>gol.ruang</a:t>
                      </a:r>
                      <a:r>
                        <a:rPr lang="en-US" sz="1600" dirty="0" smtClean="0">
                          <a:latin typeface="Berlin Sans FB Demi" pitchFamily="34" charset="0"/>
                        </a:rPr>
                        <a:t> II/a</a:t>
                      </a:r>
                      <a:endParaRPr lang="id-ID" sz="1600" dirty="0">
                        <a:latin typeface="Berlin Sans FB Demi" pitchFamily="34" charset="0"/>
                      </a:endParaRPr>
                    </a:p>
                  </a:txBody>
                  <a:tcPr marL="91439" marR="91439" marT="45713" marB="45713" anchor="c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Berlin Sans FB Demi" pitchFamily="34" charset="0"/>
                        </a:rPr>
                        <a:t>Pangkat</a:t>
                      </a:r>
                      <a:r>
                        <a:rPr lang="en-US" sz="1600" dirty="0" smtClean="0">
                          <a:latin typeface="Berlin Sans FB Demi" pitchFamily="34" charset="0"/>
                        </a:rPr>
                        <a:t> paling </a:t>
                      </a:r>
                      <a:r>
                        <a:rPr lang="en-US" sz="1600" dirty="0" err="1" smtClean="0">
                          <a:latin typeface="Berlin Sans FB Demi" pitchFamily="34" charset="0"/>
                        </a:rPr>
                        <a:t>rendah</a:t>
                      </a:r>
                      <a:r>
                        <a:rPr lang="en-US" sz="1600" dirty="0" smtClean="0">
                          <a:latin typeface="Berlin Sans FB Demi" pitchFamily="34" charset="0"/>
                        </a:rPr>
                        <a:t> </a:t>
                      </a:r>
                      <a:r>
                        <a:rPr lang="en-US" sz="1600" baseline="0" dirty="0" smtClean="0">
                          <a:latin typeface="Berlin Sans FB Demi" pitchFamily="34" charset="0"/>
                        </a:rPr>
                        <a:t> </a:t>
                      </a:r>
                      <a:r>
                        <a:rPr lang="en-US" sz="1600" baseline="0" dirty="0" err="1" smtClean="0">
                          <a:latin typeface="Berlin Sans FB Demi" pitchFamily="34" charset="0"/>
                        </a:rPr>
                        <a:t>Penata</a:t>
                      </a:r>
                      <a:r>
                        <a:rPr lang="en-US" sz="1600" baseline="0" dirty="0" smtClean="0">
                          <a:latin typeface="Berlin Sans FB Demi" pitchFamily="34" charset="0"/>
                        </a:rPr>
                        <a:t> </a:t>
                      </a:r>
                      <a:r>
                        <a:rPr lang="en-US" sz="1600" baseline="0" dirty="0" err="1" smtClean="0">
                          <a:latin typeface="Berlin Sans FB Demi" pitchFamily="34" charset="0"/>
                        </a:rPr>
                        <a:t>Muda</a:t>
                      </a:r>
                      <a:r>
                        <a:rPr lang="en-US" sz="1600" baseline="0" dirty="0" smtClean="0">
                          <a:latin typeface="Berlin Sans FB Demi" pitchFamily="34" charset="0"/>
                        </a:rPr>
                        <a:t> </a:t>
                      </a:r>
                      <a:r>
                        <a:rPr lang="en-US" sz="1600" dirty="0" smtClean="0">
                          <a:latin typeface="Berlin Sans FB Demi" pitchFamily="34" charset="0"/>
                        </a:rPr>
                        <a:t>, </a:t>
                      </a:r>
                      <a:r>
                        <a:rPr lang="en-US" sz="1600" dirty="0" err="1" smtClean="0">
                          <a:latin typeface="Berlin Sans FB Demi" pitchFamily="34" charset="0"/>
                        </a:rPr>
                        <a:t>gol.ruang</a:t>
                      </a:r>
                      <a:r>
                        <a:rPr lang="en-US" sz="1600" dirty="0" smtClean="0">
                          <a:latin typeface="Berlin Sans FB Demi" pitchFamily="34" charset="0"/>
                        </a:rPr>
                        <a:t> III/a</a:t>
                      </a:r>
                      <a:endParaRPr lang="id-ID" sz="1600" dirty="0">
                        <a:latin typeface="Berlin Sans FB Demi" pitchFamily="34" charset="0"/>
                      </a:endParaRPr>
                    </a:p>
                  </a:txBody>
                  <a:tcPr marL="91439" marR="91439" marT="45713" marB="45713" anchor="ctr">
                    <a:solidFill>
                      <a:srgbClr val="FFFF00"/>
                    </a:solidFill>
                  </a:tcPr>
                </a:tc>
              </a:tr>
              <a:tr h="734348">
                <a:tc>
                  <a:txBody>
                    <a:bodyPr/>
                    <a:lstStyle/>
                    <a:p>
                      <a:pPr algn="ctr"/>
                      <a:r>
                        <a:rPr lang="id-ID" sz="1600" dirty="0" smtClean="0">
                          <a:latin typeface="Berlin Sans FB Demi" pitchFamily="34" charset="0"/>
                        </a:rPr>
                        <a:t>3.</a:t>
                      </a:r>
                      <a:endParaRPr lang="id-ID" sz="1600" dirty="0">
                        <a:latin typeface="Berlin Sans FB Demi" pitchFamily="34" charset="0"/>
                      </a:endParaRPr>
                    </a:p>
                  </a:txBody>
                  <a:tcPr marL="91439" marR="91439" marT="45713" marB="45713" anchor="c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600" kern="1200" baseline="0" dirty="0" smtClean="0">
                          <a:solidFill>
                            <a:schemeClr val="tx1"/>
                          </a:solidFill>
                          <a:latin typeface="Berlin Sans FB Demi" pitchFamily="34" charset="0"/>
                          <a:ea typeface="+mn-ea"/>
                          <a:cs typeface="+mn-cs"/>
                        </a:rPr>
                        <a:t>berijazah paling rendah </a:t>
                      </a:r>
                      <a:r>
                        <a:rPr kumimoji="0" lang="id-ID" sz="1600" kern="1200" baseline="0" dirty="0" smtClean="0">
                          <a:solidFill>
                            <a:srgbClr val="DE0000"/>
                          </a:solidFill>
                          <a:latin typeface="Berlin Sans FB Demi" pitchFamily="34" charset="0"/>
                          <a:ea typeface="+mn-ea"/>
                          <a:cs typeface="+mn-cs"/>
                        </a:rPr>
                        <a:t>sekolah lanjutan tingkat atas atau setara</a:t>
                      </a:r>
                      <a:endParaRPr kumimoji="0" lang="id-ID" sz="1600" kern="1200" baseline="0" dirty="0" smtClean="0">
                        <a:solidFill>
                          <a:schemeClr val="tx1"/>
                        </a:solidFill>
                        <a:latin typeface="Berlin Sans FB Demi" pitchFamily="34" charset="0"/>
                        <a:ea typeface="+mn-ea"/>
                        <a:cs typeface="+mn-cs"/>
                      </a:endParaRPr>
                    </a:p>
                  </a:txBody>
                  <a:tcPr marL="91439" marR="91439" marT="45713" marB="45713" anchor="ctr">
                    <a:solidFill>
                      <a:srgbClr val="FFFF00"/>
                    </a:solidFill>
                  </a:tcPr>
                </a:tc>
                <a:tc>
                  <a:txBody>
                    <a:bodyPr/>
                    <a:lstStyle/>
                    <a:p>
                      <a:r>
                        <a:rPr kumimoji="0" lang="sv-SE" sz="1600" kern="1200" baseline="0" dirty="0" smtClean="0">
                          <a:solidFill>
                            <a:schemeClr val="tx1"/>
                          </a:solidFill>
                          <a:latin typeface="Berlin Sans FB Demi" pitchFamily="34" charset="0"/>
                          <a:ea typeface="+mn-ea"/>
                          <a:cs typeface="+mn-cs"/>
                        </a:rPr>
                        <a:t>berijazah paling </a:t>
                      </a:r>
                      <a:r>
                        <a:rPr kumimoji="0" lang="sv-SE" sz="1600" kern="1200" baseline="0" dirty="0" smtClean="0">
                          <a:solidFill>
                            <a:srgbClr val="DE0000"/>
                          </a:solidFill>
                          <a:latin typeface="Berlin Sans FB Demi" pitchFamily="34" charset="0"/>
                          <a:ea typeface="+mn-ea"/>
                          <a:cs typeface="+mn-cs"/>
                        </a:rPr>
                        <a:t>rendah sarjana atau diploma IV</a:t>
                      </a:r>
                      <a:endParaRPr kumimoji="0" lang="sv-SE" sz="1600" kern="1200" baseline="0" dirty="0" smtClean="0">
                        <a:solidFill>
                          <a:schemeClr val="tx1"/>
                        </a:solidFill>
                        <a:latin typeface="Berlin Sans FB Demi" pitchFamily="34" charset="0"/>
                        <a:ea typeface="+mn-ea"/>
                        <a:cs typeface="+mn-cs"/>
                      </a:endParaRPr>
                    </a:p>
                  </a:txBody>
                  <a:tcPr marL="91439" marR="91439" marT="45713" marB="45713" anchor="ctr">
                    <a:solidFill>
                      <a:srgbClr val="FFFF00"/>
                    </a:solidFill>
                  </a:tcPr>
                </a:tc>
              </a:tr>
              <a:tr h="822833">
                <a:tc>
                  <a:txBody>
                    <a:bodyPr/>
                    <a:lstStyle/>
                    <a:p>
                      <a:pPr algn="ctr"/>
                      <a:r>
                        <a:rPr lang="id-ID" sz="1600" dirty="0" smtClean="0">
                          <a:latin typeface="Berlin Sans FB Demi" pitchFamily="34" charset="0"/>
                        </a:rPr>
                        <a:t>4.</a:t>
                      </a:r>
                      <a:endParaRPr lang="id-ID" sz="1600" dirty="0">
                        <a:latin typeface="Berlin Sans FB Demi" pitchFamily="34" charset="0"/>
                      </a:endParaRPr>
                    </a:p>
                  </a:txBody>
                  <a:tcPr marL="91439" marR="91439" marT="45713" marB="45713">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baseline="0" dirty="0" err="1" smtClean="0">
                          <a:solidFill>
                            <a:schemeClr val="tx1"/>
                          </a:solidFill>
                          <a:latin typeface="Berlin Sans FB Demi" pitchFamily="34" charset="0"/>
                          <a:ea typeface="+mn-ea"/>
                          <a:cs typeface="+mn-cs"/>
                        </a:rPr>
                        <a:t>Telah</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Mengikuti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dan</a:t>
                      </a:r>
                      <a:r>
                        <a:rPr kumimoji="0" lang="en-US" sz="1600" kern="1200" baseline="0" dirty="0" smtClean="0">
                          <a:solidFill>
                            <a:schemeClr val="tx1"/>
                          </a:solidFill>
                          <a:latin typeface="Berlin Sans FB Demi" pitchFamily="34" charset="0"/>
                          <a:ea typeface="+mn-ea"/>
                          <a:cs typeface="+mn-cs"/>
                        </a:rPr>
                        <a:t> lulus </a:t>
                      </a:r>
                      <a:r>
                        <a:rPr kumimoji="0" lang="en-US" sz="1600" kern="1200" baseline="0" dirty="0" err="1" smtClean="0">
                          <a:solidFill>
                            <a:schemeClr val="tx1"/>
                          </a:solidFill>
                          <a:latin typeface="Berlin Sans FB Demi" pitchFamily="34" charset="0"/>
                          <a:ea typeface="+mn-ea"/>
                          <a:cs typeface="+mn-cs"/>
                        </a:rPr>
                        <a:t>pendidikan</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dan</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pelatihan</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jabatan</a:t>
                      </a:r>
                      <a:r>
                        <a:rPr kumimoji="0" lang="en-US" sz="1600" kern="1200" baseline="0" dirty="0" smtClean="0">
                          <a:solidFill>
                            <a:schemeClr val="tx1"/>
                          </a:solidFill>
                          <a:latin typeface="Berlin Sans FB Demi" pitchFamily="34" charset="0"/>
                          <a:ea typeface="+mn-ea"/>
                          <a:cs typeface="+mn-cs"/>
                        </a:rPr>
                        <a:t>/</a:t>
                      </a:r>
                      <a:r>
                        <a:rPr kumimoji="0" lang="en-US" sz="1600" kern="1200" baseline="0" dirty="0" err="1" smtClean="0">
                          <a:solidFill>
                            <a:schemeClr val="tx1"/>
                          </a:solidFill>
                          <a:latin typeface="Berlin Sans FB Demi" pitchFamily="34" charset="0"/>
                          <a:ea typeface="+mn-ea"/>
                          <a:cs typeface="+mn-cs"/>
                        </a:rPr>
                        <a:t>Uji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kompetensi</a:t>
                      </a:r>
                      <a:endParaRPr kumimoji="0" lang="id-ID" sz="1600" kern="1200" baseline="0" dirty="0" smtClean="0">
                        <a:solidFill>
                          <a:schemeClr val="tx1"/>
                        </a:solidFill>
                        <a:latin typeface="Berlin Sans FB Demi" pitchFamily="34" charset="0"/>
                        <a:ea typeface="+mn-ea"/>
                        <a:cs typeface="+mn-cs"/>
                      </a:endParaRPr>
                    </a:p>
                  </a:txBody>
                  <a:tcPr marL="91439" marR="91439" marT="45713" marB="45713">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baseline="0" dirty="0" err="1" smtClean="0">
                          <a:solidFill>
                            <a:schemeClr val="tx1"/>
                          </a:solidFill>
                          <a:latin typeface="Berlin Sans FB Demi" pitchFamily="34" charset="0"/>
                          <a:ea typeface="+mn-ea"/>
                          <a:cs typeface="+mn-cs"/>
                        </a:rPr>
                        <a:t>Telah</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Mengikuti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dan</a:t>
                      </a:r>
                      <a:r>
                        <a:rPr kumimoji="0" lang="en-US" sz="1600" kern="1200" baseline="0" dirty="0" smtClean="0">
                          <a:solidFill>
                            <a:schemeClr val="tx1"/>
                          </a:solidFill>
                          <a:latin typeface="Berlin Sans FB Demi" pitchFamily="34" charset="0"/>
                          <a:ea typeface="+mn-ea"/>
                          <a:cs typeface="+mn-cs"/>
                        </a:rPr>
                        <a:t> lulus </a:t>
                      </a:r>
                      <a:r>
                        <a:rPr kumimoji="0" lang="en-US" sz="1600" kern="1200" baseline="0" dirty="0" err="1" smtClean="0">
                          <a:solidFill>
                            <a:schemeClr val="tx1"/>
                          </a:solidFill>
                          <a:latin typeface="Berlin Sans FB Demi" pitchFamily="34" charset="0"/>
                          <a:ea typeface="+mn-ea"/>
                          <a:cs typeface="+mn-cs"/>
                        </a:rPr>
                        <a:t>pendidikan</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dan</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pelatihan</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jabatan</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fungsional</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rgbClr val="FF0000"/>
                          </a:solidFill>
                          <a:latin typeface="Berlin Sans FB Demi" pitchFamily="34" charset="0"/>
                          <a:ea typeface="+mn-ea"/>
                          <a:cs typeface="+mn-cs"/>
                        </a:rPr>
                        <a:t>tingkat</a:t>
                      </a:r>
                      <a:r>
                        <a:rPr kumimoji="0" lang="en-US" sz="1600" kern="1200" baseline="0" dirty="0" smtClean="0">
                          <a:solidFill>
                            <a:srgbClr val="FF0000"/>
                          </a:solidFill>
                          <a:latin typeface="Berlin Sans FB Demi" pitchFamily="34" charset="0"/>
                          <a:ea typeface="+mn-ea"/>
                          <a:cs typeface="+mn-cs"/>
                        </a:rPr>
                        <a:t>  </a:t>
                      </a:r>
                      <a:r>
                        <a:rPr kumimoji="0" lang="en-US" sz="1600" kern="1200" baseline="0" dirty="0" err="1" smtClean="0">
                          <a:solidFill>
                            <a:srgbClr val="FF0000"/>
                          </a:solidFill>
                          <a:latin typeface="Berlin Sans FB Demi" pitchFamily="34" charset="0"/>
                          <a:ea typeface="+mn-ea"/>
                          <a:cs typeface="+mn-cs"/>
                        </a:rPr>
                        <a:t>keahlian</a:t>
                      </a:r>
                      <a:r>
                        <a:rPr kumimoji="0" lang="id-ID" sz="1600" kern="1200" baseline="0" dirty="0" smtClean="0">
                          <a:solidFill>
                            <a:schemeClr val="tx1"/>
                          </a:solidFill>
                          <a:latin typeface="Berlin Sans FB Demi" pitchFamily="34" charset="0"/>
                          <a:ea typeface="+mn-ea"/>
                          <a:cs typeface="+mn-cs"/>
                        </a:rPr>
                        <a:t>; </a:t>
                      </a:r>
                    </a:p>
                  </a:txBody>
                  <a:tcPr marL="91439" marR="91439" marT="45713" marB="45713">
                    <a:solidFill>
                      <a:srgbClr val="FFFF00"/>
                    </a:solidFill>
                  </a:tcPr>
                </a:tc>
              </a:tr>
              <a:tr h="1066635">
                <a:tc>
                  <a:txBody>
                    <a:bodyPr/>
                    <a:lstStyle/>
                    <a:p>
                      <a:pPr algn="ctr"/>
                      <a:r>
                        <a:rPr lang="en-US" sz="1600" dirty="0" smtClean="0">
                          <a:latin typeface="Berlin Sans FB Demi" pitchFamily="34" charset="0"/>
                        </a:rPr>
                        <a:t>5</a:t>
                      </a:r>
                      <a:r>
                        <a:rPr lang="id-ID" sz="1600" dirty="0" smtClean="0">
                          <a:latin typeface="Berlin Sans FB Demi" pitchFamily="34" charset="0"/>
                        </a:rPr>
                        <a:t>.</a:t>
                      </a:r>
                      <a:r>
                        <a:rPr lang="en-US" sz="1600" dirty="0" smtClean="0">
                          <a:latin typeface="Berlin Sans FB Demi" pitchFamily="34" charset="0"/>
                        </a:rPr>
                        <a:t> </a:t>
                      </a:r>
                      <a:endParaRPr lang="id-ID" sz="1600" dirty="0">
                        <a:latin typeface="Berlin Sans FB Demi" pitchFamily="34" charset="0"/>
                      </a:endParaRPr>
                    </a:p>
                  </a:txBody>
                  <a:tcPr marL="91439" marR="91439" marT="45713" marB="45713">
                    <a:solidFill>
                      <a:srgbClr val="FFFF00"/>
                    </a:solidFill>
                  </a:tcPr>
                </a:tc>
                <a:tc>
                  <a:txBody>
                    <a:bodyPr/>
                    <a:lstStyle/>
                    <a:p>
                      <a:r>
                        <a:rPr kumimoji="0" lang="id-ID" sz="1600" kern="1200" baseline="0" dirty="0" smtClean="0">
                          <a:solidFill>
                            <a:schemeClr val="tx1"/>
                          </a:solidFill>
                          <a:latin typeface="Berlin Sans FB Demi" pitchFamily="34" charset="0"/>
                          <a:ea typeface="+mn-ea"/>
                          <a:cs typeface="+mn-cs"/>
                        </a:rPr>
                        <a:t>memiliki pengalaman dalam pelaksanaan tugas di bidang JF yang akan diduduki paling kurang 2 (dua) tahun</a:t>
                      </a:r>
                      <a:r>
                        <a:rPr kumimoji="0" lang="en-US" sz="1600" kern="1200" baseline="0" dirty="0" smtClean="0">
                          <a:solidFill>
                            <a:schemeClr val="tx1"/>
                          </a:solidFill>
                          <a:latin typeface="Berlin Sans FB Demi" pitchFamily="34" charset="0"/>
                          <a:ea typeface="+mn-ea"/>
                          <a:cs typeface="+mn-cs"/>
                        </a:rPr>
                        <a:t> ?</a:t>
                      </a:r>
                      <a:endParaRPr kumimoji="0" lang="id-ID" sz="1600" kern="1200" baseline="0" dirty="0" smtClean="0">
                        <a:solidFill>
                          <a:schemeClr val="tx1"/>
                        </a:solidFill>
                        <a:latin typeface="Berlin Sans FB Demi" pitchFamily="34" charset="0"/>
                        <a:ea typeface="+mn-ea"/>
                        <a:cs typeface="+mn-cs"/>
                      </a:endParaRPr>
                    </a:p>
                  </a:txBody>
                  <a:tcPr marL="91439" marR="91439" marT="45713" marB="45713">
                    <a:solidFill>
                      <a:srgbClr val="FFFF00"/>
                    </a:solidFill>
                  </a:tcPr>
                </a:tc>
                <a:tc>
                  <a:txBody>
                    <a:bodyPr/>
                    <a:lstStyle/>
                    <a:p>
                      <a:r>
                        <a:rPr kumimoji="0" lang="id-ID" sz="1600" kern="1200" baseline="0" dirty="0" smtClean="0">
                          <a:solidFill>
                            <a:schemeClr val="tx1"/>
                          </a:solidFill>
                          <a:latin typeface="Berlin Sans FB Demi" pitchFamily="34" charset="0"/>
                          <a:ea typeface="+mn-ea"/>
                          <a:cs typeface="+mn-cs"/>
                        </a:rPr>
                        <a:t>memiliki pengalaman dalam pelaksanaan tugas di bidang JF yang akan diduduki paling kurang 2 (dua) tahun</a:t>
                      </a:r>
                      <a:r>
                        <a:rPr kumimoji="0" lang="en-US" sz="1600" kern="1200" baseline="0" dirty="0" smtClean="0">
                          <a:solidFill>
                            <a:schemeClr val="tx1"/>
                          </a:solidFill>
                          <a:latin typeface="Berlin Sans FB Demi" pitchFamily="34" charset="0"/>
                          <a:ea typeface="+mn-ea"/>
                          <a:cs typeface="+mn-cs"/>
                        </a:rPr>
                        <a:t> ?</a:t>
                      </a:r>
                      <a:endParaRPr kumimoji="0" lang="id-ID" sz="1600" kern="1200" baseline="0" dirty="0" smtClean="0">
                        <a:solidFill>
                          <a:schemeClr val="tx1"/>
                        </a:solidFill>
                        <a:latin typeface="Berlin Sans FB Demi" pitchFamily="34" charset="0"/>
                        <a:ea typeface="+mn-ea"/>
                        <a:cs typeface="+mn-cs"/>
                      </a:endParaRPr>
                    </a:p>
                  </a:txBody>
                  <a:tcPr marL="91439" marR="91439" marT="45713" marB="45713">
                    <a:solidFill>
                      <a:srgbClr val="FFFF00"/>
                    </a:solidFill>
                  </a:tcPr>
                </a:tc>
              </a:tr>
              <a:tr h="368679">
                <a:tc>
                  <a:txBody>
                    <a:bodyPr/>
                    <a:lstStyle/>
                    <a:p>
                      <a:pPr algn="ctr"/>
                      <a:r>
                        <a:rPr lang="en-US" sz="1600" dirty="0" smtClean="0">
                          <a:latin typeface="Berlin Sans FB Demi" pitchFamily="34" charset="0"/>
                        </a:rPr>
                        <a:t>6</a:t>
                      </a:r>
                      <a:r>
                        <a:rPr lang="id-ID" sz="1600" dirty="0" smtClean="0">
                          <a:latin typeface="Berlin Sans FB Demi" pitchFamily="34" charset="0"/>
                        </a:rPr>
                        <a:t>.</a:t>
                      </a:r>
                      <a:endParaRPr lang="id-ID" sz="1600" dirty="0">
                        <a:latin typeface="Berlin Sans FB Demi" pitchFamily="34" charset="0"/>
                      </a:endParaRPr>
                    </a:p>
                  </a:txBody>
                  <a:tcPr marL="91439" marR="91439" marT="45713" marB="45713">
                    <a:lnR w="12700" cap="flat" cmpd="sng" algn="ctr">
                      <a:solidFill>
                        <a:schemeClr val="accent1"/>
                      </a:solidFill>
                      <a:prstDash val="solid"/>
                      <a:round/>
                      <a:headEnd type="none" w="med" len="med"/>
                      <a:tailEnd type="none" w="med" len="med"/>
                    </a:lnR>
                    <a:solidFill>
                      <a:srgbClr val="FFFF00"/>
                    </a:solidFill>
                  </a:tcPr>
                </a:tc>
                <a:tc>
                  <a:txBody>
                    <a:bodyPr/>
                    <a:lstStyle/>
                    <a:p>
                      <a:r>
                        <a:rPr kumimoji="0" lang="it-IT" sz="1600" kern="1200" baseline="0" dirty="0" smtClean="0">
                          <a:solidFill>
                            <a:srgbClr val="FF0000"/>
                          </a:solidFill>
                          <a:latin typeface="Berlin Sans FB Demi" pitchFamily="34" charset="0"/>
                          <a:ea typeface="+mn-ea"/>
                          <a:cs typeface="+mn-cs"/>
                        </a:rPr>
                        <a:t>usia paling tinggi ?</a:t>
                      </a:r>
                      <a:endParaRPr lang="id-ID" sz="1600" dirty="0">
                        <a:solidFill>
                          <a:srgbClr val="FF0000"/>
                        </a:solidFill>
                        <a:latin typeface="Berlin Sans FB Demi" pitchFamily="34" charset="0"/>
                      </a:endParaRPr>
                    </a:p>
                  </a:txBody>
                  <a:tcPr marL="91439" marR="91439" marT="45713" marB="4571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r>
                        <a:rPr kumimoji="0" lang="it-IT" sz="1600" kern="1200" baseline="0" dirty="0" smtClean="0">
                          <a:solidFill>
                            <a:srgbClr val="FF0000"/>
                          </a:solidFill>
                          <a:latin typeface="Berlin Sans FB Demi" pitchFamily="34" charset="0"/>
                          <a:ea typeface="+mn-ea"/>
                          <a:cs typeface="+mn-cs"/>
                        </a:rPr>
                        <a:t>usia paling tinggi ? </a:t>
                      </a:r>
                    </a:p>
                  </a:txBody>
                  <a:tcPr marL="91439" marR="91439" marT="45713" marB="45713">
                    <a:lnL w="12700" cap="flat" cmpd="sng" algn="ctr">
                      <a:solidFill>
                        <a:schemeClr val="accent1"/>
                      </a:solidFill>
                      <a:prstDash val="solid"/>
                      <a:round/>
                      <a:headEnd type="none" w="med" len="med"/>
                      <a:tailEnd type="none" w="med" len="med"/>
                    </a:lnL>
                    <a:solidFill>
                      <a:srgbClr val="FFFF00"/>
                    </a:solidFill>
                  </a:tcPr>
                </a:tc>
              </a:tr>
              <a:tr h="579031">
                <a:tc>
                  <a:txBody>
                    <a:bodyPr/>
                    <a:lstStyle/>
                    <a:p>
                      <a:pPr algn="ctr"/>
                      <a:r>
                        <a:rPr lang="en-US" sz="1600" dirty="0" smtClean="0">
                          <a:latin typeface="Berlin Sans FB Demi" pitchFamily="34" charset="0"/>
                        </a:rPr>
                        <a:t>7.</a:t>
                      </a:r>
                      <a:endParaRPr lang="id-ID" sz="1600" dirty="0">
                        <a:latin typeface="Berlin Sans FB Demi" pitchFamily="34" charset="0"/>
                      </a:endParaRPr>
                    </a:p>
                  </a:txBody>
                  <a:tcPr marL="91439" marR="91439" marT="45713" marB="45713">
                    <a:lnR w="12700" cap="flat" cmpd="sng" algn="ctr">
                      <a:solidFill>
                        <a:schemeClr val="accent1"/>
                      </a:solidFill>
                      <a:prstDash val="solid"/>
                      <a:round/>
                      <a:headEnd type="none" w="med" len="med"/>
                      <a:tailEnd type="none" w="med" len="med"/>
                    </a:lnR>
                    <a:solidFill>
                      <a:srgbClr val="FFFF00"/>
                    </a:solidFill>
                  </a:tcPr>
                </a:tc>
                <a:tc>
                  <a:txBody>
                    <a:bodyPr/>
                    <a:lstStyle/>
                    <a:p>
                      <a:r>
                        <a:rPr kumimoji="0" lang="en-US" sz="1600" kern="1200" baseline="0" dirty="0" err="1" smtClean="0">
                          <a:solidFill>
                            <a:schemeClr val="tx1"/>
                          </a:solidFill>
                          <a:latin typeface="Berlin Sans FB Demi" pitchFamily="34" charset="0"/>
                          <a:ea typeface="+mn-ea"/>
                          <a:cs typeface="+mn-cs"/>
                        </a:rPr>
                        <a:t>Nilai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prestasi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kerja</a:t>
                      </a:r>
                      <a:r>
                        <a:rPr kumimoji="0" lang="en-US" sz="1600" kern="1200" baseline="0" dirty="0" smtClean="0">
                          <a:solidFill>
                            <a:schemeClr val="tx1"/>
                          </a:solidFill>
                          <a:latin typeface="Berlin Sans FB Demi" pitchFamily="34" charset="0"/>
                          <a:ea typeface="+mn-ea"/>
                          <a:cs typeface="+mn-cs"/>
                        </a:rPr>
                        <a:t> paling </a:t>
                      </a:r>
                      <a:r>
                        <a:rPr kumimoji="0" lang="en-US" sz="1600" kern="1200" baseline="0" dirty="0" err="1" smtClean="0">
                          <a:solidFill>
                            <a:schemeClr val="tx1"/>
                          </a:solidFill>
                          <a:latin typeface="Berlin Sans FB Demi" pitchFamily="34" charset="0"/>
                          <a:ea typeface="+mn-ea"/>
                          <a:cs typeface="+mn-cs"/>
                        </a:rPr>
                        <a:t>kurang</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bernilai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baik</a:t>
                      </a:r>
                      <a:r>
                        <a:rPr kumimoji="0" lang="id-ID" sz="1600" kern="1200" baseline="0" dirty="0" smtClean="0">
                          <a:solidFill>
                            <a:schemeClr val="tx1"/>
                          </a:solidFill>
                          <a:latin typeface="Berlin Sans FB Demi" pitchFamily="34" charset="0"/>
                          <a:ea typeface="+mn-ea"/>
                          <a:cs typeface="+mn-cs"/>
                        </a:rPr>
                        <a:t>; </a:t>
                      </a:r>
                    </a:p>
                  </a:txBody>
                  <a:tcPr marL="91439" marR="91439" marT="45713" marB="4571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baseline="0" dirty="0" err="1" smtClean="0">
                          <a:solidFill>
                            <a:schemeClr val="tx1"/>
                          </a:solidFill>
                          <a:latin typeface="Berlin Sans FB Demi" pitchFamily="34" charset="0"/>
                          <a:ea typeface="+mn-ea"/>
                          <a:cs typeface="+mn-cs"/>
                        </a:rPr>
                        <a:t>Nilai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prestasi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kerja</a:t>
                      </a:r>
                      <a:r>
                        <a:rPr kumimoji="0" lang="en-US" sz="1600" kern="1200" baseline="0" dirty="0" smtClean="0">
                          <a:solidFill>
                            <a:schemeClr val="tx1"/>
                          </a:solidFill>
                          <a:latin typeface="Berlin Sans FB Demi" pitchFamily="34" charset="0"/>
                          <a:ea typeface="+mn-ea"/>
                          <a:cs typeface="+mn-cs"/>
                        </a:rPr>
                        <a:t> paling </a:t>
                      </a:r>
                      <a:r>
                        <a:rPr kumimoji="0" lang="en-US" sz="1600" kern="1200" baseline="0" dirty="0" err="1" smtClean="0">
                          <a:solidFill>
                            <a:schemeClr val="tx1"/>
                          </a:solidFill>
                          <a:latin typeface="Berlin Sans FB Demi" pitchFamily="34" charset="0"/>
                          <a:ea typeface="+mn-ea"/>
                          <a:cs typeface="+mn-cs"/>
                        </a:rPr>
                        <a:t>kurang</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bernilai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baik</a:t>
                      </a:r>
                      <a:r>
                        <a:rPr kumimoji="0" lang="id-ID" sz="1600" kern="1200" baseline="0" dirty="0" smtClean="0">
                          <a:solidFill>
                            <a:schemeClr val="tx1"/>
                          </a:solidFill>
                          <a:latin typeface="Berlin Sans FB Demi" pitchFamily="34" charset="0"/>
                          <a:ea typeface="+mn-ea"/>
                          <a:cs typeface="+mn-cs"/>
                        </a:rPr>
                        <a:t>; </a:t>
                      </a:r>
                    </a:p>
                  </a:txBody>
                  <a:tcPr marL="91439" marR="91439" marT="45713" marB="45713">
                    <a:lnL w="12700" cap="flat" cmpd="sng" algn="ctr">
                      <a:solidFill>
                        <a:schemeClr val="accent1"/>
                      </a:solidFill>
                      <a:prstDash val="solid"/>
                      <a:round/>
                      <a:headEnd type="none" w="med" len="med"/>
                      <a:tailEnd type="none" w="med" len="med"/>
                    </a:lnL>
                    <a:solidFill>
                      <a:srgbClr val="FFFF00"/>
                    </a:solidFill>
                  </a:tcPr>
                </a:tc>
              </a:tr>
            </a:tbl>
          </a:graphicData>
        </a:graphic>
      </p:graphicFrame>
    </p:spTree>
    <p:extLst>
      <p:ext uri="{BB962C8B-B14F-4D97-AF65-F5344CB8AC3E}">
        <p14:creationId xmlns="" xmlns:p14="http://schemas.microsoft.com/office/powerpoint/2010/main" val="34662277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ppt_x</p:attrName>
                                        </p:attrNameLst>
                                      </p:cBhvr>
                                      <p:tavLst>
                                        <p:tav tm="0">
                                          <p:val>
                                            <p:strVal val="#ppt_x-.2"/>
                                          </p:val>
                                        </p:tav>
                                        <p:tav tm="100000">
                                          <p:val>
                                            <p:strVal val="#ppt_x"/>
                                          </p:val>
                                        </p:tav>
                                      </p:tavLst>
                                    </p:anim>
                                    <p:anim calcmode="lin" valueType="num">
                                      <p:cBhvr>
                                        <p:cTn id="1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572"/>
            <a:ext cx="8077200" cy="1264196"/>
          </a:xfrm>
        </p:spPr>
        <p:txBody>
          <a:bodyPr>
            <a:noAutofit/>
          </a:bodyPr>
          <a:lstStyle/>
          <a:p>
            <a:pPr algn="ctr"/>
            <a:r>
              <a:rPr lang="id-ID" sz="3600" b="1" dirty="0" smtClean="0"/>
              <a:t/>
            </a:r>
            <a:br>
              <a:rPr lang="id-ID" sz="3600" b="1" dirty="0" smtClean="0"/>
            </a:br>
            <a:r>
              <a:rPr lang="id-ID" sz="3600" b="1" dirty="0" smtClean="0"/>
              <a:t>SYARAT PENGANGKATAN MELALUI PENYESUAIAN / </a:t>
            </a:r>
            <a:r>
              <a:rPr lang="id-ID" sz="3600" b="1" dirty="0" smtClean="0"/>
              <a:t>INPASSING</a:t>
            </a:r>
            <a:r>
              <a:rPr lang="en-US" sz="3600" b="1" dirty="0" smtClean="0"/>
              <a:t> (PP 11/2017)</a:t>
            </a:r>
            <a:r>
              <a:rPr lang="id-ID" sz="1400" b="1" dirty="0" smtClean="0"/>
              <a:t/>
            </a:r>
            <a:br>
              <a:rPr lang="id-ID" sz="1400" b="1" dirty="0" smtClean="0"/>
            </a:br>
            <a:r>
              <a:rPr lang="id-ID" sz="900" b="1" dirty="0" smtClean="0"/>
              <a:t/>
            </a:r>
            <a:br>
              <a:rPr lang="id-ID" sz="900" b="1" dirty="0" smtClean="0"/>
            </a:br>
            <a:endParaRPr lang="id-ID" sz="3600" b="1" dirty="0"/>
          </a:p>
        </p:txBody>
      </p:sp>
      <p:sp>
        <p:nvSpPr>
          <p:cNvPr id="3" name="Content Placeholder 2"/>
          <p:cNvSpPr>
            <a:spLocks noGrp="1"/>
          </p:cNvSpPr>
          <p:nvPr>
            <p:ph idx="1"/>
          </p:nvPr>
        </p:nvSpPr>
        <p:spPr>
          <a:xfrm>
            <a:off x="107504" y="1363885"/>
            <a:ext cx="4320480" cy="5494115"/>
          </a:xfrm>
          <a:solidFill>
            <a:srgbClr val="00B0F0"/>
          </a:solidFill>
        </p:spPr>
        <p:txBody>
          <a:bodyPr>
            <a:noAutofit/>
          </a:bodyPr>
          <a:lstStyle/>
          <a:p>
            <a:pPr marL="0" indent="0">
              <a:buNone/>
            </a:pPr>
            <a:r>
              <a:rPr lang="id-ID" sz="1800" dirty="0" smtClean="0"/>
              <a:t>KEAHLIAN</a:t>
            </a:r>
            <a:endParaRPr lang="id-ID" sz="1800" dirty="0"/>
          </a:p>
          <a:p>
            <a:r>
              <a:rPr lang="id-ID" sz="1800" dirty="0" smtClean="0"/>
              <a:t>berstatus </a:t>
            </a:r>
            <a:r>
              <a:rPr lang="id-ID" sz="1800" dirty="0"/>
              <a:t>PNS; </a:t>
            </a:r>
          </a:p>
          <a:p>
            <a:r>
              <a:rPr lang="id-ID" sz="1800" dirty="0" smtClean="0"/>
              <a:t>memiliki </a:t>
            </a:r>
            <a:r>
              <a:rPr lang="id-ID" sz="1800" dirty="0"/>
              <a:t>integritas dan moralitas yang baik; </a:t>
            </a:r>
          </a:p>
          <a:p>
            <a:r>
              <a:rPr lang="id-ID" sz="1800" dirty="0" smtClean="0"/>
              <a:t>sehat </a:t>
            </a:r>
            <a:r>
              <a:rPr lang="id-ID" sz="1800" dirty="0"/>
              <a:t>jasmani dan rohani; </a:t>
            </a:r>
          </a:p>
          <a:p>
            <a:r>
              <a:rPr lang="id-ID" sz="1800" dirty="0" smtClean="0">
                <a:solidFill>
                  <a:srgbClr val="FF0000"/>
                </a:solidFill>
              </a:rPr>
              <a:t>berijazah </a:t>
            </a:r>
            <a:r>
              <a:rPr lang="id-ID" sz="1800" dirty="0">
                <a:solidFill>
                  <a:srgbClr val="FF0000"/>
                </a:solidFill>
              </a:rPr>
              <a:t>paling rendah sarjana atau diploma IV; </a:t>
            </a:r>
          </a:p>
          <a:p>
            <a:r>
              <a:rPr lang="id-ID" sz="1800" dirty="0" smtClean="0"/>
              <a:t>memiliki </a:t>
            </a:r>
            <a:r>
              <a:rPr lang="id-ID" sz="1800" dirty="0"/>
              <a:t>pengalaman dalam pelaksanaan tugas di bidang JF yang akan diduduki paling kurang 2 (dua) tahun; </a:t>
            </a:r>
          </a:p>
          <a:p>
            <a:r>
              <a:rPr lang="id-ID" sz="1800" dirty="0" smtClean="0"/>
              <a:t>nilai </a:t>
            </a:r>
            <a:r>
              <a:rPr lang="id-ID" sz="1800" dirty="0"/>
              <a:t>prestasi kerja paling sedikit bernilai baik dalam 2 (dua) tahun terakhir; dan </a:t>
            </a:r>
          </a:p>
          <a:p>
            <a:r>
              <a:rPr lang="id-ID" sz="1800" dirty="0" smtClean="0"/>
              <a:t>syarat </a:t>
            </a:r>
            <a:r>
              <a:rPr lang="id-ID" sz="1800" dirty="0"/>
              <a:t>lainnya yang ditetapkan oleh Menteri. </a:t>
            </a:r>
          </a:p>
          <a:p>
            <a:endParaRPr lang="id-ID" sz="1800" dirty="0"/>
          </a:p>
        </p:txBody>
      </p:sp>
      <p:sp>
        <p:nvSpPr>
          <p:cNvPr id="4" name="Content Placeholder 2"/>
          <p:cNvSpPr txBox="1">
            <a:spLocks/>
          </p:cNvSpPr>
          <p:nvPr/>
        </p:nvSpPr>
        <p:spPr>
          <a:xfrm>
            <a:off x="611560" y="1693037"/>
            <a:ext cx="4026024"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d-ID" dirty="0"/>
          </a:p>
        </p:txBody>
      </p:sp>
      <p:sp>
        <p:nvSpPr>
          <p:cNvPr id="5" name="Content Placeholder 2"/>
          <p:cNvSpPr txBox="1">
            <a:spLocks/>
          </p:cNvSpPr>
          <p:nvPr/>
        </p:nvSpPr>
        <p:spPr>
          <a:xfrm>
            <a:off x="5154488" y="1845437"/>
            <a:ext cx="4026024"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d-ID" dirty="0"/>
          </a:p>
        </p:txBody>
      </p:sp>
      <p:sp>
        <p:nvSpPr>
          <p:cNvPr id="6" name="Content Placeholder 2"/>
          <p:cNvSpPr txBox="1">
            <a:spLocks/>
          </p:cNvSpPr>
          <p:nvPr/>
        </p:nvSpPr>
        <p:spPr>
          <a:xfrm>
            <a:off x="4572000" y="1340768"/>
            <a:ext cx="4464496" cy="5517232"/>
          </a:xfrm>
          <a:prstGeom prst="rect">
            <a:avLst/>
          </a:prstGeom>
          <a:solidFill>
            <a:schemeClr val="accent6">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800" dirty="0" smtClean="0"/>
              <a:t>KETERAMPILAN</a:t>
            </a:r>
          </a:p>
          <a:p>
            <a:r>
              <a:rPr lang="id-ID" sz="1800" dirty="0" smtClean="0"/>
              <a:t>berstatus </a:t>
            </a:r>
            <a:r>
              <a:rPr lang="id-ID" sz="1800" dirty="0"/>
              <a:t>PNS; </a:t>
            </a:r>
          </a:p>
          <a:p>
            <a:r>
              <a:rPr lang="id-ID" sz="1800" dirty="0" smtClean="0"/>
              <a:t>memiliki </a:t>
            </a:r>
            <a:r>
              <a:rPr lang="id-ID" sz="1800" dirty="0"/>
              <a:t>integritas dan moralitas yang baik; </a:t>
            </a:r>
          </a:p>
          <a:p>
            <a:r>
              <a:rPr lang="id-ID" sz="1800" dirty="0" smtClean="0"/>
              <a:t>sehat </a:t>
            </a:r>
            <a:r>
              <a:rPr lang="id-ID" sz="1800" dirty="0"/>
              <a:t>jasmani dan rohani; </a:t>
            </a:r>
          </a:p>
          <a:p>
            <a:r>
              <a:rPr lang="id-ID" sz="1800" dirty="0" smtClean="0">
                <a:solidFill>
                  <a:srgbClr val="FF0000"/>
                </a:solidFill>
              </a:rPr>
              <a:t>berijazah </a:t>
            </a:r>
            <a:r>
              <a:rPr lang="id-ID" sz="1800" dirty="0">
                <a:solidFill>
                  <a:srgbClr val="FF0000"/>
                </a:solidFill>
              </a:rPr>
              <a:t>paling rendah sekolah lanjutan tingkat atas atau setara; </a:t>
            </a:r>
          </a:p>
          <a:p>
            <a:r>
              <a:rPr lang="id-ID" sz="1800" dirty="0" smtClean="0"/>
              <a:t>memiliki </a:t>
            </a:r>
            <a:r>
              <a:rPr lang="id-ID" sz="1800" dirty="0"/>
              <a:t>pengalaman dalam pelaksanaan tugas di bidang JF yang akan diduduki paling singkat 2 (dua) tahun; </a:t>
            </a:r>
          </a:p>
          <a:p>
            <a:r>
              <a:rPr lang="id-ID" sz="1800" dirty="0" smtClean="0"/>
              <a:t>nilai </a:t>
            </a:r>
            <a:r>
              <a:rPr lang="id-ID" sz="1800" dirty="0"/>
              <a:t>prestasi kerja paling sedikit bernilai baik dalam 2 (dua) tahun terakhir; dan </a:t>
            </a:r>
          </a:p>
          <a:p>
            <a:r>
              <a:rPr lang="id-ID" sz="1800" dirty="0" smtClean="0"/>
              <a:t>syarat </a:t>
            </a:r>
            <a:r>
              <a:rPr lang="id-ID" sz="1800" dirty="0"/>
              <a:t>lainnya yang ditetapkan oleh Menteri. </a:t>
            </a:r>
          </a:p>
          <a:p>
            <a:endParaRPr lang="id-ID" sz="1800" dirty="0"/>
          </a:p>
        </p:txBody>
      </p:sp>
    </p:spTree>
    <p:extLst>
      <p:ext uri="{BB962C8B-B14F-4D97-AF65-F5344CB8AC3E}">
        <p14:creationId xmlns:p14="http://schemas.microsoft.com/office/powerpoint/2010/main" xmlns="" val="24947016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5359462"/>
            <a:ext cx="2736304" cy="18139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762000" y="368818"/>
            <a:ext cx="8077200" cy="944628"/>
          </a:xfrm>
        </p:spPr>
        <p:txBody>
          <a:bodyPr>
            <a:normAutofit fontScale="90000"/>
          </a:bodyPr>
          <a:lstStyle/>
          <a:p>
            <a:r>
              <a:rPr lang="id-ID" b="1" dirty="0">
                <a:solidFill>
                  <a:srgbClr val="C00000"/>
                </a:solidFill>
              </a:rPr>
              <a:t/>
            </a:r>
            <a:br>
              <a:rPr lang="id-ID" b="1" dirty="0">
                <a:solidFill>
                  <a:srgbClr val="C00000"/>
                </a:solidFill>
              </a:rPr>
            </a:br>
            <a:r>
              <a:rPr lang="id-ID" b="1" dirty="0" smtClean="0">
                <a:solidFill>
                  <a:srgbClr val="C00000"/>
                </a:solidFill>
              </a:rPr>
              <a:t>PENGANGKATAN MELALUI PENYESUAIAN / INPASSING</a:t>
            </a:r>
            <a:endParaRPr lang="id-ID" b="1" dirty="0">
              <a:solidFill>
                <a:srgbClr val="C00000"/>
              </a:solidFill>
            </a:endParaRPr>
          </a:p>
        </p:txBody>
      </p:sp>
      <p:sp>
        <p:nvSpPr>
          <p:cNvPr id="3" name="Content Placeholder 2"/>
          <p:cNvSpPr>
            <a:spLocks noGrp="1"/>
          </p:cNvSpPr>
          <p:nvPr>
            <p:ph idx="1"/>
          </p:nvPr>
        </p:nvSpPr>
        <p:spPr/>
        <p:txBody>
          <a:bodyPr>
            <a:normAutofit fontScale="92500"/>
          </a:bodyPr>
          <a:lstStyle/>
          <a:p>
            <a:endParaRPr lang="id-ID" dirty="0"/>
          </a:p>
          <a:p>
            <a:r>
              <a:rPr lang="id-ID" dirty="0" smtClean="0"/>
              <a:t>Dapat </a:t>
            </a:r>
            <a:r>
              <a:rPr lang="id-ID" dirty="0"/>
              <a:t>dilakukan apabila PNS yang bersangkutan pada saat penetapan JF oleh Menteri memiliki pengalaman dan masih menjalankan tugas di bidang JF yang akan diduduki berdasarkan keputusan PyB. </a:t>
            </a:r>
          </a:p>
          <a:p>
            <a:r>
              <a:rPr lang="id-ID" dirty="0" smtClean="0"/>
              <a:t>Penyesuaian </a:t>
            </a:r>
            <a:r>
              <a:rPr lang="id-ID" dirty="0"/>
              <a:t>dilaksanakan 1 (satu) kali untuk paling lama 2 (dua) tahun sejak penetapan JF dengan mempertimbangkan kebutuhan Jabatan. </a:t>
            </a:r>
          </a:p>
          <a:p>
            <a:endParaRPr lang="id-ID" dirty="0"/>
          </a:p>
        </p:txBody>
      </p:sp>
      <p:sp>
        <p:nvSpPr>
          <p:cNvPr id="5" name="Round Diagonal Corner Rectangle 4"/>
          <p:cNvSpPr/>
          <p:nvPr/>
        </p:nvSpPr>
        <p:spPr>
          <a:xfrm>
            <a:off x="3491880" y="6093296"/>
            <a:ext cx="5112568" cy="497179"/>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IMPASSING – </a:t>
            </a:r>
            <a:r>
              <a:rPr lang="id-ID" dirty="0" smtClean="0"/>
              <a:t>PERMENPAN &amp; RB </a:t>
            </a:r>
            <a:r>
              <a:rPr lang="id-ID" dirty="0"/>
              <a:t>NO 26 TH 2016</a:t>
            </a:r>
          </a:p>
        </p:txBody>
      </p:sp>
    </p:spTree>
    <p:extLst>
      <p:ext uri="{BB962C8B-B14F-4D97-AF65-F5344CB8AC3E}">
        <p14:creationId xmlns:p14="http://schemas.microsoft.com/office/powerpoint/2010/main" xmlns="" val="35582290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Rectangle 1"/>
          <p:cNvSpPr/>
          <p:nvPr/>
        </p:nvSpPr>
        <p:spPr>
          <a:xfrm>
            <a:off x="762000" y="1981200"/>
            <a:ext cx="7696200" cy="2677656"/>
          </a:xfrm>
          <a:prstGeom prst="rect">
            <a:avLst/>
          </a:prstGeom>
        </p:spPr>
        <p:txBody>
          <a:bodyPr wrap="square">
            <a:spAutoFit/>
          </a:bodyPr>
          <a:lstStyle/>
          <a:p>
            <a:pPr algn="ctr"/>
            <a:endParaRPr lang="en-US" sz="2400" dirty="0" smtClean="0">
              <a:solidFill>
                <a:srgbClr val="FFFF00"/>
              </a:solidFill>
            </a:endParaRPr>
          </a:p>
          <a:p>
            <a:pPr algn="ctr"/>
            <a:r>
              <a:rPr lang="en-US" sz="2400" dirty="0" smtClean="0">
                <a:solidFill>
                  <a:srgbClr val="FFFF00"/>
                </a:solidFill>
              </a:rPr>
              <a:t> </a:t>
            </a:r>
            <a:r>
              <a:rPr lang="en-US" sz="2400" dirty="0" smtClean="0"/>
              <a:t>PERATURAN MENTERI PENDAYAGUNAAN APARATUR NEGARA DAN REFORMASI BIROKRASI REPUBLIK INDONESIA </a:t>
            </a:r>
          </a:p>
          <a:p>
            <a:pPr algn="ctr"/>
            <a:r>
              <a:rPr lang="en-US" sz="2400" dirty="0" smtClean="0"/>
              <a:t>NOMOR 26 TAHUN 2016 </a:t>
            </a:r>
          </a:p>
          <a:p>
            <a:pPr algn="ctr"/>
            <a:r>
              <a:rPr lang="en-US" sz="2400" dirty="0" smtClean="0"/>
              <a:t>TENTANG </a:t>
            </a:r>
          </a:p>
          <a:p>
            <a:pPr algn="ctr"/>
            <a:r>
              <a:rPr lang="sv-SE" sz="2400" dirty="0" smtClean="0"/>
              <a:t>PENGANGKATAN PEGAWAI NEGERI SIPIL DALAM JABATAN FUNGSIONAL MELALUI PENYESUAIAN/</a:t>
            </a:r>
            <a:r>
              <a:rPr lang="sv-SE" sz="2400" i="1" dirty="0" smtClean="0"/>
              <a:t>INPASSING </a:t>
            </a:r>
            <a:endParaRPr lang="en-US" sz="2400" dirty="0"/>
          </a:p>
        </p:txBody>
      </p:sp>
      <p:pic>
        <p:nvPicPr>
          <p:cNvPr id="1026" name="Picture 2"/>
          <p:cNvPicPr>
            <a:picLocks noChangeAspect="1" noChangeArrowheads="1"/>
          </p:cNvPicPr>
          <p:nvPr/>
        </p:nvPicPr>
        <p:blipFill>
          <a:blip r:embed="rId2"/>
          <a:srcRect/>
          <a:stretch>
            <a:fillRect/>
          </a:stretch>
        </p:blipFill>
        <p:spPr bwMode="auto">
          <a:xfrm>
            <a:off x="3733801" y="409833"/>
            <a:ext cx="1600199" cy="1723767"/>
          </a:xfrm>
          <a:prstGeom prst="rect">
            <a:avLst/>
          </a:prstGeom>
          <a:noFill/>
          <a:ln w="9525">
            <a:noFill/>
            <a:miter lim="800000"/>
            <a:headEnd/>
            <a:tailEnd/>
          </a:ln>
          <a:effectLst/>
        </p:spPr>
      </p:pic>
      <p:sp>
        <p:nvSpPr>
          <p:cNvPr id="4" name="Rectangle 3"/>
          <p:cNvSpPr/>
          <p:nvPr/>
        </p:nvSpPr>
        <p:spPr>
          <a:xfrm>
            <a:off x="2286000" y="5410200"/>
            <a:ext cx="4572000" cy="646331"/>
          </a:xfrm>
          <a:prstGeom prst="rect">
            <a:avLst/>
          </a:prstGeom>
        </p:spPr>
        <p:txBody>
          <a:bodyPr>
            <a:spAutoFit/>
          </a:bodyPr>
          <a:lstStyle/>
          <a:p>
            <a:r>
              <a:rPr lang="en-US" dirty="0" err="1" smtClean="0"/>
              <a:t>Ditetapkan</a:t>
            </a:r>
            <a:r>
              <a:rPr lang="en-US" dirty="0" smtClean="0"/>
              <a:t> </a:t>
            </a:r>
            <a:r>
              <a:rPr lang="en-US" dirty="0" err="1" smtClean="0"/>
              <a:t>di</a:t>
            </a:r>
            <a:r>
              <a:rPr lang="en-US" dirty="0" smtClean="0"/>
              <a:t> Jakarta 7 </a:t>
            </a:r>
            <a:r>
              <a:rPr lang="en-US" dirty="0" err="1" smtClean="0"/>
              <a:t>Desember</a:t>
            </a:r>
            <a:r>
              <a:rPr lang="en-US" dirty="0" smtClean="0"/>
              <a:t> 2016 </a:t>
            </a:r>
          </a:p>
          <a:p>
            <a:r>
              <a:rPr lang="en-US" dirty="0" err="1" smtClean="0"/>
              <a:t>Diundangkan</a:t>
            </a:r>
            <a:r>
              <a:rPr lang="en-US" dirty="0" smtClean="0"/>
              <a:t> </a:t>
            </a:r>
            <a:r>
              <a:rPr lang="en-US" dirty="0" err="1" smtClean="0"/>
              <a:t>di</a:t>
            </a:r>
            <a:r>
              <a:rPr lang="en-US" dirty="0" smtClean="0"/>
              <a:t> Jakarta  21 </a:t>
            </a:r>
            <a:r>
              <a:rPr lang="en-US" dirty="0" err="1" smtClean="0"/>
              <a:t>Desember</a:t>
            </a:r>
            <a:r>
              <a:rPr lang="en-US" dirty="0" smtClean="0"/>
              <a:t> 2016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7924800" cy="1569660"/>
          </a:xfrm>
          <a:prstGeom prst="rect">
            <a:avLst/>
          </a:prstGeom>
        </p:spPr>
        <p:txBody>
          <a:bodyPr wrap="square">
            <a:spAutoFit/>
          </a:bodyPr>
          <a:lstStyle/>
          <a:p>
            <a:endParaRPr lang="en-US" sz="2400" dirty="0" smtClean="0"/>
          </a:p>
          <a:p>
            <a:r>
              <a:rPr lang="en-US" sz="2400" b="1" dirty="0" err="1" smtClean="0">
                <a:solidFill>
                  <a:srgbClr val="C00000"/>
                </a:solidFill>
              </a:rPr>
              <a:t>Jabatan</a:t>
            </a:r>
            <a:r>
              <a:rPr lang="en-US" sz="2400" b="1" dirty="0" smtClean="0">
                <a:solidFill>
                  <a:srgbClr val="C00000"/>
                </a:solidFill>
              </a:rPr>
              <a:t> </a:t>
            </a:r>
            <a:r>
              <a:rPr lang="en-US" sz="2400" b="1" dirty="0" err="1" smtClean="0">
                <a:solidFill>
                  <a:srgbClr val="C00000"/>
                </a:solidFill>
              </a:rPr>
              <a:t>Fungsional</a:t>
            </a:r>
            <a:r>
              <a:rPr lang="en-US" sz="2400" b="1" dirty="0" smtClean="0">
                <a:solidFill>
                  <a:srgbClr val="C00000"/>
                </a:solidFill>
              </a:rPr>
              <a:t> </a:t>
            </a:r>
            <a:r>
              <a:rPr lang="en-US" sz="2400" dirty="0" err="1" smtClean="0"/>
              <a:t>adalah</a:t>
            </a:r>
            <a:r>
              <a:rPr lang="en-US" sz="2400" dirty="0" smtClean="0"/>
              <a:t> </a:t>
            </a:r>
            <a:r>
              <a:rPr lang="en-US" sz="2400" dirty="0" err="1" smtClean="0"/>
              <a:t>sekelompok</a:t>
            </a:r>
            <a:r>
              <a:rPr lang="en-US" sz="2400" dirty="0" smtClean="0"/>
              <a:t> </a:t>
            </a:r>
            <a:r>
              <a:rPr lang="en-US" sz="2400" dirty="0" err="1" smtClean="0"/>
              <a:t>jabatan</a:t>
            </a:r>
            <a:r>
              <a:rPr lang="en-US" sz="2400" dirty="0" smtClean="0"/>
              <a:t> yang </a:t>
            </a:r>
            <a:r>
              <a:rPr lang="en-US" sz="2400" dirty="0" err="1" smtClean="0"/>
              <a:t>berisi</a:t>
            </a:r>
            <a:r>
              <a:rPr lang="en-US" sz="2400" dirty="0" smtClean="0"/>
              <a:t> </a:t>
            </a:r>
            <a:r>
              <a:rPr lang="en-US" sz="2400" dirty="0" err="1" smtClean="0"/>
              <a:t>fungsi</a:t>
            </a:r>
            <a:r>
              <a:rPr lang="en-US" sz="2400" dirty="0" smtClean="0"/>
              <a:t> </a:t>
            </a:r>
            <a:r>
              <a:rPr lang="en-US" sz="2400" dirty="0" err="1" smtClean="0"/>
              <a:t>dan</a:t>
            </a:r>
            <a:r>
              <a:rPr lang="en-US" sz="2400" dirty="0" smtClean="0"/>
              <a:t> </a:t>
            </a:r>
            <a:r>
              <a:rPr lang="en-US" sz="2400" dirty="0" err="1" smtClean="0"/>
              <a:t>tugas</a:t>
            </a:r>
            <a:r>
              <a:rPr lang="en-US" sz="2400" dirty="0" smtClean="0"/>
              <a:t> </a:t>
            </a:r>
            <a:r>
              <a:rPr lang="en-US" sz="2400" dirty="0" err="1" smtClean="0"/>
              <a:t>berkaitan</a:t>
            </a:r>
            <a:r>
              <a:rPr lang="en-US" sz="2400" dirty="0" smtClean="0"/>
              <a:t> </a:t>
            </a:r>
            <a:r>
              <a:rPr lang="en-US" sz="2400" dirty="0" err="1" smtClean="0"/>
              <a:t>dengan</a:t>
            </a:r>
            <a:r>
              <a:rPr lang="en-US" sz="2400" dirty="0" smtClean="0"/>
              <a:t> </a:t>
            </a:r>
            <a:r>
              <a:rPr lang="en-US" sz="2400" dirty="0" err="1" smtClean="0"/>
              <a:t>pelayanan</a:t>
            </a:r>
            <a:r>
              <a:rPr lang="en-US" sz="2400" dirty="0" smtClean="0"/>
              <a:t> </a:t>
            </a:r>
            <a:r>
              <a:rPr lang="en-US" sz="2400" dirty="0" err="1" smtClean="0"/>
              <a:t>fungsional</a:t>
            </a:r>
            <a:r>
              <a:rPr lang="en-US" sz="2400" dirty="0" smtClean="0"/>
              <a:t> yang </a:t>
            </a:r>
            <a:r>
              <a:rPr lang="en-US" sz="2400" dirty="0" err="1" smtClean="0"/>
              <a:t>berdasarkan</a:t>
            </a:r>
            <a:r>
              <a:rPr lang="en-US" sz="2400" dirty="0" smtClean="0"/>
              <a:t> </a:t>
            </a:r>
            <a:r>
              <a:rPr lang="en-US" sz="2400" dirty="0" err="1" smtClean="0"/>
              <a:t>pada</a:t>
            </a:r>
            <a:r>
              <a:rPr lang="en-US" sz="2400" dirty="0" smtClean="0"/>
              <a:t> </a:t>
            </a:r>
            <a:r>
              <a:rPr lang="en-US" sz="2400" dirty="0" err="1" smtClean="0"/>
              <a:t>keahlian</a:t>
            </a:r>
            <a:r>
              <a:rPr lang="en-US" sz="2400" dirty="0" smtClean="0"/>
              <a:t> </a:t>
            </a:r>
            <a:r>
              <a:rPr lang="en-US" sz="2400" dirty="0" err="1" smtClean="0"/>
              <a:t>dan</a:t>
            </a:r>
            <a:r>
              <a:rPr lang="en-US" sz="2400" dirty="0" smtClean="0"/>
              <a:t> </a:t>
            </a:r>
            <a:r>
              <a:rPr lang="en-US" sz="2400" dirty="0" err="1" smtClean="0"/>
              <a:t>keterampilan</a:t>
            </a:r>
            <a:r>
              <a:rPr lang="en-US" sz="2400" dirty="0" smtClean="0"/>
              <a:t> </a:t>
            </a:r>
            <a:r>
              <a:rPr lang="en-US" sz="2400" dirty="0" err="1" smtClean="0"/>
              <a:t>tertentu</a:t>
            </a:r>
            <a:r>
              <a:rPr lang="en-US" sz="2400" dirty="0" smtClean="0"/>
              <a:t>. </a:t>
            </a:r>
          </a:p>
        </p:txBody>
      </p:sp>
      <p:sp>
        <p:nvSpPr>
          <p:cNvPr id="3" name="TextBox 2"/>
          <p:cNvSpPr txBox="1"/>
          <p:nvPr/>
        </p:nvSpPr>
        <p:spPr>
          <a:xfrm>
            <a:off x="609600" y="228600"/>
            <a:ext cx="2119170" cy="523220"/>
          </a:xfrm>
          <a:prstGeom prst="rect">
            <a:avLst/>
          </a:prstGeom>
          <a:noFill/>
        </p:spPr>
        <p:txBody>
          <a:bodyPr wrap="none" rtlCol="0">
            <a:spAutoFit/>
          </a:bodyPr>
          <a:lstStyle/>
          <a:p>
            <a:r>
              <a:rPr lang="en-US" sz="2800" b="1" dirty="0" smtClean="0">
                <a:solidFill>
                  <a:srgbClr val="C00000"/>
                </a:solidFill>
              </a:rPr>
              <a:t>PENGERTIAN</a:t>
            </a:r>
            <a:endParaRPr lang="en-US" sz="2800" b="1" dirty="0">
              <a:solidFill>
                <a:srgbClr val="C00000"/>
              </a:solidFill>
            </a:endParaRPr>
          </a:p>
        </p:txBody>
      </p:sp>
      <p:sp>
        <p:nvSpPr>
          <p:cNvPr id="4" name="Rectangle 3"/>
          <p:cNvSpPr/>
          <p:nvPr/>
        </p:nvSpPr>
        <p:spPr>
          <a:xfrm>
            <a:off x="609600" y="2011740"/>
            <a:ext cx="7391400" cy="1569660"/>
          </a:xfrm>
          <a:prstGeom prst="rect">
            <a:avLst/>
          </a:prstGeom>
        </p:spPr>
        <p:txBody>
          <a:bodyPr wrap="square">
            <a:spAutoFit/>
          </a:bodyPr>
          <a:lstStyle/>
          <a:p>
            <a:endParaRPr lang="en-US" sz="2400" dirty="0" smtClean="0"/>
          </a:p>
          <a:p>
            <a:r>
              <a:rPr lang="en-US" sz="2400" b="1" dirty="0" err="1" smtClean="0">
                <a:solidFill>
                  <a:srgbClr val="C00000"/>
                </a:solidFill>
              </a:rPr>
              <a:t>Pejabat</a:t>
            </a:r>
            <a:r>
              <a:rPr lang="en-US" sz="2400" b="1" dirty="0" smtClean="0">
                <a:solidFill>
                  <a:srgbClr val="C00000"/>
                </a:solidFill>
              </a:rPr>
              <a:t> </a:t>
            </a:r>
            <a:r>
              <a:rPr lang="en-US" sz="2400" b="1" dirty="0" err="1" smtClean="0">
                <a:solidFill>
                  <a:srgbClr val="C00000"/>
                </a:solidFill>
              </a:rPr>
              <a:t>Fungsional</a:t>
            </a:r>
            <a:r>
              <a:rPr lang="en-US" sz="2400" b="1" dirty="0" smtClean="0">
                <a:solidFill>
                  <a:srgbClr val="C00000"/>
                </a:solidFill>
              </a:rPr>
              <a:t> </a:t>
            </a:r>
            <a:r>
              <a:rPr lang="en-US" sz="2400" dirty="0" err="1" smtClean="0"/>
              <a:t>adalah</a:t>
            </a:r>
            <a:r>
              <a:rPr lang="en-US" sz="2400" dirty="0" smtClean="0"/>
              <a:t> </a:t>
            </a:r>
            <a:r>
              <a:rPr lang="en-US" sz="2400" dirty="0" err="1" smtClean="0"/>
              <a:t>pegawai</a:t>
            </a:r>
            <a:r>
              <a:rPr lang="en-US" sz="2400" dirty="0" smtClean="0"/>
              <a:t> </a:t>
            </a:r>
            <a:r>
              <a:rPr lang="en-US" sz="2400" dirty="0" err="1" smtClean="0"/>
              <a:t>Aparatur</a:t>
            </a:r>
            <a:r>
              <a:rPr lang="en-US" sz="2400" dirty="0" smtClean="0"/>
              <a:t> </a:t>
            </a:r>
            <a:r>
              <a:rPr lang="en-US" sz="2400" dirty="0" err="1" smtClean="0"/>
              <a:t>Sipil</a:t>
            </a:r>
            <a:r>
              <a:rPr lang="en-US" sz="2400" dirty="0" smtClean="0"/>
              <a:t> Negara yang </a:t>
            </a:r>
            <a:r>
              <a:rPr lang="en-US" sz="2400" dirty="0" err="1" smtClean="0"/>
              <a:t>menduduki</a:t>
            </a:r>
            <a:r>
              <a:rPr lang="en-US" sz="2400" dirty="0" smtClean="0"/>
              <a:t> </a:t>
            </a:r>
            <a:r>
              <a:rPr lang="en-US" sz="2400" dirty="0" err="1" smtClean="0"/>
              <a:t>Jabatan</a:t>
            </a:r>
            <a:r>
              <a:rPr lang="en-US" sz="2400" dirty="0" smtClean="0"/>
              <a:t> </a:t>
            </a:r>
            <a:r>
              <a:rPr lang="en-US" sz="2400" dirty="0" err="1" smtClean="0"/>
              <a:t>Fungsional</a:t>
            </a:r>
            <a:r>
              <a:rPr lang="en-US" sz="2400" dirty="0" smtClean="0"/>
              <a:t> </a:t>
            </a:r>
            <a:r>
              <a:rPr lang="en-US" sz="2400" dirty="0" err="1" smtClean="0"/>
              <a:t>pada</a:t>
            </a:r>
            <a:r>
              <a:rPr lang="en-US" sz="2400" dirty="0" smtClean="0"/>
              <a:t> </a:t>
            </a:r>
            <a:r>
              <a:rPr lang="en-US" sz="2400" dirty="0" err="1" smtClean="0"/>
              <a:t>instansi</a:t>
            </a:r>
            <a:r>
              <a:rPr lang="en-US" sz="2400" dirty="0" smtClean="0"/>
              <a:t> </a:t>
            </a:r>
            <a:r>
              <a:rPr lang="en-US" sz="2400" dirty="0" err="1" smtClean="0"/>
              <a:t>pemerintah</a:t>
            </a:r>
            <a:r>
              <a:rPr lang="en-US" sz="2400" dirty="0" smtClean="0"/>
              <a:t>. </a:t>
            </a:r>
          </a:p>
        </p:txBody>
      </p:sp>
      <p:sp>
        <p:nvSpPr>
          <p:cNvPr id="5" name="Rectangle 4"/>
          <p:cNvSpPr/>
          <p:nvPr/>
        </p:nvSpPr>
        <p:spPr>
          <a:xfrm>
            <a:off x="609600" y="3352800"/>
            <a:ext cx="7239000" cy="1569660"/>
          </a:xfrm>
          <a:prstGeom prst="rect">
            <a:avLst/>
          </a:prstGeom>
        </p:spPr>
        <p:txBody>
          <a:bodyPr wrap="square">
            <a:spAutoFit/>
          </a:bodyPr>
          <a:lstStyle/>
          <a:p>
            <a:endParaRPr lang="en-US" sz="2400" dirty="0" smtClean="0"/>
          </a:p>
          <a:p>
            <a:r>
              <a:rPr lang="en-US" sz="2400" b="1" dirty="0" err="1" smtClean="0">
                <a:solidFill>
                  <a:srgbClr val="C00000"/>
                </a:solidFill>
              </a:rPr>
              <a:t>Instansi</a:t>
            </a:r>
            <a:r>
              <a:rPr lang="en-US" sz="2400" b="1" dirty="0" smtClean="0">
                <a:solidFill>
                  <a:srgbClr val="C00000"/>
                </a:solidFill>
              </a:rPr>
              <a:t> Pembina </a:t>
            </a:r>
            <a:r>
              <a:rPr lang="en-US" sz="2400" dirty="0" err="1" smtClean="0"/>
              <a:t>adalah</a:t>
            </a:r>
            <a:r>
              <a:rPr lang="en-US" sz="2400" dirty="0" smtClean="0"/>
              <a:t> </a:t>
            </a:r>
            <a:r>
              <a:rPr lang="en-US" sz="2400" dirty="0" err="1" smtClean="0"/>
              <a:t>kementerian</a:t>
            </a:r>
            <a:r>
              <a:rPr lang="en-US" sz="2400" dirty="0" smtClean="0"/>
              <a:t>/</a:t>
            </a:r>
            <a:r>
              <a:rPr lang="en-US" sz="2400" dirty="0" err="1" smtClean="0"/>
              <a:t>lembaga</a:t>
            </a:r>
            <a:r>
              <a:rPr lang="en-US" sz="2400" dirty="0" smtClean="0"/>
              <a:t> yang </a:t>
            </a:r>
            <a:r>
              <a:rPr lang="en-US" sz="2400" dirty="0" err="1" smtClean="0"/>
              <a:t>menyelenggarakan</a:t>
            </a:r>
            <a:r>
              <a:rPr lang="en-US" sz="2400" dirty="0" smtClean="0"/>
              <a:t> </a:t>
            </a:r>
            <a:r>
              <a:rPr lang="en-US" sz="2400" dirty="0" err="1" smtClean="0"/>
              <a:t>urusan</a:t>
            </a:r>
            <a:r>
              <a:rPr lang="en-US" sz="2400" dirty="0" smtClean="0"/>
              <a:t> </a:t>
            </a:r>
            <a:r>
              <a:rPr lang="en-US" sz="2400" dirty="0" err="1" smtClean="0"/>
              <a:t>pemerintahan</a:t>
            </a:r>
            <a:r>
              <a:rPr lang="en-US" sz="2400" dirty="0" smtClean="0"/>
              <a:t> </a:t>
            </a:r>
            <a:r>
              <a:rPr lang="en-US" sz="2400" dirty="0" err="1" smtClean="0"/>
              <a:t>di</a:t>
            </a:r>
            <a:r>
              <a:rPr lang="en-US" sz="2400" dirty="0" smtClean="0"/>
              <a:t> </a:t>
            </a:r>
            <a:r>
              <a:rPr lang="en-US" sz="2400" dirty="0" err="1" smtClean="0"/>
              <a:t>bidang</a:t>
            </a:r>
            <a:r>
              <a:rPr lang="en-US" sz="2400" dirty="0" smtClean="0"/>
              <a:t> </a:t>
            </a:r>
            <a:r>
              <a:rPr lang="en-US" sz="2400" dirty="0" err="1" smtClean="0"/>
              <a:t>sesuai</a:t>
            </a:r>
            <a:r>
              <a:rPr lang="en-US" sz="2400" dirty="0" smtClean="0"/>
              <a:t> </a:t>
            </a:r>
            <a:r>
              <a:rPr lang="en-US" sz="2400" dirty="0" err="1" smtClean="0"/>
              <a:t>dengan</a:t>
            </a:r>
            <a:r>
              <a:rPr lang="en-US" sz="2400" dirty="0" smtClean="0"/>
              <a:t> </a:t>
            </a:r>
            <a:r>
              <a:rPr lang="en-US" sz="2400" dirty="0" err="1" smtClean="0"/>
              <a:t>Jabatan</a:t>
            </a:r>
            <a:r>
              <a:rPr lang="en-US" sz="2400" dirty="0" smtClean="0"/>
              <a:t> </a:t>
            </a:r>
            <a:r>
              <a:rPr lang="en-US" sz="2400" dirty="0" err="1" smtClean="0"/>
              <a:t>Fungsional</a:t>
            </a:r>
            <a:r>
              <a:rPr lang="en-US" sz="2400" dirty="0" smtClean="0"/>
              <a:t>. </a:t>
            </a:r>
          </a:p>
        </p:txBody>
      </p:sp>
      <p:sp>
        <p:nvSpPr>
          <p:cNvPr id="6" name="Rectangle 5"/>
          <p:cNvSpPr/>
          <p:nvPr/>
        </p:nvSpPr>
        <p:spPr>
          <a:xfrm>
            <a:off x="609600" y="4724400"/>
            <a:ext cx="7315200" cy="1938992"/>
          </a:xfrm>
          <a:prstGeom prst="rect">
            <a:avLst/>
          </a:prstGeom>
        </p:spPr>
        <p:txBody>
          <a:bodyPr wrap="square">
            <a:spAutoFit/>
          </a:bodyPr>
          <a:lstStyle/>
          <a:p>
            <a:endParaRPr lang="en-US" sz="2400" dirty="0" smtClean="0"/>
          </a:p>
          <a:p>
            <a:r>
              <a:rPr lang="en-US" sz="2400" b="1" dirty="0" err="1" smtClean="0">
                <a:solidFill>
                  <a:srgbClr val="C00000"/>
                </a:solidFill>
              </a:rPr>
              <a:t>Penyesuaian</a:t>
            </a:r>
            <a:r>
              <a:rPr lang="en-US" sz="2400" b="1" dirty="0" smtClean="0">
                <a:solidFill>
                  <a:srgbClr val="C00000"/>
                </a:solidFill>
              </a:rPr>
              <a:t>/</a:t>
            </a:r>
            <a:r>
              <a:rPr lang="en-US" sz="2400" b="1" i="1" dirty="0" err="1" smtClean="0">
                <a:solidFill>
                  <a:srgbClr val="C00000"/>
                </a:solidFill>
              </a:rPr>
              <a:t>Inpassing</a:t>
            </a:r>
            <a:r>
              <a:rPr lang="en-US" sz="2400" b="1" i="1" dirty="0" smtClean="0">
                <a:solidFill>
                  <a:srgbClr val="C00000"/>
                </a:solidFill>
              </a:rPr>
              <a:t> </a:t>
            </a:r>
            <a:r>
              <a:rPr lang="en-US" sz="2400" dirty="0" err="1" smtClean="0"/>
              <a:t>adalah</a:t>
            </a:r>
            <a:r>
              <a:rPr lang="en-US" sz="2400" dirty="0" smtClean="0"/>
              <a:t> </a:t>
            </a:r>
            <a:r>
              <a:rPr lang="en-US" sz="2400" dirty="0" err="1" smtClean="0"/>
              <a:t>proses</a:t>
            </a:r>
            <a:r>
              <a:rPr lang="en-US" sz="2400" dirty="0" smtClean="0"/>
              <a:t> </a:t>
            </a:r>
            <a:r>
              <a:rPr lang="en-US" sz="2400" dirty="0" err="1" smtClean="0"/>
              <a:t>pengangkatan</a:t>
            </a:r>
            <a:r>
              <a:rPr lang="en-US" sz="2400" dirty="0" smtClean="0"/>
              <a:t> PNS </a:t>
            </a:r>
            <a:r>
              <a:rPr lang="en-US" sz="2400" dirty="0" err="1" smtClean="0"/>
              <a:t>dalam</a:t>
            </a:r>
            <a:r>
              <a:rPr lang="en-US" sz="2400" dirty="0" smtClean="0"/>
              <a:t> </a:t>
            </a:r>
            <a:r>
              <a:rPr lang="en-US" sz="2400" dirty="0" err="1" smtClean="0"/>
              <a:t>Jabatan</a:t>
            </a:r>
            <a:r>
              <a:rPr lang="en-US" sz="2400" dirty="0" smtClean="0"/>
              <a:t> </a:t>
            </a:r>
            <a:r>
              <a:rPr lang="en-US" sz="2400" dirty="0" err="1" smtClean="0"/>
              <a:t>Fungsional</a:t>
            </a:r>
            <a:r>
              <a:rPr lang="en-US" sz="2400" dirty="0" smtClean="0"/>
              <a:t> </a:t>
            </a:r>
            <a:r>
              <a:rPr lang="en-US" sz="2400" dirty="0" err="1" smtClean="0"/>
              <a:t>guna</a:t>
            </a:r>
            <a:r>
              <a:rPr lang="en-US" sz="2400" dirty="0" smtClean="0"/>
              <a:t> </a:t>
            </a:r>
            <a:r>
              <a:rPr lang="en-US" sz="2400" dirty="0" err="1" smtClean="0"/>
              <a:t>memenuhi</a:t>
            </a:r>
            <a:r>
              <a:rPr lang="en-US" sz="2400" dirty="0" smtClean="0"/>
              <a:t> </a:t>
            </a:r>
            <a:r>
              <a:rPr lang="en-US" sz="2400" dirty="0" err="1" smtClean="0"/>
              <a:t>kebutuhan</a:t>
            </a:r>
            <a:r>
              <a:rPr lang="en-US" sz="2400" dirty="0" smtClean="0"/>
              <a:t> </a:t>
            </a:r>
            <a:r>
              <a:rPr lang="en-US" sz="2400" dirty="0" err="1" smtClean="0"/>
              <a:t>organisasi</a:t>
            </a:r>
            <a:r>
              <a:rPr lang="en-US" sz="2400" dirty="0" smtClean="0"/>
              <a:t> </a:t>
            </a:r>
            <a:r>
              <a:rPr lang="en-US" sz="2400" dirty="0" err="1" smtClean="0"/>
              <a:t>sesuai</a:t>
            </a:r>
            <a:r>
              <a:rPr lang="en-US" sz="2400" dirty="0" smtClean="0"/>
              <a:t> </a:t>
            </a:r>
            <a:r>
              <a:rPr lang="en-US" sz="2400" dirty="0" err="1" smtClean="0"/>
              <a:t>dengan</a:t>
            </a:r>
            <a:r>
              <a:rPr lang="en-US" sz="2400" dirty="0" smtClean="0"/>
              <a:t> </a:t>
            </a:r>
            <a:r>
              <a:rPr lang="en-US" sz="2400" dirty="0" err="1" smtClean="0"/>
              <a:t>ketentuan</a:t>
            </a:r>
            <a:r>
              <a:rPr lang="en-US" sz="2400" dirty="0" smtClean="0"/>
              <a:t> </a:t>
            </a:r>
            <a:r>
              <a:rPr lang="en-US" sz="2400" dirty="0" err="1" smtClean="0"/>
              <a:t>peraturan</a:t>
            </a:r>
            <a:r>
              <a:rPr lang="en-US" sz="2400" dirty="0" smtClean="0"/>
              <a:t> </a:t>
            </a:r>
            <a:r>
              <a:rPr lang="en-US" sz="2400" dirty="0" err="1" smtClean="0"/>
              <a:t>perundangan</a:t>
            </a:r>
            <a:r>
              <a:rPr lang="en-US" sz="2400" dirty="0" smtClean="0"/>
              <a:t> </a:t>
            </a:r>
            <a:r>
              <a:rPr lang="en-US" sz="2400" dirty="0" err="1" smtClean="0"/>
              <a:t>dalam</a:t>
            </a:r>
            <a:r>
              <a:rPr lang="en-US" sz="2400" dirty="0" smtClean="0"/>
              <a:t> </a:t>
            </a:r>
            <a:r>
              <a:rPr lang="en-US" sz="2400" dirty="0" err="1" smtClean="0"/>
              <a:t>jangka</a:t>
            </a:r>
            <a:r>
              <a:rPr lang="en-US" sz="2400" dirty="0" smtClean="0"/>
              <a:t> </a:t>
            </a:r>
            <a:r>
              <a:rPr lang="en-US" sz="2400" dirty="0" err="1" smtClean="0"/>
              <a:t>waktu</a:t>
            </a:r>
            <a:r>
              <a:rPr lang="en-US" sz="2400" dirty="0" smtClean="0"/>
              <a:t> </a:t>
            </a:r>
            <a:r>
              <a:rPr lang="en-US" sz="2400" dirty="0" err="1" smtClean="0"/>
              <a:t>tertentu</a:t>
            </a:r>
            <a:r>
              <a:rPr lang="en-US" sz="2400"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153400" cy="1569660"/>
          </a:xfrm>
          <a:prstGeom prst="rect">
            <a:avLst/>
          </a:prstGeom>
        </p:spPr>
        <p:txBody>
          <a:bodyPr wrap="square">
            <a:spAutoFit/>
          </a:bodyPr>
          <a:lstStyle/>
          <a:p>
            <a:endParaRPr lang="en-US" sz="2400" b="1" dirty="0" smtClean="0">
              <a:solidFill>
                <a:srgbClr val="C00000"/>
              </a:solidFill>
            </a:endParaRPr>
          </a:p>
          <a:p>
            <a:r>
              <a:rPr lang="en-US" sz="2400" b="1" dirty="0" err="1" smtClean="0">
                <a:solidFill>
                  <a:srgbClr val="C00000"/>
                </a:solidFill>
              </a:rPr>
              <a:t>Penyesuaian</a:t>
            </a:r>
            <a:r>
              <a:rPr lang="en-US" sz="2400" b="1" dirty="0" smtClean="0">
                <a:solidFill>
                  <a:srgbClr val="C00000"/>
                </a:solidFill>
              </a:rPr>
              <a:t>/</a:t>
            </a:r>
            <a:r>
              <a:rPr lang="en-US" sz="2400" b="1" i="1" dirty="0" err="1" smtClean="0">
                <a:solidFill>
                  <a:srgbClr val="C00000"/>
                </a:solidFill>
              </a:rPr>
              <a:t>Inpassing</a:t>
            </a:r>
            <a:r>
              <a:rPr lang="en-US" sz="2400" b="1" i="1" dirty="0" smtClean="0">
                <a:solidFill>
                  <a:srgbClr val="C00000"/>
                </a:solidFill>
              </a:rPr>
              <a:t> </a:t>
            </a:r>
            <a:r>
              <a:rPr lang="en-US" sz="2400" b="1" i="1" dirty="0" err="1" smtClean="0">
                <a:solidFill>
                  <a:srgbClr val="C00000"/>
                </a:solidFill>
              </a:rPr>
              <a:t>ke</a:t>
            </a:r>
            <a:r>
              <a:rPr lang="en-US" sz="2400" b="1" i="1" dirty="0" smtClean="0">
                <a:solidFill>
                  <a:srgbClr val="C00000"/>
                </a:solidFill>
              </a:rPr>
              <a:t> </a:t>
            </a:r>
            <a:r>
              <a:rPr lang="en-US" sz="2400" b="1" i="1" dirty="0" err="1" smtClean="0">
                <a:solidFill>
                  <a:srgbClr val="C00000"/>
                </a:solidFill>
              </a:rPr>
              <a:t>dalam</a:t>
            </a:r>
            <a:r>
              <a:rPr lang="en-US" sz="2400" b="1" i="1" dirty="0" smtClean="0">
                <a:solidFill>
                  <a:srgbClr val="C00000"/>
                </a:solidFill>
              </a:rPr>
              <a:t> </a:t>
            </a:r>
            <a:r>
              <a:rPr lang="en-US" sz="2400" b="1" i="1" dirty="0" err="1" smtClean="0">
                <a:solidFill>
                  <a:srgbClr val="C00000"/>
                </a:solidFill>
              </a:rPr>
              <a:t>Jabatan</a:t>
            </a:r>
            <a:r>
              <a:rPr lang="en-US" sz="2400" b="1" i="1" dirty="0" smtClean="0">
                <a:solidFill>
                  <a:srgbClr val="C00000"/>
                </a:solidFill>
              </a:rPr>
              <a:t> </a:t>
            </a:r>
            <a:r>
              <a:rPr lang="en-US" sz="2400" b="1" i="1" dirty="0" err="1" smtClean="0">
                <a:solidFill>
                  <a:srgbClr val="C00000"/>
                </a:solidFill>
              </a:rPr>
              <a:t>Fungsional</a:t>
            </a:r>
            <a:r>
              <a:rPr lang="en-US" sz="2400" b="1" i="1" dirty="0" smtClean="0">
                <a:solidFill>
                  <a:srgbClr val="C00000"/>
                </a:solidFill>
              </a:rPr>
              <a:t> </a:t>
            </a:r>
            <a:r>
              <a:rPr lang="en-US" sz="2400" b="1" i="1" dirty="0" err="1" smtClean="0">
                <a:solidFill>
                  <a:srgbClr val="C00000"/>
                </a:solidFill>
              </a:rPr>
              <a:t>keterampilan</a:t>
            </a:r>
            <a:r>
              <a:rPr lang="en-US" sz="2400" b="1" i="1" dirty="0" smtClean="0">
                <a:solidFill>
                  <a:srgbClr val="C00000"/>
                </a:solidFill>
              </a:rPr>
              <a:t> </a:t>
            </a:r>
            <a:r>
              <a:rPr lang="en-US" sz="2400" b="1" i="1" dirty="0" err="1" smtClean="0">
                <a:solidFill>
                  <a:srgbClr val="C00000"/>
                </a:solidFill>
              </a:rPr>
              <a:t>atau</a:t>
            </a:r>
            <a:r>
              <a:rPr lang="en-US" sz="2400" b="1" i="1" dirty="0" smtClean="0">
                <a:solidFill>
                  <a:srgbClr val="C00000"/>
                </a:solidFill>
              </a:rPr>
              <a:t> </a:t>
            </a:r>
            <a:r>
              <a:rPr lang="en-US" sz="2400" b="1" i="1" dirty="0" err="1" smtClean="0">
                <a:solidFill>
                  <a:srgbClr val="C00000"/>
                </a:solidFill>
              </a:rPr>
              <a:t>keahlian</a:t>
            </a:r>
            <a:r>
              <a:rPr lang="en-US" sz="2400" b="1" i="1" dirty="0" smtClean="0">
                <a:solidFill>
                  <a:srgbClr val="C00000"/>
                </a:solidFill>
              </a:rPr>
              <a:t> </a:t>
            </a:r>
            <a:r>
              <a:rPr lang="en-US" sz="2400" b="1" i="1" dirty="0" err="1" smtClean="0">
                <a:solidFill>
                  <a:srgbClr val="C00000"/>
                </a:solidFill>
              </a:rPr>
              <a:t>pada</a:t>
            </a:r>
            <a:r>
              <a:rPr lang="en-US" sz="2400" b="1" i="1" dirty="0" smtClean="0">
                <a:solidFill>
                  <a:srgbClr val="C00000"/>
                </a:solidFill>
              </a:rPr>
              <a:t> </a:t>
            </a:r>
            <a:r>
              <a:rPr lang="en-US" sz="2400" b="1" i="1" dirty="0" err="1" smtClean="0">
                <a:solidFill>
                  <a:srgbClr val="C00000"/>
                </a:solidFill>
              </a:rPr>
              <a:t>kementerian</a:t>
            </a:r>
            <a:r>
              <a:rPr lang="en-US" sz="2400" b="1" i="1" dirty="0" smtClean="0">
                <a:solidFill>
                  <a:srgbClr val="C00000"/>
                </a:solidFill>
              </a:rPr>
              <a:t>/</a:t>
            </a:r>
            <a:r>
              <a:rPr lang="en-US" sz="2400" b="1" i="1" dirty="0" err="1" smtClean="0">
                <a:solidFill>
                  <a:srgbClr val="C00000"/>
                </a:solidFill>
              </a:rPr>
              <a:t>lembaga</a:t>
            </a:r>
            <a:r>
              <a:rPr lang="en-US" sz="2400" b="1" i="1" dirty="0" smtClean="0">
                <a:solidFill>
                  <a:srgbClr val="C00000"/>
                </a:solidFill>
              </a:rPr>
              <a:t> </a:t>
            </a:r>
            <a:r>
              <a:rPr lang="en-US" sz="2400" b="1" i="1" dirty="0" err="1" smtClean="0">
                <a:solidFill>
                  <a:srgbClr val="C00000"/>
                </a:solidFill>
              </a:rPr>
              <a:t>dan</a:t>
            </a:r>
            <a:r>
              <a:rPr lang="en-US" sz="2400" b="1" i="1" dirty="0" smtClean="0">
                <a:solidFill>
                  <a:srgbClr val="C00000"/>
                </a:solidFill>
              </a:rPr>
              <a:t> </a:t>
            </a:r>
            <a:r>
              <a:rPr lang="en-US" sz="2400" b="1" i="1" dirty="0" err="1" smtClean="0">
                <a:solidFill>
                  <a:srgbClr val="C00000"/>
                </a:solidFill>
              </a:rPr>
              <a:t>pemerintah</a:t>
            </a:r>
            <a:r>
              <a:rPr lang="en-US" sz="2400" b="1" i="1" dirty="0" smtClean="0">
                <a:solidFill>
                  <a:srgbClr val="C00000"/>
                </a:solidFill>
              </a:rPr>
              <a:t> </a:t>
            </a:r>
            <a:r>
              <a:rPr lang="en-US" sz="2400" b="1" i="1" dirty="0" err="1" smtClean="0">
                <a:solidFill>
                  <a:srgbClr val="C00000"/>
                </a:solidFill>
              </a:rPr>
              <a:t>daerah</a:t>
            </a:r>
            <a:r>
              <a:rPr lang="en-US" sz="2400" b="1" i="1" dirty="0" smtClean="0">
                <a:solidFill>
                  <a:srgbClr val="C00000"/>
                </a:solidFill>
              </a:rPr>
              <a:t> </a:t>
            </a:r>
            <a:r>
              <a:rPr lang="en-US" sz="2400" b="1" i="1" dirty="0" err="1" smtClean="0">
                <a:solidFill>
                  <a:srgbClr val="C00000"/>
                </a:solidFill>
              </a:rPr>
              <a:t>ditujukan</a:t>
            </a:r>
            <a:r>
              <a:rPr lang="en-US" sz="2400" b="1" i="1" dirty="0" smtClean="0">
                <a:solidFill>
                  <a:srgbClr val="C00000"/>
                </a:solidFill>
              </a:rPr>
              <a:t> </a:t>
            </a:r>
            <a:r>
              <a:rPr lang="en-US" sz="2400" b="1" i="1" dirty="0" err="1" smtClean="0">
                <a:solidFill>
                  <a:srgbClr val="C00000"/>
                </a:solidFill>
              </a:rPr>
              <a:t>bagi</a:t>
            </a:r>
            <a:r>
              <a:rPr lang="en-US" sz="2400" b="1" i="1" dirty="0" smtClean="0">
                <a:solidFill>
                  <a:srgbClr val="C00000"/>
                </a:solidFill>
              </a:rPr>
              <a:t> </a:t>
            </a:r>
          </a:p>
        </p:txBody>
      </p:sp>
      <p:sp>
        <p:nvSpPr>
          <p:cNvPr id="3" name="Rectangle 2"/>
          <p:cNvSpPr/>
          <p:nvPr/>
        </p:nvSpPr>
        <p:spPr>
          <a:xfrm>
            <a:off x="838200" y="1667470"/>
            <a:ext cx="7772400" cy="923330"/>
          </a:xfrm>
          <a:prstGeom prst="rect">
            <a:avLst/>
          </a:prstGeom>
        </p:spPr>
        <p:txBody>
          <a:bodyPr wrap="square">
            <a:spAutoFit/>
          </a:bodyPr>
          <a:lstStyle/>
          <a:p>
            <a:endParaRPr lang="en-US" b="1" dirty="0" smtClean="0"/>
          </a:p>
          <a:p>
            <a:r>
              <a:rPr lang="en-US" b="1" dirty="0" smtClean="0"/>
              <a:t>PNS yang </a:t>
            </a:r>
            <a:r>
              <a:rPr lang="en-US" b="1" dirty="0" err="1" smtClean="0"/>
              <a:t>telah</a:t>
            </a:r>
            <a:r>
              <a:rPr lang="en-US" b="1" dirty="0" smtClean="0"/>
              <a:t> </a:t>
            </a:r>
            <a:r>
              <a:rPr lang="en-US" b="1" dirty="0" err="1" smtClean="0"/>
              <a:t>dan</a:t>
            </a:r>
            <a:r>
              <a:rPr lang="en-US" b="1" dirty="0" smtClean="0"/>
              <a:t> </a:t>
            </a:r>
            <a:r>
              <a:rPr lang="en-US" b="1" dirty="0" err="1" smtClean="0"/>
              <a:t>masih</a:t>
            </a:r>
            <a:r>
              <a:rPr lang="en-US" b="1" dirty="0" smtClean="0"/>
              <a:t> </a:t>
            </a:r>
            <a:r>
              <a:rPr lang="en-US" b="1" dirty="0" err="1" smtClean="0"/>
              <a:t>menjalankan</a:t>
            </a:r>
            <a:r>
              <a:rPr lang="en-US" b="1" dirty="0" smtClean="0"/>
              <a:t> </a:t>
            </a:r>
            <a:r>
              <a:rPr lang="en-US" b="1" dirty="0" err="1" smtClean="0"/>
              <a:t>tugas</a:t>
            </a:r>
            <a:r>
              <a:rPr lang="en-US" b="1" dirty="0" smtClean="0"/>
              <a:t> </a:t>
            </a:r>
            <a:r>
              <a:rPr lang="en-US" b="1" dirty="0" err="1" smtClean="0"/>
              <a:t>di</a:t>
            </a:r>
            <a:r>
              <a:rPr lang="en-US" b="1" dirty="0" smtClean="0"/>
              <a:t> </a:t>
            </a:r>
            <a:r>
              <a:rPr lang="en-US" b="1" dirty="0" err="1" smtClean="0"/>
              <a:t>bidang</a:t>
            </a:r>
            <a:r>
              <a:rPr lang="en-US" b="1" dirty="0" smtClean="0"/>
              <a:t> </a:t>
            </a:r>
            <a:r>
              <a:rPr lang="en-US" b="1" dirty="0" err="1" smtClean="0"/>
              <a:t>Jabatan</a:t>
            </a:r>
            <a:r>
              <a:rPr lang="en-US" b="1" dirty="0" smtClean="0"/>
              <a:t> </a:t>
            </a:r>
            <a:r>
              <a:rPr lang="en-US" b="1" dirty="0" err="1" smtClean="0"/>
              <a:t>Fungsional</a:t>
            </a:r>
            <a:r>
              <a:rPr lang="en-US" b="1" dirty="0" smtClean="0"/>
              <a:t> yang </a:t>
            </a:r>
            <a:r>
              <a:rPr lang="en-US" b="1" dirty="0" err="1" smtClean="0"/>
              <a:t>akan</a:t>
            </a:r>
            <a:r>
              <a:rPr lang="en-US" b="1" dirty="0" smtClean="0"/>
              <a:t> </a:t>
            </a:r>
            <a:r>
              <a:rPr lang="en-US" b="1" dirty="0" err="1" smtClean="0"/>
              <a:t>diduduki</a:t>
            </a:r>
            <a:r>
              <a:rPr lang="en-US" b="1" dirty="0" smtClean="0"/>
              <a:t> </a:t>
            </a:r>
            <a:r>
              <a:rPr lang="en-US" b="1" dirty="0" err="1" smtClean="0"/>
              <a:t>berdasarkan</a:t>
            </a:r>
            <a:r>
              <a:rPr lang="en-US" b="1" dirty="0" smtClean="0"/>
              <a:t> </a:t>
            </a:r>
            <a:r>
              <a:rPr lang="en-US" b="1" dirty="0" err="1" smtClean="0"/>
              <a:t>keputusan</a:t>
            </a:r>
            <a:r>
              <a:rPr lang="en-US" b="1" dirty="0" smtClean="0"/>
              <a:t> </a:t>
            </a:r>
            <a:r>
              <a:rPr lang="en-US" b="1" dirty="0" err="1" smtClean="0"/>
              <a:t>Pejabat</a:t>
            </a:r>
            <a:r>
              <a:rPr lang="en-US" b="1" dirty="0" smtClean="0"/>
              <a:t> yang </a:t>
            </a:r>
            <a:r>
              <a:rPr lang="en-US" b="1" dirty="0" err="1" smtClean="0"/>
              <a:t>berwenang</a:t>
            </a:r>
            <a:r>
              <a:rPr lang="en-US" b="1" dirty="0" smtClean="0"/>
              <a:t>. </a:t>
            </a:r>
          </a:p>
        </p:txBody>
      </p:sp>
      <p:sp>
        <p:nvSpPr>
          <p:cNvPr id="4" name="Rectangle 3"/>
          <p:cNvSpPr/>
          <p:nvPr/>
        </p:nvSpPr>
        <p:spPr>
          <a:xfrm>
            <a:off x="838200" y="2743200"/>
            <a:ext cx="7848600" cy="923330"/>
          </a:xfrm>
          <a:prstGeom prst="rect">
            <a:avLst/>
          </a:prstGeom>
        </p:spPr>
        <p:txBody>
          <a:bodyPr wrap="square">
            <a:spAutoFit/>
          </a:bodyPr>
          <a:lstStyle/>
          <a:p>
            <a:endParaRPr lang="en-US" b="1" dirty="0" smtClean="0"/>
          </a:p>
          <a:p>
            <a:r>
              <a:rPr lang="en-US" b="1" dirty="0" smtClean="0"/>
              <a:t>PNS yang </a:t>
            </a:r>
            <a:r>
              <a:rPr lang="en-US" b="1" dirty="0" err="1" smtClean="0"/>
              <a:t>masih</a:t>
            </a:r>
            <a:r>
              <a:rPr lang="en-US" b="1" dirty="0" smtClean="0"/>
              <a:t> </a:t>
            </a:r>
            <a:r>
              <a:rPr lang="en-US" b="1" dirty="0" err="1" smtClean="0"/>
              <a:t>menjalankan</a:t>
            </a:r>
            <a:r>
              <a:rPr lang="en-US" b="1" dirty="0" smtClean="0"/>
              <a:t> </a:t>
            </a:r>
            <a:r>
              <a:rPr lang="en-US" b="1" dirty="0" err="1" smtClean="0"/>
              <a:t>tugas</a:t>
            </a:r>
            <a:r>
              <a:rPr lang="en-US" b="1" dirty="0" smtClean="0"/>
              <a:t> </a:t>
            </a:r>
            <a:r>
              <a:rPr lang="en-US" b="1" dirty="0" err="1" smtClean="0"/>
              <a:t>jabatan</a:t>
            </a:r>
            <a:r>
              <a:rPr lang="en-US" b="1" dirty="0" smtClean="0"/>
              <a:t> </a:t>
            </a:r>
            <a:r>
              <a:rPr lang="en-US" b="1" dirty="0" err="1" smtClean="0"/>
              <a:t>sesuai</a:t>
            </a:r>
            <a:r>
              <a:rPr lang="en-US" b="1" dirty="0" smtClean="0"/>
              <a:t> </a:t>
            </a:r>
            <a:r>
              <a:rPr lang="en-US" b="1" dirty="0" err="1" smtClean="0"/>
              <a:t>dengan</a:t>
            </a:r>
            <a:r>
              <a:rPr lang="en-US" b="1" dirty="0" smtClean="0"/>
              <a:t> </a:t>
            </a:r>
            <a:r>
              <a:rPr lang="en-US" b="1" dirty="0" err="1" smtClean="0"/>
              <a:t>formasi</a:t>
            </a:r>
            <a:r>
              <a:rPr lang="en-US" b="1" dirty="0" smtClean="0"/>
              <a:t> </a:t>
            </a:r>
            <a:r>
              <a:rPr lang="en-US" b="1" dirty="0" err="1" smtClean="0"/>
              <a:t>Jabatan</a:t>
            </a:r>
            <a:r>
              <a:rPr lang="en-US" b="1" dirty="0" smtClean="0"/>
              <a:t> </a:t>
            </a:r>
            <a:r>
              <a:rPr lang="en-US" b="1" dirty="0" err="1" smtClean="0"/>
              <a:t>Fungsional</a:t>
            </a:r>
            <a:r>
              <a:rPr lang="en-US" b="1" dirty="0" smtClean="0"/>
              <a:t> </a:t>
            </a:r>
            <a:r>
              <a:rPr lang="en-US" b="1" dirty="0" err="1" smtClean="0"/>
              <a:t>dan</a:t>
            </a:r>
            <a:r>
              <a:rPr lang="en-US" b="1" dirty="0" smtClean="0"/>
              <a:t> </a:t>
            </a:r>
            <a:r>
              <a:rPr lang="en-US" b="1" dirty="0" err="1" smtClean="0"/>
              <a:t>telah</a:t>
            </a:r>
            <a:r>
              <a:rPr lang="en-US" b="1" dirty="0" smtClean="0"/>
              <a:t> </a:t>
            </a:r>
            <a:r>
              <a:rPr lang="en-US" b="1" dirty="0" err="1" smtClean="0"/>
              <a:t>mendapatkan</a:t>
            </a:r>
            <a:r>
              <a:rPr lang="en-US" b="1" dirty="0" smtClean="0"/>
              <a:t> </a:t>
            </a:r>
            <a:r>
              <a:rPr lang="en-US" b="1" dirty="0" err="1" smtClean="0"/>
              <a:t>kenaikan</a:t>
            </a:r>
            <a:r>
              <a:rPr lang="en-US" b="1" dirty="0" smtClean="0"/>
              <a:t> </a:t>
            </a:r>
            <a:r>
              <a:rPr lang="en-US" b="1" dirty="0" err="1" smtClean="0"/>
              <a:t>pangkat</a:t>
            </a:r>
            <a:r>
              <a:rPr lang="en-US" b="1" dirty="0" smtClean="0"/>
              <a:t> </a:t>
            </a:r>
            <a:r>
              <a:rPr lang="en-US" b="1" dirty="0" err="1" smtClean="0"/>
              <a:t>setingkat</a:t>
            </a:r>
            <a:r>
              <a:rPr lang="en-US" b="1" dirty="0" smtClean="0"/>
              <a:t> </a:t>
            </a:r>
            <a:r>
              <a:rPr lang="en-US" b="1" dirty="0" err="1" smtClean="0"/>
              <a:t>lebih</a:t>
            </a:r>
            <a:r>
              <a:rPr lang="en-US" b="1" dirty="0" smtClean="0"/>
              <a:t> </a:t>
            </a:r>
            <a:r>
              <a:rPr lang="en-US" b="1" dirty="0" err="1" smtClean="0"/>
              <a:t>tinggi</a:t>
            </a:r>
            <a:r>
              <a:rPr lang="en-US" b="1" dirty="0" smtClean="0"/>
              <a:t>. </a:t>
            </a:r>
          </a:p>
        </p:txBody>
      </p:sp>
      <p:sp>
        <p:nvSpPr>
          <p:cNvPr id="5" name="Rectangle 4"/>
          <p:cNvSpPr/>
          <p:nvPr/>
        </p:nvSpPr>
        <p:spPr>
          <a:xfrm>
            <a:off x="838200" y="3886200"/>
            <a:ext cx="7010400" cy="1200329"/>
          </a:xfrm>
          <a:prstGeom prst="rect">
            <a:avLst/>
          </a:prstGeom>
        </p:spPr>
        <p:txBody>
          <a:bodyPr wrap="square">
            <a:spAutoFit/>
          </a:bodyPr>
          <a:lstStyle/>
          <a:p>
            <a:endParaRPr lang="en-US" b="1" dirty="0" smtClean="0"/>
          </a:p>
          <a:p>
            <a:r>
              <a:rPr lang="en-US" b="1" dirty="0" err="1" smtClean="0"/>
              <a:t>Pejabat</a:t>
            </a:r>
            <a:r>
              <a:rPr lang="en-US" b="1" dirty="0" smtClean="0"/>
              <a:t> </a:t>
            </a:r>
            <a:r>
              <a:rPr lang="en-US" b="1" dirty="0" err="1" smtClean="0"/>
              <a:t>pimpinan</a:t>
            </a:r>
            <a:r>
              <a:rPr lang="en-US" b="1" dirty="0" smtClean="0"/>
              <a:t> </a:t>
            </a:r>
            <a:r>
              <a:rPr lang="en-US" b="1" dirty="0" err="1" smtClean="0"/>
              <a:t>tinggi</a:t>
            </a:r>
            <a:r>
              <a:rPr lang="en-US" b="1" dirty="0" smtClean="0"/>
              <a:t>, </a:t>
            </a:r>
            <a:r>
              <a:rPr lang="en-US" b="1" dirty="0" err="1" smtClean="0"/>
              <a:t>admistrator</a:t>
            </a:r>
            <a:r>
              <a:rPr lang="en-US" b="1" dirty="0" smtClean="0"/>
              <a:t> </a:t>
            </a:r>
            <a:r>
              <a:rPr lang="en-US" b="1" dirty="0" err="1" smtClean="0"/>
              <a:t>dan</a:t>
            </a:r>
            <a:r>
              <a:rPr lang="en-US" b="1" dirty="0" smtClean="0"/>
              <a:t> </a:t>
            </a:r>
            <a:r>
              <a:rPr lang="en-US" b="1" dirty="0" err="1" smtClean="0"/>
              <a:t>pengawas</a:t>
            </a:r>
            <a:r>
              <a:rPr lang="en-US" b="1" dirty="0" smtClean="0"/>
              <a:t> yang </a:t>
            </a:r>
            <a:r>
              <a:rPr lang="en-US" b="1" dirty="0" err="1" smtClean="0"/>
              <a:t>memiliki</a:t>
            </a:r>
            <a:r>
              <a:rPr lang="en-US" b="1" dirty="0" smtClean="0"/>
              <a:t> </a:t>
            </a:r>
            <a:r>
              <a:rPr lang="en-US" b="1" dirty="0" err="1" smtClean="0"/>
              <a:t>kesesuaian</a:t>
            </a:r>
            <a:r>
              <a:rPr lang="en-US" b="1" dirty="0" smtClean="0"/>
              <a:t> </a:t>
            </a:r>
            <a:r>
              <a:rPr lang="en-US" b="1" dirty="0" err="1" smtClean="0"/>
              <a:t>antara</a:t>
            </a:r>
            <a:r>
              <a:rPr lang="en-US" b="1" dirty="0" smtClean="0"/>
              <a:t> </a:t>
            </a:r>
            <a:r>
              <a:rPr lang="en-US" b="1" dirty="0" err="1" smtClean="0"/>
              <a:t>jabatan</a:t>
            </a:r>
            <a:r>
              <a:rPr lang="en-US" b="1" dirty="0" smtClean="0"/>
              <a:t> </a:t>
            </a:r>
            <a:r>
              <a:rPr lang="en-US" b="1" dirty="0" err="1" smtClean="0"/>
              <a:t>terakhir</a:t>
            </a:r>
            <a:r>
              <a:rPr lang="en-US" b="1" dirty="0" smtClean="0"/>
              <a:t> yang </a:t>
            </a:r>
            <a:r>
              <a:rPr lang="en-US" b="1" dirty="0" err="1" smtClean="0"/>
              <a:t>diduduki</a:t>
            </a:r>
            <a:r>
              <a:rPr lang="en-US" b="1" dirty="0" smtClean="0"/>
              <a:t> </a:t>
            </a:r>
            <a:r>
              <a:rPr lang="en-US" b="1" dirty="0" err="1" smtClean="0"/>
              <a:t>dengan</a:t>
            </a:r>
            <a:r>
              <a:rPr lang="en-US" b="1" dirty="0" smtClean="0"/>
              <a:t> </a:t>
            </a:r>
            <a:r>
              <a:rPr lang="en-US" b="1" dirty="0" err="1" smtClean="0"/>
              <a:t>Jabatan</a:t>
            </a:r>
            <a:r>
              <a:rPr lang="en-US" b="1" dirty="0" smtClean="0"/>
              <a:t> </a:t>
            </a:r>
            <a:r>
              <a:rPr lang="en-US" b="1" dirty="0" err="1" smtClean="0"/>
              <a:t>Fungsional</a:t>
            </a:r>
            <a:r>
              <a:rPr lang="en-US" b="1" dirty="0" smtClean="0"/>
              <a:t> yang </a:t>
            </a:r>
            <a:r>
              <a:rPr lang="en-US" b="1" dirty="0" err="1" smtClean="0"/>
              <a:t>akan</a:t>
            </a:r>
            <a:r>
              <a:rPr lang="en-US" b="1" dirty="0" smtClean="0"/>
              <a:t> </a:t>
            </a:r>
            <a:r>
              <a:rPr lang="en-US" b="1" dirty="0" err="1" smtClean="0"/>
              <a:t>didudukinya</a:t>
            </a:r>
            <a:r>
              <a:rPr lang="en-US" b="1" dirty="0" smtClean="0"/>
              <a:t>. </a:t>
            </a:r>
          </a:p>
        </p:txBody>
      </p:sp>
      <p:sp>
        <p:nvSpPr>
          <p:cNvPr id="6" name="Rectangle 5"/>
          <p:cNvSpPr/>
          <p:nvPr/>
        </p:nvSpPr>
        <p:spPr>
          <a:xfrm>
            <a:off x="838200" y="5105400"/>
            <a:ext cx="7924800" cy="1200329"/>
          </a:xfrm>
          <a:prstGeom prst="rect">
            <a:avLst/>
          </a:prstGeom>
        </p:spPr>
        <p:txBody>
          <a:bodyPr wrap="square">
            <a:spAutoFit/>
          </a:bodyPr>
          <a:lstStyle/>
          <a:p>
            <a:endParaRPr lang="en-US" b="1" dirty="0" smtClean="0"/>
          </a:p>
          <a:p>
            <a:r>
              <a:rPr lang="en-US" b="1" dirty="0" smtClean="0"/>
              <a:t>PNS yang </a:t>
            </a:r>
            <a:r>
              <a:rPr lang="en-US" b="1" dirty="0" err="1" smtClean="0"/>
              <a:t>dibebaskan</a:t>
            </a:r>
            <a:r>
              <a:rPr lang="en-US" b="1" dirty="0" smtClean="0"/>
              <a:t> </a:t>
            </a:r>
            <a:r>
              <a:rPr lang="en-US" b="1" dirty="0" err="1" smtClean="0"/>
              <a:t>sementara</a:t>
            </a:r>
            <a:r>
              <a:rPr lang="en-US" b="1" dirty="0" smtClean="0"/>
              <a:t> </a:t>
            </a:r>
            <a:r>
              <a:rPr lang="en-US" b="1" dirty="0" err="1" smtClean="0"/>
              <a:t>dari</a:t>
            </a:r>
            <a:r>
              <a:rPr lang="en-US" b="1" dirty="0" smtClean="0"/>
              <a:t> </a:t>
            </a:r>
            <a:r>
              <a:rPr lang="en-US" b="1" dirty="0" err="1" smtClean="0"/>
              <a:t>jabatannya</a:t>
            </a:r>
            <a:r>
              <a:rPr lang="en-US" b="1" dirty="0" smtClean="0"/>
              <a:t>, </a:t>
            </a:r>
            <a:r>
              <a:rPr lang="en-US" b="1" dirty="0" err="1" smtClean="0"/>
              <a:t>karena</a:t>
            </a:r>
            <a:r>
              <a:rPr lang="en-US" b="1" dirty="0" smtClean="0"/>
              <a:t> </a:t>
            </a:r>
            <a:r>
              <a:rPr lang="en-US" b="1" dirty="0" err="1" smtClean="0"/>
              <a:t>dalam</a:t>
            </a:r>
            <a:r>
              <a:rPr lang="en-US" b="1" dirty="0" smtClean="0"/>
              <a:t> </a:t>
            </a:r>
            <a:r>
              <a:rPr lang="en-US" b="1" dirty="0" err="1" smtClean="0"/>
              <a:t>jangka</a:t>
            </a:r>
            <a:r>
              <a:rPr lang="en-US" b="1" dirty="0" smtClean="0"/>
              <a:t> </a:t>
            </a:r>
            <a:r>
              <a:rPr lang="en-US" b="1" dirty="0" err="1" smtClean="0"/>
              <a:t>waktu</a:t>
            </a:r>
            <a:r>
              <a:rPr lang="en-US" b="1" dirty="0" smtClean="0"/>
              <a:t> 5 (lima) </a:t>
            </a:r>
            <a:r>
              <a:rPr lang="en-US" b="1" dirty="0" err="1" smtClean="0"/>
              <a:t>tahun</a:t>
            </a:r>
            <a:r>
              <a:rPr lang="en-US" b="1" dirty="0" smtClean="0"/>
              <a:t> </a:t>
            </a:r>
            <a:r>
              <a:rPr lang="en-US" b="1" dirty="0" err="1" smtClean="0"/>
              <a:t>sejak</a:t>
            </a:r>
            <a:r>
              <a:rPr lang="en-US" b="1" dirty="0" smtClean="0"/>
              <a:t> </a:t>
            </a:r>
            <a:r>
              <a:rPr lang="en-US" b="1" dirty="0" err="1" smtClean="0"/>
              <a:t>diangkat</a:t>
            </a:r>
            <a:r>
              <a:rPr lang="en-US" b="1" dirty="0" smtClean="0"/>
              <a:t> </a:t>
            </a:r>
            <a:r>
              <a:rPr lang="en-US" b="1" dirty="0" err="1" smtClean="0"/>
              <a:t>dalam</a:t>
            </a:r>
            <a:r>
              <a:rPr lang="en-US" b="1" dirty="0" smtClean="0"/>
              <a:t> </a:t>
            </a:r>
            <a:r>
              <a:rPr lang="en-US" b="1" dirty="0" err="1" smtClean="0"/>
              <a:t>jabatan</a:t>
            </a:r>
            <a:r>
              <a:rPr lang="en-US" b="1" dirty="0" smtClean="0"/>
              <a:t>/</a:t>
            </a:r>
            <a:r>
              <a:rPr lang="en-US" b="1" dirty="0" err="1" smtClean="0"/>
              <a:t>pangkat</a:t>
            </a:r>
            <a:r>
              <a:rPr lang="en-US" b="1" dirty="0" smtClean="0"/>
              <a:t> </a:t>
            </a:r>
            <a:r>
              <a:rPr lang="en-US" b="1" dirty="0" err="1" smtClean="0"/>
              <a:t>terakhir</a:t>
            </a:r>
            <a:r>
              <a:rPr lang="en-US" b="1" dirty="0" smtClean="0"/>
              <a:t> </a:t>
            </a:r>
            <a:r>
              <a:rPr lang="en-US" b="1" dirty="0" err="1" smtClean="0"/>
              <a:t>tidak</a:t>
            </a:r>
            <a:r>
              <a:rPr lang="en-US" b="1" dirty="0" smtClean="0"/>
              <a:t> </a:t>
            </a:r>
            <a:r>
              <a:rPr lang="en-US" b="1" dirty="0" err="1" smtClean="0"/>
              <a:t>dapat</a:t>
            </a:r>
            <a:r>
              <a:rPr lang="en-US" b="1" dirty="0" smtClean="0"/>
              <a:t> </a:t>
            </a:r>
            <a:r>
              <a:rPr lang="en-US" b="1" dirty="0" err="1" smtClean="0"/>
              <a:t>memenuhi</a:t>
            </a:r>
            <a:r>
              <a:rPr lang="en-US" b="1" dirty="0" smtClean="0"/>
              <a:t> </a:t>
            </a:r>
            <a:r>
              <a:rPr lang="en-US" b="1" dirty="0" err="1" smtClean="0"/>
              <a:t>Angka</a:t>
            </a:r>
            <a:r>
              <a:rPr lang="en-US" b="1" dirty="0" smtClean="0"/>
              <a:t> </a:t>
            </a:r>
            <a:r>
              <a:rPr lang="en-US" b="1" dirty="0" err="1" smtClean="0"/>
              <a:t>Kredit</a:t>
            </a:r>
            <a:r>
              <a:rPr lang="en-US" b="1" dirty="0" smtClean="0"/>
              <a:t> </a:t>
            </a:r>
            <a:r>
              <a:rPr lang="en-US" b="1" dirty="0" err="1" smtClean="0"/>
              <a:t>untuk</a:t>
            </a:r>
            <a:r>
              <a:rPr lang="en-US" b="1" dirty="0" smtClean="0"/>
              <a:t> </a:t>
            </a:r>
            <a:r>
              <a:rPr lang="en-US" b="1" dirty="0" err="1" smtClean="0"/>
              <a:t>kenaikan</a:t>
            </a:r>
            <a:r>
              <a:rPr lang="en-US" b="1" dirty="0" smtClean="0"/>
              <a:t> </a:t>
            </a:r>
            <a:r>
              <a:rPr lang="en-US" b="1" dirty="0" err="1" smtClean="0"/>
              <a:t>jabatan</a:t>
            </a:r>
            <a:r>
              <a:rPr lang="en-US" b="1" dirty="0" smtClean="0"/>
              <a:t>/</a:t>
            </a:r>
            <a:r>
              <a:rPr lang="en-US" b="1" dirty="0" err="1" smtClean="0"/>
              <a:t>pangkat</a:t>
            </a:r>
            <a:r>
              <a:rPr lang="en-US" b="1" dirty="0" smtClean="0"/>
              <a:t> </a:t>
            </a:r>
            <a:r>
              <a:rPr lang="en-US" b="1" dirty="0" err="1" smtClean="0"/>
              <a:t>setingkat</a:t>
            </a:r>
            <a:r>
              <a:rPr lang="en-US" b="1" dirty="0" smtClean="0"/>
              <a:t> </a:t>
            </a:r>
            <a:r>
              <a:rPr lang="en-US" b="1" dirty="0" err="1" smtClean="0"/>
              <a:t>lebih</a:t>
            </a:r>
            <a:r>
              <a:rPr lang="en-US" b="1" dirty="0" smtClean="0"/>
              <a:t> </a:t>
            </a:r>
            <a:r>
              <a:rPr lang="en-US" b="1" dirty="0" err="1" smtClean="0"/>
              <a:t>tinggi</a:t>
            </a:r>
            <a:r>
              <a:rPr lang="en-US" b="1" dirty="0" smtClean="0"/>
              <a:t>. </a:t>
            </a:r>
          </a:p>
        </p:txBody>
      </p:sp>
      <p:sp>
        <p:nvSpPr>
          <p:cNvPr id="7" name="Parallelogram 6"/>
          <p:cNvSpPr/>
          <p:nvPr/>
        </p:nvSpPr>
        <p:spPr>
          <a:xfrm>
            <a:off x="304800" y="1981200"/>
            <a:ext cx="533400" cy="5334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
        <p:nvSpPr>
          <p:cNvPr id="8" name="Parallelogram 7"/>
          <p:cNvSpPr/>
          <p:nvPr/>
        </p:nvSpPr>
        <p:spPr>
          <a:xfrm>
            <a:off x="228600" y="3124200"/>
            <a:ext cx="533400" cy="5334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sz="2800" dirty="0"/>
          </a:p>
        </p:txBody>
      </p:sp>
      <p:sp>
        <p:nvSpPr>
          <p:cNvPr id="9" name="Parallelogram 8"/>
          <p:cNvSpPr/>
          <p:nvPr/>
        </p:nvSpPr>
        <p:spPr>
          <a:xfrm>
            <a:off x="228600" y="4343400"/>
            <a:ext cx="533400" cy="5334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sz="2800" dirty="0"/>
          </a:p>
        </p:txBody>
      </p:sp>
      <p:sp>
        <p:nvSpPr>
          <p:cNvPr id="10" name="Parallelogram 9"/>
          <p:cNvSpPr/>
          <p:nvPr/>
        </p:nvSpPr>
        <p:spPr>
          <a:xfrm>
            <a:off x="228600" y="5486400"/>
            <a:ext cx="533400" cy="5334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7772400" cy="5693866"/>
          </a:xfrm>
          <a:prstGeom prst="rect">
            <a:avLst/>
          </a:prstGeom>
        </p:spPr>
        <p:txBody>
          <a:bodyPr wrap="square">
            <a:spAutoFit/>
          </a:bodyPr>
          <a:lstStyle/>
          <a:p>
            <a:endParaRPr lang="en-US" sz="2800" dirty="0" smtClean="0"/>
          </a:p>
          <a:p>
            <a:r>
              <a:rPr lang="en-US" sz="2800" dirty="0" err="1" smtClean="0">
                <a:solidFill>
                  <a:srgbClr val="C00000"/>
                </a:solidFill>
              </a:rPr>
              <a:t>Pelaksanaan</a:t>
            </a:r>
            <a:r>
              <a:rPr lang="en-US" sz="2800" dirty="0" smtClean="0">
                <a:solidFill>
                  <a:srgbClr val="C00000"/>
                </a:solidFill>
              </a:rPr>
              <a:t> </a:t>
            </a:r>
            <a:r>
              <a:rPr lang="en-US" sz="2800" dirty="0" err="1" smtClean="0">
                <a:solidFill>
                  <a:srgbClr val="C00000"/>
                </a:solidFill>
              </a:rPr>
              <a:t>Penyesuaian</a:t>
            </a:r>
            <a:r>
              <a:rPr lang="en-US" sz="2800" dirty="0" smtClean="0">
                <a:solidFill>
                  <a:srgbClr val="C00000"/>
                </a:solidFill>
              </a:rPr>
              <a:t>/</a:t>
            </a:r>
            <a:r>
              <a:rPr lang="en-US" sz="2800" i="1" dirty="0" err="1" smtClean="0">
                <a:solidFill>
                  <a:srgbClr val="C00000"/>
                </a:solidFill>
              </a:rPr>
              <a:t>Inpassing</a:t>
            </a:r>
            <a:r>
              <a:rPr lang="en-US" sz="2800" i="1" dirty="0" smtClean="0">
                <a:solidFill>
                  <a:srgbClr val="C00000"/>
                </a:solidFill>
              </a:rPr>
              <a:t> </a:t>
            </a:r>
            <a:r>
              <a:rPr lang="en-US" sz="2800" i="1" dirty="0" err="1" smtClean="0">
                <a:solidFill>
                  <a:srgbClr val="C00000"/>
                </a:solidFill>
              </a:rPr>
              <a:t>harus</a:t>
            </a:r>
            <a:r>
              <a:rPr lang="en-US" sz="2800" i="1" dirty="0" smtClean="0">
                <a:solidFill>
                  <a:srgbClr val="C00000"/>
                </a:solidFill>
              </a:rPr>
              <a:t> </a:t>
            </a:r>
            <a:r>
              <a:rPr lang="en-US" sz="2800" i="1" dirty="0" err="1" smtClean="0">
                <a:solidFill>
                  <a:srgbClr val="C00000"/>
                </a:solidFill>
              </a:rPr>
              <a:t>didasarkan</a:t>
            </a:r>
            <a:r>
              <a:rPr lang="en-US" sz="2800" i="1" dirty="0" smtClean="0">
                <a:solidFill>
                  <a:srgbClr val="C00000"/>
                </a:solidFill>
              </a:rPr>
              <a:t> </a:t>
            </a:r>
            <a:r>
              <a:rPr lang="en-US" sz="2800" i="1" dirty="0" err="1" smtClean="0">
                <a:solidFill>
                  <a:srgbClr val="C00000"/>
                </a:solidFill>
              </a:rPr>
              <a:t>pada</a:t>
            </a:r>
            <a:r>
              <a:rPr lang="en-US" sz="2800" i="1" dirty="0" smtClean="0">
                <a:solidFill>
                  <a:srgbClr val="C00000"/>
                </a:solidFill>
              </a:rPr>
              <a:t> </a:t>
            </a:r>
            <a:r>
              <a:rPr lang="en-US" sz="2800" i="1" dirty="0" err="1" smtClean="0">
                <a:solidFill>
                  <a:srgbClr val="C00000"/>
                </a:solidFill>
              </a:rPr>
              <a:t>kebutuhan</a:t>
            </a:r>
            <a:r>
              <a:rPr lang="en-US" sz="2800" i="1" dirty="0" smtClean="0">
                <a:solidFill>
                  <a:srgbClr val="C00000"/>
                </a:solidFill>
              </a:rPr>
              <a:t> </a:t>
            </a:r>
            <a:r>
              <a:rPr lang="en-US" sz="2800" i="1" dirty="0" err="1" smtClean="0">
                <a:solidFill>
                  <a:srgbClr val="C00000"/>
                </a:solidFill>
              </a:rPr>
              <a:t>Jabatan</a:t>
            </a:r>
            <a:r>
              <a:rPr lang="en-US" sz="2800" i="1" dirty="0" smtClean="0">
                <a:solidFill>
                  <a:srgbClr val="C00000"/>
                </a:solidFill>
              </a:rPr>
              <a:t> </a:t>
            </a:r>
            <a:r>
              <a:rPr lang="en-US" sz="2800" i="1" dirty="0" err="1" smtClean="0">
                <a:solidFill>
                  <a:srgbClr val="C00000"/>
                </a:solidFill>
              </a:rPr>
              <a:t>Fungsional</a:t>
            </a:r>
            <a:r>
              <a:rPr lang="en-US" sz="2800" i="1" dirty="0" smtClean="0">
                <a:solidFill>
                  <a:srgbClr val="C00000"/>
                </a:solidFill>
              </a:rPr>
              <a:t> </a:t>
            </a:r>
            <a:r>
              <a:rPr lang="en-US" sz="2800" i="1" dirty="0" err="1" smtClean="0">
                <a:solidFill>
                  <a:srgbClr val="C00000"/>
                </a:solidFill>
              </a:rPr>
              <a:t>didasarkan</a:t>
            </a:r>
            <a:r>
              <a:rPr lang="en-US" sz="2800" i="1" dirty="0" smtClean="0">
                <a:solidFill>
                  <a:srgbClr val="C00000"/>
                </a:solidFill>
              </a:rPr>
              <a:t> </a:t>
            </a:r>
            <a:r>
              <a:rPr lang="en-US" sz="2800" i="1" dirty="0" err="1" smtClean="0">
                <a:solidFill>
                  <a:srgbClr val="C00000"/>
                </a:solidFill>
              </a:rPr>
              <a:t>pada</a:t>
            </a:r>
            <a:r>
              <a:rPr lang="en-US" sz="2800" i="1" dirty="0" smtClean="0">
                <a:solidFill>
                  <a:srgbClr val="C00000"/>
                </a:solidFill>
              </a:rPr>
              <a:t> </a:t>
            </a:r>
            <a:r>
              <a:rPr lang="en-US" sz="2800" i="1" dirty="0" err="1" smtClean="0">
                <a:solidFill>
                  <a:srgbClr val="C00000"/>
                </a:solidFill>
              </a:rPr>
              <a:t>kebutuhan</a:t>
            </a:r>
            <a:r>
              <a:rPr lang="en-US" sz="2800" i="1" dirty="0" smtClean="0">
                <a:solidFill>
                  <a:srgbClr val="C00000"/>
                </a:solidFill>
              </a:rPr>
              <a:t> </a:t>
            </a:r>
            <a:r>
              <a:rPr lang="en-US" sz="2800" i="1" dirty="0" err="1" smtClean="0">
                <a:solidFill>
                  <a:srgbClr val="C00000"/>
                </a:solidFill>
              </a:rPr>
              <a:t>pegawai</a:t>
            </a:r>
            <a:r>
              <a:rPr lang="en-US" sz="2800" i="1" dirty="0" smtClean="0">
                <a:solidFill>
                  <a:srgbClr val="C00000"/>
                </a:solidFill>
              </a:rPr>
              <a:t> </a:t>
            </a:r>
            <a:r>
              <a:rPr lang="en-US" sz="2800" i="1" dirty="0" err="1" smtClean="0">
                <a:solidFill>
                  <a:srgbClr val="C00000"/>
                </a:solidFill>
              </a:rPr>
              <a:t>sebagaimana</a:t>
            </a:r>
            <a:r>
              <a:rPr lang="en-US" sz="2800" i="1" dirty="0" smtClean="0">
                <a:solidFill>
                  <a:srgbClr val="C00000"/>
                </a:solidFill>
              </a:rPr>
              <a:t> yang </a:t>
            </a:r>
            <a:r>
              <a:rPr lang="en-US" sz="2800" i="1" dirty="0" err="1" smtClean="0">
                <a:solidFill>
                  <a:srgbClr val="C00000"/>
                </a:solidFill>
              </a:rPr>
              <a:t>ada</a:t>
            </a:r>
            <a:r>
              <a:rPr lang="en-US" sz="2800" i="1" dirty="0" smtClean="0">
                <a:solidFill>
                  <a:srgbClr val="C00000"/>
                </a:solidFill>
              </a:rPr>
              <a:t> </a:t>
            </a:r>
            <a:r>
              <a:rPr lang="en-US" sz="2800" i="1" dirty="0" err="1" smtClean="0">
                <a:solidFill>
                  <a:srgbClr val="C00000"/>
                </a:solidFill>
              </a:rPr>
              <a:t>dalam</a:t>
            </a:r>
            <a:r>
              <a:rPr lang="en-US" sz="2800" i="1" dirty="0" smtClean="0">
                <a:solidFill>
                  <a:srgbClr val="C00000"/>
                </a:solidFill>
              </a:rPr>
              <a:t> e-</a:t>
            </a:r>
            <a:r>
              <a:rPr lang="en-US" sz="2800" i="1" dirty="0" err="1" smtClean="0">
                <a:solidFill>
                  <a:srgbClr val="C00000"/>
                </a:solidFill>
              </a:rPr>
              <a:t>Formasi</a:t>
            </a:r>
            <a:r>
              <a:rPr lang="en-US" sz="2800" i="1" dirty="0" smtClean="0">
                <a:solidFill>
                  <a:srgbClr val="C00000"/>
                </a:solidFill>
              </a:rPr>
              <a:t>. </a:t>
            </a:r>
          </a:p>
          <a:p>
            <a:endParaRPr lang="en-US" sz="2800" i="1" dirty="0" smtClean="0"/>
          </a:p>
          <a:p>
            <a:r>
              <a:rPr lang="en-US" sz="2800" dirty="0" err="1" smtClean="0">
                <a:solidFill>
                  <a:srgbClr val="0070C0"/>
                </a:solidFill>
              </a:rPr>
              <a:t>Dikecualikan</a:t>
            </a:r>
            <a:r>
              <a:rPr lang="en-US" sz="2800" dirty="0" smtClean="0">
                <a:solidFill>
                  <a:srgbClr val="0070C0"/>
                </a:solidFill>
              </a:rPr>
              <a:t> </a:t>
            </a:r>
            <a:r>
              <a:rPr lang="en-US" sz="2800" dirty="0" err="1" smtClean="0">
                <a:solidFill>
                  <a:srgbClr val="0070C0"/>
                </a:solidFill>
              </a:rPr>
              <a:t>bagi</a:t>
            </a:r>
            <a:r>
              <a:rPr lang="en-US" sz="2800" dirty="0" smtClean="0">
                <a:solidFill>
                  <a:srgbClr val="0070C0"/>
                </a:solidFill>
              </a:rPr>
              <a:t> </a:t>
            </a:r>
            <a:r>
              <a:rPr lang="en-US" sz="2800" dirty="0" err="1" smtClean="0">
                <a:solidFill>
                  <a:srgbClr val="0070C0"/>
                </a:solidFill>
              </a:rPr>
              <a:t>Jabatan</a:t>
            </a:r>
            <a:r>
              <a:rPr lang="en-US" sz="2800" dirty="0" smtClean="0">
                <a:solidFill>
                  <a:srgbClr val="0070C0"/>
                </a:solidFill>
              </a:rPr>
              <a:t> </a:t>
            </a:r>
            <a:r>
              <a:rPr lang="en-US" sz="2800" dirty="0" err="1" smtClean="0">
                <a:solidFill>
                  <a:srgbClr val="0070C0"/>
                </a:solidFill>
              </a:rPr>
              <a:t>Fungsional</a:t>
            </a:r>
            <a:r>
              <a:rPr lang="en-US" sz="2800" dirty="0" smtClean="0">
                <a:solidFill>
                  <a:srgbClr val="0070C0"/>
                </a:solidFill>
              </a:rPr>
              <a:t> yang </a:t>
            </a:r>
            <a:r>
              <a:rPr lang="en-US" sz="2800" dirty="0" err="1" smtClean="0">
                <a:solidFill>
                  <a:srgbClr val="0070C0"/>
                </a:solidFill>
              </a:rPr>
              <a:t>masih</a:t>
            </a:r>
            <a:r>
              <a:rPr lang="en-US" sz="2800" dirty="0" smtClean="0">
                <a:solidFill>
                  <a:srgbClr val="0070C0"/>
                </a:solidFill>
              </a:rPr>
              <a:t> </a:t>
            </a:r>
            <a:r>
              <a:rPr lang="en-US" sz="2800" dirty="0" err="1" smtClean="0">
                <a:solidFill>
                  <a:srgbClr val="0070C0"/>
                </a:solidFill>
              </a:rPr>
              <a:t>dalam</a:t>
            </a:r>
            <a:r>
              <a:rPr lang="en-US" sz="2800" dirty="0" smtClean="0">
                <a:solidFill>
                  <a:srgbClr val="0070C0"/>
                </a:solidFill>
              </a:rPr>
              <a:t> </a:t>
            </a:r>
            <a:r>
              <a:rPr lang="en-US" sz="2800" dirty="0" err="1" smtClean="0">
                <a:solidFill>
                  <a:srgbClr val="0070C0"/>
                </a:solidFill>
              </a:rPr>
              <a:t>masa</a:t>
            </a:r>
            <a:r>
              <a:rPr lang="en-US" sz="2800" dirty="0" smtClean="0">
                <a:solidFill>
                  <a:srgbClr val="0070C0"/>
                </a:solidFill>
              </a:rPr>
              <a:t> </a:t>
            </a:r>
            <a:r>
              <a:rPr lang="en-US" sz="2800" dirty="0" err="1" smtClean="0">
                <a:solidFill>
                  <a:srgbClr val="0070C0"/>
                </a:solidFill>
              </a:rPr>
              <a:t>Penyesuaian</a:t>
            </a:r>
            <a:r>
              <a:rPr lang="en-US" sz="2800" dirty="0" smtClean="0">
                <a:solidFill>
                  <a:srgbClr val="0070C0"/>
                </a:solidFill>
              </a:rPr>
              <a:t>/</a:t>
            </a:r>
            <a:r>
              <a:rPr lang="en-US" sz="2800" i="1" dirty="0" err="1" smtClean="0">
                <a:solidFill>
                  <a:srgbClr val="0070C0"/>
                </a:solidFill>
              </a:rPr>
              <a:t>Inpassing</a:t>
            </a:r>
            <a:r>
              <a:rPr lang="en-US" sz="2800" i="1" dirty="0" smtClean="0">
                <a:solidFill>
                  <a:srgbClr val="0070C0"/>
                </a:solidFill>
              </a:rPr>
              <a:t>. </a:t>
            </a:r>
          </a:p>
          <a:p>
            <a:endParaRPr lang="en-US" sz="2800" i="1" dirty="0" smtClean="0"/>
          </a:p>
          <a:p>
            <a:r>
              <a:rPr lang="en-US" sz="2800" dirty="0" err="1" smtClean="0">
                <a:solidFill>
                  <a:schemeClr val="accent4">
                    <a:lumMod val="75000"/>
                  </a:schemeClr>
                </a:solidFill>
              </a:rPr>
              <a:t>Untuk</a:t>
            </a:r>
            <a:r>
              <a:rPr lang="en-US" sz="2800" dirty="0" smtClean="0">
                <a:solidFill>
                  <a:schemeClr val="accent4">
                    <a:lumMod val="75000"/>
                  </a:schemeClr>
                </a:solidFill>
              </a:rPr>
              <a:t> </a:t>
            </a:r>
            <a:r>
              <a:rPr lang="en-US" sz="2800" dirty="0" err="1" smtClean="0">
                <a:solidFill>
                  <a:schemeClr val="accent4">
                    <a:lumMod val="75000"/>
                  </a:schemeClr>
                </a:solidFill>
              </a:rPr>
              <a:t>menjamin</a:t>
            </a:r>
            <a:r>
              <a:rPr lang="en-US" sz="2800" dirty="0" smtClean="0">
                <a:solidFill>
                  <a:schemeClr val="accent4">
                    <a:lumMod val="75000"/>
                  </a:schemeClr>
                </a:solidFill>
              </a:rPr>
              <a:t> </a:t>
            </a:r>
            <a:r>
              <a:rPr lang="en-US" sz="2800" dirty="0" err="1" smtClean="0">
                <a:solidFill>
                  <a:schemeClr val="accent4">
                    <a:lumMod val="75000"/>
                  </a:schemeClr>
                </a:solidFill>
              </a:rPr>
              <a:t>keseimbangan</a:t>
            </a:r>
            <a:r>
              <a:rPr lang="en-US" sz="2800" dirty="0" smtClean="0">
                <a:solidFill>
                  <a:schemeClr val="accent4">
                    <a:lumMod val="75000"/>
                  </a:schemeClr>
                </a:solidFill>
              </a:rPr>
              <a:t> </a:t>
            </a:r>
            <a:r>
              <a:rPr lang="en-US" sz="2800" dirty="0" err="1" smtClean="0">
                <a:solidFill>
                  <a:schemeClr val="accent4">
                    <a:lumMod val="75000"/>
                  </a:schemeClr>
                </a:solidFill>
              </a:rPr>
              <a:t>antara</a:t>
            </a:r>
            <a:r>
              <a:rPr lang="en-US" sz="2800" dirty="0" smtClean="0">
                <a:solidFill>
                  <a:schemeClr val="accent4">
                    <a:lumMod val="75000"/>
                  </a:schemeClr>
                </a:solidFill>
              </a:rPr>
              <a:t> </a:t>
            </a:r>
            <a:r>
              <a:rPr lang="en-US" sz="2800" dirty="0" err="1" smtClean="0">
                <a:solidFill>
                  <a:schemeClr val="accent4">
                    <a:lumMod val="75000"/>
                  </a:schemeClr>
                </a:solidFill>
              </a:rPr>
              <a:t>beban</a:t>
            </a:r>
            <a:r>
              <a:rPr lang="en-US" sz="2800" dirty="0" smtClean="0">
                <a:solidFill>
                  <a:schemeClr val="accent4">
                    <a:lumMod val="75000"/>
                  </a:schemeClr>
                </a:solidFill>
              </a:rPr>
              <a:t> </a:t>
            </a:r>
            <a:r>
              <a:rPr lang="en-US" sz="2800" dirty="0" err="1" smtClean="0">
                <a:solidFill>
                  <a:schemeClr val="accent4">
                    <a:lumMod val="75000"/>
                  </a:schemeClr>
                </a:solidFill>
              </a:rPr>
              <a:t>kerja</a:t>
            </a:r>
            <a:r>
              <a:rPr lang="en-US" sz="2800" dirty="0" smtClean="0">
                <a:solidFill>
                  <a:schemeClr val="accent4">
                    <a:lumMod val="75000"/>
                  </a:schemeClr>
                </a:solidFill>
              </a:rPr>
              <a:t> </a:t>
            </a:r>
            <a:r>
              <a:rPr lang="en-US" sz="2800" dirty="0" err="1" smtClean="0">
                <a:solidFill>
                  <a:schemeClr val="accent4">
                    <a:lumMod val="75000"/>
                  </a:schemeClr>
                </a:solidFill>
              </a:rPr>
              <a:t>dan</a:t>
            </a:r>
            <a:r>
              <a:rPr lang="en-US" sz="2800" dirty="0" smtClean="0">
                <a:solidFill>
                  <a:schemeClr val="accent4">
                    <a:lumMod val="75000"/>
                  </a:schemeClr>
                </a:solidFill>
              </a:rPr>
              <a:t> </a:t>
            </a:r>
            <a:r>
              <a:rPr lang="en-US" sz="2800" dirty="0" err="1" smtClean="0">
                <a:solidFill>
                  <a:schemeClr val="accent4">
                    <a:lumMod val="75000"/>
                  </a:schemeClr>
                </a:solidFill>
              </a:rPr>
              <a:t>jumlah</a:t>
            </a:r>
            <a:r>
              <a:rPr lang="en-US" sz="2800" dirty="0" smtClean="0">
                <a:solidFill>
                  <a:schemeClr val="accent4">
                    <a:lumMod val="75000"/>
                  </a:schemeClr>
                </a:solidFill>
              </a:rPr>
              <a:t> PNS yang </a:t>
            </a:r>
            <a:r>
              <a:rPr lang="en-US" sz="2800" dirty="0" err="1" smtClean="0">
                <a:solidFill>
                  <a:schemeClr val="accent4">
                    <a:lumMod val="75000"/>
                  </a:schemeClr>
                </a:solidFill>
              </a:rPr>
              <a:t>akan</a:t>
            </a:r>
            <a:r>
              <a:rPr lang="en-US" sz="2800" dirty="0" smtClean="0">
                <a:solidFill>
                  <a:schemeClr val="accent4">
                    <a:lumMod val="75000"/>
                  </a:schemeClr>
                </a:solidFill>
              </a:rPr>
              <a:t> </a:t>
            </a:r>
            <a:r>
              <a:rPr lang="en-US" sz="2800" dirty="0" err="1" smtClean="0">
                <a:solidFill>
                  <a:schemeClr val="accent4">
                    <a:lumMod val="75000"/>
                  </a:schemeClr>
                </a:solidFill>
              </a:rPr>
              <a:t>disesuaikan</a:t>
            </a:r>
            <a:r>
              <a:rPr lang="en-US" sz="2800" dirty="0" smtClean="0">
                <a:solidFill>
                  <a:schemeClr val="accent4">
                    <a:lumMod val="75000"/>
                  </a:schemeClr>
                </a:solidFill>
              </a:rPr>
              <a:t> </a:t>
            </a:r>
            <a:r>
              <a:rPr lang="en-US" sz="2800" dirty="0" err="1" smtClean="0">
                <a:solidFill>
                  <a:schemeClr val="accent4">
                    <a:lumMod val="75000"/>
                  </a:schemeClr>
                </a:solidFill>
              </a:rPr>
              <a:t>Penyesuaian</a:t>
            </a:r>
            <a:r>
              <a:rPr lang="en-US" sz="2800" dirty="0" smtClean="0">
                <a:solidFill>
                  <a:schemeClr val="accent4">
                    <a:lumMod val="75000"/>
                  </a:schemeClr>
                </a:solidFill>
              </a:rPr>
              <a:t>/</a:t>
            </a:r>
            <a:r>
              <a:rPr lang="en-US" sz="2800" dirty="0" err="1" smtClean="0">
                <a:solidFill>
                  <a:schemeClr val="accent4">
                    <a:lumMod val="75000"/>
                  </a:schemeClr>
                </a:solidFill>
              </a:rPr>
              <a:t>Inpassing</a:t>
            </a:r>
            <a:r>
              <a:rPr lang="en-US" sz="2800" dirty="0" smtClean="0">
                <a:solidFill>
                  <a:schemeClr val="accent4">
                    <a:lumMod val="75000"/>
                  </a:schemeClr>
                </a:solidFill>
              </a:rPr>
              <a:t>, </a:t>
            </a:r>
            <a:r>
              <a:rPr lang="en-US" sz="2800" dirty="0" err="1" smtClean="0">
                <a:solidFill>
                  <a:schemeClr val="accent4">
                    <a:lumMod val="75000"/>
                  </a:schemeClr>
                </a:solidFill>
              </a:rPr>
              <a:t>pelaksanaannya</a:t>
            </a:r>
            <a:r>
              <a:rPr lang="en-US" sz="2800" dirty="0" smtClean="0">
                <a:solidFill>
                  <a:schemeClr val="accent4">
                    <a:lumMod val="75000"/>
                  </a:schemeClr>
                </a:solidFill>
              </a:rPr>
              <a:t> </a:t>
            </a:r>
            <a:r>
              <a:rPr lang="en-US" sz="2800" dirty="0" err="1" smtClean="0">
                <a:solidFill>
                  <a:schemeClr val="accent4">
                    <a:lumMod val="75000"/>
                  </a:schemeClr>
                </a:solidFill>
              </a:rPr>
              <a:t>harus</a:t>
            </a:r>
            <a:r>
              <a:rPr lang="en-US" sz="2800" dirty="0" smtClean="0">
                <a:solidFill>
                  <a:schemeClr val="accent4">
                    <a:lumMod val="75000"/>
                  </a:schemeClr>
                </a:solidFill>
              </a:rPr>
              <a:t> </a:t>
            </a:r>
            <a:r>
              <a:rPr lang="en-US" sz="2800" dirty="0" err="1" smtClean="0">
                <a:solidFill>
                  <a:schemeClr val="accent4">
                    <a:lumMod val="75000"/>
                  </a:schemeClr>
                </a:solidFill>
              </a:rPr>
              <a:t>mempertimbangkan</a:t>
            </a:r>
            <a:r>
              <a:rPr lang="en-US" sz="2800" dirty="0" smtClean="0">
                <a:solidFill>
                  <a:schemeClr val="accent4">
                    <a:lumMod val="75000"/>
                  </a:schemeClr>
                </a:solidFill>
              </a:rPr>
              <a:t> </a:t>
            </a:r>
            <a:r>
              <a:rPr lang="en-US" sz="2800" dirty="0" err="1" smtClean="0">
                <a:solidFill>
                  <a:schemeClr val="accent4">
                    <a:lumMod val="75000"/>
                  </a:schemeClr>
                </a:solidFill>
              </a:rPr>
              <a:t>kebutuhan</a:t>
            </a:r>
            <a:r>
              <a:rPr lang="en-US" sz="2800" dirty="0" smtClean="0">
                <a:solidFill>
                  <a:schemeClr val="accent4">
                    <a:lumMod val="75000"/>
                  </a:schemeClr>
                </a:solidFill>
              </a:rPr>
              <a:t> </a:t>
            </a:r>
            <a:r>
              <a:rPr lang="en-US" sz="2800" dirty="0" err="1" smtClean="0">
                <a:solidFill>
                  <a:schemeClr val="accent4">
                    <a:lumMod val="75000"/>
                  </a:schemeClr>
                </a:solidFill>
              </a:rPr>
              <a:t>organisasi</a:t>
            </a:r>
            <a:r>
              <a:rPr lang="en-US" sz="2800" dirty="0" smtClean="0">
                <a:solidFill>
                  <a:schemeClr val="accent4">
                    <a:lumMod val="75000"/>
                  </a:schemeClr>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92" y="5199633"/>
            <a:ext cx="3281558" cy="1640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52401" y="3248561"/>
            <a:ext cx="2480490" cy="1323439"/>
          </a:xfrm>
          <a:prstGeom prst="rect">
            <a:avLst/>
          </a:prstGeom>
          <a:noFill/>
          <a:ln>
            <a:solidFill>
              <a:schemeClr val="accent1"/>
            </a:solidFill>
          </a:ln>
        </p:spPr>
        <p:txBody>
          <a:bodyPr wrap="square" rtlCol="0">
            <a:spAutoFit/>
          </a:bodyPr>
          <a:lstStyle/>
          <a:p>
            <a:pPr algn="ctr"/>
            <a:r>
              <a:rPr lang="id-ID" sz="4000" b="1" dirty="0" smtClean="0"/>
              <a:t>JABATAN ASN</a:t>
            </a:r>
            <a:endParaRPr lang="id-ID" sz="4000" b="1" dirty="0"/>
          </a:p>
        </p:txBody>
      </p:sp>
      <p:sp>
        <p:nvSpPr>
          <p:cNvPr id="3" name="TextBox 2"/>
          <p:cNvSpPr txBox="1"/>
          <p:nvPr/>
        </p:nvSpPr>
        <p:spPr>
          <a:xfrm>
            <a:off x="3276600" y="1972270"/>
            <a:ext cx="1435290" cy="923330"/>
          </a:xfrm>
          <a:prstGeom prst="rect">
            <a:avLst/>
          </a:prstGeom>
          <a:noFill/>
          <a:ln>
            <a:solidFill>
              <a:schemeClr val="accent1"/>
            </a:solidFill>
          </a:ln>
        </p:spPr>
        <p:txBody>
          <a:bodyPr wrap="square" rtlCol="0">
            <a:spAutoFit/>
          </a:bodyPr>
          <a:lstStyle/>
          <a:p>
            <a:r>
              <a:rPr lang="id-ID" b="1" dirty="0" smtClean="0">
                <a:solidFill>
                  <a:srgbClr val="FF0000"/>
                </a:solidFill>
              </a:rPr>
              <a:t>JABATAN PIMPINAN TINGGI</a:t>
            </a:r>
            <a:endParaRPr lang="id-ID" b="1" dirty="0">
              <a:solidFill>
                <a:srgbClr val="FF0000"/>
              </a:solidFill>
            </a:endParaRPr>
          </a:p>
        </p:txBody>
      </p:sp>
      <p:sp>
        <p:nvSpPr>
          <p:cNvPr id="4" name="TextBox 3"/>
          <p:cNvSpPr txBox="1"/>
          <p:nvPr/>
        </p:nvSpPr>
        <p:spPr>
          <a:xfrm>
            <a:off x="3276601" y="3544669"/>
            <a:ext cx="1905000" cy="646331"/>
          </a:xfrm>
          <a:prstGeom prst="rect">
            <a:avLst/>
          </a:prstGeom>
          <a:noFill/>
          <a:ln>
            <a:solidFill>
              <a:schemeClr val="accent1"/>
            </a:solidFill>
          </a:ln>
        </p:spPr>
        <p:txBody>
          <a:bodyPr wrap="square" rtlCol="0">
            <a:spAutoFit/>
          </a:bodyPr>
          <a:lstStyle/>
          <a:p>
            <a:r>
              <a:rPr lang="id-ID" b="1" dirty="0" smtClean="0">
                <a:solidFill>
                  <a:srgbClr val="0070C0"/>
                </a:solidFill>
              </a:rPr>
              <a:t>JABATAN ADMINISTRASI</a:t>
            </a:r>
            <a:endParaRPr lang="id-ID" b="1" dirty="0">
              <a:solidFill>
                <a:srgbClr val="0070C0"/>
              </a:solidFill>
            </a:endParaRPr>
          </a:p>
        </p:txBody>
      </p:sp>
      <p:sp>
        <p:nvSpPr>
          <p:cNvPr id="5" name="TextBox 4"/>
          <p:cNvSpPr txBox="1"/>
          <p:nvPr/>
        </p:nvSpPr>
        <p:spPr>
          <a:xfrm>
            <a:off x="3389195" y="5169932"/>
            <a:ext cx="1716205" cy="646331"/>
          </a:xfrm>
          <a:prstGeom prst="rect">
            <a:avLst/>
          </a:prstGeom>
          <a:noFill/>
          <a:ln>
            <a:solidFill>
              <a:schemeClr val="accent1"/>
            </a:solidFill>
          </a:ln>
        </p:spPr>
        <p:txBody>
          <a:bodyPr wrap="square" rtlCol="0">
            <a:spAutoFit/>
          </a:bodyPr>
          <a:lstStyle/>
          <a:p>
            <a:r>
              <a:rPr lang="id-ID" b="1" dirty="0" smtClean="0">
                <a:solidFill>
                  <a:srgbClr val="7030A0"/>
                </a:solidFill>
              </a:rPr>
              <a:t>JABATAN FUNGSIONAL</a:t>
            </a:r>
            <a:endParaRPr lang="id-ID" b="1" dirty="0">
              <a:solidFill>
                <a:srgbClr val="7030A0"/>
              </a:solidFill>
            </a:endParaRPr>
          </a:p>
        </p:txBody>
      </p:sp>
      <p:sp>
        <p:nvSpPr>
          <p:cNvPr id="6" name="TextBox 5"/>
          <p:cNvSpPr txBox="1"/>
          <p:nvPr/>
        </p:nvSpPr>
        <p:spPr>
          <a:xfrm>
            <a:off x="5840651" y="1916668"/>
            <a:ext cx="1445780" cy="369332"/>
          </a:xfrm>
          <a:prstGeom prst="rect">
            <a:avLst/>
          </a:prstGeom>
          <a:noFill/>
        </p:spPr>
        <p:txBody>
          <a:bodyPr wrap="none" rtlCol="0">
            <a:spAutoFit/>
          </a:bodyPr>
          <a:lstStyle/>
          <a:p>
            <a:r>
              <a:rPr lang="id-ID" dirty="0" smtClean="0"/>
              <a:t>JPT UTAMA</a:t>
            </a:r>
            <a:endParaRPr lang="id-ID" dirty="0"/>
          </a:p>
        </p:txBody>
      </p:sp>
      <p:sp>
        <p:nvSpPr>
          <p:cNvPr id="7" name="TextBox 6"/>
          <p:cNvSpPr txBox="1"/>
          <p:nvPr/>
        </p:nvSpPr>
        <p:spPr>
          <a:xfrm>
            <a:off x="5838742" y="2297668"/>
            <a:ext cx="1237711" cy="369332"/>
          </a:xfrm>
          <a:prstGeom prst="rect">
            <a:avLst/>
          </a:prstGeom>
          <a:noFill/>
        </p:spPr>
        <p:txBody>
          <a:bodyPr wrap="none" rtlCol="0">
            <a:spAutoFit/>
          </a:bodyPr>
          <a:lstStyle/>
          <a:p>
            <a:r>
              <a:rPr lang="id-ID" dirty="0" smtClean="0"/>
              <a:t>JPT MADYA</a:t>
            </a:r>
            <a:endParaRPr lang="id-ID" dirty="0"/>
          </a:p>
        </p:txBody>
      </p:sp>
      <p:sp>
        <p:nvSpPr>
          <p:cNvPr id="8" name="TextBox 7"/>
          <p:cNvSpPr txBox="1"/>
          <p:nvPr/>
        </p:nvSpPr>
        <p:spPr>
          <a:xfrm>
            <a:off x="5838742" y="2678668"/>
            <a:ext cx="1736437" cy="369332"/>
          </a:xfrm>
          <a:prstGeom prst="rect">
            <a:avLst/>
          </a:prstGeom>
          <a:noFill/>
        </p:spPr>
        <p:txBody>
          <a:bodyPr wrap="none" rtlCol="0">
            <a:spAutoFit/>
          </a:bodyPr>
          <a:lstStyle/>
          <a:p>
            <a:r>
              <a:rPr lang="id-ID" dirty="0" smtClean="0"/>
              <a:t>JPT PRATAMA</a:t>
            </a:r>
            <a:endParaRPr lang="id-ID" dirty="0"/>
          </a:p>
        </p:txBody>
      </p:sp>
      <p:sp>
        <p:nvSpPr>
          <p:cNvPr id="9" name="TextBox 8"/>
          <p:cNvSpPr txBox="1"/>
          <p:nvPr/>
        </p:nvSpPr>
        <p:spPr>
          <a:xfrm>
            <a:off x="5820545" y="3288268"/>
            <a:ext cx="2548711" cy="369332"/>
          </a:xfrm>
          <a:prstGeom prst="rect">
            <a:avLst/>
          </a:prstGeom>
          <a:noFill/>
        </p:spPr>
        <p:txBody>
          <a:bodyPr wrap="none" rtlCol="0">
            <a:spAutoFit/>
          </a:bodyPr>
          <a:lstStyle/>
          <a:p>
            <a:r>
              <a:rPr lang="id-ID" dirty="0" smtClean="0"/>
              <a:t>JAB ADMINISTRATOR</a:t>
            </a:r>
            <a:endParaRPr lang="id-ID" dirty="0"/>
          </a:p>
        </p:txBody>
      </p:sp>
      <p:sp>
        <p:nvSpPr>
          <p:cNvPr id="10" name="TextBox 9"/>
          <p:cNvSpPr txBox="1"/>
          <p:nvPr/>
        </p:nvSpPr>
        <p:spPr>
          <a:xfrm>
            <a:off x="5820545" y="3669268"/>
            <a:ext cx="1988493" cy="369332"/>
          </a:xfrm>
          <a:prstGeom prst="rect">
            <a:avLst/>
          </a:prstGeom>
          <a:noFill/>
        </p:spPr>
        <p:txBody>
          <a:bodyPr wrap="none" rtlCol="0">
            <a:spAutoFit/>
          </a:bodyPr>
          <a:lstStyle/>
          <a:p>
            <a:r>
              <a:rPr lang="id-ID" dirty="0" smtClean="0"/>
              <a:t>JAB PENGAWAS</a:t>
            </a:r>
            <a:endParaRPr lang="id-ID" dirty="0"/>
          </a:p>
        </p:txBody>
      </p:sp>
      <p:sp>
        <p:nvSpPr>
          <p:cNvPr id="11" name="TextBox 10"/>
          <p:cNvSpPr txBox="1"/>
          <p:nvPr/>
        </p:nvSpPr>
        <p:spPr>
          <a:xfrm>
            <a:off x="5797808" y="4050268"/>
            <a:ext cx="2044149" cy="369332"/>
          </a:xfrm>
          <a:prstGeom prst="rect">
            <a:avLst/>
          </a:prstGeom>
          <a:noFill/>
        </p:spPr>
        <p:txBody>
          <a:bodyPr wrap="none" rtlCol="0">
            <a:spAutoFit/>
          </a:bodyPr>
          <a:lstStyle/>
          <a:p>
            <a:r>
              <a:rPr lang="id-ID" dirty="0" smtClean="0"/>
              <a:t>JAB PELAKSANA</a:t>
            </a:r>
            <a:endParaRPr lang="id-ID" dirty="0"/>
          </a:p>
        </p:txBody>
      </p:sp>
      <p:sp>
        <p:nvSpPr>
          <p:cNvPr id="12" name="TextBox 11"/>
          <p:cNvSpPr txBox="1"/>
          <p:nvPr/>
        </p:nvSpPr>
        <p:spPr>
          <a:xfrm>
            <a:off x="5418487" y="4729300"/>
            <a:ext cx="1326004" cy="369332"/>
          </a:xfrm>
          <a:prstGeom prst="rect">
            <a:avLst/>
          </a:prstGeom>
          <a:noFill/>
        </p:spPr>
        <p:txBody>
          <a:bodyPr wrap="none" rtlCol="0">
            <a:spAutoFit/>
          </a:bodyPr>
          <a:lstStyle/>
          <a:p>
            <a:r>
              <a:rPr lang="id-ID" dirty="0" smtClean="0"/>
              <a:t>KEAHLIAN</a:t>
            </a:r>
            <a:endParaRPr lang="id-ID" dirty="0"/>
          </a:p>
        </p:txBody>
      </p:sp>
      <p:sp>
        <p:nvSpPr>
          <p:cNvPr id="13" name="TextBox 12"/>
          <p:cNvSpPr txBox="1"/>
          <p:nvPr/>
        </p:nvSpPr>
        <p:spPr>
          <a:xfrm>
            <a:off x="5342032" y="6025881"/>
            <a:ext cx="1653017" cy="369332"/>
          </a:xfrm>
          <a:prstGeom prst="rect">
            <a:avLst/>
          </a:prstGeom>
          <a:noFill/>
        </p:spPr>
        <p:txBody>
          <a:bodyPr wrap="none" rtlCol="0">
            <a:spAutoFit/>
          </a:bodyPr>
          <a:lstStyle/>
          <a:p>
            <a:r>
              <a:rPr lang="id-ID" dirty="0" smtClean="0"/>
              <a:t>KETERAMPILAN</a:t>
            </a:r>
            <a:endParaRPr lang="id-ID" dirty="0"/>
          </a:p>
        </p:txBody>
      </p:sp>
      <p:sp>
        <p:nvSpPr>
          <p:cNvPr id="14" name="TextBox 13"/>
          <p:cNvSpPr txBox="1"/>
          <p:nvPr/>
        </p:nvSpPr>
        <p:spPr>
          <a:xfrm>
            <a:off x="7638460" y="4347697"/>
            <a:ext cx="1505540" cy="1200329"/>
          </a:xfrm>
          <a:prstGeom prst="rect">
            <a:avLst/>
          </a:prstGeom>
          <a:solidFill>
            <a:schemeClr val="accent6">
              <a:lumMod val="20000"/>
              <a:lumOff val="80000"/>
            </a:schemeClr>
          </a:solidFill>
        </p:spPr>
        <p:txBody>
          <a:bodyPr wrap="none" rtlCol="0">
            <a:spAutoFit/>
          </a:bodyPr>
          <a:lstStyle/>
          <a:p>
            <a:r>
              <a:rPr lang="id-ID" dirty="0" smtClean="0"/>
              <a:t>Ahli Pertama</a:t>
            </a:r>
          </a:p>
          <a:p>
            <a:r>
              <a:rPr lang="id-ID" dirty="0" smtClean="0"/>
              <a:t>Ahli Muda</a:t>
            </a:r>
          </a:p>
          <a:p>
            <a:r>
              <a:rPr lang="id-ID" dirty="0" smtClean="0"/>
              <a:t>Ahli Madya</a:t>
            </a:r>
          </a:p>
          <a:p>
            <a:r>
              <a:rPr lang="id-ID" dirty="0" smtClean="0"/>
              <a:t>Ahli Utama</a:t>
            </a:r>
            <a:endParaRPr lang="id-ID" dirty="0"/>
          </a:p>
        </p:txBody>
      </p:sp>
      <p:sp>
        <p:nvSpPr>
          <p:cNvPr id="15" name="TextBox 14"/>
          <p:cNvSpPr txBox="1"/>
          <p:nvPr/>
        </p:nvSpPr>
        <p:spPr>
          <a:xfrm>
            <a:off x="7638460" y="5610382"/>
            <a:ext cx="1326004" cy="1200329"/>
          </a:xfrm>
          <a:prstGeom prst="rect">
            <a:avLst/>
          </a:prstGeom>
          <a:solidFill>
            <a:schemeClr val="accent5">
              <a:lumMod val="20000"/>
              <a:lumOff val="80000"/>
            </a:schemeClr>
          </a:solidFill>
        </p:spPr>
        <p:txBody>
          <a:bodyPr wrap="none" rtlCol="0">
            <a:spAutoFit/>
          </a:bodyPr>
          <a:lstStyle/>
          <a:p>
            <a:r>
              <a:rPr lang="id-ID" dirty="0" smtClean="0"/>
              <a:t>Pelaksana </a:t>
            </a:r>
          </a:p>
          <a:p>
            <a:r>
              <a:rPr lang="id-ID" dirty="0" smtClean="0"/>
              <a:t>Terampil</a:t>
            </a:r>
          </a:p>
          <a:p>
            <a:r>
              <a:rPr lang="id-ID" dirty="0" smtClean="0"/>
              <a:t>Mahir</a:t>
            </a:r>
          </a:p>
          <a:p>
            <a:r>
              <a:rPr lang="id-ID" dirty="0" smtClean="0"/>
              <a:t>Penyelia</a:t>
            </a:r>
            <a:endParaRPr lang="id-ID" dirty="0"/>
          </a:p>
        </p:txBody>
      </p:sp>
      <p:cxnSp>
        <p:nvCxnSpPr>
          <p:cNvPr id="17" name="Straight Arrow Connector 16"/>
          <p:cNvCxnSpPr>
            <a:stCxn id="2" idx="3"/>
            <a:endCxn id="3" idx="1"/>
          </p:cNvCxnSpPr>
          <p:nvPr/>
        </p:nvCxnSpPr>
        <p:spPr>
          <a:xfrm flipV="1">
            <a:off x="2632891" y="2433935"/>
            <a:ext cx="643709" cy="1476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3"/>
            <a:endCxn id="4" idx="1"/>
          </p:cNvCxnSpPr>
          <p:nvPr/>
        </p:nvCxnSpPr>
        <p:spPr>
          <a:xfrm flipV="1">
            <a:off x="2632891" y="3867835"/>
            <a:ext cx="643710" cy="42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3"/>
            <a:endCxn id="5" idx="1"/>
          </p:cNvCxnSpPr>
          <p:nvPr/>
        </p:nvCxnSpPr>
        <p:spPr>
          <a:xfrm>
            <a:off x="2632891" y="3910281"/>
            <a:ext cx="756304" cy="1582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3"/>
            <a:endCxn id="6" idx="1"/>
          </p:cNvCxnSpPr>
          <p:nvPr/>
        </p:nvCxnSpPr>
        <p:spPr>
          <a:xfrm flipV="1">
            <a:off x="4711890" y="2101334"/>
            <a:ext cx="1128761" cy="332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3"/>
            <a:endCxn id="7" idx="1"/>
          </p:cNvCxnSpPr>
          <p:nvPr/>
        </p:nvCxnSpPr>
        <p:spPr>
          <a:xfrm>
            <a:off x="4711890" y="2433935"/>
            <a:ext cx="1126852" cy="48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 idx="3"/>
            <a:endCxn id="8" idx="1"/>
          </p:cNvCxnSpPr>
          <p:nvPr/>
        </p:nvCxnSpPr>
        <p:spPr>
          <a:xfrm>
            <a:off x="4711890" y="2433935"/>
            <a:ext cx="1126852" cy="429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3"/>
            <a:endCxn id="9" idx="1"/>
          </p:cNvCxnSpPr>
          <p:nvPr/>
        </p:nvCxnSpPr>
        <p:spPr>
          <a:xfrm flipV="1">
            <a:off x="5181601" y="3472934"/>
            <a:ext cx="638944" cy="39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3"/>
            <a:endCxn id="10" idx="1"/>
          </p:cNvCxnSpPr>
          <p:nvPr/>
        </p:nvCxnSpPr>
        <p:spPr>
          <a:xfrm flipV="1">
            <a:off x="5181601" y="3853934"/>
            <a:ext cx="638944" cy="1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 idx="3"/>
            <a:endCxn id="11" idx="1"/>
          </p:cNvCxnSpPr>
          <p:nvPr/>
        </p:nvCxnSpPr>
        <p:spPr>
          <a:xfrm>
            <a:off x="5181601" y="3867835"/>
            <a:ext cx="616207" cy="367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3"/>
            <a:endCxn id="14" idx="1"/>
          </p:cNvCxnSpPr>
          <p:nvPr/>
        </p:nvCxnSpPr>
        <p:spPr>
          <a:xfrm>
            <a:off x="6744491" y="4913966"/>
            <a:ext cx="893969" cy="33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15" idx="1"/>
          </p:cNvCxnSpPr>
          <p:nvPr/>
        </p:nvCxnSpPr>
        <p:spPr>
          <a:xfrm>
            <a:off x="6995049" y="6210547"/>
            <a:ext cx="6434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5" idx="3"/>
            <a:endCxn id="12" idx="1"/>
          </p:cNvCxnSpPr>
          <p:nvPr/>
        </p:nvCxnSpPr>
        <p:spPr>
          <a:xfrm flipV="1">
            <a:off x="5105400" y="4913966"/>
            <a:ext cx="313087" cy="579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3"/>
            <a:endCxn id="13" idx="1"/>
          </p:cNvCxnSpPr>
          <p:nvPr/>
        </p:nvCxnSpPr>
        <p:spPr>
          <a:xfrm>
            <a:off x="5105400" y="5493098"/>
            <a:ext cx="236632" cy="717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72916" y="533400"/>
            <a:ext cx="6270884" cy="954107"/>
          </a:xfrm>
          <a:prstGeom prst="rect">
            <a:avLst/>
          </a:prstGeom>
          <a:noFill/>
        </p:spPr>
        <p:txBody>
          <a:bodyPr wrap="none" rtlCol="0">
            <a:spAutoFit/>
          </a:bodyPr>
          <a:lstStyle/>
          <a:p>
            <a:r>
              <a:rPr lang="id-ID" sz="2800" b="1" dirty="0" smtClean="0">
                <a:solidFill>
                  <a:srgbClr val="C00000"/>
                </a:solidFill>
              </a:rPr>
              <a:t>JABATAN APARATUR SIPIL NEGARA (ASN)</a:t>
            </a:r>
            <a:endParaRPr lang="en-US" sz="2800" b="1" dirty="0" smtClean="0">
              <a:solidFill>
                <a:srgbClr val="C00000"/>
              </a:solidFill>
            </a:endParaRPr>
          </a:p>
          <a:p>
            <a:pPr algn="ctr"/>
            <a:r>
              <a:rPr lang="en-US" sz="2800" b="1" i="1" dirty="0" err="1" smtClean="0">
                <a:solidFill>
                  <a:srgbClr val="002060"/>
                </a:solidFill>
              </a:rPr>
              <a:t>Berdasar</a:t>
            </a:r>
            <a:r>
              <a:rPr lang="en-US" sz="2800" b="1" i="1" dirty="0" smtClean="0">
                <a:solidFill>
                  <a:srgbClr val="002060"/>
                </a:solidFill>
              </a:rPr>
              <a:t> UU ASN</a:t>
            </a:r>
            <a:endParaRPr lang="id-ID" sz="2800" b="1" i="1" dirty="0">
              <a:solidFill>
                <a:srgbClr val="002060"/>
              </a:solidFill>
            </a:endParaRPr>
          </a:p>
        </p:txBody>
      </p:sp>
      <p:sp>
        <p:nvSpPr>
          <p:cNvPr id="32" name="Oval 31"/>
          <p:cNvSpPr/>
          <p:nvPr/>
        </p:nvSpPr>
        <p:spPr>
          <a:xfrm>
            <a:off x="2667000" y="4953000"/>
            <a:ext cx="30480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166044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3388876" cy="584775"/>
          </a:xfrm>
          <a:prstGeom prst="rect">
            <a:avLst/>
          </a:prstGeom>
          <a:noFill/>
        </p:spPr>
        <p:txBody>
          <a:bodyPr wrap="none" rtlCol="0">
            <a:spAutoFit/>
          </a:bodyPr>
          <a:lstStyle/>
          <a:p>
            <a:r>
              <a:rPr lang="en-US" sz="3200" b="1" dirty="0" smtClean="0">
                <a:solidFill>
                  <a:srgbClr val="C00000"/>
                </a:solidFill>
              </a:rPr>
              <a:t>SYARAT I</a:t>
            </a:r>
            <a:r>
              <a:rPr lang="id-ID" sz="3200" b="1" dirty="0" smtClean="0">
                <a:solidFill>
                  <a:srgbClr val="C00000"/>
                </a:solidFill>
              </a:rPr>
              <a:t>N</a:t>
            </a:r>
            <a:r>
              <a:rPr lang="en-US" sz="3200" b="1" dirty="0" smtClean="0">
                <a:solidFill>
                  <a:srgbClr val="C00000"/>
                </a:solidFill>
              </a:rPr>
              <a:t>PASSING</a:t>
            </a:r>
            <a:endParaRPr lang="en-US" sz="3200" b="1" dirty="0">
              <a:solidFill>
                <a:srgbClr val="C00000"/>
              </a:solidFill>
            </a:endParaRPr>
          </a:p>
        </p:txBody>
      </p:sp>
      <p:sp>
        <p:nvSpPr>
          <p:cNvPr id="3" name="TextBox 2"/>
          <p:cNvSpPr txBox="1"/>
          <p:nvPr/>
        </p:nvSpPr>
        <p:spPr>
          <a:xfrm>
            <a:off x="762000" y="1143000"/>
            <a:ext cx="2645019" cy="369332"/>
          </a:xfrm>
          <a:prstGeom prst="rect">
            <a:avLst/>
          </a:prstGeom>
          <a:noFill/>
        </p:spPr>
        <p:txBody>
          <a:bodyPr wrap="none" rtlCol="0">
            <a:spAutoFit/>
          </a:bodyPr>
          <a:lstStyle/>
          <a:p>
            <a:r>
              <a:rPr lang="en-US" b="1" dirty="0" smtClean="0">
                <a:solidFill>
                  <a:schemeClr val="accent2">
                    <a:lumMod val="50000"/>
                  </a:schemeClr>
                </a:solidFill>
              </a:rPr>
              <a:t>JABFUNG KETERAMPILAN</a:t>
            </a:r>
            <a:endParaRPr lang="en-US" b="1" dirty="0">
              <a:solidFill>
                <a:schemeClr val="accent2">
                  <a:lumMod val="50000"/>
                </a:schemeClr>
              </a:solidFill>
            </a:endParaRPr>
          </a:p>
        </p:txBody>
      </p:sp>
      <p:sp>
        <p:nvSpPr>
          <p:cNvPr id="4" name="Rectangle 3"/>
          <p:cNvSpPr/>
          <p:nvPr/>
        </p:nvSpPr>
        <p:spPr>
          <a:xfrm>
            <a:off x="609600" y="1371600"/>
            <a:ext cx="7848600" cy="5755422"/>
          </a:xfrm>
          <a:prstGeom prst="rect">
            <a:avLst/>
          </a:prstGeom>
        </p:spPr>
        <p:txBody>
          <a:bodyPr wrap="square">
            <a:spAutoFit/>
          </a:bodyPr>
          <a:lstStyle/>
          <a:p>
            <a:endParaRPr lang="en-US" sz="1600" dirty="0" smtClean="0"/>
          </a:p>
          <a:p>
            <a:pPr marL="342900" indent="-342900">
              <a:buAutoNum type="arabicParenR"/>
            </a:pPr>
            <a:r>
              <a:rPr lang="en-US" sz="1600" dirty="0" err="1" smtClean="0"/>
              <a:t>berijazah</a:t>
            </a:r>
            <a:r>
              <a:rPr lang="en-US" sz="1600" dirty="0" smtClean="0"/>
              <a:t> paling </a:t>
            </a:r>
            <a:r>
              <a:rPr lang="en-US" sz="1600" dirty="0" err="1" smtClean="0"/>
              <a:t>rendah</a:t>
            </a:r>
            <a:r>
              <a:rPr lang="en-US" sz="1600" dirty="0" smtClean="0"/>
              <a:t> SLTA </a:t>
            </a:r>
            <a:r>
              <a:rPr lang="en-US" sz="1600" dirty="0" err="1" smtClean="0"/>
              <a:t>atau</a:t>
            </a:r>
            <a:r>
              <a:rPr lang="en-US" sz="1600" dirty="0" smtClean="0"/>
              <a:t> </a:t>
            </a:r>
            <a:r>
              <a:rPr lang="en-US" sz="1600" dirty="0" err="1" smtClean="0"/>
              <a:t>sederajat</a:t>
            </a:r>
            <a:r>
              <a:rPr lang="en-US" sz="1600" dirty="0" smtClean="0"/>
              <a:t> /Diploma I/Diploma II/Diploma III </a:t>
            </a:r>
            <a:r>
              <a:rPr lang="en-US" sz="1600" dirty="0" err="1" smtClean="0"/>
              <a:t>sesuai</a:t>
            </a:r>
            <a:r>
              <a:rPr lang="en-US" sz="1600" dirty="0" smtClean="0"/>
              <a:t> </a:t>
            </a:r>
            <a:r>
              <a:rPr lang="en-US" sz="1600" dirty="0" err="1" smtClean="0"/>
              <a:t>dengan</a:t>
            </a:r>
            <a:r>
              <a:rPr lang="en-US" sz="1600" dirty="0" smtClean="0"/>
              <a:t> </a:t>
            </a:r>
            <a:r>
              <a:rPr lang="en-US" sz="1600" dirty="0" err="1" smtClean="0"/>
              <a:t>persyaratan</a:t>
            </a:r>
            <a:r>
              <a:rPr lang="en-US" sz="1600" dirty="0" smtClean="0"/>
              <a:t> </a:t>
            </a:r>
            <a:r>
              <a:rPr lang="en-US" sz="1600" dirty="0" err="1" smtClean="0"/>
              <a:t>kualifikasi</a:t>
            </a:r>
            <a:r>
              <a:rPr lang="en-US" sz="1600" dirty="0" smtClean="0"/>
              <a:t> </a:t>
            </a:r>
            <a:r>
              <a:rPr lang="en-US" sz="1600" dirty="0" err="1" smtClean="0"/>
              <a:t>pendidikan</a:t>
            </a:r>
            <a:r>
              <a:rPr lang="en-US" sz="1600" dirty="0" smtClean="0"/>
              <a:t> </a:t>
            </a:r>
            <a:r>
              <a:rPr lang="en-US" sz="1600" dirty="0" err="1" smtClean="0"/>
              <a:t>dari</a:t>
            </a:r>
            <a:r>
              <a:rPr lang="en-US" sz="1600" dirty="0" smtClean="0"/>
              <a:t> </a:t>
            </a:r>
            <a:r>
              <a:rPr lang="en-US" sz="1600" dirty="0" err="1" smtClean="0"/>
              <a:t>jabatan</a:t>
            </a:r>
            <a:r>
              <a:rPr lang="en-US" sz="1600" dirty="0" smtClean="0"/>
              <a:t> yang </a:t>
            </a:r>
            <a:r>
              <a:rPr lang="en-US" sz="1600" dirty="0" err="1" smtClean="0"/>
              <a:t>akan</a:t>
            </a:r>
            <a:r>
              <a:rPr lang="en-US" sz="1600" dirty="0" smtClean="0"/>
              <a:t> </a:t>
            </a:r>
            <a:r>
              <a:rPr lang="en-US" sz="1600" dirty="0" err="1" smtClean="0"/>
              <a:t>diduduki</a:t>
            </a:r>
            <a:r>
              <a:rPr lang="en-US" sz="1600" dirty="0" smtClean="0"/>
              <a:t>; </a:t>
            </a:r>
          </a:p>
          <a:p>
            <a:pPr marL="342900" indent="-342900">
              <a:buAutoNum type="arabicParenR"/>
            </a:pPr>
            <a:endParaRPr lang="en-US" sz="1600" dirty="0" smtClean="0"/>
          </a:p>
          <a:p>
            <a:pPr marL="342900" indent="-342900">
              <a:buAutoNum type="arabicParenR"/>
            </a:pPr>
            <a:r>
              <a:rPr lang="en-US" sz="1600" dirty="0" err="1" smtClean="0"/>
              <a:t>pangkat</a:t>
            </a:r>
            <a:r>
              <a:rPr lang="en-US" sz="1600" dirty="0" smtClean="0"/>
              <a:t> paling </a:t>
            </a:r>
            <a:r>
              <a:rPr lang="en-US" sz="1600" dirty="0" err="1" smtClean="0"/>
              <a:t>rendah</a:t>
            </a:r>
            <a:r>
              <a:rPr lang="en-US" sz="1600" dirty="0" smtClean="0"/>
              <a:t> </a:t>
            </a:r>
            <a:r>
              <a:rPr lang="en-US" sz="1600" dirty="0" err="1" smtClean="0"/>
              <a:t>Pengatur</a:t>
            </a:r>
            <a:r>
              <a:rPr lang="en-US" sz="1600" dirty="0" smtClean="0"/>
              <a:t> </a:t>
            </a:r>
            <a:r>
              <a:rPr lang="en-US" sz="1600" dirty="0" err="1" smtClean="0"/>
              <a:t>Muda</a:t>
            </a:r>
            <a:r>
              <a:rPr lang="en-US" sz="1600" dirty="0" smtClean="0"/>
              <a:t>, </a:t>
            </a:r>
            <a:r>
              <a:rPr lang="en-US" sz="1600" dirty="0" err="1" smtClean="0"/>
              <a:t>golongan</a:t>
            </a:r>
            <a:r>
              <a:rPr lang="en-US" sz="1600" dirty="0" smtClean="0"/>
              <a:t> </a:t>
            </a:r>
            <a:r>
              <a:rPr lang="en-US" sz="1600" dirty="0" err="1" smtClean="0"/>
              <a:t>ruang</a:t>
            </a:r>
            <a:r>
              <a:rPr lang="en-US" sz="1600" dirty="0" smtClean="0"/>
              <a:t> II/a </a:t>
            </a:r>
            <a:r>
              <a:rPr lang="en-US" sz="1600" dirty="0" err="1" smtClean="0"/>
              <a:t>sesuai</a:t>
            </a:r>
            <a:r>
              <a:rPr lang="en-US" sz="1600" dirty="0" smtClean="0"/>
              <a:t> </a:t>
            </a:r>
            <a:r>
              <a:rPr lang="en-US" sz="1600" dirty="0" err="1" smtClean="0"/>
              <a:t>dengan</a:t>
            </a:r>
            <a:r>
              <a:rPr lang="en-US" sz="1600" dirty="0" smtClean="0"/>
              <a:t> </a:t>
            </a:r>
            <a:r>
              <a:rPr lang="en-US" sz="1600" dirty="0" err="1" smtClean="0"/>
              <a:t>persyaratan</a:t>
            </a:r>
            <a:r>
              <a:rPr lang="en-US" sz="1600" dirty="0" smtClean="0"/>
              <a:t> </a:t>
            </a:r>
            <a:r>
              <a:rPr lang="en-US" sz="1600" dirty="0" err="1" smtClean="0"/>
              <a:t>kepangkatan</a:t>
            </a:r>
            <a:r>
              <a:rPr lang="en-US" sz="1600" dirty="0" smtClean="0"/>
              <a:t> </a:t>
            </a:r>
            <a:r>
              <a:rPr lang="en-US" sz="1600" dirty="0" err="1" smtClean="0"/>
              <a:t>dari</a:t>
            </a:r>
            <a:r>
              <a:rPr lang="en-US" sz="1600" dirty="0" smtClean="0"/>
              <a:t> </a:t>
            </a:r>
            <a:r>
              <a:rPr lang="en-US" sz="1600" dirty="0" err="1" smtClean="0"/>
              <a:t>jabatan</a:t>
            </a:r>
            <a:r>
              <a:rPr lang="en-US" sz="1600" dirty="0" smtClean="0"/>
              <a:t> yang </a:t>
            </a:r>
            <a:r>
              <a:rPr lang="en-US" sz="1600" dirty="0" err="1" smtClean="0"/>
              <a:t>akan</a:t>
            </a:r>
            <a:r>
              <a:rPr lang="en-US" sz="1600" dirty="0" smtClean="0"/>
              <a:t> </a:t>
            </a:r>
            <a:r>
              <a:rPr lang="en-US" sz="1600" dirty="0" err="1" smtClean="0"/>
              <a:t>diduduki</a:t>
            </a:r>
            <a:r>
              <a:rPr lang="en-US" sz="1600" dirty="0" smtClean="0"/>
              <a:t>; </a:t>
            </a:r>
          </a:p>
          <a:p>
            <a:pPr marL="342900" indent="-342900">
              <a:buAutoNum type="arabicParenR"/>
            </a:pPr>
            <a:endParaRPr lang="en-US" sz="1600" dirty="0" smtClean="0"/>
          </a:p>
          <a:p>
            <a:pPr marL="342900" indent="-342900">
              <a:buAutoNum type="arabicParenR"/>
            </a:pPr>
            <a:r>
              <a:rPr lang="en-US" sz="1600" dirty="0" err="1" smtClean="0"/>
              <a:t>memiliki</a:t>
            </a:r>
            <a:r>
              <a:rPr lang="en-US" sz="1600" dirty="0" smtClean="0"/>
              <a:t> </a:t>
            </a:r>
            <a:r>
              <a:rPr lang="en-US" sz="1600" dirty="0" err="1" smtClean="0"/>
              <a:t>pengalaman</a:t>
            </a:r>
            <a:r>
              <a:rPr lang="en-US" sz="1600" dirty="0" smtClean="0"/>
              <a:t> </a:t>
            </a:r>
            <a:r>
              <a:rPr lang="en-US" sz="1600" dirty="0" err="1" smtClean="0"/>
              <a:t>dalam</a:t>
            </a:r>
            <a:r>
              <a:rPr lang="en-US" sz="1600" dirty="0" smtClean="0"/>
              <a:t> </a:t>
            </a:r>
            <a:r>
              <a:rPr lang="en-US" sz="1600" dirty="0" err="1" smtClean="0"/>
              <a:t>pelaksanaan</a:t>
            </a:r>
            <a:r>
              <a:rPr lang="en-US" sz="1600" dirty="0" smtClean="0"/>
              <a:t> </a:t>
            </a:r>
            <a:r>
              <a:rPr lang="en-US" sz="1600" dirty="0" err="1" smtClean="0"/>
              <a:t>tugas</a:t>
            </a:r>
            <a:r>
              <a:rPr lang="en-US" sz="1600" dirty="0" smtClean="0"/>
              <a:t> </a:t>
            </a:r>
            <a:r>
              <a:rPr lang="en-US" sz="1600" dirty="0" err="1" smtClean="0"/>
              <a:t>di</a:t>
            </a:r>
            <a:r>
              <a:rPr lang="en-US" sz="1600" dirty="0" smtClean="0"/>
              <a:t> </a:t>
            </a:r>
            <a:r>
              <a:rPr lang="en-US" sz="1600" dirty="0" err="1" smtClean="0"/>
              <a:t>bidang</a:t>
            </a:r>
            <a:r>
              <a:rPr lang="en-US" sz="1600" dirty="0" smtClean="0"/>
              <a:t> </a:t>
            </a:r>
            <a:r>
              <a:rPr lang="en-US" sz="1600" dirty="0" err="1" smtClean="0"/>
              <a:t>Jabatan</a:t>
            </a:r>
            <a:r>
              <a:rPr lang="en-US" sz="1600" dirty="0" smtClean="0"/>
              <a:t> </a:t>
            </a:r>
            <a:r>
              <a:rPr lang="en-US" sz="1600" dirty="0" err="1" smtClean="0"/>
              <a:t>Fungsional</a:t>
            </a:r>
            <a:r>
              <a:rPr lang="en-US" sz="1600" dirty="0" smtClean="0"/>
              <a:t> yang </a:t>
            </a:r>
            <a:r>
              <a:rPr lang="en-US" sz="1600" dirty="0" err="1" smtClean="0"/>
              <a:t>akan</a:t>
            </a:r>
            <a:r>
              <a:rPr lang="en-US" sz="1600" dirty="0" smtClean="0"/>
              <a:t> </a:t>
            </a:r>
            <a:r>
              <a:rPr lang="en-US" sz="1600" dirty="0" err="1" smtClean="0"/>
              <a:t>diduduki</a:t>
            </a:r>
            <a:r>
              <a:rPr lang="en-US" sz="1600" dirty="0" smtClean="0"/>
              <a:t> paling </a:t>
            </a:r>
            <a:r>
              <a:rPr lang="en-US" sz="1600" dirty="0" err="1" smtClean="0"/>
              <a:t>kurang</a:t>
            </a:r>
            <a:r>
              <a:rPr lang="en-US" sz="1600" dirty="0" smtClean="0"/>
              <a:t> 2 (</a:t>
            </a:r>
            <a:r>
              <a:rPr lang="en-US" sz="1600" dirty="0" err="1" smtClean="0"/>
              <a:t>dua</a:t>
            </a:r>
            <a:r>
              <a:rPr lang="en-US" sz="1600" dirty="0" smtClean="0"/>
              <a:t>) </a:t>
            </a:r>
            <a:r>
              <a:rPr lang="en-US" sz="1600" dirty="0" err="1" smtClean="0"/>
              <a:t>tahun</a:t>
            </a:r>
            <a:r>
              <a:rPr lang="en-US" sz="1600" dirty="0" smtClean="0"/>
              <a:t>; </a:t>
            </a:r>
          </a:p>
          <a:p>
            <a:pPr marL="342900" indent="-342900">
              <a:buAutoNum type="arabicParenR"/>
            </a:pPr>
            <a:endParaRPr lang="en-US" sz="1600" dirty="0" smtClean="0"/>
          </a:p>
          <a:p>
            <a:pPr marL="342900" indent="-342900">
              <a:buAutoNum type="arabicParenR"/>
            </a:pPr>
            <a:r>
              <a:rPr lang="en-US" sz="1600" dirty="0" err="1" smtClean="0"/>
              <a:t>mengikuti</a:t>
            </a:r>
            <a:r>
              <a:rPr lang="en-US" sz="1600" dirty="0" smtClean="0"/>
              <a:t> </a:t>
            </a:r>
            <a:r>
              <a:rPr lang="en-US" sz="1600" dirty="0" err="1" smtClean="0"/>
              <a:t>dan</a:t>
            </a:r>
            <a:r>
              <a:rPr lang="en-US" sz="1600" dirty="0" smtClean="0"/>
              <a:t> lulus </a:t>
            </a:r>
            <a:r>
              <a:rPr lang="en-US" sz="1600" dirty="0" err="1" smtClean="0"/>
              <a:t>uji</a:t>
            </a:r>
            <a:r>
              <a:rPr lang="en-US" sz="1600" dirty="0" smtClean="0"/>
              <a:t> </a:t>
            </a:r>
            <a:r>
              <a:rPr lang="en-US" sz="1600" dirty="0" err="1" smtClean="0"/>
              <a:t>kompetensi</a:t>
            </a:r>
            <a:r>
              <a:rPr lang="en-US" sz="1600" dirty="0" smtClean="0"/>
              <a:t> </a:t>
            </a:r>
            <a:r>
              <a:rPr lang="en-US" sz="1600" dirty="0" err="1" smtClean="0"/>
              <a:t>di</a:t>
            </a:r>
            <a:r>
              <a:rPr lang="en-US" sz="1600" dirty="0" smtClean="0"/>
              <a:t> </a:t>
            </a:r>
            <a:r>
              <a:rPr lang="en-US" sz="1600" dirty="0" err="1" smtClean="0"/>
              <a:t>bidang</a:t>
            </a:r>
            <a:r>
              <a:rPr lang="en-US" sz="1600" dirty="0" smtClean="0"/>
              <a:t> </a:t>
            </a:r>
            <a:r>
              <a:rPr lang="en-US" sz="1600" dirty="0" err="1" smtClean="0"/>
              <a:t>Jabatan</a:t>
            </a:r>
            <a:r>
              <a:rPr lang="en-US" sz="1600" dirty="0" smtClean="0"/>
              <a:t> </a:t>
            </a:r>
            <a:r>
              <a:rPr lang="en-US" sz="1600" dirty="0" err="1" smtClean="0"/>
              <a:t>Fungsional</a:t>
            </a:r>
            <a:r>
              <a:rPr lang="en-US" sz="1600" dirty="0" smtClean="0"/>
              <a:t> yang </a:t>
            </a:r>
            <a:r>
              <a:rPr lang="en-US" sz="1600" dirty="0" err="1" smtClean="0"/>
              <a:t>akan</a:t>
            </a:r>
            <a:r>
              <a:rPr lang="en-US" sz="1600" dirty="0" smtClean="0"/>
              <a:t> </a:t>
            </a:r>
            <a:r>
              <a:rPr lang="en-US" sz="1600" dirty="0" err="1" smtClean="0"/>
              <a:t>diduduki</a:t>
            </a:r>
            <a:r>
              <a:rPr lang="en-US" sz="1600" dirty="0" smtClean="0"/>
              <a:t>; </a:t>
            </a:r>
          </a:p>
          <a:p>
            <a:pPr marL="342900" indent="-342900">
              <a:buAutoNum type="arabicParenR"/>
            </a:pPr>
            <a:endParaRPr lang="en-US" sz="1600" dirty="0" smtClean="0"/>
          </a:p>
          <a:p>
            <a:pPr marL="342900" indent="-342900">
              <a:buAutoNum type="arabicParenR"/>
            </a:pPr>
            <a:r>
              <a:rPr lang="en-US" sz="1600" dirty="0" err="1" smtClean="0"/>
              <a:t>nilai</a:t>
            </a:r>
            <a:r>
              <a:rPr lang="en-US" sz="1600" dirty="0" smtClean="0"/>
              <a:t> </a:t>
            </a:r>
            <a:r>
              <a:rPr lang="en-US" sz="1600" dirty="0" err="1" smtClean="0"/>
              <a:t>prestasi</a:t>
            </a:r>
            <a:r>
              <a:rPr lang="en-US" sz="1600" dirty="0" smtClean="0"/>
              <a:t> </a:t>
            </a:r>
            <a:r>
              <a:rPr lang="en-US" sz="1600" dirty="0" err="1" smtClean="0"/>
              <a:t>kerja</a:t>
            </a:r>
            <a:r>
              <a:rPr lang="en-US" sz="1600" dirty="0" smtClean="0"/>
              <a:t> paling </a:t>
            </a:r>
            <a:r>
              <a:rPr lang="en-US" sz="1600" dirty="0" err="1" smtClean="0"/>
              <a:t>kurang</a:t>
            </a:r>
            <a:r>
              <a:rPr lang="en-US" sz="1600" dirty="0" smtClean="0"/>
              <a:t> </a:t>
            </a:r>
            <a:r>
              <a:rPr lang="en-US" sz="1600" dirty="0" err="1" smtClean="0"/>
              <a:t>bernilai</a:t>
            </a:r>
            <a:r>
              <a:rPr lang="en-US" sz="1600" dirty="0" smtClean="0"/>
              <a:t> </a:t>
            </a:r>
            <a:r>
              <a:rPr lang="en-US" sz="1600" dirty="0" err="1" smtClean="0"/>
              <a:t>baik</a:t>
            </a:r>
            <a:r>
              <a:rPr lang="en-US" sz="1600" dirty="0" smtClean="0"/>
              <a:t> </a:t>
            </a:r>
            <a:r>
              <a:rPr lang="en-US" sz="1600" dirty="0" err="1" smtClean="0"/>
              <a:t>dalam</a:t>
            </a:r>
            <a:r>
              <a:rPr lang="en-US" sz="1600" dirty="0" smtClean="0"/>
              <a:t> 1 (</a:t>
            </a:r>
            <a:r>
              <a:rPr lang="en-US" sz="1600" dirty="0" err="1" smtClean="0"/>
              <a:t>satu</a:t>
            </a:r>
            <a:r>
              <a:rPr lang="en-US" sz="1600" dirty="0" smtClean="0"/>
              <a:t>) </a:t>
            </a:r>
            <a:r>
              <a:rPr lang="en-US" sz="1600" dirty="0" err="1" smtClean="0"/>
              <a:t>tahun</a:t>
            </a:r>
            <a:r>
              <a:rPr lang="en-US" sz="1600" dirty="0" smtClean="0"/>
              <a:t> </a:t>
            </a:r>
            <a:r>
              <a:rPr lang="en-US" sz="1600" dirty="0" err="1" smtClean="0"/>
              <a:t>terakhir</a:t>
            </a:r>
            <a:r>
              <a:rPr lang="en-US" sz="1600" dirty="0" smtClean="0"/>
              <a:t>; </a:t>
            </a:r>
            <a:r>
              <a:rPr lang="en-US" sz="1600" dirty="0" err="1" smtClean="0"/>
              <a:t>dan</a:t>
            </a:r>
            <a:endParaRPr lang="en-US" sz="1600" dirty="0" smtClean="0"/>
          </a:p>
          <a:p>
            <a:pPr marL="342900" indent="-342900">
              <a:buAutoNum type="arabicParenR"/>
            </a:pPr>
            <a:endParaRPr lang="en-US" sz="1600" dirty="0" smtClean="0"/>
          </a:p>
          <a:p>
            <a:pPr marL="342900" indent="-342900">
              <a:buAutoNum type="arabicParenR"/>
            </a:pPr>
            <a:r>
              <a:rPr lang="en-US" sz="1600" dirty="0" err="1" smtClean="0"/>
              <a:t>usia</a:t>
            </a:r>
            <a:r>
              <a:rPr lang="en-US" sz="1600" dirty="0" smtClean="0"/>
              <a:t> paling </a:t>
            </a:r>
            <a:r>
              <a:rPr lang="en-US" sz="1600" dirty="0" err="1" smtClean="0"/>
              <a:t>tinggi</a:t>
            </a:r>
            <a:r>
              <a:rPr lang="en-US" sz="1600" dirty="0" smtClean="0"/>
              <a:t>: </a:t>
            </a:r>
          </a:p>
          <a:p>
            <a:pPr marL="800100" lvl="1" indent="-342900">
              <a:buFont typeface="+mj-lt"/>
              <a:buAutoNum type="alphaLcPeriod"/>
            </a:pPr>
            <a:r>
              <a:rPr lang="en-US" sz="1600" dirty="0" smtClean="0"/>
              <a:t>3 (</a:t>
            </a:r>
            <a:r>
              <a:rPr lang="en-US" sz="1600" dirty="0" err="1" smtClean="0"/>
              <a:t>tiga</a:t>
            </a:r>
            <a:r>
              <a:rPr lang="en-US" sz="1600" dirty="0" smtClean="0"/>
              <a:t>) </a:t>
            </a:r>
            <a:r>
              <a:rPr lang="en-US" sz="1600" dirty="0" err="1" smtClean="0"/>
              <a:t>tahun</a:t>
            </a:r>
            <a:r>
              <a:rPr lang="en-US" sz="1600" dirty="0" smtClean="0"/>
              <a:t> </a:t>
            </a:r>
            <a:r>
              <a:rPr lang="en-US" sz="1600" dirty="0" err="1" smtClean="0"/>
              <a:t>sebelum</a:t>
            </a:r>
            <a:r>
              <a:rPr lang="en-US" sz="1600" dirty="0" smtClean="0"/>
              <a:t> </a:t>
            </a:r>
            <a:r>
              <a:rPr lang="en-US" sz="1600" dirty="0" err="1" smtClean="0"/>
              <a:t>batas</a:t>
            </a:r>
            <a:r>
              <a:rPr lang="en-US" sz="1600" dirty="0" smtClean="0"/>
              <a:t> </a:t>
            </a:r>
            <a:r>
              <a:rPr lang="en-US" sz="1600" dirty="0" err="1" smtClean="0"/>
              <a:t>usia</a:t>
            </a:r>
            <a:r>
              <a:rPr lang="en-US" sz="1600" dirty="0" smtClean="0"/>
              <a:t> </a:t>
            </a:r>
            <a:r>
              <a:rPr lang="en-US" sz="1600" dirty="0" err="1" smtClean="0"/>
              <a:t>pensiun</a:t>
            </a:r>
            <a:r>
              <a:rPr lang="en-US" sz="1600" dirty="0" smtClean="0"/>
              <a:t> </a:t>
            </a:r>
            <a:r>
              <a:rPr lang="en-US" sz="1600" dirty="0" err="1" smtClean="0"/>
              <a:t>dalam</a:t>
            </a:r>
            <a:r>
              <a:rPr lang="en-US" sz="1600" dirty="0" smtClean="0"/>
              <a:t> </a:t>
            </a:r>
            <a:r>
              <a:rPr lang="en-US" sz="1600" dirty="0" err="1" smtClean="0"/>
              <a:t>jabatan</a:t>
            </a:r>
            <a:r>
              <a:rPr lang="en-US" sz="1600" dirty="0" smtClean="0"/>
              <a:t> </a:t>
            </a:r>
            <a:r>
              <a:rPr lang="en-US" sz="1600" dirty="0" err="1" smtClean="0"/>
              <a:t>terakhir</a:t>
            </a:r>
            <a:r>
              <a:rPr lang="en-US" sz="1600" dirty="0" smtClean="0"/>
              <a:t> </a:t>
            </a:r>
            <a:r>
              <a:rPr lang="en-US" sz="1600" dirty="0" err="1" smtClean="0"/>
              <a:t>bagi</a:t>
            </a:r>
            <a:r>
              <a:rPr lang="en-US" sz="1600" dirty="0" smtClean="0"/>
              <a:t> </a:t>
            </a:r>
            <a:r>
              <a:rPr lang="en-US" sz="1600" dirty="0" err="1" smtClean="0"/>
              <a:t>pejabat</a:t>
            </a:r>
            <a:r>
              <a:rPr lang="en-US" sz="1600" dirty="0" smtClean="0"/>
              <a:t> </a:t>
            </a:r>
            <a:r>
              <a:rPr lang="en-US" sz="1600" dirty="0" err="1" smtClean="0"/>
              <a:t>pelaksana</a:t>
            </a:r>
            <a:r>
              <a:rPr lang="en-US" sz="1600" dirty="0" smtClean="0"/>
              <a:t>. </a:t>
            </a:r>
          </a:p>
          <a:p>
            <a:pPr marL="800100" lvl="1" indent="-342900">
              <a:buFont typeface="+mj-lt"/>
              <a:buAutoNum type="alphaLcPeriod"/>
            </a:pPr>
            <a:r>
              <a:rPr lang="en-US" sz="1600" dirty="0" smtClean="0"/>
              <a:t>2 (</a:t>
            </a:r>
            <a:r>
              <a:rPr lang="en-US" sz="1600" dirty="0" err="1" smtClean="0"/>
              <a:t>dua</a:t>
            </a:r>
            <a:r>
              <a:rPr lang="en-US" sz="1600" dirty="0" smtClean="0"/>
              <a:t>) </a:t>
            </a:r>
            <a:r>
              <a:rPr lang="en-US" sz="1600" dirty="0" err="1" smtClean="0"/>
              <a:t>tahun</a:t>
            </a:r>
            <a:r>
              <a:rPr lang="en-US" sz="1600" dirty="0" smtClean="0"/>
              <a:t> </a:t>
            </a:r>
            <a:r>
              <a:rPr lang="en-US" sz="1600" dirty="0" err="1" smtClean="0"/>
              <a:t>sebelum</a:t>
            </a:r>
            <a:r>
              <a:rPr lang="en-US" sz="1600" dirty="0" smtClean="0"/>
              <a:t> </a:t>
            </a:r>
            <a:r>
              <a:rPr lang="en-US" sz="1600" dirty="0" err="1" smtClean="0"/>
              <a:t>batas</a:t>
            </a:r>
            <a:r>
              <a:rPr lang="en-US" sz="1600" dirty="0" smtClean="0"/>
              <a:t> </a:t>
            </a:r>
            <a:r>
              <a:rPr lang="en-US" sz="1600" dirty="0" err="1" smtClean="0"/>
              <a:t>usia</a:t>
            </a:r>
            <a:r>
              <a:rPr lang="en-US" sz="1600" dirty="0" smtClean="0"/>
              <a:t> </a:t>
            </a:r>
            <a:r>
              <a:rPr lang="en-US" sz="1600" dirty="0" err="1" smtClean="0"/>
              <a:t>pensiun</a:t>
            </a:r>
            <a:r>
              <a:rPr lang="en-US" sz="1600" dirty="0" smtClean="0"/>
              <a:t> </a:t>
            </a:r>
            <a:r>
              <a:rPr lang="en-US" sz="1600" dirty="0" err="1" smtClean="0"/>
              <a:t>dalam</a:t>
            </a:r>
            <a:r>
              <a:rPr lang="en-US" sz="1600" dirty="0" smtClean="0"/>
              <a:t> </a:t>
            </a:r>
            <a:r>
              <a:rPr lang="en-US" sz="1600" dirty="0" err="1" smtClean="0"/>
              <a:t>jabatan</a:t>
            </a:r>
            <a:r>
              <a:rPr lang="en-US" sz="1600" dirty="0" smtClean="0"/>
              <a:t> </a:t>
            </a:r>
            <a:r>
              <a:rPr lang="en-US" sz="1600" dirty="0" err="1" smtClean="0"/>
              <a:t>terakhir</a:t>
            </a:r>
            <a:r>
              <a:rPr lang="en-US" sz="1600" dirty="0" smtClean="0"/>
              <a:t> </a:t>
            </a:r>
            <a:r>
              <a:rPr lang="en-US" sz="1600" dirty="0" err="1" smtClean="0"/>
              <a:t>bagi</a:t>
            </a:r>
            <a:r>
              <a:rPr lang="en-US" sz="1600" dirty="0" smtClean="0"/>
              <a:t> administrator </a:t>
            </a:r>
            <a:r>
              <a:rPr lang="en-US" sz="1600" dirty="0" err="1" smtClean="0"/>
              <a:t>dan</a:t>
            </a:r>
            <a:r>
              <a:rPr lang="en-US" sz="1600" dirty="0" smtClean="0"/>
              <a:t> </a:t>
            </a:r>
            <a:r>
              <a:rPr lang="en-US" sz="1600" dirty="0" err="1" smtClean="0"/>
              <a:t>pengawas</a:t>
            </a:r>
            <a:r>
              <a:rPr lang="en-US" sz="1600" dirty="0" smtClean="0"/>
              <a:t>. </a:t>
            </a:r>
          </a:p>
          <a:p>
            <a:pPr marL="342900" indent="-342900">
              <a:buAutoNum type="arabicParenR"/>
            </a:pPr>
            <a:endParaRPr lang="en-US" sz="1600" dirty="0" smtClean="0"/>
          </a:p>
          <a:p>
            <a:pPr marL="342900" indent="-342900">
              <a:buAutoNum type="arabicParenR"/>
            </a:pPr>
            <a:r>
              <a:rPr lang="fi-FI" sz="1600" dirty="0" smtClean="0"/>
              <a:t>Syarat lain yang ditentukan oleh Instansi Pembina. </a:t>
            </a:r>
            <a:endParaRPr lang="en-US" sz="1600" dirty="0" smtClean="0"/>
          </a:p>
          <a:p>
            <a:pPr marL="342900" indent="-342900">
              <a:buAutoNum type="arabicParenR"/>
            </a:pPr>
            <a:endParaRPr lang="en-US" sz="1600" dirty="0" smtClean="0"/>
          </a:p>
          <a:p>
            <a:pPr lvl="1"/>
            <a:endParaRPr lang="en-US" sz="1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2106795" cy="369332"/>
          </a:xfrm>
          <a:prstGeom prst="rect">
            <a:avLst/>
          </a:prstGeom>
          <a:noFill/>
        </p:spPr>
        <p:txBody>
          <a:bodyPr wrap="none" rtlCol="0">
            <a:spAutoFit/>
          </a:bodyPr>
          <a:lstStyle/>
          <a:p>
            <a:r>
              <a:rPr lang="en-US" b="1" dirty="0" smtClean="0"/>
              <a:t>JABFUNG KEAHLIAN</a:t>
            </a:r>
            <a:endParaRPr lang="en-US" b="1" dirty="0"/>
          </a:p>
        </p:txBody>
      </p:sp>
      <p:sp>
        <p:nvSpPr>
          <p:cNvPr id="3" name="Rectangle 2"/>
          <p:cNvSpPr/>
          <p:nvPr/>
        </p:nvSpPr>
        <p:spPr>
          <a:xfrm>
            <a:off x="304800" y="920889"/>
            <a:ext cx="8305800" cy="6463308"/>
          </a:xfrm>
          <a:prstGeom prst="rect">
            <a:avLst/>
          </a:prstGeom>
        </p:spPr>
        <p:txBody>
          <a:bodyPr wrap="square">
            <a:spAutoFit/>
          </a:bodyPr>
          <a:lstStyle/>
          <a:p>
            <a:endParaRPr lang="en-US" dirty="0" smtClean="0"/>
          </a:p>
          <a:p>
            <a:pPr marL="342900" indent="-342900">
              <a:buFont typeface="+mj-lt"/>
              <a:buAutoNum type="arabicPeriod"/>
            </a:pPr>
            <a:r>
              <a:rPr lang="en-US" dirty="0" err="1" smtClean="0"/>
              <a:t>berijazah</a:t>
            </a:r>
            <a:r>
              <a:rPr lang="en-US" dirty="0" smtClean="0"/>
              <a:t> paling </a:t>
            </a:r>
            <a:r>
              <a:rPr lang="en-US" dirty="0" err="1" smtClean="0"/>
              <a:t>rendah</a:t>
            </a:r>
            <a:r>
              <a:rPr lang="en-US" dirty="0" smtClean="0"/>
              <a:t> strata </a:t>
            </a:r>
            <a:r>
              <a:rPr lang="en-US" dirty="0" err="1" smtClean="0"/>
              <a:t>satu</a:t>
            </a:r>
            <a:r>
              <a:rPr lang="en-US" dirty="0" smtClean="0"/>
              <a:t> (S-1)/Diploma IV (D-IV) </a:t>
            </a:r>
            <a:r>
              <a:rPr lang="en-US" dirty="0" err="1" smtClean="0"/>
              <a:t>atau</a:t>
            </a:r>
            <a:r>
              <a:rPr lang="en-US" dirty="0" smtClean="0"/>
              <a:t> </a:t>
            </a:r>
            <a:r>
              <a:rPr lang="en-US" dirty="0" err="1" smtClean="0"/>
              <a:t>berijazah</a:t>
            </a:r>
            <a:r>
              <a:rPr lang="en-US" dirty="0" smtClean="0"/>
              <a:t> paling </a:t>
            </a:r>
            <a:r>
              <a:rPr lang="en-US" dirty="0" err="1" smtClean="0"/>
              <a:t>rendah</a:t>
            </a:r>
            <a:r>
              <a:rPr lang="en-US" dirty="0" smtClean="0"/>
              <a:t> strata </a:t>
            </a:r>
            <a:r>
              <a:rPr lang="en-US" dirty="0" err="1" smtClean="0"/>
              <a:t>dua</a:t>
            </a:r>
            <a:r>
              <a:rPr lang="en-US" dirty="0" smtClean="0"/>
              <a:t> (S2) </a:t>
            </a:r>
            <a:r>
              <a:rPr lang="en-US" dirty="0" err="1" smtClean="0"/>
              <a:t>atau</a:t>
            </a:r>
            <a:r>
              <a:rPr lang="en-US" dirty="0" smtClean="0"/>
              <a:t> yang </a:t>
            </a:r>
            <a:r>
              <a:rPr lang="en-US" dirty="0" err="1" smtClean="0"/>
              <a:t>sederajat</a:t>
            </a:r>
            <a:r>
              <a:rPr lang="en-US" dirty="0" smtClean="0"/>
              <a:t> </a:t>
            </a:r>
            <a:r>
              <a:rPr lang="en-US" dirty="0" err="1" smtClean="0"/>
              <a:t>dari</a:t>
            </a:r>
            <a:r>
              <a:rPr lang="en-US" dirty="0" smtClean="0"/>
              <a:t> </a:t>
            </a:r>
            <a:r>
              <a:rPr lang="en-US" dirty="0" err="1" smtClean="0"/>
              <a:t>pendidikan</a:t>
            </a:r>
            <a:r>
              <a:rPr lang="en-US" dirty="0" smtClean="0"/>
              <a:t> </a:t>
            </a:r>
            <a:r>
              <a:rPr lang="en-US" dirty="0" err="1" smtClean="0"/>
              <a:t>tinggi</a:t>
            </a:r>
            <a:r>
              <a:rPr lang="en-US" dirty="0" smtClean="0"/>
              <a:t> yang </a:t>
            </a:r>
            <a:r>
              <a:rPr lang="en-US" dirty="0" err="1" smtClean="0"/>
              <a:t>terakreditasi</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persyaratan</a:t>
            </a:r>
            <a:r>
              <a:rPr lang="en-US" dirty="0" smtClean="0"/>
              <a:t> </a:t>
            </a:r>
            <a:r>
              <a:rPr lang="en-US" dirty="0" err="1" smtClean="0"/>
              <a:t>kualifikasi</a:t>
            </a:r>
            <a:r>
              <a:rPr lang="en-US" dirty="0" smtClean="0"/>
              <a:t> </a:t>
            </a:r>
            <a:r>
              <a:rPr lang="en-US" dirty="0" err="1" smtClean="0"/>
              <a:t>pendidikan</a:t>
            </a:r>
            <a:r>
              <a:rPr lang="en-US" dirty="0" smtClean="0"/>
              <a:t> </a:t>
            </a:r>
            <a:r>
              <a:rPr lang="en-US" dirty="0" err="1" smtClean="0"/>
              <a:t>dari</a:t>
            </a:r>
            <a:r>
              <a:rPr lang="en-US" dirty="0" smtClean="0"/>
              <a:t> </a:t>
            </a:r>
            <a:r>
              <a:rPr lang="en-US" dirty="0" err="1" smtClean="0"/>
              <a:t>jabatan</a:t>
            </a:r>
            <a:r>
              <a:rPr lang="en-US" dirty="0" smtClean="0"/>
              <a:t> yang </a:t>
            </a:r>
            <a:r>
              <a:rPr lang="en-US" dirty="0" err="1" smtClean="0"/>
              <a:t>akan</a:t>
            </a:r>
            <a:r>
              <a:rPr lang="en-US" dirty="0" smtClean="0"/>
              <a:t> </a:t>
            </a:r>
            <a:r>
              <a:rPr lang="en-US" dirty="0" err="1" smtClean="0"/>
              <a:t>diduduki</a:t>
            </a:r>
            <a:r>
              <a:rPr lang="en-US" dirty="0" smtClean="0"/>
              <a:t>; </a:t>
            </a:r>
          </a:p>
          <a:p>
            <a:pPr marL="342900" indent="-342900">
              <a:buFont typeface="+mj-lt"/>
              <a:buAutoNum type="arabicPeriod"/>
            </a:pPr>
            <a:r>
              <a:rPr lang="en-US" dirty="0" err="1" smtClean="0"/>
              <a:t>pangkat</a:t>
            </a:r>
            <a:r>
              <a:rPr lang="en-US" dirty="0" smtClean="0"/>
              <a:t> paling </a:t>
            </a:r>
            <a:r>
              <a:rPr lang="en-US" dirty="0" err="1" smtClean="0"/>
              <a:t>rendah</a:t>
            </a:r>
            <a:r>
              <a:rPr lang="en-US" dirty="0" smtClean="0"/>
              <a:t> </a:t>
            </a:r>
            <a:r>
              <a:rPr lang="en-US" dirty="0" err="1" smtClean="0"/>
              <a:t>Penata</a:t>
            </a:r>
            <a:r>
              <a:rPr lang="en-US" dirty="0" smtClean="0"/>
              <a:t> </a:t>
            </a:r>
            <a:r>
              <a:rPr lang="en-US" dirty="0" err="1" smtClean="0"/>
              <a:t>Muda</a:t>
            </a:r>
            <a:r>
              <a:rPr lang="en-US" dirty="0" smtClean="0"/>
              <a:t>, </a:t>
            </a:r>
            <a:r>
              <a:rPr lang="en-US" dirty="0" err="1" smtClean="0"/>
              <a:t>golongan</a:t>
            </a:r>
            <a:r>
              <a:rPr lang="en-US" dirty="0" smtClean="0"/>
              <a:t> </a:t>
            </a:r>
            <a:r>
              <a:rPr lang="en-US" dirty="0" err="1" smtClean="0"/>
              <a:t>ruang</a:t>
            </a:r>
            <a:r>
              <a:rPr lang="en-US" dirty="0" smtClean="0"/>
              <a:t> III/a </a:t>
            </a:r>
            <a:r>
              <a:rPr lang="en-US" dirty="0" err="1" smtClean="0"/>
              <a:t>sesuai</a:t>
            </a:r>
            <a:r>
              <a:rPr lang="en-US" dirty="0" smtClean="0"/>
              <a:t> </a:t>
            </a:r>
            <a:r>
              <a:rPr lang="en-US" dirty="0" err="1" smtClean="0"/>
              <a:t>dengan</a:t>
            </a:r>
            <a:r>
              <a:rPr lang="en-US" dirty="0" smtClean="0"/>
              <a:t> </a:t>
            </a:r>
            <a:r>
              <a:rPr lang="en-US" dirty="0" err="1" smtClean="0"/>
              <a:t>persyaratan</a:t>
            </a:r>
            <a:r>
              <a:rPr lang="en-US" dirty="0" smtClean="0"/>
              <a:t> </a:t>
            </a:r>
            <a:r>
              <a:rPr lang="en-US" dirty="0" err="1" smtClean="0"/>
              <a:t>kepangkatan</a:t>
            </a:r>
            <a:r>
              <a:rPr lang="en-US" dirty="0" smtClean="0"/>
              <a:t> </a:t>
            </a:r>
            <a:r>
              <a:rPr lang="en-US" dirty="0" err="1" smtClean="0"/>
              <a:t>dari</a:t>
            </a:r>
            <a:r>
              <a:rPr lang="en-US" dirty="0" smtClean="0"/>
              <a:t> </a:t>
            </a:r>
            <a:r>
              <a:rPr lang="en-US" dirty="0" err="1" smtClean="0"/>
              <a:t>jabatan</a:t>
            </a:r>
            <a:r>
              <a:rPr lang="en-US" dirty="0" smtClean="0"/>
              <a:t> yang </a:t>
            </a:r>
            <a:r>
              <a:rPr lang="en-US" dirty="0" err="1" smtClean="0"/>
              <a:t>akan</a:t>
            </a:r>
            <a:r>
              <a:rPr lang="en-US" dirty="0" smtClean="0"/>
              <a:t> </a:t>
            </a:r>
            <a:r>
              <a:rPr lang="en-US" dirty="0" err="1" smtClean="0"/>
              <a:t>diduduki</a:t>
            </a:r>
            <a:r>
              <a:rPr lang="en-US" dirty="0" smtClean="0"/>
              <a:t>; </a:t>
            </a:r>
          </a:p>
          <a:p>
            <a:pPr marL="342900" indent="-342900">
              <a:buFont typeface="+mj-lt"/>
              <a:buAutoNum type="arabicPeriod"/>
            </a:pPr>
            <a:r>
              <a:rPr lang="en-US" dirty="0" err="1" smtClean="0"/>
              <a:t>memiliki</a:t>
            </a:r>
            <a:r>
              <a:rPr lang="en-US" dirty="0" smtClean="0"/>
              <a:t> </a:t>
            </a:r>
            <a:r>
              <a:rPr lang="en-US" dirty="0" err="1" smtClean="0"/>
              <a:t>pengalaman</a:t>
            </a:r>
            <a:r>
              <a:rPr lang="en-US" dirty="0" smtClean="0"/>
              <a:t> </a:t>
            </a:r>
            <a:r>
              <a:rPr lang="en-US" dirty="0" err="1" smtClean="0"/>
              <a:t>dalam</a:t>
            </a:r>
            <a:r>
              <a:rPr lang="en-US" dirty="0" smtClean="0"/>
              <a:t> </a:t>
            </a:r>
            <a:r>
              <a:rPr lang="en-US" dirty="0" err="1" smtClean="0"/>
              <a:t>pelaksanaan</a:t>
            </a:r>
            <a:r>
              <a:rPr lang="en-US" dirty="0" smtClean="0"/>
              <a:t> </a:t>
            </a:r>
            <a:r>
              <a:rPr lang="en-US" dirty="0" err="1" smtClean="0"/>
              <a:t>tugas</a:t>
            </a:r>
            <a:r>
              <a:rPr lang="en-US" dirty="0" smtClean="0"/>
              <a:t> </a:t>
            </a:r>
            <a:r>
              <a:rPr lang="en-US" dirty="0" err="1" smtClean="0"/>
              <a:t>di</a:t>
            </a:r>
            <a:r>
              <a:rPr lang="en-US" dirty="0" smtClean="0"/>
              <a:t> </a:t>
            </a:r>
            <a:r>
              <a:rPr lang="en-US" dirty="0" err="1" smtClean="0"/>
              <a:t>bidang</a:t>
            </a:r>
            <a:r>
              <a:rPr lang="en-US" dirty="0" smtClean="0"/>
              <a:t> </a:t>
            </a:r>
            <a:r>
              <a:rPr lang="en-US" dirty="0" err="1" smtClean="0"/>
              <a:t>Jabatan</a:t>
            </a:r>
            <a:r>
              <a:rPr lang="en-US" dirty="0" smtClean="0"/>
              <a:t> </a:t>
            </a:r>
            <a:r>
              <a:rPr lang="en-US" dirty="0" err="1" smtClean="0"/>
              <a:t>Fungsional</a:t>
            </a:r>
            <a:r>
              <a:rPr lang="en-US" dirty="0" smtClean="0"/>
              <a:t> yang </a:t>
            </a:r>
            <a:r>
              <a:rPr lang="en-US" dirty="0" err="1" smtClean="0"/>
              <a:t>akan</a:t>
            </a:r>
            <a:r>
              <a:rPr lang="en-US" dirty="0" smtClean="0"/>
              <a:t> </a:t>
            </a:r>
            <a:r>
              <a:rPr lang="en-US" dirty="0" err="1" smtClean="0"/>
              <a:t>diduduki</a:t>
            </a:r>
            <a:r>
              <a:rPr lang="en-US" dirty="0" smtClean="0"/>
              <a:t> paling </a:t>
            </a:r>
            <a:r>
              <a:rPr lang="en-US" dirty="0" err="1" smtClean="0"/>
              <a:t>kurang</a:t>
            </a:r>
            <a:r>
              <a:rPr lang="en-US" dirty="0" smtClean="0"/>
              <a:t> 2 (</a:t>
            </a:r>
            <a:r>
              <a:rPr lang="en-US" dirty="0" err="1" smtClean="0"/>
              <a:t>dua</a:t>
            </a:r>
            <a:r>
              <a:rPr lang="en-US" dirty="0" smtClean="0"/>
              <a:t>) </a:t>
            </a:r>
            <a:r>
              <a:rPr lang="en-US" dirty="0" err="1" smtClean="0"/>
              <a:t>tahun</a:t>
            </a:r>
            <a:r>
              <a:rPr lang="en-US" dirty="0" smtClean="0"/>
              <a:t>; </a:t>
            </a:r>
          </a:p>
          <a:p>
            <a:pPr marL="342900" indent="-342900">
              <a:buFont typeface="+mj-lt"/>
              <a:buAutoNum type="arabicPeriod"/>
            </a:pPr>
            <a:r>
              <a:rPr lang="en-US" dirty="0" err="1" smtClean="0"/>
              <a:t>mengikuti</a:t>
            </a:r>
            <a:r>
              <a:rPr lang="en-US" dirty="0" smtClean="0"/>
              <a:t> </a:t>
            </a:r>
            <a:r>
              <a:rPr lang="en-US" dirty="0" err="1" smtClean="0"/>
              <a:t>dan</a:t>
            </a:r>
            <a:r>
              <a:rPr lang="en-US" dirty="0" smtClean="0"/>
              <a:t> lulus </a:t>
            </a:r>
            <a:r>
              <a:rPr lang="en-US" dirty="0" err="1" smtClean="0"/>
              <a:t>uji</a:t>
            </a:r>
            <a:r>
              <a:rPr lang="en-US" dirty="0" smtClean="0"/>
              <a:t> </a:t>
            </a:r>
            <a:r>
              <a:rPr lang="en-US" dirty="0" err="1" smtClean="0"/>
              <a:t>kompetensi</a:t>
            </a:r>
            <a:r>
              <a:rPr lang="en-US" dirty="0" smtClean="0"/>
              <a:t> </a:t>
            </a:r>
            <a:r>
              <a:rPr lang="en-US" dirty="0" err="1" smtClean="0"/>
              <a:t>di</a:t>
            </a:r>
            <a:r>
              <a:rPr lang="en-US" dirty="0" smtClean="0"/>
              <a:t> </a:t>
            </a:r>
            <a:r>
              <a:rPr lang="en-US" dirty="0" err="1" smtClean="0"/>
              <a:t>bidang</a:t>
            </a:r>
            <a:r>
              <a:rPr lang="en-US" dirty="0" smtClean="0"/>
              <a:t> </a:t>
            </a:r>
            <a:r>
              <a:rPr lang="en-US" dirty="0" err="1" smtClean="0"/>
              <a:t>Jabatan</a:t>
            </a:r>
            <a:r>
              <a:rPr lang="en-US" dirty="0" smtClean="0"/>
              <a:t> </a:t>
            </a:r>
            <a:r>
              <a:rPr lang="en-US" dirty="0" err="1" smtClean="0"/>
              <a:t>Fungsional</a:t>
            </a:r>
            <a:r>
              <a:rPr lang="en-US" dirty="0" smtClean="0"/>
              <a:t> yang </a:t>
            </a:r>
            <a:r>
              <a:rPr lang="en-US" dirty="0" err="1" smtClean="0"/>
              <a:t>akan</a:t>
            </a:r>
            <a:r>
              <a:rPr lang="en-US" dirty="0" smtClean="0"/>
              <a:t> </a:t>
            </a:r>
            <a:r>
              <a:rPr lang="en-US" dirty="0" err="1" smtClean="0"/>
              <a:t>diduduki</a:t>
            </a:r>
            <a:r>
              <a:rPr lang="en-US" dirty="0" smtClean="0"/>
              <a:t>; </a:t>
            </a:r>
          </a:p>
          <a:p>
            <a:pPr marL="342900" indent="-342900">
              <a:buFont typeface="+mj-lt"/>
              <a:buAutoNum type="arabicPeriod"/>
            </a:pPr>
            <a:r>
              <a:rPr lang="en-US" dirty="0" err="1" smtClean="0"/>
              <a:t>nilai</a:t>
            </a:r>
            <a:r>
              <a:rPr lang="en-US" dirty="0" smtClean="0"/>
              <a:t> </a:t>
            </a:r>
            <a:r>
              <a:rPr lang="en-US" dirty="0" err="1" smtClean="0"/>
              <a:t>prestasi</a:t>
            </a:r>
            <a:r>
              <a:rPr lang="en-US" dirty="0" smtClean="0"/>
              <a:t> </a:t>
            </a:r>
            <a:r>
              <a:rPr lang="en-US" dirty="0" err="1" smtClean="0"/>
              <a:t>kerja</a:t>
            </a:r>
            <a:r>
              <a:rPr lang="en-US" dirty="0" smtClean="0"/>
              <a:t> paling </a:t>
            </a:r>
            <a:r>
              <a:rPr lang="en-US" dirty="0" err="1" smtClean="0"/>
              <a:t>kurang</a:t>
            </a:r>
            <a:r>
              <a:rPr lang="en-US" dirty="0" smtClean="0"/>
              <a:t> </a:t>
            </a:r>
            <a:r>
              <a:rPr lang="en-US" dirty="0" err="1" smtClean="0"/>
              <a:t>bernilai</a:t>
            </a:r>
            <a:r>
              <a:rPr lang="en-US" dirty="0" smtClean="0"/>
              <a:t> </a:t>
            </a:r>
            <a:r>
              <a:rPr lang="en-US" dirty="0" err="1" smtClean="0"/>
              <a:t>baik</a:t>
            </a:r>
            <a:r>
              <a:rPr lang="en-US" dirty="0" smtClean="0"/>
              <a:t> </a:t>
            </a:r>
            <a:r>
              <a:rPr lang="en-US" dirty="0" err="1" smtClean="0"/>
              <a:t>dalam</a:t>
            </a:r>
            <a:r>
              <a:rPr lang="en-US" dirty="0" smtClean="0"/>
              <a:t> 1 (</a:t>
            </a:r>
            <a:r>
              <a:rPr lang="en-US" dirty="0" err="1" smtClean="0"/>
              <a:t>satu</a:t>
            </a:r>
            <a:r>
              <a:rPr lang="en-US" dirty="0" smtClean="0"/>
              <a:t>) </a:t>
            </a:r>
            <a:r>
              <a:rPr lang="en-US" dirty="0" err="1" smtClean="0"/>
              <a:t>tahun</a:t>
            </a:r>
            <a:r>
              <a:rPr lang="en-US" dirty="0" smtClean="0"/>
              <a:t> </a:t>
            </a:r>
            <a:r>
              <a:rPr lang="en-US" dirty="0" err="1" smtClean="0"/>
              <a:t>terakhir</a:t>
            </a:r>
            <a:r>
              <a:rPr lang="en-US" dirty="0" smtClean="0"/>
              <a:t>; </a:t>
            </a:r>
            <a:r>
              <a:rPr lang="en-US" dirty="0" err="1" smtClean="0"/>
              <a:t>dan</a:t>
            </a:r>
            <a:r>
              <a:rPr lang="en-US" dirty="0" smtClean="0"/>
              <a:t> </a:t>
            </a:r>
          </a:p>
          <a:p>
            <a:pPr marL="342900" indent="-342900">
              <a:buFont typeface="+mj-lt"/>
              <a:buAutoNum type="arabicPeriod"/>
            </a:pPr>
            <a:r>
              <a:rPr lang="en-US" dirty="0" err="1" smtClean="0"/>
              <a:t>usia</a:t>
            </a:r>
            <a:r>
              <a:rPr lang="en-US" dirty="0" smtClean="0"/>
              <a:t> paling </a:t>
            </a:r>
            <a:r>
              <a:rPr lang="en-US" dirty="0" err="1" smtClean="0"/>
              <a:t>tinggi</a:t>
            </a:r>
            <a:r>
              <a:rPr lang="en-US" dirty="0" smtClean="0"/>
              <a:t>: </a:t>
            </a:r>
          </a:p>
          <a:p>
            <a:pPr marL="800100" lvl="1" indent="-342900">
              <a:buFont typeface="+mj-lt"/>
              <a:buAutoNum type="alphaLcPeriod"/>
            </a:pPr>
            <a:r>
              <a:rPr lang="en-US" dirty="0" smtClean="0"/>
              <a:t>3 (</a:t>
            </a:r>
            <a:r>
              <a:rPr lang="en-US" dirty="0" err="1" smtClean="0"/>
              <a:t>tiga</a:t>
            </a:r>
            <a:r>
              <a:rPr lang="en-US" dirty="0" smtClean="0"/>
              <a:t>) </a:t>
            </a:r>
            <a:r>
              <a:rPr lang="en-US" dirty="0" err="1" smtClean="0"/>
              <a:t>tahun</a:t>
            </a:r>
            <a:r>
              <a:rPr lang="en-US" dirty="0" smtClean="0"/>
              <a:t> </a:t>
            </a:r>
            <a:r>
              <a:rPr lang="en-US" dirty="0" err="1" smtClean="0"/>
              <a:t>sebelum</a:t>
            </a:r>
            <a:r>
              <a:rPr lang="en-US" dirty="0" smtClean="0"/>
              <a:t> </a:t>
            </a:r>
            <a:r>
              <a:rPr lang="en-US" dirty="0" err="1" smtClean="0"/>
              <a:t>batas</a:t>
            </a:r>
            <a:r>
              <a:rPr lang="en-US" dirty="0" smtClean="0"/>
              <a:t> </a:t>
            </a:r>
            <a:r>
              <a:rPr lang="en-US" dirty="0" err="1" smtClean="0"/>
              <a:t>usia</a:t>
            </a:r>
            <a:r>
              <a:rPr lang="en-US" dirty="0" smtClean="0"/>
              <a:t> </a:t>
            </a:r>
            <a:r>
              <a:rPr lang="en-US" dirty="0" err="1" smtClean="0"/>
              <a:t>pensiun</a:t>
            </a:r>
            <a:r>
              <a:rPr lang="en-US" dirty="0" smtClean="0"/>
              <a:t> </a:t>
            </a:r>
            <a:r>
              <a:rPr lang="en-US" dirty="0" err="1" smtClean="0"/>
              <a:t>dalam</a:t>
            </a:r>
            <a:r>
              <a:rPr lang="en-US" dirty="0" smtClean="0"/>
              <a:t> </a:t>
            </a:r>
            <a:r>
              <a:rPr lang="en-US" dirty="0" err="1" smtClean="0"/>
              <a:t>jabatan</a:t>
            </a:r>
            <a:r>
              <a:rPr lang="en-US" dirty="0" smtClean="0"/>
              <a:t> </a:t>
            </a:r>
            <a:r>
              <a:rPr lang="en-US" dirty="0" err="1" smtClean="0"/>
              <a:t>terakhir</a:t>
            </a:r>
            <a:r>
              <a:rPr lang="en-US" dirty="0" smtClean="0"/>
              <a:t> </a:t>
            </a:r>
            <a:r>
              <a:rPr lang="en-US" dirty="0" err="1" smtClean="0"/>
              <a:t>bagi</a:t>
            </a:r>
            <a:r>
              <a:rPr lang="en-US" dirty="0" smtClean="0"/>
              <a:t> </a:t>
            </a:r>
            <a:r>
              <a:rPr lang="en-US" dirty="0" err="1" smtClean="0"/>
              <a:t>pejabat</a:t>
            </a:r>
            <a:r>
              <a:rPr lang="en-US" dirty="0" smtClean="0"/>
              <a:t> </a:t>
            </a:r>
            <a:r>
              <a:rPr lang="en-US" dirty="0" err="1" smtClean="0"/>
              <a:t>pelaksana</a:t>
            </a:r>
            <a:r>
              <a:rPr lang="en-US" dirty="0" smtClean="0"/>
              <a:t>. </a:t>
            </a:r>
          </a:p>
          <a:p>
            <a:pPr marL="800100" lvl="1" indent="-342900">
              <a:buFont typeface="+mj-lt"/>
              <a:buAutoNum type="alphaLcPeriod"/>
            </a:pPr>
            <a:r>
              <a:rPr lang="en-US" dirty="0" smtClean="0"/>
              <a:t>2 (</a:t>
            </a:r>
            <a:r>
              <a:rPr lang="en-US" dirty="0" err="1" smtClean="0"/>
              <a:t>dua</a:t>
            </a:r>
            <a:r>
              <a:rPr lang="en-US" dirty="0" smtClean="0"/>
              <a:t>) </a:t>
            </a:r>
            <a:r>
              <a:rPr lang="en-US" dirty="0" err="1" smtClean="0"/>
              <a:t>tahun</a:t>
            </a:r>
            <a:r>
              <a:rPr lang="en-US" dirty="0" smtClean="0"/>
              <a:t> </a:t>
            </a:r>
            <a:r>
              <a:rPr lang="en-US" dirty="0" err="1" smtClean="0"/>
              <a:t>sebelum</a:t>
            </a:r>
            <a:r>
              <a:rPr lang="en-US" dirty="0" smtClean="0"/>
              <a:t> </a:t>
            </a:r>
            <a:r>
              <a:rPr lang="en-US" dirty="0" err="1" smtClean="0"/>
              <a:t>batas</a:t>
            </a:r>
            <a:r>
              <a:rPr lang="en-US" dirty="0" smtClean="0"/>
              <a:t> </a:t>
            </a:r>
            <a:r>
              <a:rPr lang="en-US" dirty="0" err="1" smtClean="0"/>
              <a:t>usia</a:t>
            </a:r>
            <a:r>
              <a:rPr lang="en-US" dirty="0" smtClean="0"/>
              <a:t> </a:t>
            </a:r>
            <a:r>
              <a:rPr lang="en-US" dirty="0" err="1" smtClean="0"/>
              <a:t>pensiun</a:t>
            </a:r>
            <a:r>
              <a:rPr lang="en-US" dirty="0" smtClean="0"/>
              <a:t> </a:t>
            </a:r>
            <a:r>
              <a:rPr lang="en-US" dirty="0" err="1" smtClean="0"/>
              <a:t>dalam</a:t>
            </a:r>
            <a:r>
              <a:rPr lang="en-US" dirty="0" smtClean="0"/>
              <a:t> </a:t>
            </a:r>
            <a:r>
              <a:rPr lang="en-US" dirty="0" err="1" smtClean="0"/>
              <a:t>jabatan</a:t>
            </a:r>
            <a:r>
              <a:rPr lang="en-US" dirty="0" smtClean="0"/>
              <a:t> </a:t>
            </a:r>
            <a:r>
              <a:rPr lang="en-US" dirty="0" err="1" smtClean="0"/>
              <a:t>terakhir</a:t>
            </a:r>
            <a:r>
              <a:rPr lang="en-US" dirty="0" smtClean="0"/>
              <a:t> </a:t>
            </a:r>
            <a:r>
              <a:rPr lang="en-US" dirty="0" err="1" smtClean="0"/>
              <a:t>bagi</a:t>
            </a:r>
            <a:r>
              <a:rPr lang="en-US" dirty="0" smtClean="0"/>
              <a:t> administrator </a:t>
            </a:r>
            <a:r>
              <a:rPr lang="en-US" dirty="0" err="1" smtClean="0"/>
              <a:t>dan</a:t>
            </a:r>
            <a:r>
              <a:rPr lang="en-US" dirty="0" smtClean="0"/>
              <a:t> </a:t>
            </a:r>
            <a:r>
              <a:rPr lang="en-US" dirty="0" err="1" smtClean="0"/>
              <a:t>pengawas</a:t>
            </a:r>
            <a:r>
              <a:rPr lang="en-US" dirty="0" smtClean="0"/>
              <a:t>. </a:t>
            </a:r>
          </a:p>
          <a:p>
            <a:pPr marL="800100" lvl="1" indent="-342900">
              <a:buFont typeface="+mj-lt"/>
              <a:buAutoNum type="alphaLcPeriod"/>
            </a:pPr>
            <a:r>
              <a:rPr lang="en-US" dirty="0" smtClean="0"/>
              <a:t>1 (</a:t>
            </a:r>
            <a:r>
              <a:rPr lang="en-US" dirty="0" err="1" smtClean="0"/>
              <a:t>satu</a:t>
            </a:r>
            <a:r>
              <a:rPr lang="en-US" dirty="0" smtClean="0"/>
              <a:t>) </a:t>
            </a:r>
            <a:r>
              <a:rPr lang="en-US" dirty="0" err="1" smtClean="0"/>
              <a:t>tahun</a:t>
            </a:r>
            <a:r>
              <a:rPr lang="en-US" dirty="0" smtClean="0"/>
              <a:t> </a:t>
            </a:r>
            <a:r>
              <a:rPr lang="en-US" dirty="0" err="1" smtClean="0"/>
              <a:t>sebelum</a:t>
            </a:r>
            <a:r>
              <a:rPr lang="en-US" dirty="0" smtClean="0"/>
              <a:t> </a:t>
            </a:r>
            <a:r>
              <a:rPr lang="en-US" dirty="0" err="1" smtClean="0"/>
              <a:t>batas</a:t>
            </a:r>
            <a:r>
              <a:rPr lang="en-US" dirty="0" smtClean="0"/>
              <a:t> </a:t>
            </a:r>
            <a:r>
              <a:rPr lang="en-US" dirty="0" err="1" smtClean="0"/>
              <a:t>usia</a:t>
            </a:r>
            <a:r>
              <a:rPr lang="en-US" dirty="0" smtClean="0"/>
              <a:t> </a:t>
            </a:r>
            <a:r>
              <a:rPr lang="en-US" dirty="0" err="1" smtClean="0"/>
              <a:t>pensiun</a:t>
            </a:r>
            <a:r>
              <a:rPr lang="en-US" dirty="0" smtClean="0"/>
              <a:t> </a:t>
            </a:r>
            <a:r>
              <a:rPr lang="en-US" dirty="0" err="1" smtClean="0"/>
              <a:t>dalam</a:t>
            </a:r>
            <a:r>
              <a:rPr lang="en-US" dirty="0" smtClean="0"/>
              <a:t> </a:t>
            </a:r>
            <a:r>
              <a:rPr lang="en-US" dirty="0" err="1" smtClean="0"/>
              <a:t>jabatan</a:t>
            </a:r>
            <a:r>
              <a:rPr lang="en-US" dirty="0" smtClean="0"/>
              <a:t> </a:t>
            </a:r>
            <a:r>
              <a:rPr lang="en-US" dirty="0" err="1" smtClean="0"/>
              <a:t>terakhir</a:t>
            </a:r>
            <a:r>
              <a:rPr lang="en-US" dirty="0" smtClean="0"/>
              <a:t> </a:t>
            </a:r>
            <a:r>
              <a:rPr lang="en-US" dirty="0" err="1" smtClean="0"/>
              <a:t>bagi</a:t>
            </a:r>
            <a:r>
              <a:rPr lang="en-US" dirty="0" smtClean="0"/>
              <a:t> administrator yang </a:t>
            </a:r>
            <a:r>
              <a:rPr lang="en-US" dirty="0" err="1" smtClean="0"/>
              <a:t>akan</a:t>
            </a:r>
            <a:r>
              <a:rPr lang="en-US" dirty="0" smtClean="0"/>
              <a:t> </a:t>
            </a:r>
            <a:r>
              <a:rPr lang="en-US" dirty="0" err="1" smtClean="0"/>
              <a:t>menduduki</a:t>
            </a:r>
            <a:r>
              <a:rPr lang="en-US" dirty="0" smtClean="0"/>
              <a:t> </a:t>
            </a:r>
            <a:r>
              <a:rPr lang="en-US" dirty="0" err="1" smtClean="0"/>
              <a:t>Jabatan</a:t>
            </a:r>
            <a:r>
              <a:rPr lang="en-US" dirty="0" smtClean="0"/>
              <a:t> </a:t>
            </a:r>
            <a:r>
              <a:rPr lang="en-US" dirty="0" err="1" smtClean="0"/>
              <a:t>Fungsional</a:t>
            </a:r>
            <a:r>
              <a:rPr lang="en-US" dirty="0" smtClean="0"/>
              <a:t> </a:t>
            </a:r>
            <a:r>
              <a:rPr lang="en-US" dirty="0" err="1" smtClean="0"/>
              <a:t>ahli</a:t>
            </a:r>
            <a:r>
              <a:rPr lang="en-US" dirty="0" smtClean="0"/>
              <a:t> </a:t>
            </a:r>
            <a:r>
              <a:rPr lang="en-US" dirty="0" err="1" smtClean="0"/>
              <a:t>madya</a:t>
            </a:r>
            <a:r>
              <a:rPr lang="en-US" dirty="0" smtClean="0"/>
              <a:t>. </a:t>
            </a:r>
          </a:p>
          <a:p>
            <a:pPr marL="800100" lvl="1" indent="-342900">
              <a:buFont typeface="+mj-lt"/>
              <a:buAutoNum type="alphaLcPeriod"/>
            </a:pPr>
            <a:r>
              <a:rPr lang="en-US" dirty="0" smtClean="0"/>
              <a:t>1 (</a:t>
            </a:r>
            <a:r>
              <a:rPr lang="en-US" dirty="0" err="1" smtClean="0"/>
              <a:t>satu</a:t>
            </a:r>
            <a:r>
              <a:rPr lang="en-US" dirty="0" smtClean="0"/>
              <a:t>) </a:t>
            </a:r>
            <a:r>
              <a:rPr lang="en-US" dirty="0" err="1" smtClean="0"/>
              <a:t>tahun</a:t>
            </a:r>
            <a:r>
              <a:rPr lang="en-US" dirty="0" smtClean="0"/>
              <a:t> </a:t>
            </a:r>
            <a:r>
              <a:rPr lang="en-US" dirty="0" err="1" smtClean="0"/>
              <a:t>sebelum</a:t>
            </a:r>
            <a:r>
              <a:rPr lang="en-US" dirty="0" smtClean="0"/>
              <a:t> </a:t>
            </a:r>
            <a:r>
              <a:rPr lang="en-US" dirty="0" err="1" smtClean="0"/>
              <a:t>batas</a:t>
            </a:r>
            <a:r>
              <a:rPr lang="en-US" dirty="0" smtClean="0"/>
              <a:t> </a:t>
            </a:r>
            <a:r>
              <a:rPr lang="en-US" dirty="0" err="1" smtClean="0"/>
              <a:t>usia</a:t>
            </a:r>
            <a:r>
              <a:rPr lang="en-US" dirty="0" smtClean="0"/>
              <a:t> </a:t>
            </a:r>
            <a:r>
              <a:rPr lang="en-US" dirty="0" err="1" smtClean="0"/>
              <a:t>pensiun</a:t>
            </a:r>
            <a:r>
              <a:rPr lang="en-US" dirty="0" smtClean="0"/>
              <a:t> </a:t>
            </a:r>
            <a:r>
              <a:rPr lang="en-US" dirty="0" err="1" smtClean="0"/>
              <a:t>dalam</a:t>
            </a:r>
            <a:r>
              <a:rPr lang="en-US" dirty="0" smtClean="0"/>
              <a:t> </a:t>
            </a:r>
            <a:r>
              <a:rPr lang="en-US" dirty="0" err="1" smtClean="0"/>
              <a:t>jabatan</a:t>
            </a:r>
            <a:r>
              <a:rPr lang="en-US" dirty="0" smtClean="0"/>
              <a:t> </a:t>
            </a:r>
            <a:r>
              <a:rPr lang="en-US" dirty="0" err="1" smtClean="0"/>
              <a:t>terakhir</a:t>
            </a:r>
            <a:r>
              <a:rPr lang="en-US" dirty="0" smtClean="0"/>
              <a:t> </a:t>
            </a:r>
            <a:r>
              <a:rPr lang="en-US" dirty="0" err="1" smtClean="0"/>
              <a:t>bagi</a:t>
            </a:r>
            <a:r>
              <a:rPr lang="en-US" dirty="0" smtClean="0"/>
              <a:t> </a:t>
            </a:r>
            <a:r>
              <a:rPr lang="en-US" dirty="0" err="1" smtClean="0"/>
              <a:t>pejabat</a:t>
            </a:r>
            <a:r>
              <a:rPr lang="en-US" dirty="0" smtClean="0"/>
              <a:t> </a:t>
            </a:r>
            <a:r>
              <a:rPr lang="en-US" dirty="0" err="1" smtClean="0"/>
              <a:t>pimpinan</a:t>
            </a:r>
            <a:r>
              <a:rPr lang="en-US" dirty="0" smtClean="0"/>
              <a:t> </a:t>
            </a:r>
            <a:r>
              <a:rPr lang="en-US" dirty="0" err="1" smtClean="0"/>
              <a:t>tinggi</a:t>
            </a:r>
            <a:r>
              <a:rPr lang="en-US" dirty="0" smtClean="0"/>
              <a:t>. </a:t>
            </a:r>
          </a:p>
          <a:p>
            <a:pPr marL="342900" indent="-342900">
              <a:buFont typeface="+mj-lt"/>
              <a:buAutoNum type="arabicPeriod"/>
            </a:pPr>
            <a:r>
              <a:rPr lang="fi-FI" dirty="0" smtClean="0"/>
              <a:t>Syarat lain yang ditentukan oleh Instansi Pembina. </a:t>
            </a:r>
            <a:endParaRPr lang="en-US" dirty="0" smtClean="0"/>
          </a:p>
          <a:p>
            <a:pPr marL="342900" indent="-342900">
              <a:buFont typeface="+mj-lt"/>
              <a:buAutoNum type="arabicPeriod"/>
            </a:pPr>
            <a:endParaRPr lang="en-US" dirty="0" smtClean="0"/>
          </a:p>
          <a:p>
            <a:pPr marL="800100" lvl="1" indent="-342900">
              <a:buFont typeface="+mj-lt"/>
              <a:buAutoNum type="alphaLcPeriod"/>
            </a:pPr>
            <a:endParaRPr lang="fi-FI" dirty="0" smtClean="0"/>
          </a:p>
        </p:txBody>
      </p:sp>
      <p:sp>
        <p:nvSpPr>
          <p:cNvPr id="4" name="TextBox 3"/>
          <p:cNvSpPr txBox="1"/>
          <p:nvPr/>
        </p:nvSpPr>
        <p:spPr>
          <a:xfrm>
            <a:off x="381000" y="152400"/>
            <a:ext cx="3388876" cy="584775"/>
          </a:xfrm>
          <a:prstGeom prst="rect">
            <a:avLst/>
          </a:prstGeom>
          <a:noFill/>
        </p:spPr>
        <p:txBody>
          <a:bodyPr wrap="none" rtlCol="0">
            <a:spAutoFit/>
          </a:bodyPr>
          <a:lstStyle/>
          <a:p>
            <a:r>
              <a:rPr lang="en-US" sz="3200" b="1" dirty="0" smtClean="0">
                <a:solidFill>
                  <a:srgbClr val="C00000"/>
                </a:solidFill>
              </a:rPr>
              <a:t>SYARAT I</a:t>
            </a:r>
            <a:r>
              <a:rPr lang="id-ID" sz="3200" b="1" dirty="0" smtClean="0">
                <a:solidFill>
                  <a:srgbClr val="C00000"/>
                </a:solidFill>
              </a:rPr>
              <a:t>N</a:t>
            </a:r>
            <a:r>
              <a:rPr lang="en-US" sz="3200" b="1" dirty="0" smtClean="0">
                <a:solidFill>
                  <a:srgbClr val="C00000"/>
                </a:solidFill>
              </a:rPr>
              <a:t>PASSING</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70" y="0"/>
            <a:ext cx="5429288"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sz="2400" b="1" dirty="0" smtClean="0">
                <a:latin typeface="Calisto MT" pitchFamily="18" charset="0"/>
              </a:rPr>
              <a:t>TATA CARA PENYESUAIAN/INPASSING JF</a:t>
            </a:r>
            <a:r>
              <a:rPr lang="id-ID" sz="2400" b="1" dirty="0" smtClean="0">
                <a:latin typeface="Calisto MT" pitchFamily="18" charset="0"/>
              </a:rPr>
              <a:t/>
            </a:r>
            <a:br>
              <a:rPr lang="id-ID" sz="2400" b="1" dirty="0" smtClean="0">
                <a:latin typeface="Calisto MT" pitchFamily="18" charset="0"/>
              </a:rPr>
            </a:br>
            <a:r>
              <a:rPr lang="id-ID" sz="2400" b="1" dirty="0" smtClean="0">
                <a:latin typeface="Calisto MT" pitchFamily="18" charset="0"/>
              </a:rPr>
              <a:t>-1</a:t>
            </a:r>
            <a:endParaRPr lang="en-US" sz="2400" b="1" dirty="0">
              <a:latin typeface="Calisto MT" pitchFamily="18" charset="0"/>
            </a:endParaRPr>
          </a:p>
        </p:txBody>
      </p:sp>
      <p:sp>
        <p:nvSpPr>
          <p:cNvPr id="4" name="Rectangle 1"/>
          <p:cNvSpPr>
            <a:spLocks noChangeArrowheads="1"/>
          </p:cNvSpPr>
          <p:nvPr/>
        </p:nvSpPr>
        <p:spPr bwMode="auto">
          <a:xfrm>
            <a:off x="142844" y="1371600"/>
            <a:ext cx="8786874" cy="5607689"/>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fontAlgn="base">
              <a:lnSpc>
                <a:spcPct val="140000"/>
              </a:lnSpc>
              <a:spcBef>
                <a:spcPct val="0"/>
              </a:spcBef>
              <a:spcAft>
                <a:spcPct val="0"/>
              </a:spcAft>
              <a:buFont typeface="+mj-lt"/>
              <a:buAutoNum type="arabicPeriod"/>
              <a:tabLst>
                <a:tab pos="2070100" algn="l"/>
              </a:tabLst>
            </a:pPr>
            <a:r>
              <a:rPr kumimoji="0" lang="id-ID" sz="1600" b="1" u="none" strike="noStrike" cap="none" normalizeH="0" baseline="0" noProof="1" smtClean="0">
                <a:ln>
                  <a:noFill/>
                </a:ln>
                <a:effectLst/>
                <a:latin typeface="Calisto MT" pitchFamily="18" charset="0"/>
                <a:ea typeface="Calibri" pitchFamily="34" charset="0"/>
                <a:cs typeface="Arial" pitchFamily="34" charset="0"/>
              </a:rPr>
              <a:t>Pejabat</a:t>
            </a:r>
            <a:r>
              <a:rPr kumimoji="0" lang="id-ID" sz="1600" b="1" u="none" strike="noStrike" cap="none" normalizeH="0" noProof="1" smtClean="0">
                <a:ln>
                  <a:noFill/>
                </a:ln>
                <a:effectLst/>
                <a:latin typeface="Calisto MT" pitchFamily="18" charset="0"/>
                <a:ea typeface="Calibri" pitchFamily="34" charset="0"/>
                <a:cs typeface="Arial" pitchFamily="34" charset="0"/>
              </a:rPr>
              <a:t> Pembina Kepegawaian melakukan seleksi administrasi terhadap PNS yang akan mengikuti program inpassing.</a:t>
            </a:r>
            <a:endParaRPr kumimoji="0" lang="id-ID" sz="1600" b="1" u="none" strike="noStrike" cap="none" normalizeH="0" baseline="0" noProof="1" smtClean="0">
              <a:ln>
                <a:noFill/>
              </a:ln>
              <a:effectLst/>
              <a:latin typeface="Calisto MT" pitchFamily="18" charset="0"/>
              <a:ea typeface="Calibri" pitchFamily="34" charset="0"/>
              <a:cs typeface="Arial" pitchFamily="34" charset="0"/>
            </a:endParaRPr>
          </a:p>
          <a:p>
            <a:pPr marL="457200" indent="-457200" algn="just">
              <a:lnSpc>
                <a:spcPct val="140000"/>
              </a:lnSpc>
              <a:buFont typeface="+mj-lt"/>
              <a:buAutoNum type="arabicPeriod"/>
              <a:tabLst>
                <a:tab pos="2070100" algn="l"/>
              </a:tabLst>
              <a:defRPr/>
            </a:pPr>
            <a:r>
              <a:rPr lang="id-ID" sz="1600" b="1" noProof="1" smtClean="0">
                <a:latin typeface="Calisto MT" pitchFamily="18" charset="0"/>
                <a:ea typeface="Calibri" pitchFamily="34" charset="0"/>
                <a:cs typeface="Arial" pitchFamily="34" charset="0"/>
              </a:rPr>
              <a:t>Pejabat Pembina Kepegawaian menyampaikan usul pertimbangan pengangkatan dalam jabatan fungsional kepada Instansi Pembina JF, dengan melampirkan:</a:t>
            </a:r>
          </a:p>
          <a:p>
            <a:pPr marL="903287" lvl="0" indent="-457200" algn="just" fontAlgn="base">
              <a:lnSpc>
                <a:spcPct val="140000"/>
              </a:lnSpc>
              <a:spcBef>
                <a:spcPct val="0"/>
              </a:spcBef>
              <a:spcAft>
                <a:spcPct val="0"/>
              </a:spcAft>
              <a:buFont typeface="+mj-lt"/>
              <a:buAutoNum type="alphaLcPeriod"/>
              <a:tabLst>
                <a:tab pos="2070100" algn="l"/>
              </a:tabLst>
            </a:pPr>
            <a:r>
              <a:rPr kumimoji="0" lang="id-ID" sz="1600" b="1" u="none" strike="noStrike" cap="none" normalizeH="0" baseline="0" noProof="1" smtClean="0">
                <a:ln>
                  <a:noFill/>
                </a:ln>
                <a:effectLst/>
                <a:latin typeface="Calisto MT" pitchFamily="18" charset="0"/>
                <a:cs typeface="Arial" pitchFamily="34" charset="0"/>
              </a:rPr>
              <a:t>Fotokopi Surat Keputusan Pengangkatan Calon PNS;</a:t>
            </a:r>
          </a:p>
          <a:p>
            <a:pPr marL="903287" lvl="0" indent="-457200" algn="just" fontAlgn="base">
              <a:lnSpc>
                <a:spcPct val="140000"/>
              </a:lnSpc>
              <a:spcBef>
                <a:spcPct val="0"/>
              </a:spcBef>
              <a:spcAft>
                <a:spcPct val="0"/>
              </a:spcAft>
              <a:buFont typeface="+mj-lt"/>
              <a:buAutoNum type="alphaLcPeriod"/>
              <a:tabLst>
                <a:tab pos="2070100" algn="l"/>
              </a:tabLst>
            </a:pPr>
            <a:r>
              <a:rPr kumimoji="0" lang="id-ID" sz="1600" b="1" u="none" strike="noStrike" cap="none" normalizeH="0" baseline="0" noProof="1" smtClean="0">
                <a:ln>
                  <a:noFill/>
                </a:ln>
                <a:effectLst/>
                <a:latin typeface="Calisto MT" pitchFamily="18" charset="0"/>
                <a:cs typeface="Arial" pitchFamily="34" charset="0"/>
              </a:rPr>
              <a:t>Fotokopi Surat Keputusan Pengangkatan PNS;</a:t>
            </a:r>
          </a:p>
          <a:p>
            <a:pPr marL="903287" lvl="0" indent="-457200" algn="just" fontAlgn="base">
              <a:lnSpc>
                <a:spcPct val="140000"/>
              </a:lnSpc>
              <a:spcBef>
                <a:spcPct val="0"/>
              </a:spcBef>
              <a:spcAft>
                <a:spcPct val="0"/>
              </a:spcAft>
              <a:buFont typeface="+mj-lt"/>
              <a:buAutoNum type="alphaLcPeriod"/>
              <a:tabLst>
                <a:tab pos="2070100" algn="l"/>
              </a:tabLst>
            </a:pPr>
            <a:r>
              <a:rPr kumimoji="0" lang="id-ID" sz="1600" b="1" u="none" strike="noStrike" cap="none" normalizeH="0" baseline="0" noProof="1" smtClean="0">
                <a:ln>
                  <a:noFill/>
                </a:ln>
                <a:effectLst/>
                <a:latin typeface="Calisto MT" pitchFamily="18" charset="0"/>
                <a:cs typeface="Arial" pitchFamily="34" charset="0"/>
              </a:rPr>
              <a:t>Fotokopi Sertifikat lulus uji kompetensi; dan</a:t>
            </a:r>
          </a:p>
          <a:p>
            <a:pPr marL="903287" lvl="0" indent="-457200" algn="just" fontAlgn="base">
              <a:lnSpc>
                <a:spcPct val="140000"/>
              </a:lnSpc>
              <a:spcBef>
                <a:spcPct val="0"/>
              </a:spcBef>
              <a:spcAft>
                <a:spcPct val="0"/>
              </a:spcAft>
              <a:buFont typeface="+mj-lt"/>
              <a:buAutoNum type="alphaLcPeriod"/>
              <a:tabLst>
                <a:tab pos="2070100" algn="l"/>
              </a:tabLst>
            </a:pPr>
            <a:r>
              <a:rPr kumimoji="0" lang="id-ID" sz="1600" b="1" u="none" strike="noStrike" cap="none" normalizeH="0" baseline="0" noProof="1" smtClean="0">
                <a:ln>
                  <a:noFill/>
                </a:ln>
                <a:effectLst/>
                <a:latin typeface="Calisto MT" pitchFamily="18" charset="0"/>
                <a:cs typeface="Arial" pitchFamily="34" charset="0"/>
              </a:rPr>
              <a:t>Fotokopi nilai prestasi kerja paling kurang bernilai baik dalam 1 (satu) tahun terakhir.</a:t>
            </a:r>
          </a:p>
          <a:p>
            <a:pPr marL="903287" lvl="0" indent="-457200" algn="just" fontAlgn="base">
              <a:lnSpc>
                <a:spcPct val="140000"/>
              </a:lnSpc>
              <a:spcBef>
                <a:spcPct val="0"/>
              </a:spcBef>
              <a:spcAft>
                <a:spcPct val="0"/>
              </a:spcAft>
              <a:buFont typeface="+mj-lt"/>
              <a:buAutoNum type="alphaLcPeriod"/>
              <a:tabLst>
                <a:tab pos="2070100" algn="l"/>
              </a:tabLst>
            </a:pPr>
            <a:r>
              <a:rPr lang="id-ID" sz="1600" b="1" dirty="0" smtClean="0">
                <a:latin typeface="Calisto MT" pitchFamily="18" charset="0"/>
                <a:cs typeface="Arial" pitchFamily="34" charset="0"/>
              </a:rPr>
              <a:t>Surat pernyataan dari kepala satuan kerja yang menyatakan bahwa yang bersangkutan telah dan masih menjalankan tugas di bidang jabatan fungsional yang akan diduduki berdasarkan keputusan pejabat yang berwenang/jabatan struktural yang sebelumnya berkesesuaian dengan JF yang akan diduduki/dibebaskan sementara karena 5 tahun tidak dapat mengumpulkan angka kredit</a:t>
            </a:r>
            <a:r>
              <a:rPr lang="id-ID" sz="1600" b="1" noProof="1" smtClean="0">
                <a:latin typeface="Calisto MT" pitchFamily="18" charset="0"/>
                <a:cs typeface="Arial" pitchFamily="34" charset="0"/>
              </a:rPr>
              <a:t> </a:t>
            </a:r>
          </a:p>
          <a:p>
            <a:pPr marL="446088" indent="-446088" algn="just">
              <a:lnSpc>
                <a:spcPct val="140000"/>
              </a:lnSpc>
              <a:tabLst>
                <a:tab pos="2070100" algn="l"/>
              </a:tabLst>
              <a:defRPr/>
            </a:pPr>
            <a:endParaRPr lang="id-ID" sz="1600" b="1" noProof="1">
              <a:latin typeface="Calisto MT" pitchFamily="18" charset="0"/>
              <a:cs typeface="Arial" pitchFamily="34" charset="0"/>
            </a:endParaRPr>
          </a:p>
        </p:txBody>
      </p:sp>
      <p:sp>
        <p:nvSpPr>
          <p:cNvPr id="5" name="Notched Right Arrow 4"/>
          <p:cNvSpPr/>
          <p:nvPr/>
        </p:nvSpPr>
        <p:spPr>
          <a:xfrm rot="5400000">
            <a:off x="4429124" y="1000108"/>
            <a:ext cx="428628" cy="7143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4291641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36" y="53752"/>
            <a:ext cx="4429156"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sz="2400" b="1" dirty="0" smtClean="0">
                <a:latin typeface="Calisto MT" pitchFamily="18" charset="0"/>
              </a:rPr>
              <a:t>TATA CARA PENYESUAIAN/INPASSING JF - 2</a:t>
            </a:r>
            <a:endParaRPr lang="en-US" sz="2400" b="1" dirty="0">
              <a:latin typeface="Calisto MT" pitchFamily="18" charset="0"/>
            </a:endParaRPr>
          </a:p>
        </p:txBody>
      </p:sp>
      <p:sp>
        <p:nvSpPr>
          <p:cNvPr id="4" name="Rectangle 1"/>
          <p:cNvSpPr>
            <a:spLocks noChangeArrowheads="1"/>
          </p:cNvSpPr>
          <p:nvPr/>
        </p:nvSpPr>
        <p:spPr bwMode="auto">
          <a:xfrm>
            <a:off x="214282" y="2105085"/>
            <a:ext cx="8572560" cy="40975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450850" indent="-269875" algn="just">
              <a:lnSpc>
                <a:spcPct val="150000"/>
              </a:lnSpc>
              <a:tabLst>
                <a:tab pos="2070100" algn="l"/>
              </a:tabLst>
            </a:pPr>
            <a:r>
              <a:rPr lang="id-ID" sz="1600" b="1" noProof="1" smtClean="0">
                <a:latin typeface="Calisto MT" pitchFamily="18" charset="0"/>
                <a:cs typeface="Arial" pitchFamily="34" charset="0"/>
              </a:rPr>
              <a:t>3. Instansi Pembina JF memberikan pertimbangan teknis pengangkatan dalam Jabatan Fungsional yang sudah mencantumkan Angka Kredit sesuai Lampiran I dan II PermenPAN dan RB Nomor 26 Tahun 2016, dan disampaikan kepada pimpinan instansi pengusul. Bagi PNS daerah tembusan disampaikan kepada Kepala Kantor Regional Badan Kepegawaian Negara menurut wilayah kerja masing-masing. </a:t>
            </a:r>
          </a:p>
          <a:p>
            <a:pPr marL="450850" indent="-269875" algn="just">
              <a:lnSpc>
                <a:spcPct val="150000"/>
              </a:lnSpc>
              <a:tabLst>
                <a:tab pos="2070100" algn="l"/>
              </a:tabLst>
            </a:pPr>
            <a:r>
              <a:rPr kumimoji="0" lang="id-ID" sz="1600" b="1" u="none" strike="noStrike" cap="none" normalizeH="0" baseline="0" dirty="0" smtClean="0">
                <a:ln>
                  <a:noFill/>
                </a:ln>
                <a:effectLst/>
                <a:latin typeface="Calisto MT" pitchFamily="18" charset="0"/>
                <a:cs typeface="Arial" pitchFamily="34" charset="0"/>
              </a:rPr>
              <a:t>4. </a:t>
            </a:r>
            <a:r>
              <a:rPr lang="en-US" sz="1600" b="1" dirty="0" err="1" smtClean="0">
                <a:latin typeface="Calisto MT" pitchFamily="18" charset="0"/>
              </a:rPr>
              <a:t>Pejabat</a:t>
            </a:r>
            <a:r>
              <a:rPr lang="en-US" sz="1600" b="1" dirty="0" smtClean="0">
                <a:latin typeface="Calisto MT" pitchFamily="18" charset="0"/>
              </a:rPr>
              <a:t> Pembina </a:t>
            </a:r>
            <a:r>
              <a:rPr lang="en-US" sz="1600" b="1" dirty="0" err="1" smtClean="0">
                <a:latin typeface="Calisto MT" pitchFamily="18" charset="0"/>
              </a:rPr>
              <a:t>Kepegawaian</a:t>
            </a:r>
            <a:r>
              <a:rPr lang="en-US" sz="1600" b="1" dirty="0" smtClean="0">
                <a:latin typeface="Calisto MT" pitchFamily="18" charset="0"/>
              </a:rPr>
              <a:t> </a:t>
            </a:r>
            <a:r>
              <a:rPr lang="en-US" sz="1600" b="1" dirty="0" err="1" smtClean="0">
                <a:latin typeface="Calisto MT" pitchFamily="18" charset="0"/>
              </a:rPr>
              <a:t>mengangkat</a:t>
            </a:r>
            <a:r>
              <a:rPr lang="en-US" sz="1600" b="1" dirty="0" smtClean="0">
                <a:latin typeface="Calisto MT" pitchFamily="18" charset="0"/>
              </a:rPr>
              <a:t> PNS yang </a:t>
            </a:r>
            <a:r>
              <a:rPr lang="en-US" sz="1600" b="1" dirty="0" err="1" smtClean="0">
                <a:latin typeface="Calisto MT" pitchFamily="18" charset="0"/>
              </a:rPr>
              <a:t>bersangkutan</a:t>
            </a:r>
            <a:r>
              <a:rPr lang="en-US" sz="1600" b="1" dirty="0" smtClean="0">
                <a:latin typeface="Calisto MT" pitchFamily="18" charset="0"/>
              </a:rPr>
              <a:t> </a:t>
            </a:r>
            <a:r>
              <a:rPr lang="en-US" sz="1600" b="1" dirty="0" err="1" smtClean="0">
                <a:latin typeface="Calisto MT" pitchFamily="18" charset="0"/>
              </a:rPr>
              <a:t>ke</a:t>
            </a:r>
            <a:r>
              <a:rPr lang="en-US" sz="1600" b="1" dirty="0" smtClean="0">
                <a:latin typeface="Calisto MT" pitchFamily="18" charset="0"/>
              </a:rPr>
              <a:t> </a:t>
            </a:r>
            <a:r>
              <a:rPr lang="en-US" sz="1600" b="1" dirty="0" err="1" smtClean="0">
                <a:latin typeface="Calisto MT" pitchFamily="18" charset="0"/>
              </a:rPr>
              <a:t>dalam</a:t>
            </a:r>
            <a:r>
              <a:rPr lang="en-US" sz="1600" b="1" dirty="0" smtClean="0">
                <a:latin typeface="Calisto MT" pitchFamily="18" charset="0"/>
              </a:rPr>
              <a:t> </a:t>
            </a:r>
            <a:r>
              <a:rPr lang="en-US" sz="1600" b="1" dirty="0" err="1" smtClean="0">
                <a:latin typeface="Calisto MT" pitchFamily="18" charset="0"/>
              </a:rPr>
              <a:t>Jabatan</a:t>
            </a:r>
            <a:r>
              <a:rPr lang="en-US" sz="1600" b="1" dirty="0" smtClean="0">
                <a:latin typeface="Calisto MT" pitchFamily="18" charset="0"/>
              </a:rPr>
              <a:t> </a:t>
            </a:r>
            <a:r>
              <a:rPr lang="en-US" sz="1600" b="1" dirty="0" err="1" smtClean="0">
                <a:latin typeface="Calisto MT" pitchFamily="18" charset="0"/>
              </a:rPr>
              <a:t>Fungsional</a:t>
            </a:r>
            <a:r>
              <a:rPr lang="en-US" sz="1600" b="1" dirty="0" smtClean="0">
                <a:latin typeface="Calisto MT" pitchFamily="18" charset="0"/>
              </a:rPr>
              <a:t> </a:t>
            </a:r>
            <a:r>
              <a:rPr lang="en-US" sz="1600" b="1" dirty="0" err="1" smtClean="0">
                <a:latin typeface="Calisto MT" pitchFamily="18" charset="0"/>
              </a:rPr>
              <a:t>dan</a:t>
            </a:r>
            <a:r>
              <a:rPr lang="en-US" sz="1600" b="1" dirty="0" smtClean="0">
                <a:latin typeface="Calisto MT" pitchFamily="18" charset="0"/>
              </a:rPr>
              <a:t> </a:t>
            </a:r>
            <a:r>
              <a:rPr lang="en-US" sz="1600" b="1" dirty="0" err="1" smtClean="0">
                <a:latin typeface="Calisto MT" pitchFamily="18" charset="0"/>
              </a:rPr>
              <a:t>diberikan</a:t>
            </a:r>
            <a:r>
              <a:rPr lang="en-US" sz="1600" b="1" dirty="0" smtClean="0">
                <a:latin typeface="Calisto MT" pitchFamily="18" charset="0"/>
              </a:rPr>
              <a:t> </a:t>
            </a:r>
            <a:r>
              <a:rPr lang="en-US" sz="1600" b="1" dirty="0" err="1" smtClean="0">
                <a:latin typeface="Calisto MT" pitchFamily="18" charset="0"/>
              </a:rPr>
              <a:t>Angka</a:t>
            </a:r>
            <a:r>
              <a:rPr lang="en-US" sz="1600" b="1" dirty="0" smtClean="0">
                <a:latin typeface="Calisto MT" pitchFamily="18" charset="0"/>
              </a:rPr>
              <a:t> </a:t>
            </a:r>
            <a:r>
              <a:rPr lang="en-US" sz="1600" b="1" dirty="0" err="1" smtClean="0">
                <a:latin typeface="Calisto MT" pitchFamily="18" charset="0"/>
              </a:rPr>
              <a:t>Kredit</a:t>
            </a:r>
            <a:r>
              <a:rPr lang="en-US" sz="1600" b="1" dirty="0" smtClean="0">
                <a:latin typeface="Calisto MT" pitchFamily="18" charset="0"/>
              </a:rPr>
              <a:t> </a:t>
            </a:r>
            <a:r>
              <a:rPr lang="en-US" sz="1600" b="1" dirty="0" err="1" smtClean="0">
                <a:latin typeface="Calisto MT" pitchFamily="18" charset="0"/>
              </a:rPr>
              <a:t>sesuai</a:t>
            </a:r>
            <a:r>
              <a:rPr lang="en-US" sz="1600" b="1" dirty="0" smtClean="0">
                <a:latin typeface="Calisto MT" pitchFamily="18" charset="0"/>
              </a:rPr>
              <a:t> </a:t>
            </a:r>
            <a:r>
              <a:rPr lang="en-US" sz="1600" b="1" dirty="0" err="1" smtClean="0">
                <a:latin typeface="Calisto MT" pitchFamily="18" charset="0"/>
              </a:rPr>
              <a:t>pertimbangan</a:t>
            </a:r>
            <a:r>
              <a:rPr lang="en-US" sz="1600" b="1" dirty="0" smtClean="0">
                <a:latin typeface="Calisto MT" pitchFamily="18" charset="0"/>
              </a:rPr>
              <a:t> </a:t>
            </a:r>
            <a:r>
              <a:rPr lang="en-US" sz="1600" b="1" dirty="0" err="1" smtClean="0">
                <a:latin typeface="Calisto MT" pitchFamily="18" charset="0"/>
              </a:rPr>
              <a:t>teknis</a:t>
            </a:r>
            <a:r>
              <a:rPr lang="en-US" sz="1600" b="1" dirty="0" smtClean="0">
                <a:latin typeface="Calisto MT" pitchFamily="18" charset="0"/>
              </a:rPr>
              <a:t> </a:t>
            </a:r>
            <a:r>
              <a:rPr lang="en-US" sz="1600" b="1" dirty="0" err="1" smtClean="0">
                <a:latin typeface="Calisto MT" pitchFamily="18" charset="0"/>
              </a:rPr>
              <a:t>instansi</a:t>
            </a:r>
            <a:r>
              <a:rPr lang="en-US" sz="1600" b="1" dirty="0" smtClean="0">
                <a:latin typeface="Calisto MT" pitchFamily="18" charset="0"/>
              </a:rPr>
              <a:t> </a:t>
            </a:r>
            <a:r>
              <a:rPr lang="en-US" sz="1600" b="1" dirty="0" err="1" smtClean="0">
                <a:latin typeface="Calisto MT" pitchFamily="18" charset="0"/>
              </a:rPr>
              <a:t>pembina</a:t>
            </a:r>
            <a:r>
              <a:rPr lang="en-US" sz="1600" b="1" dirty="0" smtClean="0">
                <a:latin typeface="Calisto MT" pitchFamily="18" charset="0"/>
              </a:rPr>
              <a:t> JF</a:t>
            </a:r>
          </a:p>
          <a:p>
            <a:pPr marL="450850" indent="-269875" algn="just">
              <a:lnSpc>
                <a:spcPct val="150000"/>
              </a:lnSpc>
              <a:tabLst>
                <a:tab pos="2070100" algn="l"/>
              </a:tabLst>
            </a:pPr>
            <a:r>
              <a:rPr lang="id-ID" sz="1600" b="1" dirty="0" smtClean="0">
                <a:latin typeface="Calisto MT" pitchFamily="18" charset="0"/>
              </a:rPr>
              <a:t>5. </a:t>
            </a:r>
            <a:r>
              <a:rPr lang="en-US" sz="1600" b="1" dirty="0" err="1" smtClean="0">
                <a:latin typeface="Calisto MT" pitchFamily="18" charset="0"/>
              </a:rPr>
              <a:t>Surat</a:t>
            </a:r>
            <a:r>
              <a:rPr lang="en-US" sz="1600" b="1" dirty="0" smtClean="0">
                <a:latin typeface="Calisto MT" pitchFamily="18" charset="0"/>
              </a:rPr>
              <a:t> </a:t>
            </a:r>
            <a:r>
              <a:rPr lang="en-US" sz="1600" b="1" dirty="0" err="1" smtClean="0">
                <a:latin typeface="Calisto MT" pitchFamily="18" charset="0"/>
              </a:rPr>
              <a:t>Keputusan</a:t>
            </a:r>
            <a:r>
              <a:rPr lang="en-US" sz="1600" b="1" dirty="0" smtClean="0">
                <a:latin typeface="Calisto MT" pitchFamily="18" charset="0"/>
              </a:rPr>
              <a:t> </a:t>
            </a:r>
            <a:r>
              <a:rPr lang="en-US" sz="1600" b="1" dirty="0" err="1" smtClean="0">
                <a:latin typeface="Calisto MT" pitchFamily="18" charset="0"/>
              </a:rPr>
              <a:t>Pengangkatan</a:t>
            </a:r>
            <a:r>
              <a:rPr lang="en-US" sz="1600" b="1" dirty="0" smtClean="0">
                <a:latin typeface="Calisto MT" pitchFamily="18" charset="0"/>
              </a:rPr>
              <a:t> </a:t>
            </a:r>
            <a:r>
              <a:rPr lang="en-US" sz="1600" b="1" dirty="0" err="1" smtClean="0">
                <a:latin typeface="Calisto MT" pitchFamily="18" charset="0"/>
              </a:rPr>
              <a:t>Jabatan</a:t>
            </a:r>
            <a:r>
              <a:rPr lang="en-US" sz="1600" b="1" dirty="0" smtClean="0">
                <a:latin typeface="Calisto MT" pitchFamily="18" charset="0"/>
              </a:rPr>
              <a:t> </a:t>
            </a:r>
            <a:r>
              <a:rPr lang="en-US" sz="1600" b="1" dirty="0" err="1" smtClean="0">
                <a:latin typeface="Calisto MT" pitchFamily="18" charset="0"/>
              </a:rPr>
              <a:t>Fungsional</a:t>
            </a:r>
            <a:r>
              <a:rPr lang="en-US" sz="1600" b="1" dirty="0" smtClean="0">
                <a:latin typeface="Calisto MT" pitchFamily="18" charset="0"/>
              </a:rPr>
              <a:t> </a:t>
            </a:r>
            <a:r>
              <a:rPr lang="en-US" sz="1600" b="1" dirty="0" err="1" smtClean="0">
                <a:latin typeface="Calisto MT" pitchFamily="18" charset="0"/>
              </a:rPr>
              <a:t>tembusannya</a:t>
            </a:r>
            <a:r>
              <a:rPr lang="en-US" sz="1600" b="1" dirty="0" smtClean="0">
                <a:latin typeface="Calisto MT" pitchFamily="18" charset="0"/>
              </a:rPr>
              <a:t> </a:t>
            </a:r>
            <a:r>
              <a:rPr lang="en-US" sz="1600" b="1" dirty="0" err="1" smtClean="0">
                <a:latin typeface="Calisto MT" pitchFamily="18" charset="0"/>
              </a:rPr>
              <a:t>disampaikan</a:t>
            </a:r>
            <a:r>
              <a:rPr lang="en-US" sz="1600" b="1" dirty="0" smtClean="0">
                <a:latin typeface="Calisto MT" pitchFamily="18" charset="0"/>
              </a:rPr>
              <a:t> </a:t>
            </a:r>
            <a:r>
              <a:rPr lang="en-US" sz="1600" b="1" dirty="0" err="1" smtClean="0">
                <a:latin typeface="Calisto MT" pitchFamily="18" charset="0"/>
              </a:rPr>
              <a:t>kepada</a:t>
            </a:r>
            <a:r>
              <a:rPr lang="en-US" sz="1600" b="1" dirty="0" smtClean="0">
                <a:latin typeface="Calisto MT" pitchFamily="18" charset="0"/>
              </a:rPr>
              <a:t> </a:t>
            </a:r>
            <a:r>
              <a:rPr lang="en-US" sz="1600" b="1" dirty="0" err="1" smtClean="0">
                <a:latin typeface="Calisto MT" pitchFamily="18" charset="0"/>
              </a:rPr>
              <a:t>Kepala</a:t>
            </a:r>
            <a:r>
              <a:rPr lang="en-US" sz="1600" b="1" dirty="0" smtClean="0">
                <a:latin typeface="Calisto MT" pitchFamily="18" charset="0"/>
              </a:rPr>
              <a:t> BKN/</a:t>
            </a:r>
            <a:r>
              <a:rPr lang="en-US" sz="1600" b="1" dirty="0" err="1" smtClean="0">
                <a:latin typeface="Calisto MT" pitchFamily="18" charset="0"/>
              </a:rPr>
              <a:t>Kepala</a:t>
            </a:r>
            <a:r>
              <a:rPr lang="en-US" sz="1600" b="1" dirty="0" smtClean="0">
                <a:latin typeface="Calisto MT" pitchFamily="18" charset="0"/>
              </a:rPr>
              <a:t> Kantor Regional BKN </a:t>
            </a:r>
            <a:r>
              <a:rPr lang="en-US" sz="1600" b="1" dirty="0" err="1" smtClean="0">
                <a:latin typeface="Calisto MT" pitchFamily="18" charset="0"/>
              </a:rPr>
              <a:t>menurut</a:t>
            </a:r>
            <a:r>
              <a:rPr lang="en-US" sz="1600" b="1" dirty="0" smtClean="0">
                <a:latin typeface="Calisto MT" pitchFamily="18" charset="0"/>
              </a:rPr>
              <a:t> </a:t>
            </a:r>
            <a:r>
              <a:rPr lang="en-US" sz="1600" b="1" dirty="0" err="1" smtClean="0">
                <a:latin typeface="Calisto MT" pitchFamily="18" charset="0"/>
              </a:rPr>
              <a:t>wilayah</a:t>
            </a:r>
            <a:r>
              <a:rPr lang="en-US" sz="1600" b="1" dirty="0" smtClean="0">
                <a:latin typeface="Calisto MT" pitchFamily="18" charset="0"/>
              </a:rPr>
              <a:t> </a:t>
            </a:r>
            <a:r>
              <a:rPr lang="en-US" sz="1600" b="1" dirty="0" err="1" smtClean="0">
                <a:latin typeface="Calisto MT" pitchFamily="18" charset="0"/>
              </a:rPr>
              <a:t>kerja</a:t>
            </a:r>
            <a:r>
              <a:rPr lang="en-US" sz="1600" b="1" dirty="0" smtClean="0">
                <a:latin typeface="Calisto MT" pitchFamily="18" charset="0"/>
              </a:rPr>
              <a:t> </a:t>
            </a:r>
            <a:r>
              <a:rPr lang="en-US" sz="1600" b="1" dirty="0" err="1" smtClean="0">
                <a:latin typeface="Calisto MT" pitchFamily="18" charset="0"/>
              </a:rPr>
              <a:t>masing-masing</a:t>
            </a:r>
            <a:r>
              <a:rPr lang="en-US" sz="1600" b="1" dirty="0" smtClean="0">
                <a:latin typeface="Calisto MT" pitchFamily="18" charset="0"/>
              </a:rPr>
              <a:t> </a:t>
            </a:r>
            <a:r>
              <a:rPr lang="en-US" sz="1600" b="1" dirty="0" err="1" smtClean="0">
                <a:latin typeface="Calisto MT" pitchFamily="18" charset="0"/>
              </a:rPr>
              <a:t>untuk</a:t>
            </a:r>
            <a:r>
              <a:rPr lang="en-US" sz="1600" b="1" dirty="0" smtClean="0">
                <a:latin typeface="Calisto MT" pitchFamily="18" charset="0"/>
              </a:rPr>
              <a:t> </a:t>
            </a:r>
            <a:r>
              <a:rPr lang="en-US" sz="1600" b="1" dirty="0" err="1" smtClean="0">
                <a:latin typeface="Calisto MT" pitchFamily="18" charset="0"/>
              </a:rPr>
              <a:t>diinput</a:t>
            </a:r>
            <a:r>
              <a:rPr lang="en-US" sz="1600" b="1" dirty="0" smtClean="0">
                <a:latin typeface="Calisto MT" pitchFamily="18" charset="0"/>
              </a:rPr>
              <a:t> </a:t>
            </a:r>
            <a:r>
              <a:rPr lang="en-US" sz="1600" b="1" dirty="0" err="1" smtClean="0">
                <a:latin typeface="Calisto MT" pitchFamily="18" charset="0"/>
              </a:rPr>
              <a:t>dalam</a:t>
            </a:r>
            <a:r>
              <a:rPr lang="en-US" sz="1600" b="1" dirty="0" smtClean="0">
                <a:latin typeface="Calisto MT" pitchFamily="18" charset="0"/>
              </a:rPr>
              <a:t> </a:t>
            </a:r>
            <a:r>
              <a:rPr lang="en-US" sz="1600" b="1" i="1" dirty="0" smtClean="0">
                <a:latin typeface="Calisto MT" pitchFamily="18" charset="0"/>
              </a:rPr>
              <a:t>database</a:t>
            </a:r>
            <a:endParaRPr lang="en-US" sz="1600" b="1" i="1" dirty="0">
              <a:latin typeface="Calisto MT" pitchFamily="18" charset="0"/>
            </a:endParaRPr>
          </a:p>
        </p:txBody>
      </p:sp>
      <p:sp>
        <p:nvSpPr>
          <p:cNvPr id="5" name="Notched Right Arrow 4"/>
          <p:cNvSpPr/>
          <p:nvPr/>
        </p:nvSpPr>
        <p:spPr>
          <a:xfrm rot="5400000">
            <a:off x="4341309" y="1088528"/>
            <a:ext cx="785818" cy="119956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sto MT" pitchFamily="18" charset="0"/>
            </a:endParaRPr>
          </a:p>
        </p:txBody>
      </p:sp>
    </p:spTree>
    <p:extLst>
      <p:ext uri="{BB962C8B-B14F-4D97-AF65-F5344CB8AC3E}">
        <p14:creationId xmlns:p14="http://schemas.microsoft.com/office/powerpoint/2010/main" xmlns="" val="1294754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0"/>
            <a:ext cx="7162800" cy="2862322"/>
          </a:xfrm>
          <a:prstGeom prst="rect">
            <a:avLst/>
          </a:prstGeom>
        </p:spPr>
        <p:txBody>
          <a:bodyPr wrap="square">
            <a:spAutoFit/>
          </a:bodyPr>
          <a:lstStyle/>
          <a:p>
            <a:pPr algn="ctr"/>
            <a:r>
              <a:rPr lang="en-US" sz="3600" dirty="0" smtClean="0"/>
              <a:t>Tata </a:t>
            </a:r>
            <a:r>
              <a:rPr lang="en-US" sz="3600" dirty="0" err="1" smtClean="0"/>
              <a:t>cara</a:t>
            </a:r>
            <a:r>
              <a:rPr lang="en-US" sz="3600" dirty="0" smtClean="0"/>
              <a:t> </a:t>
            </a:r>
            <a:r>
              <a:rPr lang="en-US" sz="3600" dirty="0" err="1" smtClean="0"/>
              <a:t>Penyesuaian</a:t>
            </a:r>
            <a:r>
              <a:rPr lang="en-US" sz="3600" dirty="0" smtClean="0"/>
              <a:t>/</a:t>
            </a:r>
            <a:r>
              <a:rPr lang="en-US" sz="3600" i="1" dirty="0" err="1" smtClean="0"/>
              <a:t>Inpassing</a:t>
            </a:r>
            <a:r>
              <a:rPr lang="en-US" sz="3600" i="1" dirty="0" smtClean="0"/>
              <a:t>, </a:t>
            </a:r>
          </a:p>
          <a:p>
            <a:pPr algn="ctr"/>
            <a:r>
              <a:rPr lang="en-US" sz="3600" i="1" dirty="0" err="1" smtClean="0"/>
              <a:t>pelaksanaan</a:t>
            </a:r>
            <a:r>
              <a:rPr lang="en-US" sz="3600" i="1" dirty="0" smtClean="0"/>
              <a:t> </a:t>
            </a:r>
            <a:r>
              <a:rPr lang="en-US" sz="3600" i="1" dirty="0" err="1" smtClean="0"/>
              <a:t>uji</a:t>
            </a:r>
            <a:r>
              <a:rPr lang="en-US" sz="3600" i="1" dirty="0" smtClean="0"/>
              <a:t> </a:t>
            </a:r>
            <a:r>
              <a:rPr lang="en-US" sz="3600" i="1" dirty="0" err="1" smtClean="0"/>
              <a:t>kompetensi</a:t>
            </a:r>
            <a:r>
              <a:rPr lang="en-US" sz="3600" i="1" dirty="0" smtClean="0"/>
              <a:t> </a:t>
            </a:r>
            <a:r>
              <a:rPr lang="en-US" sz="3600" i="1" dirty="0" err="1" smtClean="0"/>
              <a:t>dan</a:t>
            </a:r>
            <a:r>
              <a:rPr lang="en-US" sz="3600" i="1" dirty="0" smtClean="0"/>
              <a:t> </a:t>
            </a:r>
          </a:p>
          <a:p>
            <a:pPr algn="ctr"/>
            <a:r>
              <a:rPr lang="en-US" sz="3600" i="1" dirty="0" err="1" smtClean="0"/>
              <a:t>penetapan</a:t>
            </a:r>
            <a:r>
              <a:rPr lang="en-US" sz="3600" i="1" dirty="0" smtClean="0"/>
              <a:t> </a:t>
            </a:r>
            <a:r>
              <a:rPr lang="en-US" sz="3600" i="1" dirty="0" err="1" smtClean="0"/>
              <a:t>kebutuhan</a:t>
            </a:r>
            <a:r>
              <a:rPr lang="en-US" sz="3600" i="1" dirty="0" smtClean="0"/>
              <a:t> </a:t>
            </a:r>
            <a:r>
              <a:rPr lang="en-US" sz="3600" i="1" dirty="0" err="1" smtClean="0"/>
              <a:t>dalam</a:t>
            </a:r>
            <a:r>
              <a:rPr lang="en-US" sz="3600" i="1" dirty="0" smtClean="0"/>
              <a:t> </a:t>
            </a:r>
            <a:r>
              <a:rPr lang="en-US" sz="3600" i="1" dirty="0" err="1" smtClean="0"/>
              <a:t>rangka</a:t>
            </a:r>
            <a:r>
              <a:rPr lang="en-US" sz="3600" i="1" dirty="0" smtClean="0"/>
              <a:t> </a:t>
            </a:r>
            <a:r>
              <a:rPr lang="en-US" sz="3600" i="1" dirty="0" err="1" smtClean="0"/>
              <a:t>Penyesuaian</a:t>
            </a:r>
            <a:r>
              <a:rPr lang="en-US" sz="3600" i="1" dirty="0" smtClean="0"/>
              <a:t>/</a:t>
            </a:r>
            <a:r>
              <a:rPr lang="en-US" sz="3600" i="1" dirty="0" err="1" smtClean="0"/>
              <a:t>Inpassing</a:t>
            </a:r>
            <a:r>
              <a:rPr lang="en-US" sz="3600" i="1" dirty="0" smtClean="0"/>
              <a:t> </a:t>
            </a:r>
          </a:p>
          <a:p>
            <a:pPr algn="ctr"/>
            <a:endParaRPr lang="en-US" sz="3600" i="1" dirty="0" smtClean="0"/>
          </a:p>
        </p:txBody>
      </p:sp>
      <p:sp>
        <p:nvSpPr>
          <p:cNvPr id="3" name="Down Arrow 2"/>
          <p:cNvSpPr/>
          <p:nvPr/>
        </p:nvSpPr>
        <p:spPr>
          <a:xfrm>
            <a:off x="4314424" y="3581400"/>
            <a:ext cx="9144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5" name="Down Arrow 4"/>
          <p:cNvSpPr/>
          <p:nvPr/>
        </p:nvSpPr>
        <p:spPr>
          <a:xfrm>
            <a:off x="4343400" y="5638800"/>
            <a:ext cx="9144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Rectangle 5"/>
          <p:cNvSpPr/>
          <p:nvPr/>
        </p:nvSpPr>
        <p:spPr>
          <a:xfrm>
            <a:off x="1066800" y="3733800"/>
            <a:ext cx="7162800" cy="1754326"/>
          </a:xfrm>
          <a:prstGeom prst="rect">
            <a:avLst/>
          </a:prstGeom>
        </p:spPr>
        <p:txBody>
          <a:bodyPr wrap="square">
            <a:spAutoFit/>
          </a:bodyPr>
          <a:lstStyle/>
          <a:p>
            <a:pPr algn="ctr"/>
            <a:endParaRPr lang="en-US" sz="3600" i="1" dirty="0" smtClean="0"/>
          </a:p>
          <a:p>
            <a:pPr algn="ctr"/>
            <a:r>
              <a:rPr lang="en-US" sz="3600" i="1" dirty="0" err="1" smtClean="0"/>
              <a:t>diatur</a:t>
            </a:r>
            <a:r>
              <a:rPr lang="en-US" sz="3600" i="1" dirty="0" smtClean="0"/>
              <a:t> </a:t>
            </a:r>
            <a:r>
              <a:rPr lang="en-US" sz="3600" i="1" dirty="0" err="1" smtClean="0"/>
              <a:t>lebih</a:t>
            </a:r>
            <a:r>
              <a:rPr lang="en-US" sz="3600" i="1" dirty="0" smtClean="0"/>
              <a:t> </a:t>
            </a:r>
            <a:r>
              <a:rPr lang="en-US" sz="3600" i="1" dirty="0" err="1" smtClean="0"/>
              <a:t>lanjut</a:t>
            </a:r>
            <a:r>
              <a:rPr lang="en-US" sz="3600" i="1" dirty="0" smtClean="0"/>
              <a:t> </a:t>
            </a:r>
            <a:r>
              <a:rPr lang="en-US" sz="3600" i="1" dirty="0" err="1" smtClean="0"/>
              <a:t>oleh</a:t>
            </a:r>
            <a:r>
              <a:rPr lang="en-US" sz="3600" i="1" dirty="0" smtClean="0"/>
              <a:t> </a:t>
            </a:r>
            <a:r>
              <a:rPr lang="en-US" sz="3600" i="1" dirty="0" err="1" smtClean="0"/>
              <a:t>Pimpinan</a:t>
            </a:r>
            <a:r>
              <a:rPr lang="en-US" sz="3600" i="1" dirty="0" smtClean="0"/>
              <a:t> </a:t>
            </a:r>
            <a:r>
              <a:rPr lang="en-US" sz="3600" i="1" dirty="0" err="1" smtClean="0"/>
              <a:t>Instansi</a:t>
            </a:r>
            <a:r>
              <a:rPr lang="en-US" sz="3600" i="1" dirty="0" smtClean="0"/>
              <a:t> Pembina </a:t>
            </a:r>
            <a:r>
              <a:rPr lang="en-US" sz="3600" i="1" dirty="0" err="1" smtClean="0"/>
              <a:t>Jabatan</a:t>
            </a:r>
            <a:r>
              <a:rPr lang="en-US" sz="3600" i="1" dirty="0" smtClean="0"/>
              <a:t> </a:t>
            </a:r>
            <a:r>
              <a:rPr lang="en-US" sz="3600" i="1" dirty="0" err="1" smtClean="0"/>
              <a:t>Fungsional</a:t>
            </a:r>
            <a:r>
              <a:rPr lang="en-US" sz="3600" i="1"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686" y="796290"/>
            <a:ext cx="8695714" cy="5909310"/>
          </a:xfrm>
          <a:prstGeom prst="rect">
            <a:avLst/>
          </a:prstGeom>
          <a:solidFill>
            <a:schemeClr val="accent5">
              <a:lumMod val="20000"/>
              <a:lumOff val="80000"/>
            </a:schemeClr>
          </a:solidFill>
          <a:ln>
            <a:solidFill>
              <a:schemeClr val="accent1"/>
            </a:solidFill>
          </a:ln>
        </p:spPr>
        <p:txBody>
          <a:bodyPr wrap="none" rtlCol="0">
            <a:spAutoFit/>
          </a:bodyPr>
          <a:lstStyle/>
          <a:p>
            <a:pPr marL="285750" indent="-285750">
              <a:buFont typeface="Arial" pitchFamily="34" charset="0"/>
              <a:buChar char="•"/>
            </a:pPr>
            <a:r>
              <a:rPr lang="id-ID" b="1" dirty="0" smtClean="0"/>
              <a:t>Perka ANRI No. 6 Th 2017 : ARSIPARIS</a:t>
            </a:r>
          </a:p>
          <a:p>
            <a:pPr marL="285750" indent="-285750">
              <a:buFont typeface="Arial" pitchFamily="34" charset="0"/>
              <a:buChar char="•"/>
            </a:pPr>
            <a:r>
              <a:rPr lang="id-ID" b="1" dirty="0" smtClean="0"/>
              <a:t>Perka BPKP No. 6 Th 2017 : AUDITOR  jo SE No. 687/JF/1/2017</a:t>
            </a:r>
          </a:p>
          <a:p>
            <a:pPr marL="285750" indent="-285750">
              <a:buFont typeface="Arial" pitchFamily="34" charset="0"/>
              <a:buChar char="•"/>
            </a:pPr>
            <a:r>
              <a:rPr lang="id-ID" b="1" dirty="0" smtClean="0"/>
              <a:t>Perka BPS No. 26 Th 2017 : STASTITISI</a:t>
            </a:r>
          </a:p>
          <a:p>
            <a:pPr marL="285750" indent="-285750">
              <a:buFont typeface="Arial" pitchFamily="34" charset="0"/>
              <a:buChar char="•"/>
            </a:pPr>
            <a:r>
              <a:rPr lang="id-ID" b="1" dirty="0" smtClean="0"/>
              <a:t>Perka BPS No. 27 Th 2017 : PRANATA KOMPUTER</a:t>
            </a:r>
          </a:p>
          <a:p>
            <a:pPr marL="285750" indent="-285750">
              <a:buFont typeface="Arial" pitchFamily="34" charset="0"/>
              <a:buChar char="•"/>
            </a:pPr>
            <a:r>
              <a:rPr lang="id-ID" b="1" dirty="0" smtClean="0"/>
              <a:t>Perka Perpusnas RI No. 2 Th 2017 : PUSTAKAWAN</a:t>
            </a:r>
          </a:p>
          <a:p>
            <a:pPr marL="285750" indent="-285750">
              <a:buFont typeface="Arial" pitchFamily="34" charset="0"/>
              <a:buChar char="•"/>
            </a:pPr>
            <a:r>
              <a:rPr lang="id-ID" b="1" dirty="0" smtClean="0"/>
              <a:t>SE Dirjen Infokom Publik No. 11/KOMINFO/DJIKP/IK.01.02/1/2017 : PRANATA HUMAS</a:t>
            </a:r>
          </a:p>
          <a:p>
            <a:pPr marL="285750" indent="-285750">
              <a:buFont typeface="Arial" pitchFamily="34" charset="0"/>
              <a:buChar char="•"/>
            </a:pPr>
            <a:r>
              <a:rPr lang="id-ID" b="1" dirty="0" smtClean="0"/>
              <a:t>SE KA. LAN No. 1065/K.1/HKM.02.3 : ANALIS KEBIJAKAN </a:t>
            </a:r>
          </a:p>
          <a:p>
            <a:pPr marL="285750" indent="-285750">
              <a:buFont typeface="Arial" pitchFamily="34" charset="0"/>
              <a:buChar char="•"/>
            </a:pPr>
            <a:r>
              <a:rPr lang="id-ID" b="1" dirty="0" smtClean="0"/>
              <a:t>PERMENTAN No. 09/PERMENTAN/OT.110/3/2017 : JABFUNG BIDANG PERTANIAN:</a:t>
            </a:r>
          </a:p>
          <a:p>
            <a:pPr lvl="1"/>
            <a:r>
              <a:rPr lang="id-ID" dirty="0" smtClean="0"/>
              <a:t>a</a:t>
            </a:r>
            <a:r>
              <a:rPr lang="id-ID" dirty="0"/>
              <a:t>. Penyuluh Pertanian; </a:t>
            </a:r>
          </a:p>
          <a:p>
            <a:pPr lvl="1"/>
            <a:r>
              <a:rPr lang="id-ID" dirty="0"/>
              <a:t>b. Pengendali Organisme Pengganggu Tumbuhan; </a:t>
            </a:r>
          </a:p>
          <a:p>
            <a:pPr lvl="1"/>
            <a:r>
              <a:rPr lang="id-ID" dirty="0"/>
              <a:t>c. Pengawas Benih Tanaman; </a:t>
            </a:r>
          </a:p>
          <a:p>
            <a:pPr lvl="1"/>
            <a:r>
              <a:rPr lang="id-ID" dirty="0"/>
              <a:t>d. Medik Veteriner; </a:t>
            </a:r>
          </a:p>
          <a:p>
            <a:pPr lvl="1"/>
            <a:r>
              <a:rPr lang="id-ID" dirty="0"/>
              <a:t>e. Paramedik Veteriner; </a:t>
            </a:r>
          </a:p>
          <a:p>
            <a:pPr lvl="1"/>
            <a:r>
              <a:rPr lang="id-ID" dirty="0"/>
              <a:t>f. Pengawas Bibit Ternak; </a:t>
            </a:r>
          </a:p>
          <a:p>
            <a:pPr lvl="1"/>
            <a:r>
              <a:rPr lang="id-ID" dirty="0"/>
              <a:t>g. Pengawas Mutu Pakan; </a:t>
            </a:r>
          </a:p>
          <a:p>
            <a:pPr lvl="1"/>
            <a:r>
              <a:rPr lang="id-ID" dirty="0"/>
              <a:t>h. Pengawas Mutu Hasil Pertanian; </a:t>
            </a:r>
          </a:p>
          <a:p>
            <a:pPr lvl="1"/>
            <a:r>
              <a:rPr lang="es-ES" dirty="0"/>
              <a:t>i. </a:t>
            </a:r>
            <a:r>
              <a:rPr lang="es-ES" dirty="0" err="1"/>
              <a:t>Analis</a:t>
            </a:r>
            <a:r>
              <a:rPr lang="es-ES" dirty="0"/>
              <a:t> Pasar </a:t>
            </a:r>
            <a:r>
              <a:rPr lang="es-ES" dirty="0" err="1"/>
              <a:t>Hasil</a:t>
            </a:r>
            <a:r>
              <a:rPr lang="es-ES" dirty="0"/>
              <a:t> </a:t>
            </a:r>
            <a:r>
              <a:rPr lang="es-ES" dirty="0" err="1"/>
              <a:t>Pertanian</a:t>
            </a:r>
            <a:r>
              <a:rPr lang="es-ES" dirty="0"/>
              <a:t>; dan </a:t>
            </a:r>
          </a:p>
          <a:p>
            <a:pPr lvl="1"/>
            <a:r>
              <a:rPr lang="id-ID" dirty="0"/>
              <a:t>j. Analis Ketahanan </a:t>
            </a:r>
            <a:r>
              <a:rPr lang="id-ID" dirty="0" smtClean="0"/>
              <a:t>Pangan : </a:t>
            </a:r>
            <a:r>
              <a:rPr lang="id-ID" i="1" dirty="0" smtClean="0"/>
              <a:t>Inpassing </a:t>
            </a:r>
            <a:r>
              <a:rPr lang="id-ID" dirty="0"/>
              <a:t>mulai tanggal 1 Oktober 2017. </a:t>
            </a:r>
          </a:p>
          <a:p>
            <a:pPr lvl="1"/>
            <a:r>
              <a:rPr lang="id-ID" dirty="0" smtClean="0"/>
              <a:t>. </a:t>
            </a:r>
            <a:endParaRPr lang="id-ID" dirty="0"/>
          </a:p>
          <a:p>
            <a:pPr marL="285750" indent="-285750">
              <a:buFont typeface="Arial" pitchFamily="34" charset="0"/>
              <a:buChar char="•"/>
            </a:pPr>
            <a:endParaRPr lang="id-ID" b="1" dirty="0" smtClean="0"/>
          </a:p>
          <a:p>
            <a:endParaRPr lang="id-ID" b="1" dirty="0"/>
          </a:p>
        </p:txBody>
      </p:sp>
      <p:sp>
        <p:nvSpPr>
          <p:cNvPr id="3" name="Down Arrow 2"/>
          <p:cNvSpPr/>
          <p:nvPr/>
        </p:nvSpPr>
        <p:spPr>
          <a:xfrm>
            <a:off x="4110343" y="190500"/>
            <a:ext cx="9144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xmlns="" val="1102954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371600"/>
            <a:ext cx="5217006" cy="769441"/>
          </a:xfrm>
          <a:prstGeom prst="rect">
            <a:avLst/>
          </a:prstGeom>
          <a:noFill/>
        </p:spPr>
        <p:txBody>
          <a:bodyPr wrap="none" rtlCol="0">
            <a:spAutoFit/>
          </a:bodyPr>
          <a:lstStyle/>
          <a:p>
            <a:r>
              <a:rPr lang="id-ID" sz="4400" b="1" dirty="0" smtClean="0">
                <a:solidFill>
                  <a:srgbClr val="FF0000"/>
                </a:solidFill>
              </a:rPr>
              <a:t>PRANATA KOMPUTER</a:t>
            </a:r>
            <a:endParaRPr lang="id-ID" sz="44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6123" y="2819400"/>
            <a:ext cx="4801877"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rot="19951131">
            <a:off x="175466" y="659198"/>
            <a:ext cx="2362200" cy="6775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C00000"/>
                </a:solidFill>
              </a:rPr>
              <a:t>Contoh</a:t>
            </a:r>
            <a:r>
              <a:rPr lang="en-US" dirty="0" smtClean="0">
                <a:solidFill>
                  <a:srgbClr val="C00000"/>
                </a:solidFill>
              </a:rPr>
              <a:t> </a:t>
            </a:r>
            <a:r>
              <a:rPr lang="en-US" dirty="0" err="1" smtClean="0">
                <a:solidFill>
                  <a:srgbClr val="C00000"/>
                </a:solidFill>
              </a:rPr>
              <a:t>juknis</a:t>
            </a:r>
            <a:r>
              <a:rPr lang="en-US" dirty="0" smtClean="0">
                <a:solidFill>
                  <a:srgbClr val="C00000"/>
                </a:solidFill>
              </a:rPr>
              <a:t> </a:t>
            </a:r>
            <a:r>
              <a:rPr lang="en-US" dirty="0" err="1" smtClean="0">
                <a:solidFill>
                  <a:srgbClr val="C00000"/>
                </a:solidFill>
              </a:rPr>
              <a:t>inpassing</a:t>
            </a:r>
            <a:r>
              <a:rPr lang="en-US" dirty="0" smtClean="0">
                <a:solidFill>
                  <a:srgbClr val="C00000"/>
                </a:solidFill>
              </a:rPr>
              <a:t> </a:t>
            </a:r>
            <a:r>
              <a:rPr lang="en-US" dirty="0" err="1" smtClean="0">
                <a:solidFill>
                  <a:srgbClr val="C00000"/>
                </a:solidFill>
              </a:rPr>
              <a:t>yg</a:t>
            </a:r>
            <a:r>
              <a:rPr lang="en-US" dirty="0" smtClean="0">
                <a:solidFill>
                  <a:srgbClr val="C00000"/>
                </a:solidFill>
              </a:rPr>
              <a:t> </a:t>
            </a:r>
            <a:r>
              <a:rPr lang="en-US" dirty="0" err="1" smtClean="0">
                <a:solidFill>
                  <a:srgbClr val="C00000"/>
                </a:solidFill>
              </a:rPr>
              <a:t>sdh</a:t>
            </a:r>
            <a:r>
              <a:rPr lang="en-US" dirty="0" smtClean="0">
                <a:solidFill>
                  <a:srgbClr val="C00000"/>
                </a:solidFill>
              </a:rPr>
              <a:t> </a:t>
            </a:r>
            <a:r>
              <a:rPr lang="en-US" dirty="0" err="1" smtClean="0">
                <a:solidFill>
                  <a:srgbClr val="C00000"/>
                </a:solidFill>
              </a:rPr>
              <a:t>terbit</a:t>
            </a:r>
            <a:endParaRPr lang="en-US" dirty="0">
              <a:solidFill>
                <a:srgbClr val="C00000"/>
              </a:solidFill>
            </a:endParaRPr>
          </a:p>
        </p:txBody>
      </p:sp>
      <p:sp>
        <p:nvSpPr>
          <p:cNvPr id="5" name="TextBox 4"/>
          <p:cNvSpPr txBox="1"/>
          <p:nvPr/>
        </p:nvSpPr>
        <p:spPr>
          <a:xfrm>
            <a:off x="3143385" y="838200"/>
            <a:ext cx="2724015" cy="769441"/>
          </a:xfrm>
          <a:prstGeom prst="rect">
            <a:avLst/>
          </a:prstGeom>
          <a:noFill/>
        </p:spPr>
        <p:txBody>
          <a:bodyPr wrap="none" rtlCol="0">
            <a:spAutoFit/>
          </a:bodyPr>
          <a:lstStyle/>
          <a:p>
            <a:r>
              <a:rPr lang="en-US" sz="4400" b="1" dirty="0" smtClean="0">
                <a:solidFill>
                  <a:srgbClr val="FF0000"/>
                </a:solidFill>
              </a:rPr>
              <a:t>INPASSING</a:t>
            </a:r>
            <a:endParaRPr lang="id-ID" sz="4400" b="1" dirty="0">
              <a:solidFill>
                <a:srgbClr val="FF0000"/>
              </a:solidFill>
            </a:endParaRPr>
          </a:p>
        </p:txBody>
      </p:sp>
    </p:spTree>
    <p:extLst>
      <p:ext uri="{BB962C8B-B14F-4D97-AF65-F5344CB8AC3E}">
        <p14:creationId xmlns:p14="http://schemas.microsoft.com/office/powerpoint/2010/main" xmlns="" val="3655087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2321" y="381000"/>
            <a:ext cx="4192879" cy="954107"/>
          </a:xfrm>
          <a:prstGeom prst="rect">
            <a:avLst/>
          </a:prstGeom>
          <a:noFill/>
        </p:spPr>
        <p:txBody>
          <a:bodyPr wrap="none" rtlCol="0">
            <a:spAutoFit/>
          </a:bodyPr>
          <a:lstStyle/>
          <a:p>
            <a:pPr algn="ctr"/>
            <a:r>
              <a:rPr lang="id-ID" sz="2800" b="1" dirty="0" smtClean="0"/>
              <a:t>PELAKSANAAN INPASSING </a:t>
            </a:r>
          </a:p>
          <a:p>
            <a:pPr algn="ctr"/>
            <a:r>
              <a:rPr lang="id-ID" sz="2800" b="1" dirty="0" smtClean="0"/>
              <a:t>JF PRANATA KOMPUTER</a:t>
            </a:r>
            <a:endParaRPr lang="id-ID" sz="2800" b="1" dirty="0"/>
          </a:p>
        </p:txBody>
      </p:sp>
      <p:sp>
        <p:nvSpPr>
          <p:cNvPr id="3" name="TextBox 2"/>
          <p:cNvSpPr txBox="1"/>
          <p:nvPr/>
        </p:nvSpPr>
        <p:spPr>
          <a:xfrm>
            <a:off x="1241970" y="1478340"/>
            <a:ext cx="6759030" cy="1569660"/>
          </a:xfrm>
          <a:prstGeom prst="rect">
            <a:avLst/>
          </a:prstGeom>
          <a:noFill/>
        </p:spPr>
        <p:txBody>
          <a:bodyPr wrap="none" rtlCol="0">
            <a:spAutoFit/>
          </a:bodyPr>
          <a:lstStyle/>
          <a:p>
            <a:r>
              <a:rPr lang="id-ID" sz="2400" b="1" dirty="0" smtClean="0">
                <a:solidFill>
                  <a:srgbClr val="C00000"/>
                </a:solidFill>
              </a:rPr>
              <a:t>DILAKSANAKAN 3 GELOMBANG:</a:t>
            </a:r>
          </a:p>
          <a:p>
            <a:pPr marL="342900" indent="-342900">
              <a:buAutoNum type="arabicPeriod"/>
            </a:pPr>
            <a:r>
              <a:rPr lang="id-ID" sz="2400" dirty="0" smtClean="0"/>
              <a:t>Gelombang I	: April s/d Juni 2017</a:t>
            </a:r>
          </a:p>
          <a:p>
            <a:pPr marL="342900" indent="-342900">
              <a:buAutoNum type="arabicPeriod"/>
            </a:pPr>
            <a:r>
              <a:rPr lang="id-ID" sz="2400" dirty="0" smtClean="0"/>
              <a:t>Gelombang II	: Juli 2017 s/d Januari 2018</a:t>
            </a:r>
          </a:p>
          <a:p>
            <a:pPr marL="342900" indent="-342900">
              <a:buAutoNum type="arabicPeriod"/>
            </a:pPr>
            <a:r>
              <a:rPr lang="id-ID" sz="2400" dirty="0" smtClean="0"/>
              <a:t>Gelombang III	: Februari s/d September 2018</a:t>
            </a:r>
            <a:endParaRPr lang="id-ID" sz="2400" dirty="0"/>
          </a:p>
        </p:txBody>
      </p:sp>
      <p:sp>
        <p:nvSpPr>
          <p:cNvPr id="4" name="TextBox 3"/>
          <p:cNvSpPr txBox="1"/>
          <p:nvPr/>
        </p:nvSpPr>
        <p:spPr>
          <a:xfrm>
            <a:off x="1294337" y="3276600"/>
            <a:ext cx="6760825" cy="1938992"/>
          </a:xfrm>
          <a:prstGeom prst="rect">
            <a:avLst/>
          </a:prstGeom>
          <a:noFill/>
        </p:spPr>
        <p:txBody>
          <a:bodyPr wrap="none" rtlCol="0">
            <a:spAutoFit/>
          </a:bodyPr>
          <a:lstStyle/>
          <a:p>
            <a:r>
              <a:rPr lang="id-ID" sz="2400" b="1" dirty="0" smtClean="0">
                <a:solidFill>
                  <a:srgbClr val="C00000"/>
                </a:solidFill>
              </a:rPr>
              <a:t>Masing-masing gelombang terdiri 4 tahapan, yaitu :</a:t>
            </a:r>
          </a:p>
          <a:p>
            <a:pPr marL="285750" indent="-285750">
              <a:buFontTx/>
              <a:buChar char="-"/>
            </a:pPr>
            <a:r>
              <a:rPr lang="id-ID" sz="2400" dirty="0" smtClean="0"/>
              <a:t>Pengusulan</a:t>
            </a:r>
          </a:p>
          <a:p>
            <a:pPr marL="285750" indent="-285750">
              <a:buFontTx/>
              <a:buChar char="-"/>
            </a:pPr>
            <a:r>
              <a:rPr lang="id-ID" sz="2400" dirty="0" smtClean="0"/>
              <a:t>Ujian</a:t>
            </a:r>
          </a:p>
          <a:p>
            <a:pPr marL="285750" indent="-285750">
              <a:buFontTx/>
              <a:buChar char="-"/>
            </a:pPr>
            <a:r>
              <a:rPr lang="id-ID" sz="2400" dirty="0" smtClean="0"/>
              <a:t>Pemeriksaan, dan</a:t>
            </a:r>
          </a:p>
          <a:p>
            <a:pPr marL="285750" indent="-285750">
              <a:buFontTx/>
              <a:buChar char="-"/>
            </a:pPr>
            <a:r>
              <a:rPr lang="id-ID" sz="2400" dirty="0" smtClean="0"/>
              <a:t>Penerbitan Rekomendasi</a:t>
            </a:r>
            <a:endParaRPr lang="id-ID" sz="2400" dirty="0"/>
          </a:p>
        </p:txBody>
      </p:sp>
      <p:sp>
        <p:nvSpPr>
          <p:cNvPr id="5" name="TextBox 4"/>
          <p:cNvSpPr txBox="1"/>
          <p:nvPr/>
        </p:nvSpPr>
        <p:spPr>
          <a:xfrm>
            <a:off x="5486400" y="3962400"/>
            <a:ext cx="3048000" cy="1015663"/>
          </a:xfrm>
          <a:prstGeom prst="rect">
            <a:avLst/>
          </a:prstGeom>
          <a:noFill/>
          <a:ln>
            <a:solidFill>
              <a:schemeClr val="accent1"/>
            </a:solidFill>
          </a:ln>
        </p:spPr>
        <p:txBody>
          <a:bodyPr wrap="square" rtlCol="0">
            <a:spAutoFit/>
          </a:bodyPr>
          <a:lstStyle/>
          <a:p>
            <a:r>
              <a:rPr lang="id-ID" sz="2000" dirty="0" smtClean="0"/>
              <a:t>Dilakukan secara </a:t>
            </a:r>
            <a:r>
              <a:rPr lang="id-ID" sz="2000" i="1" dirty="0" smtClean="0"/>
              <a:t>online</a:t>
            </a:r>
            <a:r>
              <a:rPr lang="id-ID" sz="2000" dirty="0" smtClean="0"/>
              <a:t> di alamat: </a:t>
            </a:r>
            <a:r>
              <a:rPr lang="id-ID" sz="2000" b="1" dirty="0" smtClean="0">
                <a:solidFill>
                  <a:srgbClr val="0070C0"/>
                </a:solidFill>
              </a:rPr>
              <a:t>jafung.bps.go.id/inpassing</a:t>
            </a:r>
            <a:endParaRPr lang="id-ID" sz="2000" b="1" dirty="0">
              <a:solidFill>
                <a:srgbClr val="0070C0"/>
              </a:solidFill>
            </a:endParaRPr>
          </a:p>
        </p:txBody>
      </p:sp>
      <p:sp>
        <p:nvSpPr>
          <p:cNvPr id="6" name="Right Brace 5"/>
          <p:cNvSpPr/>
          <p:nvPr/>
        </p:nvSpPr>
        <p:spPr>
          <a:xfrm>
            <a:off x="4876800" y="3686594"/>
            <a:ext cx="381000" cy="1418805"/>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8" name="Rectangle 7"/>
          <p:cNvSpPr/>
          <p:nvPr/>
        </p:nvSpPr>
        <p:spPr>
          <a:xfrm>
            <a:off x="930112" y="5486400"/>
            <a:ext cx="7451888" cy="1015663"/>
          </a:xfrm>
          <a:prstGeom prst="rect">
            <a:avLst/>
          </a:prstGeom>
        </p:spPr>
        <p:txBody>
          <a:bodyPr wrap="square">
            <a:spAutoFit/>
          </a:bodyPr>
          <a:lstStyle/>
          <a:p>
            <a:r>
              <a:rPr lang="id-ID" sz="2000" dirty="0"/>
              <a:t>Usulan </a:t>
            </a:r>
            <a:r>
              <a:rPr lang="id-ID" sz="2000" i="1" dirty="0"/>
              <a:t>Penyesuaian/lnpassing </a:t>
            </a:r>
            <a:r>
              <a:rPr lang="id-ID" sz="2000" dirty="0"/>
              <a:t>disampaikan oleh </a:t>
            </a:r>
            <a:r>
              <a:rPr lang="id-ID" sz="2000" b="1" dirty="0"/>
              <a:t>PPK </a:t>
            </a:r>
            <a:r>
              <a:rPr lang="id-ID" sz="2000" dirty="0"/>
              <a:t>Instansi Pemerintah kepada Kepala </a:t>
            </a:r>
            <a:r>
              <a:rPr lang="id-ID" sz="2000" dirty="0" smtClean="0"/>
              <a:t>BPS </a:t>
            </a:r>
            <a:r>
              <a:rPr lang="id-ID" sz="2000" dirty="0"/>
              <a:t>paling lambat 3 (tiga) bulan sebelum berakhirnya masa </a:t>
            </a:r>
            <a:r>
              <a:rPr lang="id-ID" sz="2000" i="1" dirty="0" smtClean="0"/>
              <a:t>Penyesuaian/lnpassing</a:t>
            </a:r>
            <a:r>
              <a:rPr lang="id-ID" sz="2000" i="1" dirty="0"/>
              <a:t>. </a:t>
            </a:r>
            <a:endParaRPr lang="id-ID" sz="2000" dirty="0"/>
          </a:p>
        </p:txBody>
      </p:sp>
      <p:sp>
        <p:nvSpPr>
          <p:cNvPr id="9" name="Rectangle 8"/>
          <p:cNvSpPr/>
          <p:nvPr/>
        </p:nvSpPr>
        <p:spPr>
          <a:xfrm rot="19951131">
            <a:off x="175466" y="659198"/>
            <a:ext cx="2362200" cy="6775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C00000"/>
                </a:solidFill>
              </a:rPr>
              <a:t>Contoh</a:t>
            </a:r>
            <a:r>
              <a:rPr lang="en-US" dirty="0" smtClean="0">
                <a:solidFill>
                  <a:srgbClr val="C00000"/>
                </a:solidFill>
              </a:rPr>
              <a:t> </a:t>
            </a:r>
            <a:r>
              <a:rPr lang="en-US" dirty="0" err="1" smtClean="0">
                <a:solidFill>
                  <a:srgbClr val="C00000"/>
                </a:solidFill>
              </a:rPr>
              <a:t>juknis</a:t>
            </a:r>
            <a:r>
              <a:rPr lang="en-US" dirty="0" smtClean="0">
                <a:solidFill>
                  <a:srgbClr val="C00000"/>
                </a:solidFill>
              </a:rPr>
              <a:t> </a:t>
            </a:r>
            <a:r>
              <a:rPr lang="en-US" dirty="0" err="1" smtClean="0">
                <a:solidFill>
                  <a:srgbClr val="C00000"/>
                </a:solidFill>
              </a:rPr>
              <a:t>inpassing</a:t>
            </a:r>
            <a:r>
              <a:rPr lang="en-US" dirty="0" smtClean="0">
                <a:solidFill>
                  <a:srgbClr val="C00000"/>
                </a:solidFill>
              </a:rPr>
              <a:t> </a:t>
            </a:r>
            <a:r>
              <a:rPr lang="en-US" dirty="0" err="1" smtClean="0">
                <a:solidFill>
                  <a:srgbClr val="C00000"/>
                </a:solidFill>
              </a:rPr>
              <a:t>yg</a:t>
            </a:r>
            <a:r>
              <a:rPr lang="en-US" dirty="0" smtClean="0">
                <a:solidFill>
                  <a:srgbClr val="C00000"/>
                </a:solidFill>
              </a:rPr>
              <a:t> </a:t>
            </a:r>
            <a:r>
              <a:rPr lang="en-US" dirty="0" err="1" smtClean="0">
                <a:solidFill>
                  <a:srgbClr val="C00000"/>
                </a:solidFill>
              </a:rPr>
              <a:t>sdh</a:t>
            </a:r>
            <a:r>
              <a:rPr lang="en-US" dirty="0" smtClean="0">
                <a:solidFill>
                  <a:srgbClr val="C00000"/>
                </a:solidFill>
              </a:rPr>
              <a:t> </a:t>
            </a:r>
            <a:r>
              <a:rPr lang="en-US" dirty="0" err="1" smtClean="0">
                <a:solidFill>
                  <a:srgbClr val="C00000"/>
                </a:solidFill>
              </a:rPr>
              <a:t>terbit</a:t>
            </a:r>
            <a:endParaRPr lang="en-US" dirty="0">
              <a:solidFill>
                <a:srgbClr val="C00000"/>
              </a:solidFill>
            </a:endParaRPr>
          </a:p>
        </p:txBody>
      </p:sp>
    </p:spTree>
    <p:extLst>
      <p:ext uri="{BB962C8B-B14F-4D97-AF65-F5344CB8AC3E}">
        <p14:creationId xmlns:p14="http://schemas.microsoft.com/office/powerpoint/2010/main" xmlns="" val="1536934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6019800" cy="5447645"/>
          </a:xfrm>
          <a:prstGeom prst="rect">
            <a:avLst/>
          </a:prstGeom>
        </p:spPr>
        <p:txBody>
          <a:bodyPr wrap="square">
            <a:spAutoFit/>
          </a:bodyPr>
          <a:lstStyle/>
          <a:p>
            <a:r>
              <a:rPr lang="id-ID" sz="2400" b="1" dirty="0">
                <a:solidFill>
                  <a:srgbClr val="0070C0"/>
                </a:solidFill>
              </a:rPr>
              <a:t>Uji Kompetensi di bidang komputer </a:t>
            </a:r>
            <a:r>
              <a:rPr lang="id-ID" sz="2400" b="1" dirty="0" smtClean="0">
                <a:solidFill>
                  <a:srgbClr val="0070C0"/>
                </a:solidFill>
              </a:rPr>
              <a:t>dilaksanakan </a:t>
            </a:r>
            <a:r>
              <a:rPr lang="id-ID" sz="2400" b="1" dirty="0">
                <a:solidFill>
                  <a:srgbClr val="0070C0"/>
                </a:solidFill>
              </a:rPr>
              <a:t>oleh BPS</a:t>
            </a:r>
            <a:r>
              <a:rPr lang="id-ID" sz="2400" b="1" dirty="0" smtClean="0">
                <a:solidFill>
                  <a:srgbClr val="0070C0"/>
                </a:solidFill>
              </a:rPr>
              <a:t>.</a:t>
            </a:r>
          </a:p>
          <a:p>
            <a:r>
              <a:rPr lang="id-ID" sz="2000" b="1" dirty="0" smtClean="0">
                <a:solidFill>
                  <a:srgbClr val="0070C0"/>
                </a:solidFill>
              </a:rPr>
              <a:t> </a:t>
            </a:r>
            <a:endParaRPr lang="id-ID" sz="2000" b="1" dirty="0">
              <a:solidFill>
                <a:srgbClr val="0070C0"/>
              </a:solidFill>
            </a:endParaRPr>
          </a:p>
          <a:p>
            <a:pPr marL="285750" indent="-285750">
              <a:buFont typeface="Arial" pitchFamily="34" charset="0"/>
              <a:buChar char="•"/>
            </a:pPr>
            <a:r>
              <a:rPr lang="id-ID" sz="2000" b="1" dirty="0" smtClean="0"/>
              <a:t>Uji </a:t>
            </a:r>
            <a:r>
              <a:rPr lang="id-ID" sz="2000" b="1" dirty="0"/>
              <a:t>Kompetensi Pranata Komputer Pemula/Pelaksana Pemula sampai dengan Pranata Komputer Penyelia serta Pranata Komputer Ahli Pertama/Pertama dan Pranata Komputer Ahli Muda/Muda dilakukan melalui </a:t>
            </a:r>
            <a:r>
              <a:rPr lang="id-ID" sz="2000" b="1" dirty="0">
                <a:solidFill>
                  <a:srgbClr val="FF0000"/>
                </a:solidFill>
              </a:rPr>
              <a:t>penilaian portofolio.</a:t>
            </a:r>
            <a:r>
              <a:rPr lang="id-ID" sz="2000" b="1" dirty="0"/>
              <a:t> </a:t>
            </a:r>
            <a:endParaRPr lang="id-ID" sz="2000" b="1" dirty="0" smtClean="0"/>
          </a:p>
          <a:p>
            <a:endParaRPr lang="id-ID" sz="2000" b="1" dirty="0"/>
          </a:p>
          <a:p>
            <a:pPr marL="285750" indent="-285750">
              <a:buFont typeface="Arial" pitchFamily="34" charset="0"/>
              <a:buChar char="•"/>
            </a:pPr>
            <a:r>
              <a:rPr lang="id-ID" sz="2000" b="1" dirty="0" smtClean="0"/>
              <a:t>Uji </a:t>
            </a:r>
            <a:r>
              <a:rPr lang="id-ID" sz="2000" b="1" dirty="0"/>
              <a:t>Kompetensi Pranata Komputer Ahli Madya/Madya dilakukan melalui </a:t>
            </a:r>
            <a:r>
              <a:rPr lang="id-ID" sz="2000" b="1" dirty="0">
                <a:solidFill>
                  <a:srgbClr val="FF0000"/>
                </a:solidFill>
              </a:rPr>
              <a:t>penilaian portofolio dan ujian tertulis</a:t>
            </a:r>
            <a:r>
              <a:rPr lang="id-ID" sz="2000" b="1" dirty="0" smtClean="0">
                <a:solidFill>
                  <a:srgbClr val="FF0000"/>
                </a:solidFill>
              </a:rPr>
              <a:t>.</a:t>
            </a:r>
          </a:p>
          <a:p>
            <a:r>
              <a:rPr lang="id-ID" sz="2000" b="1" dirty="0" smtClean="0"/>
              <a:t> </a:t>
            </a:r>
            <a:endParaRPr lang="id-ID" sz="2000" b="1" dirty="0"/>
          </a:p>
          <a:p>
            <a:pPr marL="285750" indent="-285750">
              <a:buFont typeface="Arial" pitchFamily="34" charset="0"/>
              <a:buChar char="•"/>
            </a:pPr>
            <a:r>
              <a:rPr lang="id-ID" sz="2000" b="1" dirty="0" smtClean="0"/>
              <a:t>Uji </a:t>
            </a:r>
            <a:r>
              <a:rPr lang="id-ID" sz="2000" b="1" dirty="0"/>
              <a:t>Kompetensi Pranata Komputer Ahli Utama/Utama dilakukan melalui </a:t>
            </a:r>
            <a:r>
              <a:rPr lang="id-ID" sz="2000" b="1" dirty="0">
                <a:solidFill>
                  <a:srgbClr val="FF0000"/>
                </a:solidFill>
              </a:rPr>
              <a:t>penilaian portofolio dan penulisan serta presentasi karya tulis </a:t>
            </a:r>
            <a:r>
              <a:rPr lang="id-ID" sz="2000" b="1" dirty="0" smtClean="0">
                <a:solidFill>
                  <a:srgbClr val="FF0000"/>
                </a:solidFill>
              </a:rPr>
              <a:t>ilmiah.</a:t>
            </a:r>
            <a:endParaRPr lang="id-ID" sz="2000" b="1" dirty="0">
              <a:solidFill>
                <a:srgbClr val="FF0000"/>
              </a:solidFill>
            </a:endParaRPr>
          </a:p>
        </p:txBody>
      </p:sp>
      <p:sp>
        <p:nvSpPr>
          <p:cNvPr id="3" name="TextBox 2"/>
          <p:cNvSpPr txBox="1"/>
          <p:nvPr/>
        </p:nvSpPr>
        <p:spPr>
          <a:xfrm>
            <a:off x="304800" y="228600"/>
            <a:ext cx="4306307" cy="1200329"/>
          </a:xfrm>
          <a:prstGeom prst="rect">
            <a:avLst/>
          </a:prstGeom>
          <a:noFill/>
        </p:spPr>
        <p:txBody>
          <a:bodyPr wrap="none" rtlCol="0">
            <a:spAutoFit/>
          </a:bodyPr>
          <a:lstStyle/>
          <a:p>
            <a:r>
              <a:rPr lang="id-ID" sz="3600" b="1" dirty="0" smtClean="0"/>
              <a:t>UJI KOMPETENSI</a:t>
            </a:r>
          </a:p>
          <a:p>
            <a:r>
              <a:rPr lang="id-ID" sz="3600" b="1" dirty="0" smtClean="0"/>
              <a:t>PRANATA KOMPUTER</a:t>
            </a:r>
            <a:endParaRPr lang="id-ID"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6800" y="76200"/>
            <a:ext cx="3352800" cy="2128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622961" y="3189744"/>
            <a:ext cx="2521039" cy="2677656"/>
          </a:xfrm>
          <a:prstGeom prst="rect">
            <a:avLst/>
          </a:prstGeom>
          <a:solidFill>
            <a:schemeClr val="accent5">
              <a:lumMod val="20000"/>
              <a:lumOff val="80000"/>
            </a:schemeClr>
          </a:solidFill>
          <a:ln>
            <a:solidFill>
              <a:srgbClr val="0070C0"/>
            </a:solidFill>
          </a:ln>
        </p:spPr>
        <p:txBody>
          <a:bodyPr wrap="square">
            <a:spAutoFit/>
          </a:bodyPr>
          <a:lstStyle/>
          <a:p>
            <a:r>
              <a:rPr lang="id-ID" sz="2400" dirty="0"/>
              <a:t>Bagi PNS yang tidak lulus uji kompetensi dapat mengulang hingga berakhirnya masa Penyesuaian/ </a:t>
            </a:r>
            <a:r>
              <a:rPr lang="id-ID" sz="2400" i="1" dirty="0" smtClean="0"/>
              <a:t>Inpassing</a:t>
            </a:r>
            <a:endParaRPr lang="id-ID" sz="2400" dirty="0"/>
          </a:p>
        </p:txBody>
      </p:sp>
      <p:sp>
        <p:nvSpPr>
          <p:cNvPr id="6" name="Right Brace 5"/>
          <p:cNvSpPr/>
          <p:nvPr/>
        </p:nvSpPr>
        <p:spPr>
          <a:xfrm>
            <a:off x="5791200" y="2286000"/>
            <a:ext cx="838200" cy="4486335"/>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7" name="Rectangle 6"/>
          <p:cNvSpPr/>
          <p:nvPr/>
        </p:nvSpPr>
        <p:spPr>
          <a:xfrm rot="19951131">
            <a:off x="6500067" y="2030799"/>
            <a:ext cx="2362200" cy="6775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C00000"/>
                </a:solidFill>
              </a:rPr>
              <a:t>Contoh</a:t>
            </a:r>
            <a:r>
              <a:rPr lang="en-US" dirty="0" smtClean="0">
                <a:solidFill>
                  <a:srgbClr val="C00000"/>
                </a:solidFill>
              </a:rPr>
              <a:t> </a:t>
            </a:r>
            <a:r>
              <a:rPr lang="en-US" dirty="0" err="1" smtClean="0">
                <a:solidFill>
                  <a:srgbClr val="C00000"/>
                </a:solidFill>
              </a:rPr>
              <a:t>juknis</a:t>
            </a:r>
            <a:r>
              <a:rPr lang="en-US" dirty="0" smtClean="0">
                <a:solidFill>
                  <a:srgbClr val="C00000"/>
                </a:solidFill>
              </a:rPr>
              <a:t> </a:t>
            </a:r>
            <a:r>
              <a:rPr lang="en-US" dirty="0" err="1" smtClean="0">
                <a:solidFill>
                  <a:srgbClr val="C00000"/>
                </a:solidFill>
              </a:rPr>
              <a:t>inpassing</a:t>
            </a:r>
            <a:r>
              <a:rPr lang="en-US" dirty="0" smtClean="0">
                <a:solidFill>
                  <a:srgbClr val="C00000"/>
                </a:solidFill>
              </a:rPr>
              <a:t> </a:t>
            </a:r>
            <a:r>
              <a:rPr lang="en-US" dirty="0" err="1" smtClean="0">
                <a:solidFill>
                  <a:srgbClr val="C00000"/>
                </a:solidFill>
              </a:rPr>
              <a:t>yg</a:t>
            </a:r>
            <a:r>
              <a:rPr lang="en-US" dirty="0" smtClean="0">
                <a:solidFill>
                  <a:srgbClr val="C00000"/>
                </a:solidFill>
              </a:rPr>
              <a:t> </a:t>
            </a:r>
            <a:r>
              <a:rPr lang="en-US" dirty="0" err="1" smtClean="0">
                <a:solidFill>
                  <a:srgbClr val="C00000"/>
                </a:solidFill>
              </a:rPr>
              <a:t>sdh</a:t>
            </a:r>
            <a:r>
              <a:rPr lang="en-US" dirty="0" smtClean="0">
                <a:solidFill>
                  <a:srgbClr val="C00000"/>
                </a:solidFill>
              </a:rPr>
              <a:t> </a:t>
            </a:r>
            <a:r>
              <a:rPr lang="en-US" dirty="0" err="1" smtClean="0">
                <a:solidFill>
                  <a:srgbClr val="C00000"/>
                </a:solidFill>
              </a:rPr>
              <a:t>terbit</a:t>
            </a:r>
            <a:endParaRPr lang="en-US" dirty="0">
              <a:solidFill>
                <a:srgbClr val="C00000"/>
              </a:solidFill>
            </a:endParaRPr>
          </a:p>
        </p:txBody>
      </p:sp>
    </p:spTree>
    <p:extLst>
      <p:ext uri="{BB962C8B-B14F-4D97-AF65-F5344CB8AC3E}">
        <p14:creationId xmlns:p14="http://schemas.microsoft.com/office/powerpoint/2010/main" xmlns="" val="2136854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304800"/>
            <a:ext cx="7696200" cy="830997"/>
          </a:xfrm>
          <a:prstGeom prst="rect">
            <a:avLst/>
          </a:prstGeom>
        </p:spPr>
        <p:txBody>
          <a:bodyPr wrap="square">
            <a:spAutoFit/>
          </a:bodyPr>
          <a:lstStyle/>
          <a:p>
            <a:r>
              <a:rPr lang="id-ID" sz="2400" b="1" dirty="0"/>
              <a:t>TATA CARA PELAKSANAAN </a:t>
            </a:r>
            <a:r>
              <a:rPr lang="id-ID" sz="2400" b="1" i="1" dirty="0" smtClean="0"/>
              <a:t>PENYESUAIAN/INPASSING </a:t>
            </a:r>
            <a:r>
              <a:rPr lang="id-ID" sz="2400" b="1" dirty="0"/>
              <a:t>JABATAN FUNGSIONAL PRANATA KOMPUTER </a:t>
            </a:r>
          </a:p>
        </p:txBody>
      </p:sp>
      <p:sp>
        <p:nvSpPr>
          <p:cNvPr id="4" name="Rectangle 3"/>
          <p:cNvSpPr/>
          <p:nvPr/>
        </p:nvSpPr>
        <p:spPr>
          <a:xfrm>
            <a:off x="533400" y="1322487"/>
            <a:ext cx="8229600" cy="5109091"/>
          </a:xfrm>
          <a:prstGeom prst="rect">
            <a:avLst/>
          </a:prstGeom>
        </p:spPr>
        <p:txBody>
          <a:bodyPr wrap="square">
            <a:spAutoFit/>
          </a:bodyPr>
          <a:lstStyle/>
          <a:p>
            <a:r>
              <a:rPr lang="id-ID" sz="2000" b="1" dirty="0">
                <a:solidFill>
                  <a:srgbClr val="C00000"/>
                </a:solidFill>
              </a:rPr>
              <a:t>A. Jabatan pimpinan tinggi, administrator, pengawas, dan pelaksana. </a:t>
            </a:r>
          </a:p>
          <a:p>
            <a:pPr marL="342900" indent="-342900">
              <a:buFont typeface="+mj-lt"/>
              <a:buAutoNum type="arabicPeriod"/>
            </a:pPr>
            <a:r>
              <a:rPr lang="id-ID" dirty="0" smtClean="0"/>
              <a:t>PPK </a:t>
            </a:r>
            <a:r>
              <a:rPr lang="id-ID" dirty="0"/>
              <a:t>Instansi Pemerintah menyampaikan usulan </a:t>
            </a:r>
            <a:r>
              <a:rPr lang="id-ID" dirty="0" smtClean="0"/>
              <a:t>Penyesuaian/</a:t>
            </a:r>
            <a:r>
              <a:rPr lang="id-ID" i="1" dirty="0" smtClean="0"/>
              <a:t>Inpassing </a:t>
            </a:r>
            <a:r>
              <a:rPr lang="id-ID" dirty="0"/>
              <a:t>kepada Kepala BPS untuk mendapatkan rekomendasi. </a:t>
            </a:r>
          </a:p>
          <a:p>
            <a:pPr marL="342900" indent="-342900">
              <a:buFont typeface="+mj-lt"/>
              <a:buAutoNum type="arabicPeriod"/>
            </a:pPr>
            <a:r>
              <a:rPr lang="sv-SE" dirty="0" smtClean="0"/>
              <a:t>Penyampaian </a:t>
            </a:r>
            <a:r>
              <a:rPr lang="sv-SE" dirty="0"/>
              <a:t>usulan dengan melampirkan: </a:t>
            </a:r>
          </a:p>
          <a:p>
            <a:pPr marL="800100" lvl="1" indent="-342900">
              <a:buFont typeface="+mj-lt"/>
              <a:buAutoNum type="alphaLcPeriod"/>
            </a:pPr>
            <a:r>
              <a:rPr lang="id-ID" dirty="0" smtClean="0"/>
              <a:t>Salinan </a:t>
            </a:r>
            <a:r>
              <a:rPr lang="id-ID" dirty="0">
                <a:solidFill>
                  <a:srgbClr val="C00000"/>
                </a:solidFill>
              </a:rPr>
              <a:t>Ijazah</a:t>
            </a:r>
            <a:r>
              <a:rPr lang="id-ID" dirty="0"/>
              <a:t> yang telah dilegalisasi oleh Pejabat yang Berwenang; </a:t>
            </a:r>
          </a:p>
          <a:p>
            <a:pPr marL="800100" lvl="1" indent="-342900">
              <a:buFont typeface="+mj-lt"/>
              <a:buAutoNum type="alphaLcPeriod"/>
            </a:pPr>
            <a:r>
              <a:rPr lang="id-ID" dirty="0" smtClean="0"/>
              <a:t>Salinan </a:t>
            </a:r>
            <a:r>
              <a:rPr lang="id-ID" dirty="0">
                <a:solidFill>
                  <a:srgbClr val="C00000"/>
                </a:solidFill>
              </a:rPr>
              <a:t>surat keputusan kenaikan pangkat terakhir</a:t>
            </a:r>
            <a:r>
              <a:rPr lang="id-ID" dirty="0"/>
              <a:t> yang telah dilegalisasi oleh pejabat yang berwenang; </a:t>
            </a:r>
          </a:p>
          <a:p>
            <a:pPr marL="800100" lvl="1" indent="-342900">
              <a:buFont typeface="+mj-lt"/>
              <a:buAutoNum type="alphaLcPeriod"/>
            </a:pPr>
            <a:r>
              <a:rPr lang="id-ID" dirty="0" smtClean="0">
                <a:solidFill>
                  <a:srgbClr val="C00000"/>
                </a:solidFill>
              </a:rPr>
              <a:t>Surat </a:t>
            </a:r>
            <a:r>
              <a:rPr lang="id-ID" dirty="0">
                <a:solidFill>
                  <a:srgbClr val="C00000"/>
                </a:solidFill>
              </a:rPr>
              <a:t>keterangan tersedianya formasi jabatan Pranata Komputer </a:t>
            </a:r>
            <a:r>
              <a:rPr lang="id-ID" dirty="0"/>
              <a:t>sesuai dengan Formulir kebutuhan Pranata Komputer; </a:t>
            </a:r>
          </a:p>
          <a:p>
            <a:pPr marL="800100" lvl="1" indent="-342900">
              <a:buFont typeface="+mj-lt"/>
              <a:buAutoNum type="alphaLcPeriod"/>
            </a:pPr>
            <a:r>
              <a:rPr lang="id-ID" dirty="0" smtClean="0"/>
              <a:t>Surat </a:t>
            </a:r>
            <a:r>
              <a:rPr lang="id-ID" dirty="0"/>
              <a:t>pernyataan dari pimpinan unit kerja yang menyatakan bahwa yang bersangkutan </a:t>
            </a:r>
            <a:r>
              <a:rPr lang="id-ID" dirty="0">
                <a:solidFill>
                  <a:srgbClr val="C00000"/>
                </a:solidFill>
              </a:rPr>
              <a:t>masih dan telah menjalankan tugas di bidang komputer</a:t>
            </a:r>
            <a:r>
              <a:rPr lang="id-ID" dirty="0"/>
              <a:t> paling kurang 2 (dua) tahun; </a:t>
            </a:r>
            <a:endParaRPr lang="id-ID" dirty="0" smtClean="0"/>
          </a:p>
          <a:p>
            <a:pPr marL="800100" lvl="1" indent="-342900">
              <a:buFont typeface="+mj-lt"/>
              <a:buAutoNum type="alphaLcPeriod"/>
            </a:pPr>
            <a:r>
              <a:rPr lang="id-ID" dirty="0" smtClean="0"/>
              <a:t>Surat </a:t>
            </a:r>
            <a:r>
              <a:rPr lang="id-ID" dirty="0"/>
              <a:t>pernyataan bahwa yang bersangkutan </a:t>
            </a:r>
            <a:r>
              <a:rPr lang="id-ID" dirty="0">
                <a:solidFill>
                  <a:srgbClr val="C00000"/>
                </a:solidFill>
              </a:rPr>
              <a:t>mampu menjalankan tugas</a:t>
            </a:r>
            <a:r>
              <a:rPr lang="id-ID" dirty="0"/>
              <a:t> sebagai Pranata Komputer; </a:t>
            </a:r>
          </a:p>
          <a:p>
            <a:pPr marL="800100" lvl="1" indent="-342900">
              <a:buFont typeface="+mj-lt"/>
              <a:buAutoNum type="alphaLcPeriod"/>
            </a:pPr>
            <a:r>
              <a:rPr lang="id-ID" dirty="0" smtClean="0"/>
              <a:t>Salinan </a:t>
            </a:r>
            <a:r>
              <a:rPr lang="id-ID" dirty="0">
                <a:solidFill>
                  <a:srgbClr val="C00000"/>
                </a:solidFill>
              </a:rPr>
              <a:t>penilaian prestasi kerja</a:t>
            </a:r>
            <a:r>
              <a:rPr lang="id-ID" dirty="0"/>
              <a:t> paling kurang bernilai baik dalam 1 (satu) tahun terakhir yang telah diIegaiisasi oleh pejabat yang berwenang; dan </a:t>
            </a:r>
          </a:p>
          <a:p>
            <a:pPr marL="800100" lvl="1" indent="-342900">
              <a:buFont typeface="+mj-lt"/>
              <a:buAutoNum type="alphaLcPeriod"/>
            </a:pPr>
            <a:r>
              <a:rPr lang="id-ID" dirty="0" smtClean="0"/>
              <a:t>Salinan </a:t>
            </a:r>
            <a:r>
              <a:rPr lang="id-ID" dirty="0">
                <a:solidFill>
                  <a:srgbClr val="C00000"/>
                </a:solidFill>
              </a:rPr>
              <a:t>Sasaran Kinerja Pegawai</a:t>
            </a:r>
            <a:r>
              <a:rPr lang="id-ID" dirty="0"/>
              <a:t> (SKP) 2 (dua) tahun terakhir yang dilegalisasi oleh pejabat yang berwenang. </a:t>
            </a:r>
          </a:p>
        </p:txBody>
      </p:sp>
      <p:sp>
        <p:nvSpPr>
          <p:cNvPr id="5" name="Rectangle 4"/>
          <p:cNvSpPr/>
          <p:nvPr/>
        </p:nvSpPr>
        <p:spPr>
          <a:xfrm rot="19951131">
            <a:off x="-57805" y="442917"/>
            <a:ext cx="1914478" cy="6775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C00000"/>
                </a:solidFill>
              </a:rPr>
              <a:t>Contoh</a:t>
            </a:r>
            <a:r>
              <a:rPr lang="en-US" sz="1200" dirty="0" smtClean="0">
                <a:solidFill>
                  <a:srgbClr val="C00000"/>
                </a:solidFill>
              </a:rPr>
              <a:t> </a:t>
            </a:r>
            <a:r>
              <a:rPr lang="en-US" sz="1200" dirty="0" err="1" smtClean="0">
                <a:solidFill>
                  <a:srgbClr val="C00000"/>
                </a:solidFill>
              </a:rPr>
              <a:t>juknis</a:t>
            </a:r>
            <a:r>
              <a:rPr lang="en-US" sz="1200" dirty="0" smtClean="0">
                <a:solidFill>
                  <a:srgbClr val="C00000"/>
                </a:solidFill>
              </a:rPr>
              <a:t> </a:t>
            </a:r>
            <a:r>
              <a:rPr lang="en-US" sz="1200" dirty="0" err="1" smtClean="0">
                <a:solidFill>
                  <a:srgbClr val="C00000"/>
                </a:solidFill>
              </a:rPr>
              <a:t>inpassing</a:t>
            </a:r>
            <a:r>
              <a:rPr lang="en-US" sz="1200" dirty="0" smtClean="0">
                <a:solidFill>
                  <a:srgbClr val="C00000"/>
                </a:solidFill>
              </a:rPr>
              <a:t> </a:t>
            </a:r>
            <a:r>
              <a:rPr lang="en-US" sz="1200" dirty="0" err="1" smtClean="0">
                <a:solidFill>
                  <a:srgbClr val="C00000"/>
                </a:solidFill>
              </a:rPr>
              <a:t>yg</a:t>
            </a:r>
            <a:r>
              <a:rPr lang="en-US" sz="1200" dirty="0" smtClean="0">
                <a:solidFill>
                  <a:srgbClr val="C00000"/>
                </a:solidFill>
              </a:rPr>
              <a:t> </a:t>
            </a:r>
            <a:r>
              <a:rPr lang="en-US" sz="1200" dirty="0" err="1" smtClean="0">
                <a:solidFill>
                  <a:srgbClr val="C00000"/>
                </a:solidFill>
              </a:rPr>
              <a:t>sdh</a:t>
            </a:r>
            <a:r>
              <a:rPr lang="en-US" sz="1200" dirty="0" smtClean="0">
                <a:solidFill>
                  <a:srgbClr val="C00000"/>
                </a:solidFill>
              </a:rPr>
              <a:t> </a:t>
            </a:r>
            <a:r>
              <a:rPr lang="en-US" sz="1200" dirty="0" err="1" smtClean="0">
                <a:solidFill>
                  <a:srgbClr val="C00000"/>
                </a:solidFill>
              </a:rPr>
              <a:t>terbit</a:t>
            </a:r>
            <a:endParaRPr lang="en-US" sz="1200" dirty="0">
              <a:solidFill>
                <a:srgbClr val="C00000"/>
              </a:solidFill>
            </a:endParaRPr>
          </a:p>
        </p:txBody>
      </p:sp>
    </p:spTree>
    <p:extLst>
      <p:ext uri="{BB962C8B-B14F-4D97-AF65-F5344CB8AC3E}">
        <p14:creationId xmlns:p14="http://schemas.microsoft.com/office/powerpoint/2010/main" xmlns="" val="2711595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id-ID" b="1" dirty="0" smtClean="0">
                <a:solidFill>
                  <a:srgbClr val="C00000"/>
                </a:solidFill>
              </a:rPr>
              <a:t>REGULASI</a:t>
            </a:r>
            <a:r>
              <a:rPr lang="id-ID" b="1" dirty="0" smtClean="0">
                <a:solidFill>
                  <a:srgbClr val="00B050"/>
                </a:solidFill>
              </a:rPr>
              <a:t> JABATAN FUNGSIONAL</a:t>
            </a:r>
            <a:endParaRPr lang="en-US" b="1" dirty="0">
              <a:solidFill>
                <a:srgbClr val="00B050"/>
              </a:solidFill>
            </a:endParaRPr>
          </a:p>
        </p:txBody>
      </p:sp>
      <p:sp>
        <p:nvSpPr>
          <p:cNvPr id="5" name="Content Placeholder 4"/>
          <p:cNvSpPr>
            <a:spLocks noGrp="1"/>
          </p:cNvSpPr>
          <p:nvPr>
            <p:ph idx="1"/>
            <p:custDataLst>
              <p:tags r:id="rId3"/>
            </p:custDataLst>
          </p:nvPr>
        </p:nvSpPr>
        <p:spPr>
          <a:xfrm>
            <a:off x="762000" y="1596413"/>
            <a:ext cx="8274496" cy="4297363"/>
          </a:xfrm>
        </p:spPr>
        <p:txBody>
          <a:bodyPr>
            <a:normAutofit/>
          </a:bodyPr>
          <a:lstStyle/>
          <a:p>
            <a:r>
              <a:rPr lang="id-ID" dirty="0" smtClean="0"/>
              <a:t>UU No. 5 Th 2014 ttg ASN</a:t>
            </a:r>
            <a:endParaRPr lang="en-US" dirty="0" smtClean="0"/>
          </a:p>
          <a:p>
            <a:r>
              <a:rPr lang="id-ID" dirty="0" smtClean="0"/>
              <a:t>PP No. 11 Th 2017 ttg Manajemen PNS</a:t>
            </a:r>
          </a:p>
          <a:p>
            <a:r>
              <a:rPr lang="id-ID" dirty="0" smtClean="0"/>
              <a:t>Keppres / Perpres</a:t>
            </a:r>
            <a:endParaRPr lang="en-US" dirty="0"/>
          </a:p>
          <a:p>
            <a:r>
              <a:rPr lang="id-ID" dirty="0" smtClean="0"/>
              <a:t>Permenpan &amp; RB</a:t>
            </a:r>
          </a:p>
          <a:p>
            <a:r>
              <a:rPr lang="id-ID" dirty="0" smtClean="0"/>
              <a:t>Perka BKN &amp; Pimp Instansi Pembina JF : Juklak</a:t>
            </a:r>
          </a:p>
          <a:p>
            <a:r>
              <a:rPr lang="id-ID" dirty="0" smtClean="0"/>
              <a:t>Perka Pimp Instansi Pembina JF : Juknis</a:t>
            </a:r>
            <a:endParaRPr lang="en-US" dirty="0" smtClean="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203848" y="5229200"/>
            <a:ext cx="3002367"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67200" y="5181600"/>
            <a:ext cx="2667000"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990600" y="889844"/>
            <a:ext cx="7696200" cy="4893647"/>
          </a:xfrm>
          <a:prstGeom prst="rect">
            <a:avLst/>
          </a:prstGeom>
        </p:spPr>
        <p:txBody>
          <a:bodyPr wrap="square">
            <a:spAutoFit/>
          </a:bodyPr>
          <a:lstStyle/>
          <a:p>
            <a:pPr marL="285750" indent="-285750">
              <a:buFont typeface="Arial" pitchFamily="34" charset="0"/>
              <a:buChar char="•"/>
            </a:pPr>
            <a:r>
              <a:rPr lang="id-ID" sz="2400" dirty="0"/>
              <a:t>Kepala </a:t>
            </a:r>
            <a:r>
              <a:rPr lang="id-ID" sz="2400" dirty="0" smtClean="0"/>
              <a:t>BPS </a:t>
            </a:r>
            <a:r>
              <a:rPr lang="id-ID" sz="2400" dirty="0"/>
              <a:t>menugaskan Kepala Biro Kepegawaian </a:t>
            </a:r>
            <a:r>
              <a:rPr lang="id-ID" sz="2400" dirty="0" smtClean="0"/>
              <a:t>BPS untuk </a:t>
            </a:r>
            <a:r>
              <a:rPr lang="id-ID" sz="2400" dirty="0"/>
              <a:t>melaksanakan penilaian portofolio. </a:t>
            </a:r>
          </a:p>
          <a:p>
            <a:pPr marL="285750" indent="-285750">
              <a:buFont typeface="Arial" pitchFamily="34" charset="0"/>
              <a:buChar char="•"/>
            </a:pPr>
            <a:r>
              <a:rPr lang="id-ID" sz="2400" dirty="0" smtClean="0"/>
              <a:t>Penilaian </a:t>
            </a:r>
            <a:r>
              <a:rPr lang="id-ID" sz="2400" dirty="0"/>
              <a:t>portofolio </a:t>
            </a:r>
            <a:r>
              <a:rPr lang="id-ID" sz="2400" dirty="0" smtClean="0"/>
              <a:t>mempertimbangkan </a:t>
            </a:r>
            <a:r>
              <a:rPr lang="id-ID" sz="2400" dirty="0"/>
              <a:t>kegiatan yang dilakukan selama 2 (dua) tahun terakhir. </a:t>
            </a:r>
          </a:p>
          <a:p>
            <a:pPr marL="285750" indent="-285750">
              <a:buFont typeface="Arial" pitchFamily="34" charset="0"/>
              <a:buChar char="•"/>
            </a:pPr>
            <a:r>
              <a:rPr lang="id-ID" sz="2400" dirty="0" smtClean="0"/>
              <a:t>Untuk </a:t>
            </a:r>
            <a:r>
              <a:rPr lang="id-ID" sz="2400" dirty="0"/>
              <a:t>Pranata Komputer </a:t>
            </a:r>
            <a:r>
              <a:rPr lang="id-ID" sz="2400" dirty="0" smtClean="0"/>
              <a:t>Ahli Madya/Madya </a:t>
            </a:r>
            <a:r>
              <a:rPr lang="id-ID" sz="2400" dirty="0"/>
              <a:t>dan Pranata Komputer Ahli </a:t>
            </a:r>
            <a:r>
              <a:rPr lang="id-ID" sz="2400" dirty="0" smtClean="0"/>
              <a:t>Utama/Utama</a:t>
            </a:r>
            <a:r>
              <a:rPr lang="id-ID" sz="2400" dirty="0"/>
              <a:t>, selain penilaian portofolio dilakukan Uji Kompetensi secara tertulis. </a:t>
            </a:r>
            <a:endParaRPr lang="id-ID" sz="2400" dirty="0" smtClean="0"/>
          </a:p>
          <a:p>
            <a:pPr marL="285750" indent="-285750">
              <a:buFont typeface="Arial" pitchFamily="34" charset="0"/>
              <a:buChar char="•"/>
            </a:pPr>
            <a:r>
              <a:rPr lang="id-ID" sz="2400" dirty="0" smtClean="0"/>
              <a:t>Untuk </a:t>
            </a:r>
            <a:r>
              <a:rPr lang="id-ID" sz="2400" dirty="0"/>
              <a:t>Pranata Komputer Ahli </a:t>
            </a:r>
            <a:r>
              <a:rPr lang="id-ID" sz="2400" dirty="0" smtClean="0"/>
              <a:t>Utama/Utama </a:t>
            </a:r>
            <a:r>
              <a:rPr lang="id-ID" sz="2400" dirty="0"/>
              <a:t>, selain penilaian portofolio dilakukan penulisan dan presentasi karya tulis ilmiah. </a:t>
            </a:r>
          </a:p>
          <a:p>
            <a:pPr marL="285750" indent="-285750">
              <a:buFont typeface="Arial" pitchFamily="34" charset="0"/>
              <a:buChar char="•"/>
            </a:pPr>
            <a:r>
              <a:rPr lang="id-ID" sz="2400" dirty="0" smtClean="0"/>
              <a:t>Rekomendasi </a:t>
            </a:r>
            <a:r>
              <a:rPr lang="id-ID" sz="2400" dirty="0"/>
              <a:t>pengangkatan dalam Jabatan Fungsional Pranata Komputer oleh Deputi Metodologi dan Informasi Statistik </a:t>
            </a:r>
            <a:r>
              <a:rPr lang="id-ID" sz="2400" dirty="0" smtClean="0"/>
              <a:t>BPS. </a:t>
            </a:r>
            <a:endParaRPr lang="id-ID" sz="2400" dirty="0"/>
          </a:p>
        </p:txBody>
      </p:sp>
      <p:sp>
        <p:nvSpPr>
          <p:cNvPr id="3" name="Rectangle 2"/>
          <p:cNvSpPr/>
          <p:nvPr/>
        </p:nvSpPr>
        <p:spPr>
          <a:xfrm rot="19951131">
            <a:off x="-57805" y="442917"/>
            <a:ext cx="1914478" cy="6775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C00000"/>
                </a:solidFill>
              </a:rPr>
              <a:t>Contoh</a:t>
            </a:r>
            <a:r>
              <a:rPr lang="en-US" sz="1200" dirty="0" smtClean="0">
                <a:solidFill>
                  <a:srgbClr val="C00000"/>
                </a:solidFill>
              </a:rPr>
              <a:t> </a:t>
            </a:r>
            <a:r>
              <a:rPr lang="en-US" sz="1200" dirty="0" err="1" smtClean="0">
                <a:solidFill>
                  <a:srgbClr val="C00000"/>
                </a:solidFill>
              </a:rPr>
              <a:t>juknis</a:t>
            </a:r>
            <a:r>
              <a:rPr lang="en-US" sz="1200" dirty="0" smtClean="0">
                <a:solidFill>
                  <a:srgbClr val="C00000"/>
                </a:solidFill>
              </a:rPr>
              <a:t> </a:t>
            </a:r>
            <a:r>
              <a:rPr lang="en-US" sz="1200" dirty="0" err="1" smtClean="0">
                <a:solidFill>
                  <a:srgbClr val="C00000"/>
                </a:solidFill>
              </a:rPr>
              <a:t>inpassing</a:t>
            </a:r>
            <a:r>
              <a:rPr lang="en-US" sz="1200" dirty="0" smtClean="0">
                <a:solidFill>
                  <a:srgbClr val="C00000"/>
                </a:solidFill>
              </a:rPr>
              <a:t> </a:t>
            </a:r>
            <a:r>
              <a:rPr lang="en-US" sz="1200" dirty="0" err="1" smtClean="0">
                <a:solidFill>
                  <a:srgbClr val="C00000"/>
                </a:solidFill>
              </a:rPr>
              <a:t>yg</a:t>
            </a:r>
            <a:r>
              <a:rPr lang="en-US" sz="1200" dirty="0" smtClean="0">
                <a:solidFill>
                  <a:srgbClr val="C00000"/>
                </a:solidFill>
              </a:rPr>
              <a:t> </a:t>
            </a:r>
            <a:r>
              <a:rPr lang="en-US" sz="1200" dirty="0" err="1" smtClean="0">
                <a:solidFill>
                  <a:srgbClr val="C00000"/>
                </a:solidFill>
              </a:rPr>
              <a:t>sdh</a:t>
            </a:r>
            <a:r>
              <a:rPr lang="en-US" sz="1200" dirty="0" smtClean="0">
                <a:solidFill>
                  <a:srgbClr val="C00000"/>
                </a:solidFill>
              </a:rPr>
              <a:t> </a:t>
            </a:r>
            <a:r>
              <a:rPr lang="en-US" sz="1200" dirty="0" err="1" smtClean="0">
                <a:solidFill>
                  <a:srgbClr val="C00000"/>
                </a:solidFill>
              </a:rPr>
              <a:t>terbit</a:t>
            </a:r>
            <a:endParaRPr lang="en-US" sz="1200" dirty="0">
              <a:solidFill>
                <a:srgbClr val="C00000"/>
              </a:solidFill>
            </a:endParaRPr>
          </a:p>
        </p:txBody>
      </p:sp>
    </p:spTree>
    <p:extLst>
      <p:ext uri="{BB962C8B-B14F-4D97-AF65-F5344CB8AC3E}">
        <p14:creationId xmlns:p14="http://schemas.microsoft.com/office/powerpoint/2010/main" xmlns="" val="2148080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66421"/>
            <a:ext cx="7467600" cy="5262979"/>
          </a:xfrm>
          <a:prstGeom prst="rect">
            <a:avLst/>
          </a:prstGeom>
        </p:spPr>
        <p:txBody>
          <a:bodyPr wrap="square">
            <a:spAutoFit/>
          </a:bodyPr>
          <a:lstStyle/>
          <a:p>
            <a:r>
              <a:rPr lang="id-ID" sz="2400" b="1" dirty="0">
                <a:solidFill>
                  <a:srgbClr val="C00000"/>
                </a:solidFill>
              </a:rPr>
              <a:t>B. Pejabat Pranata Komputer yang sedang dibebaskan sementara karena tidak dapat mengumpulkan angka kredit untuk naik pangkatjjabatan setingkat Iebih tinggi. </a:t>
            </a:r>
            <a:endParaRPr lang="id-ID" sz="2400" b="1" dirty="0" smtClean="0">
              <a:solidFill>
                <a:srgbClr val="C00000"/>
              </a:solidFill>
            </a:endParaRPr>
          </a:p>
          <a:p>
            <a:endParaRPr lang="id-ID" sz="2400" b="1" dirty="0">
              <a:solidFill>
                <a:srgbClr val="C00000"/>
              </a:solidFill>
            </a:endParaRPr>
          </a:p>
          <a:p>
            <a:pPr marL="285750" indent="-285750">
              <a:buFont typeface="Arial" pitchFamily="34" charset="0"/>
              <a:buChar char="•"/>
            </a:pPr>
            <a:r>
              <a:rPr lang="id-ID" sz="2400" dirty="0" smtClean="0"/>
              <a:t>Kepala </a:t>
            </a:r>
            <a:r>
              <a:rPr lang="id-ID" sz="2400" dirty="0"/>
              <a:t>Unit Kerja setingkat Eselon II menyampaikan usulan pengangkatan kembali kepada PPK masing-masing instansi dengan melampirkan: </a:t>
            </a:r>
          </a:p>
          <a:p>
            <a:pPr lvl="1"/>
            <a:r>
              <a:rPr lang="id-ID" sz="2400" dirty="0"/>
              <a:t>a. Penetapan Angka Kredit (PAK) terakhir; dan </a:t>
            </a:r>
          </a:p>
          <a:p>
            <a:pPr lvl="1"/>
            <a:r>
              <a:rPr lang="fi-FI" sz="2400" dirty="0"/>
              <a:t>b. Surat Keputusan Pembebasan Sementara. </a:t>
            </a:r>
          </a:p>
          <a:p>
            <a:endParaRPr lang="id-ID" sz="2400" dirty="0"/>
          </a:p>
          <a:p>
            <a:pPr marL="285750" indent="-285750">
              <a:buFont typeface="Arial" pitchFamily="34" charset="0"/>
              <a:buChar char="•"/>
            </a:pPr>
            <a:r>
              <a:rPr lang="id-ID" sz="2400" dirty="0" smtClean="0"/>
              <a:t>Surat </a:t>
            </a:r>
            <a:r>
              <a:rPr lang="id-ID" sz="2400" dirty="0"/>
              <a:t>Keputusan Pengangkatan Kembali ke dalam Jabatan Fungsional Pranata Komputer yang telah diterbitkan oleh </a:t>
            </a:r>
            <a:r>
              <a:rPr lang="id-ID" sz="2400" dirty="0" smtClean="0"/>
              <a:t>masing-masing </a:t>
            </a:r>
            <a:r>
              <a:rPr lang="id-ID" sz="2400" dirty="0"/>
              <a:t>instansi ditembuskan ke Kepala </a:t>
            </a:r>
            <a:r>
              <a:rPr lang="id-ID" sz="2400" dirty="0" smtClean="0"/>
              <a:t>BPS </a:t>
            </a:r>
            <a:r>
              <a:rPr lang="id-ID" sz="2400" dirty="0"/>
              <a:t>Up. Kepala Biro Kepegawaian BPS. </a:t>
            </a:r>
          </a:p>
        </p:txBody>
      </p:sp>
      <p:sp>
        <p:nvSpPr>
          <p:cNvPr id="3" name="Rectangle 2"/>
          <p:cNvSpPr/>
          <p:nvPr/>
        </p:nvSpPr>
        <p:spPr>
          <a:xfrm>
            <a:off x="228600" y="381000"/>
            <a:ext cx="7696200" cy="830997"/>
          </a:xfrm>
          <a:prstGeom prst="rect">
            <a:avLst/>
          </a:prstGeom>
        </p:spPr>
        <p:txBody>
          <a:bodyPr wrap="square">
            <a:spAutoFit/>
          </a:bodyPr>
          <a:lstStyle/>
          <a:p>
            <a:r>
              <a:rPr lang="id-ID" sz="2400" b="1" dirty="0"/>
              <a:t>TATA CARA PELAKSANAAN </a:t>
            </a:r>
            <a:r>
              <a:rPr lang="id-ID" sz="2400" b="1" i="1" dirty="0" smtClean="0"/>
              <a:t>PENYESUAIAN/INPASSING </a:t>
            </a:r>
            <a:r>
              <a:rPr lang="id-ID" sz="2400" b="1" dirty="0"/>
              <a:t>JABATAN FUNGSIONAL PRANATA KOMPUTER </a:t>
            </a:r>
          </a:p>
        </p:txBody>
      </p:sp>
      <p:sp>
        <p:nvSpPr>
          <p:cNvPr id="4" name="Rectangle 3"/>
          <p:cNvSpPr/>
          <p:nvPr/>
        </p:nvSpPr>
        <p:spPr>
          <a:xfrm rot="2607425">
            <a:off x="7133437" y="585680"/>
            <a:ext cx="1914478" cy="6775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C00000"/>
                </a:solidFill>
              </a:rPr>
              <a:t>Contoh</a:t>
            </a:r>
            <a:r>
              <a:rPr lang="en-US" sz="1200" dirty="0" smtClean="0">
                <a:solidFill>
                  <a:srgbClr val="C00000"/>
                </a:solidFill>
              </a:rPr>
              <a:t> </a:t>
            </a:r>
            <a:r>
              <a:rPr lang="en-US" sz="1200" dirty="0" err="1" smtClean="0">
                <a:solidFill>
                  <a:srgbClr val="C00000"/>
                </a:solidFill>
              </a:rPr>
              <a:t>juknis</a:t>
            </a:r>
            <a:r>
              <a:rPr lang="en-US" sz="1200" dirty="0" smtClean="0">
                <a:solidFill>
                  <a:srgbClr val="C00000"/>
                </a:solidFill>
              </a:rPr>
              <a:t> </a:t>
            </a:r>
            <a:r>
              <a:rPr lang="en-US" sz="1200" dirty="0" err="1" smtClean="0">
                <a:solidFill>
                  <a:srgbClr val="C00000"/>
                </a:solidFill>
              </a:rPr>
              <a:t>inpassing</a:t>
            </a:r>
            <a:r>
              <a:rPr lang="en-US" sz="1200" dirty="0" smtClean="0">
                <a:solidFill>
                  <a:srgbClr val="C00000"/>
                </a:solidFill>
              </a:rPr>
              <a:t> </a:t>
            </a:r>
            <a:r>
              <a:rPr lang="en-US" sz="1200" dirty="0" err="1" smtClean="0">
                <a:solidFill>
                  <a:srgbClr val="C00000"/>
                </a:solidFill>
              </a:rPr>
              <a:t>yg</a:t>
            </a:r>
            <a:r>
              <a:rPr lang="en-US" sz="1200" dirty="0" smtClean="0">
                <a:solidFill>
                  <a:srgbClr val="C00000"/>
                </a:solidFill>
              </a:rPr>
              <a:t> </a:t>
            </a:r>
            <a:r>
              <a:rPr lang="en-US" sz="1200" dirty="0" err="1" smtClean="0">
                <a:solidFill>
                  <a:srgbClr val="C00000"/>
                </a:solidFill>
              </a:rPr>
              <a:t>sdh</a:t>
            </a:r>
            <a:r>
              <a:rPr lang="en-US" sz="1200" dirty="0" smtClean="0">
                <a:solidFill>
                  <a:srgbClr val="C00000"/>
                </a:solidFill>
              </a:rPr>
              <a:t> </a:t>
            </a:r>
            <a:r>
              <a:rPr lang="en-US" sz="1200" dirty="0" err="1" smtClean="0">
                <a:solidFill>
                  <a:srgbClr val="C00000"/>
                </a:solidFill>
              </a:rPr>
              <a:t>terbit</a:t>
            </a:r>
            <a:endParaRPr lang="en-US" sz="1200" dirty="0">
              <a:solidFill>
                <a:srgbClr val="C00000"/>
              </a:solidFill>
            </a:endParaRPr>
          </a:p>
        </p:txBody>
      </p:sp>
    </p:spTree>
    <p:extLst>
      <p:ext uri="{BB962C8B-B14F-4D97-AF65-F5344CB8AC3E}">
        <p14:creationId xmlns:p14="http://schemas.microsoft.com/office/powerpoint/2010/main" xmlns="" val="2490858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71800" y="228600"/>
            <a:ext cx="3730295" cy="2472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81000" y="1944469"/>
            <a:ext cx="8497070" cy="646331"/>
          </a:xfrm>
          <a:prstGeom prst="rect">
            <a:avLst/>
          </a:prstGeom>
          <a:noFill/>
        </p:spPr>
        <p:txBody>
          <a:bodyPr wrap="none" rtlCol="0">
            <a:spAutoFit/>
          </a:bodyPr>
          <a:lstStyle/>
          <a:p>
            <a:r>
              <a:rPr lang="id-ID" sz="3600" b="1" dirty="0" smtClean="0">
                <a:solidFill>
                  <a:srgbClr val="FF0000"/>
                </a:solidFill>
              </a:rPr>
              <a:t>JABATAN FUNGSIONAL BIDANG PERTANIAN</a:t>
            </a:r>
            <a:endParaRPr lang="id-ID" sz="3600" b="1" dirty="0">
              <a:solidFill>
                <a:srgbClr val="FF0000"/>
              </a:solidFill>
            </a:endParaRPr>
          </a:p>
        </p:txBody>
      </p:sp>
      <p:sp>
        <p:nvSpPr>
          <p:cNvPr id="3" name="Rectangle 2"/>
          <p:cNvSpPr/>
          <p:nvPr/>
        </p:nvSpPr>
        <p:spPr>
          <a:xfrm>
            <a:off x="1086235" y="2615148"/>
            <a:ext cx="7086600" cy="3785652"/>
          </a:xfrm>
          <a:prstGeom prst="rect">
            <a:avLst/>
          </a:prstGeom>
        </p:spPr>
        <p:txBody>
          <a:bodyPr wrap="square">
            <a:spAutoFit/>
          </a:bodyPr>
          <a:lstStyle/>
          <a:p>
            <a:pPr lvl="1"/>
            <a:r>
              <a:rPr lang="id-ID" sz="2400" dirty="0"/>
              <a:t>a. Penyuluh Pertanian; </a:t>
            </a:r>
          </a:p>
          <a:p>
            <a:pPr lvl="1"/>
            <a:r>
              <a:rPr lang="id-ID" sz="2400" dirty="0"/>
              <a:t>b. Pengendali Organisme Pengganggu Tumbuhan; </a:t>
            </a:r>
          </a:p>
          <a:p>
            <a:pPr lvl="1"/>
            <a:r>
              <a:rPr lang="id-ID" sz="2400" dirty="0"/>
              <a:t>c. Pengawas Benih Tanaman; </a:t>
            </a:r>
          </a:p>
          <a:p>
            <a:pPr lvl="1"/>
            <a:r>
              <a:rPr lang="id-ID" sz="2400" dirty="0"/>
              <a:t>d. Medik Veteriner; </a:t>
            </a:r>
          </a:p>
          <a:p>
            <a:pPr lvl="1"/>
            <a:r>
              <a:rPr lang="id-ID" sz="2400" dirty="0"/>
              <a:t>e. Paramedik Veteriner; </a:t>
            </a:r>
          </a:p>
          <a:p>
            <a:pPr lvl="1"/>
            <a:r>
              <a:rPr lang="id-ID" sz="2400" dirty="0"/>
              <a:t>f. Pengawas Bibit Ternak; </a:t>
            </a:r>
          </a:p>
          <a:p>
            <a:pPr lvl="1"/>
            <a:r>
              <a:rPr lang="id-ID" sz="2400" dirty="0"/>
              <a:t>g. Pengawas Mutu Pakan; </a:t>
            </a:r>
          </a:p>
          <a:p>
            <a:pPr lvl="1"/>
            <a:r>
              <a:rPr lang="id-ID" sz="2400" dirty="0"/>
              <a:t>h. Pengawas Mutu Hasil Pertanian; </a:t>
            </a:r>
          </a:p>
          <a:p>
            <a:pPr lvl="1"/>
            <a:r>
              <a:rPr lang="es-ES" sz="2400" dirty="0"/>
              <a:t>i. </a:t>
            </a:r>
            <a:r>
              <a:rPr lang="es-ES" sz="2400" dirty="0" err="1"/>
              <a:t>Analis</a:t>
            </a:r>
            <a:r>
              <a:rPr lang="es-ES" sz="2400" dirty="0"/>
              <a:t> Pasar </a:t>
            </a:r>
            <a:r>
              <a:rPr lang="es-ES" sz="2400" dirty="0" err="1"/>
              <a:t>Hasil</a:t>
            </a:r>
            <a:r>
              <a:rPr lang="es-ES" sz="2400" dirty="0"/>
              <a:t> </a:t>
            </a:r>
            <a:r>
              <a:rPr lang="es-ES" sz="2400" dirty="0" err="1"/>
              <a:t>Pertanian</a:t>
            </a:r>
            <a:r>
              <a:rPr lang="es-ES" sz="2400" dirty="0"/>
              <a:t>; dan </a:t>
            </a:r>
          </a:p>
          <a:p>
            <a:pPr lvl="1"/>
            <a:r>
              <a:rPr lang="id-ID" sz="2400" dirty="0"/>
              <a:t>j. Analis Ketahanan </a:t>
            </a:r>
            <a:r>
              <a:rPr lang="id-ID" sz="2400" dirty="0" smtClean="0"/>
              <a:t>Pangan</a:t>
            </a:r>
            <a:endParaRPr lang="id-ID" sz="2400" dirty="0"/>
          </a:p>
        </p:txBody>
      </p:sp>
      <p:sp>
        <p:nvSpPr>
          <p:cNvPr id="5" name="Rectangle 4"/>
          <p:cNvSpPr/>
          <p:nvPr/>
        </p:nvSpPr>
        <p:spPr>
          <a:xfrm rot="19000890">
            <a:off x="-89359" y="717994"/>
            <a:ext cx="2362200" cy="6775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C00000"/>
                </a:solidFill>
              </a:rPr>
              <a:t>Contoh</a:t>
            </a:r>
            <a:r>
              <a:rPr lang="en-US" dirty="0" smtClean="0">
                <a:solidFill>
                  <a:srgbClr val="C00000"/>
                </a:solidFill>
              </a:rPr>
              <a:t> </a:t>
            </a:r>
            <a:r>
              <a:rPr lang="en-US" dirty="0" err="1" smtClean="0">
                <a:solidFill>
                  <a:srgbClr val="C00000"/>
                </a:solidFill>
              </a:rPr>
              <a:t>juknis</a:t>
            </a:r>
            <a:r>
              <a:rPr lang="en-US" dirty="0" smtClean="0">
                <a:solidFill>
                  <a:srgbClr val="C00000"/>
                </a:solidFill>
              </a:rPr>
              <a:t> </a:t>
            </a:r>
            <a:r>
              <a:rPr lang="en-US" dirty="0" err="1" smtClean="0">
                <a:solidFill>
                  <a:srgbClr val="C00000"/>
                </a:solidFill>
              </a:rPr>
              <a:t>inpassing</a:t>
            </a:r>
            <a:r>
              <a:rPr lang="en-US" dirty="0" smtClean="0">
                <a:solidFill>
                  <a:srgbClr val="C00000"/>
                </a:solidFill>
              </a:rPr>
              <a:t> </a:t>
            </a:r>
            <a:r>
              <a:rPr lang="en-US" dirty="0" err="1" smtClean="0">
                <a:solidFill>
                  <a:srgbClr val="C00000"/>
                </a:solidFill>
              </a:rPr>
              <a:t>yg</a:t>
            </a:r>
            <a:r>
              <a:rPr lang="en-US" dirty="0" smtClean="0">
                <a:solidFill>
                  <a:srgbClr val="C00000"/>
                </a:solidFill>
              </a:rPr>
              <a:t> </a:t>
            </a:r>
            <a:r>
              <a:rPr lang="en-US" dirty="0" err="1" smtClean="0">
                <a:solidFill>
                  <a:srgbClr val="C00000"/>
                </a:solidFill>
              </a:rPr>
              <a:t>sdh</a:t>
            </a:r>
            <a:r>
              <a:rPr lang="en-US" dirty="0" smtClean="0">
                <a:solidFill>
                  <a:srgbClr val="C00000"/>
                </a:solidFill>
              </a:rPr>
              <a:t> </a:t>
            </a:r>
            <a:r>
              <a:rPr lang="en-US" dirty="0" err="1" smtClean="0">
                <a:solidFill>
                  <a:srgbClr val="C00000"/>
                </a:solidFill>
              </a:rPr>
              <a:t>terbit</a:t>
            </a:r>
            <a:endParaRPr lang="en-US" dirty="0">
              <a:solidFill>
                <a:srgbClr val="C00000"/>
              </a:solidFill>
            </a:endParaRPr>
          </a:p>
        </p:txBody>
      </p:sp>
      <p:sp>
        <p:nvSpPr>
          <p:cNvPr id="6" name="TextBox 5"/>
          <p:cNvSpPr txBox="1"/>
          <p:nvPr/>
        </p:nvSpPr>
        <p:spPr>
          <a:xfrm>
            <a:off x="3733800" y="304800"/>
            <a:ext cx="2266070" cy="646331"/>
          </a:xfrm>
          <a:prstGeom prst="rect">
            <a:avLst/>
          </a:prstGeom>
          <a:noFill/>
        </p:spPr>
        <p:txBody>
          <a:bodyPr wrap="none" rtlCol="0">
            <a:spAutoFit/>
          </a:bodyPr>
          <a:lstStyle/>
          <a:p>
            <a:r>
              <a:rPr lang="en-US" sz="3600" b="1" dirty="0" smtClean="0">
                <a:solidFill>
                  <a:srgbClr val="C00000"/>
                </a:solidFill>
              </a:rPr>
              <a:t>INPASSING</a:t>
            </a:r>
            <a:endParaRPr lang="en-US" sz="3600" b="1" dirty="0">
              <a:solidFill>
                <a:srgbClr val="C00000"/>
              </a:solidFill>
            </a:endParaRPr>
          </a:p>
        </p:txBody>
      </p:sp>
    </p:spTree>
    <p:extLst>
      <p:ext uri="{BB962C8B-B14F-4D97-AF65-F5344CB8AC3E}">
        <p14:creationId xmlns:p14="http://schemas.microsoft.com/office/powerpoint/2010/main" xmlns="" val="1856701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75" y="76200"/>
            <a:ext cx="9128125" cy="461665"/>
          </a:xfrm>
          <a:prstGeom prst="rect">
            <a:avLst/>
          </a:prstGeom>
          <a:ln>
            <a:noFill/>
          </a:ln>
        </p:spPr>
        <p:style>
          <a:lnRef idx="2">
            <a:schemeClr val="accent2">
              <a:shade val="50000"/>
            </a:schemeClr>
          </a:lnRef>
          <a:fillRef idx="1001">
            <a:schemeClr val="lt1"/>
          </a:fillRef>
          <a:effectRef idx="0">
            <a:schemeClr val="accent2"/>
          </a:effectRef>
          <a:fontRef idx="minor">
            <a:schemeClr val="lt1"/>
          </a:fontRef>
        </p:style>
        <p:txBody>
          <a:bodyPr wrap="square">
            <a:spAutoFit/>
          </a:bodyPr>
          <a:lstStyle/>
          <a:p>
            <a:pPr algn="ctr">
              <a:defRPr/>
            </a:pPr>
            <a:r>
              <a:rPr lang="en-US" sz="2400" b="1" dirty="0">
                <a:solidFill>
                  <a:srgbClr val="DE0000"/>
                </a:solidFill>
                <a:effectLst>
                  <a:outerShdw blurRad="38100" dist="38100" dir="2700000" algn="tl">
                    <a:srgbClr val="000000">
                      <a:alpha val="43137"/>
                    </a:srgbClr>
                  </a:outerShdw>
                </a:effectLst>
                <a:latin typeface="Rockwell" pitchFamily="18" charset="0"/>
              </a:rPr>
              <a:t>SYARAT </a:t>
            </a:r>
            <a:r>
              <a:rPr lang="id-ID" sz="2400" b="1" dirty="0">
                <a:solidFill>
                  <a:srgbClr val="DE0000"/>
                </a:solidFill>
                <a:effectLst>
                  <a:outerShdw blurRad="38100" dist="38100" dir="2700000" algn="tl">
                    <a:srgbClr val="000000">
                      <a:alpha val="43137"/>
                    </a:srgbClr>
                  </a:outerShdw>
                </a:effectLst>
                <a:latin typeface="Rockwell" pitchFamily="18" charset="0"/>
              </a:rPr>
              <a:t>PENGANGKATAN </a:t>
            </a:r>
            <a:r>
              <a:rPr lang="en-US" sz="2400" b="1" dirty="0" smtClean="0">
                <a:solidFill>
                  <a:srgbClr val="DE0000"/>
                </a:solidFill>
                <a:effectLst>
                  <a:outerShdw blurRad="38100" dist="38100" dir="2700000" algn="tl">
                    <a:srgbClr val="000000">
                      <a:alpha val="43137"/>
                    </a:srgbClr>
                  </a:outerShdw>
                </a:effectLst>
                <a:latin typeface="Rockwell" pitchFamily="18" charset="0"/>
              </a:rPr>
              <a:t>INPASSING</a:t>
            </a:r>
            <a:r>
              <a:rPr lang="id-ID" sz="2400" b="1" dirty="0" smtClean="0">
                <a:solidFill>
                  <a:srgbClr val="DE0000"/>
                </a:solidFill>
                <a:effectLst>
                  <a:outerShdw blurRad="38100" dist="38100" dir="2700000" algn="tl">
                    <a:srgbClr val="000000">
                      <a:alpha val="43137"/>
                    </a:srgbClr>
                  </a:outerShdw>
                </a:effectLst>
                <a:latin typeface="Rockwell" pitchFamily="18" charset="0"/>
              </a:rPr>
              <a:t> JF BID PERTANIAN</a:t>
            </a:r>
            <a:endParaRPr lang="en-US" sz="2400" b="1" dirty="0">
              <a:solidFill>
                <a:srgbClr val="DE0000"/>
              </a:solidFill>
              <a:effectLst>
                <a:outerShdw blurRad="38100" dist="38100" dir="2700000" algn="tl">
                  <a:srgbClr val="000000">
                    <a:alpha val="43137"/>
                  </a:srgbClr>
                </a:outerShdw>
              </a:effectLst>
              <a:latin typeface="Rockwell" pitchFamily="18" charset="0"/>
            </a:endParaRPr>
          </a:p>
        </p:txBody>
      </p:sp>
      <p:sp>
        <p:nvSpPr>
          <p:cNvPr id="10" name="Rectangle 9"/>
          <p:cNvSpPr/>
          <p:nvPr/>
        </p:nvSpPr>
        <p:spPr>
          <a:xfrm>
            <a:off x="15875" y="6342063"/>
            <a:ext cx="5429250"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Berlin Sans FB"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1084621009"/>
              </p:ext>
            </p:extLst>
          </p:nvPr>
        </p:nvGraphicFramePr>
        <p:xfrm>
          <a:off x="285750" y="685800"/>
          <a:ext cx="8643938" cy="5661328"/>
        </p:xfrm>
        <a:graphic>
          <a:graphicData uri="http://schemas.openxmlformats.org/drawingml/2006/table">
            <a:tbl>
              <a:tblPr firstRow="1" bandRow="1">
                <a:tableStyleId>{BC89EF96-8CEA-46FF-86C4-4CE0E7609802}</a:tableStyleId>
              </a:tblPr>
              <a:tblGrid>
                <a:gridCol w="552450"/>
                <a:gridCol w="3962400"/>
                <a:gridCol w="4129088"/>
              </a:tblGrid>
              <a:tr h="438733">
                <a:tc>
                  <a:txBody>
                    <a:bodyPr/>
                    <a:lstStyle/>
                    <a:p>
                      <a:pPr algn="ctr"/>
                      <a:r>
                        <a:rPr lang="id-ID" sz="1600" dirty="0" smtClean="0">
                          <a:latin typeface="Berlin Sans FB Demi" pitchFamily="34" charset="0"/>
                        </a:rPr>
                        <a:t>NO</a:t>
                      </a:r>
                      <a:endParaRPr lang="id-ID" sz="1600" dirty="0">
                        <a:latin typeface="Berlin Sans FB Demi" pitchFamily="34" charset="0"/>
                      </a:endParaRPr>
                    </a:p>
                  </a:txBody>
                  <a:tcPr marL="91439" marR="91439" marT="45713" marB="45713" anchor="ctr">
                    <a:solidFill>
                      <a:schemeClr val="accent5">
                        <a:lumMod val="60000"/>
                        <a:lumOff val="40000"/>
                      </a:schemeClr>
                    </a:solidFill>
                  </a:tcPr>
                </a:tc>
                <a:tc>
                  <a:txBody>
                    <a:bodyPr/>
                    <a:lstStyle/>
                    <a:p>
                      <a:pPr algn="ctr"/>
                      <a:r>
                        <a:rPr lang="id-ID" sz="1600" dirty="0" smtClean="0">
                          <a:latin typeface="Berlin Sans FB Demi" pitchFamily="34" charset="0"/>
                        </a:rPr>
                        <a:t>KET</a:t>
                      </a:r>
                      <a:r>
                        <a:rPr lang="en-US" sz="1600" dirty="0" smtClean="0">
                          <a:latin typeface="Berlin Sans FB Demi" pitchFamily="34" charset="0"/>
                        </a:rPr>
                        <a:t>E</a:t>
                      </a:r>
                      <a:r>
                        <a:rPr lang="id-ID" sz="1600" dirty="0" smtClean="0">
                          <a:latin typeface="Berlin Sans FB Demi" pitchFamily="34" charset="0"/>
                        </a:rPr>
                        <a:t>RAMPILAN</a:t>
                      </a:r>
                      <a:endParaRPr lang="id-ID" sz="1600" dirty="0">
                        <a:latin typeface="Berlin Sans FB Demi" pitchFamily="34" charset="0"/>
                      </a:endParaRPr>
                    </a:p>
                  </a:txBody>
                  <a:tcPr marL="91439" marR="91439" marT="45713" marB="45713" anchor="ctr">
                    <a:solidFill>
                      <a:schemeClr val="accent5">
                        <a:lumMod val="60000"/>
                        <a:lumOff val="40000"/>
                      </a:schemeClr>
                    </a:solidFill>
                  </a:tcPr>
                </a:tc>
                <a:tc>
                  <a:txBody>
                    <a:bodyPr/>
                    <a:lstStyle/>
                    <a:p>
                      <a:pPr algn="ctr"/>
                      <a:r>
                        <a:rPr lang="id-ID" sz="1600" dirty="0" smtClean="0">
                          <a:latin typeface="Berlin Sans FB Demi" pitchFamily="34" charset="0"/>
                        </a:rPr>
                        <a:t>KEAHLIAN</a:t>
                      </a:r>
                      <a:endParaRPr lang="id-ID" sz="1600" dirty="0">
                        <a:latin typeface="Berlin Sans FB Demi" pitchFamily="34" charset="0"/>
                      </a:endParaRPr>
                    </a:p>
                  </a:txBody>
                  <a:tcPr marL="91439" marR="91439" marT="45713" marB="45713" anchor="ctr">
                    <a:solidFill>
                      <a:schemeClr val="accent5">
                        <a:lumMod val="60000"/>
                        <a:lumOff val="40000"/>
                      </a:schemeClr>
                    </a:solidFill>
                  </a:tcPr>
                </a:tc>
              </a:tr>
              <a:tr h="355567">
                <a:tc>
                  <a:txBody>
                    <a:bodyPr/>
                    <a:lstStyle/>
                    <a:p>
                      <a:pPr algn="ctr"/>
                      <a:r>
                        <a:rPr lang="id-ID" sz="1600" dirty="0" smtClean="0">
                          <a:latin typeface="Berlin Sans FB Demi" pitchFamily="34" charset="0"/>
                        </a:rPr>
                        <a:t>1.</a:t>
                      </a:r>
                      <a:endParaRPr lang="id-ID" sz="1600" dirty="0">
                        <a:latin typeface="Berlin Sans FB Demi" pitchFamily="34" charset="0"/>
                      </a:endParaRPr>
                    </a:p>
                  </a:txBody>
                  <a:tcPr marL="91439" marR="91439" marT="45713" marB="45713" anchor="c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600" kern="1200" baseline="0" dirty="0" smtClean="0">
                          <a:solidFill>
                            <a:schemeClr val="tx1"/>
                          </a:solidFill>
                          <a:latin typeface="Berlin Sans FB Demi" pitchFamily="34" charset="0"/>
                          <a:ea typeface="+mn-ea"/>
                          <a:cs typeface="+mn-cs"/>
                        </a:rPr>
                        <a:t>berijazah paling rendah </a:t>
                      </a:r>
                      <a:r>
                        <a:rPr kumimoji="0" lang="id-ID" sz="1600" kern="1200" baseline="0" dirty="0" smtClean="0">
                          <a:solidFill>
                            <a:srgbClr val="DE0000"/>
                          </a:solidFill>
                          <a:latin typeface="Berlin Sans FB Demi" pitchFamily="34" charset="0"/>
                          <a:ea typeface="+mn-ea"/>
                          <a:cs typeface="+mn-cs"/>
                        </a:rPr>
                        <a:t>sekolah lanjutan tingkat atas atau setara</a:t>
                      </a:r>
                      <a:endParaRPr kumimoji="0" lang="id-ID" sz="1600" kern="1200" baseline="0" dirty="0" smtClean="0">
                        <a:solidFill>
                          <a:schemeClr val="tx1"/>
                        </a:solidFill>
                        <a:latin typeface="Berlin Sans FB Demi" pitchFamily="34" charset="0"/>
                        <a:ea typeface="+mn-ea"/>
                        <a:cs typeface="+mn-cs"/>
                      </a:endParaRPr>
                    </a:p>
                  </a:txBody>
                  <a:tcPr marL="91439" marR="91439" marT="45713" marB="45713" anchor="ctr">
                    <a:solidFill>
                      <a:srgbClr val="FFFF00"/>
                    </a:solidFill>
                  </a:tcPr>
                </a:tc>
                <a:tc>
                  <a:txBody>
                    <a:bodyPr/>
                    <a:lstStyle/>
                    <a:p>
                      <a:r>
                        <a:rPr kumimoji="0" lang="sv-SE" sz="1600" kern="1200" baseline="0" dirty="0" smtClean="0">
                          <a:solidFill>
                            <a:schemeClr val="tx1"/>
                          </a:solidFill>
                          <a:latin typeface="Berlin Sans FB Demi" pitchFamily="34" charset="0"/>
                          <a:ea typeface="+mn-ea"/>
                          <a:cs typeface="+mn-cs"/>
                        </a:rPr>
                        <a:t>berijazah paling </a:t>
                      </a:r>
                      <a:r>
                        <a:rPr kumimoji="0" lang="sv-SE" sz="1600" kern="1200" baseline="0" dirty="0" smtClean="0">
                          <a:solidFill>
                            <a:srgbClr val="DE0000"/>
                          </a:solidFill>
                          <a:latin typeface="Berlin Sans FB Demi" pitchFamily="34" charset="0"/>
                          <a:ea typeface="+mn-ea"/>
                          <a:cs typeface="+mn-cs"/>
                        </a:rPr>
                        <a:t>rendah sarjana atau diploma IV</a:t>
                      </a:r>
                      <a:r>
                        <a:rPr kumimoji="0" lang="id-ID" sz="1600" kern="1200" baseline="0" dirty="0" smtClean="0">
                          <a:solidFill>
                            <a:srgbClr val="DE0000"/>
                          </a:solidFill>
                          <a:latin typeface="Berlin Sans FB Demi" pitchFamily="34" charset="0"/>
                          <a:ea typeface="+mn-ea"/>
                          <a:cs typeface="+mn-cs"/>
                        </a:rPr>
                        <a:t> atau S2</a:t>
                      </a:r>
                      <a:endParaRPr kumimoji="0" lang="sv-SE" sz="1600" kern="1200" baseline="0" dirty="0" smtClean="0">
                        <a:solidFill>
                          <a:schemeClr val="tx1"/>
                        </a:solidFill>
                        <a:latin typeface="Berlin Sans FB Demi" pitchFamily="34" charset="0"/>
                        <a:ea typeface="+mn-ea"/>
                        <a:cs typeface="+mn-cs"/>
                      </a:endParaRPr>
                    </a:p>
                  </a:txBody>
                  <a:tcPr marL="91439" marR="91439" marT="45713" marB="45713" anchor="ctr">
                    <a:solidFill>
                      <a:srgbClr val="FFFF00"/>
                    </a:solidFill>
                  </a:tcPr>
                </a:tc>
              </a:tr>
              <a:tr h="614161">
                <a:tc>
                  <a:txBody>
                    <a:bodyPr/>
                    <a:lstStyle/>
                    <a:p>
                      <a:pPr algn="ctr"/>
                      <a:r>
                        <a:rPr lang="id-ID" sz="1600" dirty="0" smtClean="0">
                          <a:latin typeface="Berlin Sans FB Demi" pitchFamily="34" charset="0"/>
                        </a:rPr>
                        <a:t>2.</a:t>
                      </a:r>
                      <a:endParaRPr lang="id-ID" sz="1600" dirty="0">
                        <a:latin typeface="Berlin Sans FB Demi" pitchFamily="34" charset="0"/>
                      </a:endParaRPr>
                    </a:p>
                  </a:txBody>
                  <a:tcPr marL="91439" marR="91439" marT="45713" marB="45713" anchor="ctr">
                    <a:solidFill>
                      <a:srgbClr val="92D050"/>
                    </a:solidFill>
                  </a:tcPr>
                </a:tc>
                <a:tc>
                  <a:txBody>
                    <a:bodyPr/>
                    <a:lstStyle/>
                    <a:p>
                      <a:r>
                        <a:rPr lang="en-US" sz="1600" dirty="0" err="1" smtClean="0">
                          <a:latin typeface="Berlin Sans FB Demi" pitchFamily="34" charset="0"/>
                        </a:rPr>
                        <a:t>Pangkat</a:t>
                      </a:r>
                      <a:r>
                        <a:rPr lang="en-US" sz="1600" dirty="0" smtClean="0">
                          <a:latin typeface="Berlin Sans FB Demi" pitchFamily="34" charset="0"/>
                        </a:rPr>
                        <a:t> paling </a:t>
                      </a:r>
                      <a:r>
                        <a:rPr lang="en-US" sz="1600" dirty="0" err="1" smtClean="0">
                          <a:latin typeface="Berlin Sans FB Demi" pitchFamily="34" charset="0"/>
                        </a:rPr>
                        <a:t>rendah</a:t>
                      </a:r>
                      <a:r>
                        <a:rPr lang="en-US" sz="1600" dirty="0" smtClean="0">
                          <a:latin typeface="Berlin Sans FB Demi" pitchFamily="34" charset="0"/>
                        </a:rPr>
                        <a:t> </a:t>
                      </a:r>
                      <a:r>
                        <a:rPr lang="en-US" sz="1600" dirty="0" err="1" smtClean="0">
                          <a:latin typeface="Berlin Sans FB Demi" pitchFamily="34" charset="0"/>
                        </a:rPr>
                        <a:t>Pengatur</a:t>
                      </a:r>
                      <a:r>
                        <a:rPr lang="en-US" sz="1600" dirty="0" smtClean="0">
                          <a:latin typeface="Berlin Sans FB Demi" pitchFamily="34" charset="0"/>
                        </a:rPr>
                        <a:t> </a:t>
                      </a:r>
                      <a:r>
                        <a:rPr lang="en-US" sz="1600" dirty="0" err="1" smtClean="0">
                          <a:latin typeface="Berlin Sans FB Demi" pitchFamily="34" charset="0"/>
                        </a:rPr>
                        <a:t>Muda</a:t>
                      </a:r>
                      <a:r>
                        <a:rPr lang="en-US" sz="1600" dirty="0" smtClean="0">
                          <a:latin typeface="Berlin Sans FB Demi" pitchFamily="34" charset="0"/>
                        </a:rPr>
                        <a:t>, </a:t>
                      </a:r>
                      <a:r>
                        <a:rPr lang="en-US" sz="1600" dirty="0" err="1" smtClean="0">
                          <a:latin typeface="Berlin Sans FB Demi" pitchFamily="34" charset="0"/>
                        </a:rPr>
                        <a:t>gol.ruang</a:t>
                      </a:r>
                      <a:r>
                        <a:rPr lang="en-US" sz="1600" dirty="0" smtClean="0">
                          <a:latin typeface="Berlin Sans FB Demi" pitchFamily="34" charset="0"/>
                        </a:rPr>
                        <a:t> II/a</a:t>
                      </a:r>
                      <a:endParaRPr lang="id-ID" sz="1600" dirty="0">
                        <a:latin typeface="Berlin Sans FB Demi" pitchFamily="34" charset="0"/>
                      </a:endParaRPr>
                    </a:p>
                  </a:txBody>
                  <a:tcPr marL="91439" marR="91439" marT="45713" marB="45713"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Berlin Sans FB Demi" pitchFamily="34" charset="0"/>
                        </a:rPr>
                        <a:t>Pangkat</a:t>
                      </a:r>
                      <a:r>
                        <a:rPr lang="en-US" sz="1600" dirty="0" smtClean="0">
                          <a:latin typeface="Berlin Sans FB Demi" pitchFamily="34" charset="0"/>
                        </a:rPr>
                        <a:t> paling </a:t>
                      </a:r>
                      <a:r>
                        <a:rPr lang="en-US" sz="1600" dirty="0" err="1" smtClean="0">
                          <a:latin typeface="Berlin Sans FB Demi" pitchFamily="34" charset="0"/>
                        </a:rPr>
                        <a:t>rendah</a:t>
                      </a:r>
                      <a:r>
                        <a:rPr lang="en-US" sz="1600" dirty="0" smtClean="0">
                          <a:latin typeface="Berlin Sans FB Demi" pitchFamily="34" charset="0"/>
                        </a:rPr>
                        <a:t> </a:t>
                      </a:r>
                      <a:r>
                        <a:rPr lang="en-US" sz="1600" baseline="0" dirty="0" smtClean="0">
                          <a:latin typeface="Berlin Sans FB Demi" pitchFamily="34" charset="0"/>
                        </a:rPr>
                        <a:t> </a:t>
                      </a:r>
                      <a:r>
                        <a:rPr lang="en-US" sz="1600" baseline="0" dirty="0" err="1" smtClean="0">
                          <a:latin typeface="Berlin Sans FB Demi" pitchFamily="34" charset="0"/>
                        </a:rPr>
                        <a:t>Penata</a:t>
                      </a:r>
                      <a:r>
                        <a:rPr lang="en-US" sz="1600" baseline="0" dirty="0" smtClean="0">
                          <a:latin typeface="Berlin Sans FB Demi" pitchFamily="34" charset="0"/>
                        </a:rPr>
                        <a:t> </a:t>
                      </a:r>
                      <a:r>
                        <a:rPr lang="en-US" sz="1600" baseline="0" dirty="0" err="1" smtClean="0">
                          <a:latin typeface="Berlin Sans FB Demi" pitchFamily="34" charset="0"/>
                        </a:rPr>
                        <a:t>Muda</a:t>
                      </a:r>
                      <a:r>
                        <a:rPr lang="en-US" sz="1600" baseline="0" dirty="0" smtClean="0">
                          <a:latin typeface="Berlin Sans FB Demi" pitchFamily="34" charset="0"/>
                        </a:rPr>
                        <a:t> </a:t>
                      </a:r>
                      <a:r>
                        <a:rPr lang="en-US" sz="1600" dirty="0" smtClean="0">
                          <a:latin typeface="Berlin Sans FB Demi" pitchFamily="34" charset="0"/>
                        </a:rPr>
                        <a:t>, </a:t>
                      </a:r>
                      <a:r>
                        <a:rPr lang="en-US" sz="1600" dirty="0" err="1" smtClean="0">
                          <a:latin typeface="Berlin Sans FB Demi" pitchFamily="34" charset="0"/>
                        </a:rPr>
                        <a:t>gol.ruang</a:t>
                      </a:r>
                      <a:r>
                        <a:rPr lang="en-US" sz="1600" dirty="0" smtClean="0">
                          <a:latin typeface="Berlin Sans FB Demi" pitchFamily="34" charset="0"/>
                        </a:rPr>
                        <a:t> III/a</a:t>
                      </a:r>
                      <a:endParaRPr lang="id-ID" sz="1600" dirty="0">
                        <a:latin typeface="Berlin Sans FB Demi" pitchFamily="34" charset="0"/>
                      </a:endParaRPr>
                    </a:p>
                  </a:txBody>
                  <a:tcPr marL="91439" marR="91439" marT="45713" marB="45713" anchor="ctr">
                    <a:solidFill>
                      <a:srgbClr val="92D050"/>
                    </a:solidFill>
                  </a:tcPr>
                </a:tc>
              </a:tr>
              <a:tr h="734348">
                <a:tc>
                  <a:txBody>
                    <a:bodyPr/>
                    <a:lstStyle/>
                    <a:p>
                      <a:pPr algn="ctr"/>
                      <a:r>
                        <a:rPr lang="id-ID" sz="1600" dirty="0" smtClean="0">
                          <a:latin typeface="Berlin Sans FB Demi" pitchFamily="34" charset="0"/>
                        </a:rPr>
                        <a:t>3.</a:t>
                      </a:r>
                      <a:endParaRPr lang="id-ID" sz="1600" dirty="0">
                        <a:latin typeface="Berlin Sans FB Demi" pitchFamily="34" charset="0"/>
                      </a:endParaRPr>
                    </a:p>
                  </a:txBody>
                  <a:tcPr marL="91439" marR="91439" marT="45713" marB="45713" anchor="ctr">
                    <a:solidFill>
                      <a:srgbClr val="FFFF00"/>
                    </a:solidFill>
                  </a:tcPr>
                </a:tc>
                <a:tc>
                  <a:txBody>
                    <a:bodyPr/>
                    <a:lstStyle/>
                    <a:p>
                      <a:r>
                        <a:rPr kumimoji="0" lang="id-ID" sz="1600" kern="1200" baseline="0" dirty="0" smtClean="0">
                          <a:solidFill>
                            <a:schemeClr val="tx1"/>
                          </a:solidFill>
                          <a:latin typeface="Berlin Sans FB Demi" pitchFamily="34" charset="0"/>
                          <a:ea typeface="+mn-ea"/>
                          <a:cs typeface="+mn-cs"/>
                        </a:rPr>
                        <a:t>memiliki pengalaman dalam pelaksanaan tugas di bidang JF yang akan diduduki paling kurang 2 tahun</a:t>
                      </a:r>
                      <a:r>
                        <a:rPr kumimoji="0" lang="en-US" sz="1600" kern="1200" baseline="0" dirty="0" smtClean="0">
                          <a:solidFill>
                            <a:schemeClr val="tx1"/>
                          </a:solidFill>
                          <a:latin typeface="Berlin Sans FB Demi" pitchFamily="34" charset="0"/>
                          <a:ea typeface="+mn-ea"/>
                          <a:cs typeface="+mn-cs"/>
                        </a:rPr>
                        <a:t> </a:t>
                      </a:r>
                      <a:endParaRPr kumimoji="0" lang="id-ID" sz="1600" kern="1200" baseline="0" dirty="0" smtClean="0">
                        <a:solidFill>
                          <a:schemeClr val="tx1"/>
                        </a:solidFill>
                        <a:latin typeface="Berlin Sans FB Demi" pitchFamily="34" charset="0"/>
                        <a:ea typeface="+mn-ea"/>
                        <a:cs typeface="+mn-cs"/>
                      </a:endParaRPr>
                    </a:p>
                  </a:txBody>
                  <a:tcPr marL="91439" marR="91439" marT="45713" marB="45713">
                    <a:solidFill>
                      <a:srgbClr val="FFFF00"/>
                    </a:solidFill>
                  </a:tcPr>
                </a:tc>
                <a:tc>
                  <a:txBody>
                    <a:bodyPr/>
                    <a:lstStyle/>
                    <a:p>
                      <a:r>
                        <a:rPr kumimoji="0" lang="id-ID" sz="1600" kern="1200" baseline="0" dirty="0" smtClean="0">
                          <a:solidFill>
                            <a:schemeClr val="tx1"/>
                          </a:solidFill>
                          <a:latin typeface="Berlin Sans FB Demi" pitchFamily="34" charset="0"/>
                          <a:ea typeface="+mn-ea"/>
                          <a:cs typeface="+mn-cs"/>
                        </a:rPr>
                        <a:t>memiliki pengalaman dalam pelaksanaan tugas di bidang JF yang akan diduduki paling kurang 2 tahun</a:t>
                      </a:r>
                      <a:r>
                        <a:rPr kumimoji="0" lang="en-US" sz="1600" kern="1200" baseline="0" dirty="0" smtClean="0">
                          <a:solidFill>
                            <a:schemeClr val="tx1"/>
                          </a:solidFill>
                          <a:latin typeface="Berlin Sans FB Demi" pitchFamily="34" charset="0"/>
                          <a:ea typeface="+mn-ea"/>
                          <a:cs typeface="+mn-cs"/>
                        </a:rPr>
                        <a:t> </a:t>
                      </a:r>
                      <a:endParaRPr kumimoji="0" lang="id-ID" sz="1600" kern="1200" baseline="0" dirty="0" smtClean="0">
                        <a:solidFill>
                          <a:schemeClr val="tx1"/>
                        </a:solidFill>
                        <a:latin typeface="Berlin Sans FB Demi" pitchFamily="34" charset="0"/>
                        <a:ea typeface="+mn-ea"/>
                        <a:cs typeface="+mn-cs"/>
                      </a:endParaRPr>
                    </a:p>
                  </a:txBody>
                  <a:tcPr marL="91439" marR="91439" marT="45713" marB="45713">
                    <a:solidFill>
                      <a:srgbClr val="FFFF00"/>
                    </a:solidFill>
                  </a:tcPr>
                </a:tc>
              </a:tr>
              <a:tr h="493676">
                <a:tc>
                  <a:txBody>
                    <a:bodyPr/>
                    <a:lstStyle/>
                    <a:p>
                      <a:pPr algn="ctr"/>
                      <a:r>
                        <a:rPr lang="id-ID" sz="1600" dirty="0" smtClean="0">
                          <a:latin typeface="Berlin Sans FB Demi" pitchFamily="34" charset="0"/>
                        </a:rPr>
                        <a:t>4.</a:t>
                      </a:r>
                      <a:endParaRPr lang="id-ID" sz="1600" dirty="0">
                        <a:latin typeface="Berlin Sans FB Demi" pitchFamily="34" charset="0"/>
                      </a:endParaRPr>
                    </a:p>
                  </a:txBody>
                  <a:tcPr marL="91439" marR="91439" marT="45713" marB="45713">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baseline="0" dirty="0" err="1" smtClean="0">
                          <a:solidFill>
                            <a:schemeClr val="tx1"/>
                          </a:solidFill>
                          <a:latin typeface="Berlin Sans FB Demi" pitchFamily="34" charset="0"/>
                          <a:ea typeface="+mn-ea"/>
                          <a:cs typeface="+mn-cs"/>
                        </a:rPr>
                        <a:t>Telah</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Mengikuti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dan</a:t>
                      </a:r>
                      <a:r>
                        <a:rPr kumimoji="0" lang="en-US" sz="1600" kern="1200" baseline="0" dirty="0" smtClean="0">
                          <a:solidFill>
                            <a:schemeClr val="tx1"/>
                          </a:solidFill>
                          <a:latin typeface="Berlin Sans FB Demi" pitchFamily="34" charset="0"/>
                          <a:ea typeface="+mn-ea"/>
                          <a:cs typeface="+mn-cs"/>
                        </a:rPr>
                        <a:t> lulus </a:t>
                      </a:r>
                      <a:r>
                        <a:rPr kumimoji="0" lang="id-ID" sz="1600" kern="1200" baseline="0" dirty="0" smtClean="0">
                          <a:solidFill>
                            <a:schemeClr val="tx1"/>
                          </a:solidFill>
                          <a:latin typeface="Berlin Sans FB Demi" pitchFamily="34" charset="0"/>
                          <a:ea typeface="+mn-ea"/>
                          <a:cs typeface="+mn-cs"/>
                        </a:rPr>
                        <a:t>u</a:t>
                      </a:r>
                      <a:r>
                        <a:rPr kumimoji="0" lang="en-US" sz="1600" kern="1200" baseline="0" dirty="0" err="1" smtClean="0">
                          <a:solidFill>
                            <a:schemeClr val="tx1"/>
                          </a:solidFill>
                          <a:latin typeface="Berlin Sans FB Demi" pitchFamily="34" charset="0"/>
                          <a:ea typeface="+mn-ea"/>
                          <a:cs typeface="+mn-cs"/>
                        </a:rPr>
                        <a:t>ji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kompetensi</a:t>
                      </a:r>
                      <a:endParaRPr kumimoji="0" lang="id-ID" sz="1600" kern="1200" baseline="0" dirty="0" smtClean="0">
                        <a:solidFill>
                          <a:schemeClr val="tx1"/>
                        </a:solidFill>
                        <a:latin typeface="Berlin Sans FB Demi" pitchFamily="34" charset="0"/>
                        <a:ea typeface="+mn-ea"/>
                        <a:cs typeface="+mn-cs"/>
                      </a:endParaRPr>
                    </a:p>
                  </a:txBody>
                  <a:tcPr marL="91439" marR="91439" marT="45713" marB="45713">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baseline="0" dirty="0" err="1" smtClean="0">
                          <a:solidFill>
                            <a:schemeClr val="tx1"/>
                          </a:solidFill>
                          <a:latin typeface="Berlin Sans FB Demi" pitchFamily="34" charset="0"/>
                          <a:ea typeface="+mn-ea"/>
                          <a:cs typeface="+mn-cs"/>
                        </a:rPr>
                        <a:t>Telah</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Mengikuti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dan</a:t>
                      </a:r>
                      <a:r>
                        <a:rPr kumimoji="0" lang="en-US" sz="1600" kern="1200" baseline="0" dirty="0" smtClean="0">
                          <a:solidFill>
                            <a:schemeClr val="tx1"/>
                          </a:solidFill>
                          <a:latin typeface="Berlin Sans FB Demi" pitchFamily="34" charset="0"/>
                          <a:ea typeface="+mn-ea"/>
                          <a:cs typeface="+mn-cs"/>
                        </a:rPr>
                        <a:t> lulus u</a:t>
                      </a:r>
                      <a:r>
                        <a:rPr kumimoji="0" lang="id-ID" sz="1600" kern="1200" baseline="0" dirty="0" smtClean="0">
                          <a:solidFill>
                            <a:schemeClr val="tx1"/>
                          </a:solidFill>
                          <a:latin typeface="Berlin Sans FB Demi" pitchFamily="34" charset="0"/>
                          <a:ea typeface="+mn-ea"/>
                          <a:cs typeface="+mn-cs"/>
                        </a:rPr>
                        <a:t>ji kompetensi</a:t>
                      </a:r>
                    </a:p>
                  </a:txBody>
                  <a:tcPr marL="91439" marR="91439" marT="45713" marB="45713">
                    <a:solidFill>
                      <a:srgbClr val="92D050"/>
                    </a:solidFill>
                  </a:tcPr>
                </a:tc>
              </a:tr>
              <a:tr h="701040">
                <a:tc>
                  <a:txBody>
                    <a:bodyPr/>
                    <a:lstStyle/>
                    <a:p>
                      <a:pPr algn="ctr"/>
                      <a:r>
                        <a:rPr lang="en-US" sz="1600" dirty="0" smtClean="0">
                          <a:latin typeface="Berlin Sans FB Demi" pitchFamily="34" charset="0"/>
                        </a:rPr>
                        <a:t>5</a:t>
                      </a:r>
                      <a:r>
                        <a:rPr lang="id-ID" sz="1600" dirty="0" smtClean="0">
                          <a:latin typeface="Berlin Sans FB Demi" pitchFamily="34" charset="0"/>
                        </a:rPr>
                        <a:t>.</a:t>
                      </a:r>
                      <a:r>
                        <a:rPr lang="en-US" sz="1600" dirty="0" smtClean="0">
                          <a:latin typeface="Berlin Sans FB Demi" pitchFamily="34" charset="0"/>
                        </a:rPr>
                        <a:t> </a:t>
                      </a:r>
                      <a:endParaRPr lang="id-ID" sz="1600" dirty="0">
                        <a:latin typeface="Berlin Sans FB Demi" pitchFamily="34" charset="0"/>
                      </a:endParaRPr>
                    </a:p>
                  </a:txBody>
                  <a:tcPr marL="91439" marR="91439" marT="45713" marB="45713">
                    <a:solidFill>
                      <a:srgbClr val="FFFF00"/>
                    </a:solidFill>
                  </a:tcPr>
                </a:tc>
                <a:tc>
                  <a:txBody>
                    <a:bodyPr/>
                    <a:lstStyle/>
                    <a:p>
                      <a:r>
                        <a:rPr kumimoji="0" lang="en-US" sz="1600" kern="1200" baseline="0" dirty="0" err="1" smtClean="0">
                          <a:solidFill>
                            <a:schemeClr val="tx1"/>
                          </a:solidFill>
                          <a:latin typeface="Berlin Sans FB Demi" pitchFamily="34" charset="0"/>
                          <a:ea typeface="+mn-ea"/>
                          <a:cs typeface="+mn-cs"/>
                        </a:rPr>
                        <a:t>Nilai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prestasi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kerja</a:t>
                      </a:r>
                      <a:r>
                        <a:rPr kumimoji="0" lang="en-US" sz="1600" kern="1200" baseline="0" dirty="0" smtClean="0">
                          <a:solidFill>
                            <a:schemeClr val="tx1"/>
                          </a:solidFill>
                          <a:latin typeface="Berlin Sans FB Demi" pitchFamily="34" charset="0"/>
                          <a:ea typeface="+mn-ea"/>
                          <a:cs typeface="+mn-cs"/>
                        </a:rPr>
                        <a:t> paling </a:t>
                      </a:r>
                      <a:r>
                        <a:rPr kumimoji="0" lang="en-US" sz="1600" kern="1200" baseline="0" dirty="0" err="1" smtClean="0">
                          <a:solidFill>
                            <a:schemeClr val="tx1"/>
                          </a:solidFill>
                          <a:latin typeface="Berlin Sans FB Demi" pitchFamily="34" charset="0"/>
                          <a:ea typeface="+mn-ea"/>
                          <a:cs typeface="+mn-cs"/>
                        </a:rPr>
                        <a:t>kurang</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bernilai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baik</a:t>
                      </a:r>
                      <a:r>
                        <a:rPr kumimoji="0" lang="id-ID" sz="1600" kern="1200" baseline="0" dirty="0" smtClean="0">
                          <a:solidFill>
                            <a:schemeClr val="tx1"/>
                          </a:solidFill>
                          <a:latin typeface="Berlin Sans FB Demi" pitchFamily="34" charset="0"/>
                          <a:ea typeface="+mn-ea"/>
                          <a:cs typeface="+mn-cs"/>
                        </a:rPr>
                        <a:t>; </a:t>
                      </a:r>
                    </a:p>
                  </a:txBody>
                  <a:tcPr marL="91439" marR="91439" marT="45713" marB="45713">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baseline="0" dirty="0" err="1" smtClean="0">
                          <a:solidFill>
                            <a:schemeClr val="tx1"/>
                          </a:solidFill>
                          <a:latin typeface="Berlin Sans FB Demi" pitchFamily="34" charset="0"/>
                          <a:ea typeface="+mn-ea"/>
                          <a:cs typeface="+mn-cs"/>
                        </a:rPr>
                        <a:t>Nilai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prestasi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kerja</a:t>
                      </a:r>
                      <a:r>
                        <a:rPr kumimoji="0" lang="en-US" sz="1600" kern="1200" baseline="0" dirty="0" smtClean="0">
                          <a:solidFill>
                            <a:schemeClr val="tx1"/>
                          </a:solidFill>
                          <a:latin typeface="Berlin Sans FB Demi" pitchFamily="34" charset="0"/>
                          <a:ea typeface="+mn-ea"/>
                          <a:cs typeface="+mn-cs"/>
                        </a:rPr>
                        <a:t> paling </a:t>
                      </a:r>
                      <a:r>
                        <a:rPr kumimoji="0" lang="en-US" sz="1600" kern="1200" baseline="0" dirty="0" err="1" smtClean="0">
                          <a:solidFill>
                            <a:schemeClr val="tx1"/>
                          </a:solidFill>
                          <a:latin typeface="Berlin Sans FB Demi" pitchFamily="34" charset="0"/>
                          <a:ea typeface="+mn-ea"/>
                          <a:cs typeface="+mn-cs"/>
                        </a:rPr>
                        <a:t>kurang</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bernilai</a:t>
                      </a:r>
                      <a:r>
                        <a:rPr kumimoji="0" lang="en-US" sz="1600" kern="1200" baseline="0" dirty="0" smtClean="0">
                          <a:solidFill>
                            <a:schemeClr val="tx1"/>
                          </a:solidFill>
                          <a:latin typeface="Berlin Sans FB Demi" pitchFamily="34" charset="0"/>
                          <a:ea typeface="+mn-ea"/>
                          <a:cs typeface="+mn-cs"/>
                        </a:rPr>
                        <a:t> </a:t>
                      </a:r>
                      <a:r>
                        <a:rPr kumimoji="0" lang="en-US" sz="1600" kern="1200" baseline="0" dirty="0" err="1" smtClean="0">
                          <a:solidFill>
                            <a:schemeClr val="tx1"/>
                          </a:solidFill>
                          <a:latin typeface="Berlin Sans FB Demi" pitchFamily="34" charset="0"/>
                          <a:ea typeface="+mn-ea"/>
                          <a:cs typeface="+mn-cs"/>
                        </a:rPr>
                        <a:t>baik</a:t>
                      </a:r>
                      <a:r>
                        <a:rPr kumimoji="0" lang="id-ID" sz="1600" kern="1200" baseline="0" dirty="0" smtClean="0">
                          <a:solidFill>
                            <a:schemeClr val="tx1"/>
                          </a:solidFill>
                          <a:latin typeface="Berlin Sans FB Demi" pitchFamily="34" charset="0"/>
                          <a:ea typeface="+mn-ea"/>
                          <a:cs typeface="+mn-cs"/>
                        </a:rPr>
                        <a:t>; </a:t>
                      </a:r>
                    </a:p>
                  </a:txBody>
                  <a:tcPr marL="91439" marR="91439" marT="45713" marB="45713">
                    <a:solidFill>
                      <a:srgbClr val="FFFF00"/>
                    </a:solidFill>
                  </a:tcPr>
                </a:tc>
              </a:tr>
              <a:tr h="368679">
                <a:tc>
                  <a:txBody>
                    <a:bodyPr/>
                    <a:lstStyle/>
                    <a:p>
                      <a:pPr algn="ctr"/>
                      <a:r>
                        <a:rPr lang="en-US" sz="1400" b="0" dirty="0" smtClean="0">
                          <a:latin typeface="Berlin Sans FB Demi" pitchFamily="34" charset="0"/>
                        </a:rPr>
                        <a:t>6</a:t>
                      </a:r>
                      <a:r>
                        <a:rPr lang="id-ID" sz="1400" b="0" dirty="0" smtClean="0">
                          <a:latin typeface="Berlin Sans FB Demi" pitchFamily="34" charset="0"/>
                        </a:rPr>
                        <a:t>.</a:t>
                      </a:r>
                      <a:endParaRPr lang="id-ID" sz="1400" b="0" dirty="0">
                        <a:latin typeface="Berlin Sans FB Demi" pitchFamily="34" charset="0"/>
                      </a:endParaRPr>
                    </a:p>
                  </a:txBody>
                  <a:tcPr marL="91439" marR="91439" marT="45713" marB="45713">
                    <a:lnR w="12700" cap="flat" cmpd="sng" algn="ctr">
                      <a:solidFill>
                        <a:schemeClr val="accent1"/>
                      </a:solidFill>
                      <a:prstDash val="solid"/>
                      <a:round/>
                      <a:headEnd type="none" w="med" len="med"/>
                      <a:tailEnd type="none" w="med" len="med"/>
                    </a:lnR>
                    <a:solidFill>
                      <a:srgbClr val="92D050"/>
                    </a:solidFill>
                  </a:tcPr>
                </a:tc>
                <a:tc>
                  <a:txBody>
                    <a:bodyPr/>
                    <a:lstStyle/>
                    <a:p>
                      <a:r>
                        <a:rPr kumimoji="0" lang="it-IT" sz="1400" b="0" kern="1200" baseline="0" dirty="0" smtClean="0">
                          <a:solidFill>
                            <a:srgbClr val="FF0000"/>
                          </a:solidFill>
                          <a:latin typeface="Berlin Sans FB Demi" pitchFamily="34" charset="0"/>
                          <a:ea typeface="+mn-ea"/>
                          <a:cs typeface="+mn-cs"/>
                        </a:rPr>
                        <a:t>usia paling tinggi </a:t>
                      </a:r>
                      <a:r>
                        <a:rPr kumimoji="0" lang="id-ID" sz="1400" b="0" kern="1200" baseline="0" dirty="0" smtClean="0">
                          <a:solidFill>
                            <a:srgbClr val="FF0000"/>
                          </a:solidFill>
                          <a:latin typeface="Berlin Sans FB Demi" pitchFamily="34" charset="0"/>
                          <a:ea typeface="+mn-ea"/>
                          <a:cs typeface="+mn-cs"/>
                        </a:rPr>
                        <a:t>:</a:t>
                      </a:r>
                    </a:p>
                    <a:p>
                      <a:pPr marL="285750" indent="-285750">
                        <a:buFont typeface="Arial" pitchFamily="34" charset="0"/>
                        <a:buChar char="•"/>
                      </a:pPr>
                      <a:r>
                        <a:rPr lang="fi-FI" sz="1600" b="0" i="0" u="none" strike="noStrike" kern="1200" baseline="0" dirty="0" smtClean="0">
                          <a:solidFill>
                            <a:schemeClr val="tx1"/>
                          </a:solidFill>
                          <a:latin typeface="Berlin Sans FB Demi" pitchFamily="34" charset="0"/>
                          <a:ea typeface="+mn-ea"/>
                          <a:cs typeface="+mn-cs"/>
                        </a:rPr>
                        <a:t>55 tahun bagi pejabat pelaksana. </a:t>
                      </a:r>
                    </a:p>
                    <a:p>
                      <a:pPr marL="285750" indent="-285750">
                        <a:buFont typeface="Arial" pitchFamily="34" charset="0"/>
                        <a:buChar char="•"/>
                      </a:pPr>
                      <a:r>
                        <a:rPr lang="id-ID" sz="1600" b="0" i="0" u="none" strike="noStrike" kern="1200" baseline="0" dirty="0" smtClean="0">
                          <a:solidFill>
                            <a:schemeClr val="tx1"/>
                          </a:solidFill>
                          <a:latin typeface="Berlin Sans FB Demi" pitchFamily="34" charset="0"/>
                          <a:ea typeface="+mn-ea"/>
                          <a:cs typeface="+mn-cs"/>
                        </a:rPr>
                        <a:t>56 tahun bagi pejabat administrator dan pengawas. </a:t>
                      </a:r>
                    </a:p>
                  </a:txBody>
                  <a:tcPr marL="91439" marR="91439" marT="45713" marB="4571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92D050"/>
                    </a:solidFill>
                  </a:tcPr>
                </a:tc>
                <a:tc>
                  <a:txBody>
                    <a:bodyPr/>
                    <a:lstStyle/>
                    <a:p>
                      <a:r>
                        <a:rPr kumimoji="0" lang="it-IT" sz="1400" b="0" kern="1200" baseline="0" dirty="0" smtClean="0">
                          <a:solidFill>
                            <a:srgbClr val="FF0000"/>
                          </a:solidFill>
                          <a:latin typeface="Berlin Sans FB Demi" pitchFamily="34" charset="0"/>
                          <a:ea typeface="+mn-ea"/>
                          <a:cs typeface="+mn-cs"/>
                        </a:rPr>
                        <a:t>usia paling tinggi</a:t>
                      </a:r>
                      <a:r>
                        <a:rPr kumimoji="0" lang="id-ID" sz="1400" b="0" kern="1200" baseline="0" dirty="0" smtClean="0">
                          <a:solidFill>
                            <a:srgbClr val="FF0000"/>
                          </a:solidFill>
                          <a:latin typeface="Berlin Sans FB Demi" pitchFamily="34" charset="0"/>
                          <a:ea typeface="+mn-ea"/>
                          <a:cs typeface="+mn-cs"/>
                        </a:rPr>
                        <a:t> :</a:t>
                      </a:r>
                      <a:r>
                        <a:rPr kumimoji="0" lang="it-IT" sz="1400" b="0" kern="1200" baseline="0" dirty="0" smtClean="0">
                          <a:solidFill>
                            <a:srgbClr val="FF0000"/>
                          </a:solidFill>
                          <a:latin typeface="Berlin Sans FB Demi" pitchFamily="34" charset="0"/>
                          <a:ea typeface="+mn-ea"/>
                          <a:cs typeface="+mn-cs"/>
                        </a:rPr>
                        <a:t> </a:t>
                      </a:r>
                      <a:endParaRPr kumimoji="0" lang="id-ID" sz="1400" b="0" kern="1200" baseline="0" dirty="0" smtClean="0">
                        <a:solidFill>
                          <a:srgbClr val="FF0000"/>
                        </a:solidFill>
                        <a:latin typeface="Berlin Sans FB Demi" pitchFamily="34" charset="0"/>
                        <a:ea typeface="+mn-ea"/>
                        <a:cs typeface="+mn-cs"/>
                      </a:endParaRPr>
                    </a:p>
                    <a:p>
                      <a:pPr marL="285750" indent="-285750">
                        <a:buFont typeface="Arial" pitchFamily="34" charset="0"/>
                        <a:buChar char="•"/>
                      </a:pPr>
                      <a:r>
                        <a:rPr lang="id-ID" sz="1600" b="0" i="0" u="none" strike="noStrike" kern="1200" baseline="0" dirty="0" smtClean="0">
                          <a:solidFill>
                            <a:schemeClr val="tx1"/>
                          </a:solidFill>
                          <a:latin typeface="Berlin Sans FB Demi" pitchFamily="34" charset="0"/>
                          <a:ea typeface="+mn-ea"/>
                          <a:cs typeface="+mn-cs"/>
                        </a:rPr>
                        <a:t>5</a:t>
                      </a:r>
                      <a:r>
                        <a:rPr lang="fi-FI" sz="1600" b="0" i="0" u="none" strike="noStrike" kern="1200" baseline="0" dirty="0" smtClean="0">
                          <a:solidFill>
                            <a:schemeClr val="tx1"/>
                          </a:solidFill>
                          <a:latin typeface="Berlin Sans FB Demi" pitchFamily="34" charset="0"/>
                          <a:ea typeface="+mn-ea"/>
                          <a:cs typeface="+mn-cs"/>
                        </a:rPr>
                        <a:t>5 tahun bagi pejabat pelaksana. </a:t>
                      </a:r>
                    </a:p>
                    <a:p>
                      <a:pPr marL="285750" indent="-285750">
                        <a:buFont typeface="Arial" pitchFamily="34" charset="0"/>
                        <a:buChar char="•"/>
                      </a:pPr>
                      <a:r>
                        <a:rPr lang="id-ID" sz="1600" b="0" i="0" u="none" strike="noStrike" kern="1200" baseline="0" dirty="0" smtClean="0">
                          <a:solidFill>
                            <a:schemeClr val="tx1"/>
                          </a:solidFill>
                          <a:latin typeface="Berlin Sans FB Demi" pitchFamily="34" charset="0"/>
                          <a:ea typeface="+mn-ea"/>
                          <a:cs typeface="+mn-cs"/>
                        </a:rPr>
                        <a:t>56 tahun bagi pejabat administrator dan pengawas. </a:t>
                      </a:r>
                    </a:p>
                    <a:p>
                      <a:pPr marL="285750" indent="-285750">
                        <a:buFont typeface="Arial" pitchFamily="34" charset="0"/>
                        <a:buChar char="•"/>
                      </a:pPr>
                      <a:r>
                        <a:rPr lang="id-ID" sz="1600" b="0" i="0" u="none" strike="noStrike" kern="1200" baseline="0" dirty="0" smtClean="0">
                          <a:solidFill>
                            <a:schemeClr val="tx1"/>
                          </a:solidFill>
                          <a:latin typeface="Berlin Sans FB Demi" pitchFamily="34" charset="0"/>
                          <a:ea typeface="+mn-ea"/>
                          <a:cs typeface="+mn-cs"/>
                        </a:rPr>
                        <a:t>57 tahun bagi pejabat administrator dan pengawas yang akan menduduki Jabatan Fungsional ahli madya. </a:t>
                      </a:r>
                    </a:p>
                    <a:p>
                      <a:pPr marL="285750" indent="-285750">
                        <a:buFont typeface="Arial" pitchFamily="34" charset="0"/>
                        <a:buChar char="•"/>
                      </a:pPr>
                      <a:r>
                        <a:rPr lang="id-ID" sz="1600" b="0" i="0" u="none" strike="noStrike" kern="1200" baseline="0" dirty="0" smtClean="0">
                          <a:solidFill>
                            <a:schemeClr val="tx1"/>
                          </a:solidFill>
                          <a:latin typeface="Berlin Sans FB Demi" pitchFamily="34" charset="0"/>
                          <a:ea typeface="+mn-ea"/>
                          <a:cs typeface="+mn-cs"/>
                        </a:rPr>
                        <a:t>59 tahun bagi pejabat pimpinan tinggi. </a:t>
                      </a:r>
                    </a:p>
                  </a:txBody>
                  <a:tcPr marL="91439" marR="91439" marT="45713" marB="45713">
                    <a:lnL w="12700" cap="flat" cmpd="sng" algn="ctr">
                      <a:solidFill>
                        <a:schemeClr val="accent1"/>
                      </a:solidFill>
                      <a:prstDash val="solid"/>
                      <a:round/>
                      <a:headEnd type="none" w="med" len="med"/>
                      <a:tailEnd type="none" w="med" len="med"/>
                    </a:lnL>
                    <a:solidFill>
                      <a:srgbClr val="92D050"/>
                    </a:solidFill>
                  </a:tcPr>
                </a:tc>
              </a:tr>
            </a:tbl>
          </a:graphicData>
        </a:graphic>
      </p:graphicFrame>
    </p:spTree>
    <p:extLst>
      <p:ext uri="{BB962C8B-B14F-4D97-AF65-F5344CB8AC3E}">
        <p14:creationId xmlns:p14="http://schemas.microsoft.com/office/powerpoint/2010/main" xmlns="" val="10269035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ppt_x</p:attrName>
                                        </p:attrNameLst>
                                      </p:cBhvr>
                                      <p:tavLst>
                                        <p:tav tm="0">
                                          <p:val>
                                            <p:strVal val="#ppt_x-.2"/>
                                          </p:val>
                                        </p:tav>
                                        <p:tav tm="100000">
                                          <p:val>
                                            <p:strVal val="#ppt_x"/>
                                          </p:val>
                                        </p:tav>
                                      </p:tavLst>
                                    </p:anim>
                                    <p:anim calcmode="lin" valueType="num">
                                      <p:cBhvr>
                                        <p:cTn id="1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076" y="381000"/>
            <a:ext cx="8229600" cy="3662541"/>
          </a:xfrm>
          <a:prstGeom prst="rect">
            <a:avLst/>
          </a:prstGeom>
        </p:spPr>
        <p:txBody>
          <a:bodyPr wrap="square">
            <a:spAutoFit/>
          </a:bodyPr>
          <a:lstStyle/>
          <a:p>
            <a:endParaRPr lang="id-ID" sz="2800" dirty="0"/>
          </a:p>
          <a:p>
            <a:r>
              <a:rPr lang="id-ID" sz="2800" dirty="0" smtClean="0"/>
              <a:t>Setiap </a:t>
            </a:r>
            <a:r>
              <a:rPr lang="id-ID" sz="2800" dirty="0"/>
              <a:t>unit kerja </a:t>
            </a:r>
            <a:r>
              <a:rPr lang="id-ID" sz="2800" b="1" dirty="0">
                <a:solidFill>
                  <a:srgbClr val="FF0000"/>
                </a:solidFill>
              </a:rPr>
              <a:t>wajib</a:t>
            </a:r>
            <a:r>
              <a:rPr lang="id-ID" sz="2800" dirty="0"/>
              <a:t> menyusun kebutuhan Pejabat Fungsional bidang pertanian untuk Penyesuaian/ </a:t>
            </a:r>
            <a:r>
              <a:rPr lang="id-ID" sz="2800" i="1" dirty="0" smtClean="0"/>
              <a:t>Inpassing </a:t>
            </a:r>
            <a:r>
              <a:rPr lang="id-ID" sz="2800" dirty="0" smtClean="0"/>
              <a:t>berdasarkan</a:t>
            </a:r>
            <a:r>
              <a:rPr lang="id-ID" sz="2800" dirty="0"/>
              <a:t>: </a:t>
            </a:r>
          </a:p>
          <a:p>
            <a:pPr marL="285750" indent="-285750">
              <a:buFont typeface="Arial" pitchFamily="34" charset="0"/>
              <a:buChar char="•"/>
            </a:pPr>
            <a:r>
              <a:rPr lang="id-ID" sz="3200" b="1" dirty="0" smtClean="0">
                <a:solidFill>
                  <a:srgbClr val="FF0000"/>
                </a:solidFill>
              </a:rPr>
              <a:t>hasil </a:t>
            </a:r>
            <a:r>
              <a:rPr lang="id-ID" sz="3200" b="1" dirty="0">
                <a:solidFill>
                  <a:srgbClr val="FF0000"/>
                </a:solidFill>
              </a:rPr>
              <a:t>analisis jabatan dan analisis </a:t>
            </a:r>
            <a:r>
              <a:rPr lang="id-ID" sz="3200" b="1" dirty="0" smtClean="0">
                <a:solidFill>
                  <a:srgbClr val="FF0000"/>
                </a:solidFill>
              </a:rPr>
              <a:t>beban kerja</a:t>
            </a:r>
            <a:endParaRPr lang="id-ID" sz="3200" b="1" dirty="0">
              <a:solidFill>
                <a:srgbClr val="FF0000"/>
              </a:solidFill>
            </a:endParaRPr>
          </a:p>
          <a:p>
            <a:pPr marL="285750" indent="-285750">
              <a:buFont typeface="Arial" pitchFamily="34" charset="0"/>
              <a:buChar char="•"/>
            </a:pPr>
            <a:r>
              <a:rPr lang="id-ID" sz="3200" b="1" dirty="0" smtClean="0">
                <a:solidFill>
                  <a:srgbClr val="FF0000"/>
                </a:solidFill>
              </a:rPr>
              <a:t>peta </a:t>
            </a:r>
            <a:r>
              <a:rPr lang="id-ID" sz="3200" b="1" dirty="0">
                <a:solidFill>
                  <a:srgbClr val="FF0000"/>
                </a:solidFill>
              </a:rPr>
              <a:t>jabatan</a:t>
            </a:r>
            <a:r>
              <a:rPr lang="id-ID" sz="2800" dirty="0"/>
              <a:t> </a:t>
            </a:r>
            <a:r>
              <a:rPr lang="id-ID" sz="2800" dirty="0" smtClean="0"/>
              <a:t>: menggambarkan </a:t>
            </a:r>
            <a:r>
              <a:rPr lang="id-ID" sz="2800" dirty="0"/>
              <a:t>ketersediaan dan jumlah kebutuhan Jabatan Fungsional bidang pertanian untuk setiap jenjang jabatan. </a:t>
            </a:r>
          </a:p>
        </p:txBody>
      </p:sp>
      <p:sp>
        <p:nvSpPr>
          <p:cNvPr id="3" name="Rectangle 2"/>
          <p:cNvSpPr/>
          <p:nvPr/>
        </p:nvSpPr>
        <p:spPr>
          <a:xfrm>
            <a:off x="457200" y="4514671"/>
            <a:ext cx="8229600" cy="1569660"/>
          </a:xfrm>
          <a:prstGeom prst="rect">
            <a:avLst/>
          </a:prstGeom>
          <a:solidFill>
            <a:srgbClr val="92D050"/>
          </a:solidFill>
        </p:spPr>
        <p:txBody>
          <a:bodyPr wrap="square">
            <a:spAutoFit/>
          </a:bodyPr>
          <a:lstStyle/>
          <a:p>
            <a:r>
              <a:rPr lang="id-ID" sz="2400" dirty="0" smtClean="0"/>
              <a:t>Kebutuhan </a:t>
            </a:r>
            <a:r>
              <a:rPr lang="id-ID" sz="2400" dirty="0"/>
              <a:t>Pejabat Fungsional bidang pertanian dalam rangka Penyesuaian/</a:t>
            </a:r>
            <a:r>
              <a:rPr lang="id-ID" sz="2400" i="1" dirty="0"/>
              <a:t>Inpassing </a:t>
            </a:r>
            <a:r>
              <a:rPr lang="id-ID" sz="2400" dirty="0"/>
              <a:t>ditetapkan dengan keputusan Pejabat Pembina Kepegawaian di Kementerian Pertanian/pemerintah daerah </a:t>
            </a:r>
            <a:r>
              <a:rPr lang="id-ID" sz="2400" dirty="0" smtClean="0"/>
              <a:t>provinsi/kabupaten/kota</a:t>
            </a:r>
            <a:r>
              <a:rPr lang="id-ID" sz="2400" dirty="0"/>
              <a:t>. </a:t>
            </a:r>
          </a:p>
        </p:txBody>
      </p:sp>
    </p:spTree>
    <p:extLst>
      <p:ext uri="{BB962C8B-B14F-4D97-AF65-F5344CB8AC3E}">
        <p14:creationId xmlns:p14="http://schemas.microsoft.com/office/powerpoint/2010/main" xmlns="" val="13810942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534400" cy="523220"/>
          </a:xfrm>
          <a:prstGeom prst="rect">
            <a:avLst/>
          </a:prstGeom>
        </p:spPr>
        <p:txBody>
          <a:bodyPr wrap="square">
            <a:spAutoFit/>
          </a:bodyPr>
          <a:lstStyle/>
          <a:p>
            <a:pPr algn="ctr"/>
            <a:r>
              <a:rPr lang="id-ID" sz="2800" b="1" dirty="0" smtClean="0">
                <a:solidFill>
                  <a:srgbClr val="FF0000"/>
                </a:solidFill>
              </a:rPr>
              <a:t>Pejabat </a:t>
            </a:r>
            <a:r>
              <a:rPr lang="id-ID" sz="2800" b="1" dirty="0">
                <a:solidFill>
                  <a:srgbClr val="FF0000"/>
                </a:solidFill>
              </a:rPr>
              <a:t>yang menetapkan hasil Uji Kompetensi </a:t>
            </a:r>
          </a:p>
        </p:txBody>
      </p:sp>
      <p:graphicFrame>
        <p:nvGraphicFramePr>
          <p:cNvPr id="4" name="Table 3"/>
          <p:cNvGraphicFramePr>
            <a:graphicFrameLocks noGrp="1"/>
          </p:cNvGraphicFramePr>
          <p:nvPr>
            <p:extLst>
              <p:ext uri="{D42A27DB-BD31-4B8C-83A1-F6EECF244321}">
                <p14:modId xmlns:p14="http://schemas.microsoft.com/office/powerpoint/2010/main" xmlns="" val="2711497247"/>
              </p:ext>
            </p:extLst>
          </p:nvPr>
        </p:nvGraphicFramePr>
        <p:xfrm>
          <a:off x="304800" y="533400"/>
          <a:ext cx="8534400" cy="6126480"/>
        </p:xfrm>
        <a:graphic>
          <a:graphicData uri="http://schemas.openxmlformats.org/drawingml/2006/table">
            <a:tbl>
              <a:tblPr firstRow="1" bandRow="1">
                <a:tableStyleId>{5C22544A-7EE6-4342-B048-85BDC9FD1C3A}</a:tableStyleId>
              </a:tblPr>
              <a:tblGrid>
                <a:gridCol w="609600"/>
                <a:gridCol w="3505200"/>
                <a:gridCol w="4419600"/>
              </a:tblGrid>
              <a:tr h="370840">
                <a:tc>
                  <a:txBody>
                    <a:bodyPr/>
                    <a:lstStyle/>
                    <a:p>
                      <a:pPr algn="ctr"/>
                      <a:r>
                        <a:rPr lang="id-ID" sz="2000" b="1" dirty="0" smtClean="0"/>
                        <a:t>No.</a:t>
                      </a:r>
                      <a:endParaRPr lang="id-ID" sz="2000" b="1" dirty="0"/>
                    </a:p>
                  </a:txBody>
                  <a:tcPr/>
                </a:tc>
                <a:tc>
                  <a:txBody>
                    <a:bodyPr/>
                    <a:lstStyle/>
                    <a:p>
                      <a:pPr algn="ctr"/>
                      <a:r>
                        <a:rPr lang="id-ID" sz="2000" b="1" dirty="0" smtClean="0"/>
                        <a:t>Pejabat </a:t>
                      </a:r>
                      <a:endParaRPr lang="id-ID" sz="2000" b="1" dirty="0"/>
                    </a:p>
                  </a:txBody>
                  <a:tcPr/>
                </a:tc>
                <a:tc>
                  <a:txBody>
                    <a:bodyPr/>
                    <a:lstStyle/>
                    <a:p>
                      <a:pPr algn="ctr"/>
                      <a:r>
                        <a:rPr lang="id-ID" sz="2000" b="1" dirty="0" smtClean="0"/>
                        <a:t>Jab Fungsional</a:t>
                      </a:r>
                      <a:endParaRPr lang="id-ID" sz="2000" b="1" dirty="0"/>
                    </a:p>
                  </a:txBody>
                  <a:tcPr/>
                </a:tc>
              </a:tr>
              <a:tr h="370840">
                <a:tc>
                  <a:txBody>
                    <a:bodyPr/>
                    <a:lstStyle/>
                    <a:p>
                      <a:pPr algn="ctr"/>
                      <a:r>
                        <a:rPr lang="id-ID" sz="2000" b="1" dirty="0" smtClean="0"/>
                        <a:t>1</a:t>
                      </a:r>
                      <a:endParaRPr lang="id-ID" sz="2000" b="1" dirty="0"/>
                    </a:p>
                  </a:txBody>
                  <a:tcPr/>
                </a:tc>
                <a:tc>
                  <a:txBody>
                    <a:bodyPr/>
                    <a:lstStyle/>
                    <a:p>
                      <a:r>
                        <a:rPr lang="id-ID" sz="2000" b="1" dirty="0" smtClean="0"/>
                        <a:t>Direktur Jenderal Tanaman Pangan</a:t>
                      </a:r>
                      <a:endParaRPr lang="id-ID" sz="2000" b="1" dirty="0"/>
                    </a:p>
                  </a:txBody>
                  <a:tcPr/>
                </a:tc>
                <a:tc>
                  <a:txBody>
                    <a:bodyPr/>
                    <a:lstStyle/>
                    <a:p>
                      <a:r>
                        <a:rPr lang="id-ID" sz="2000" b="1" dirty="0" smtClean="0"/>
                        <a:t>Pengawas Benih Tanaman</a:t>
                      </a:r>
                      <a:endParaRPr lang="id-ID" sz="2000" b="1" dirty="0"/>
                    </a:p>
                  </a:txBody>
                  <a:tcPr/>
                </a:tc>
              </a:tr>
              <a:tr h="370840">
                <a:tc>
                  <a:txBody>
                    <a:bodyPr/>
                    <a:lstStyle/>
                    <a:p>
                      <a:pPr algn="ctr"/>
                      <a:r>
                        <a:rPr lang="id-ID" sz="2000" b="1" dirty="0" smtClean="0"/>
                        <a:t>2</a:t>
                      </a:r>
                      <a:endParaRPr lang="id-ID" sz="2000" b="1" dirty="0"/>
                    </a:p>
                  </a:txBody>
                  <a:tcPr/>
                </a:tc>
                <a:tc>
                  <a:txBody>
                    <a:bodyPr/>
                    <a:lstStyle/>
                    <a:p>
                      <a:r>
                        <a:rPr lang="id-ID" sz="2000" b="1" dirty="0" smtClean="0"/>
                        <a:t>Direktur Jenderal Perkebunan</a:t>
                      </a:r>
                      <a:endParaRPr lang="id-ID" sz="2000" b="1" dirty="0"/>
                    </a:p>
                  </a:txBody>
                  <a:tcPr/>
                </a:tc>
                <a:tc>
                  <a:txBody>
                    <a:bodyPr/>
                    <a:lstStyle/>
                    <a:p>
                      <a:r>
                        <a:rPr lang="id-ID" sz="2000" b="1" dirty="0" smtClean="0"/>
                        <a:t>Pengendali Organisme Pengganggu Tumbuhan</a:t>
                      </a:r>
                      <a:endParaRPr lang="id-ID" sz="2000" b="1" dirty="0"/>
                    </a:p>
                  </a:txBody>
                  <a:tcPr/>
                </a:tc>
              </a:tr>
              <a:tr h="370840">
                <a:tc>
                  <a:txBody>
                    <a:bodyPr/>
                    <a:lstStyle/>
                    <a:p>
                      <a:pPr algn="ctr"/>
                      <a:r>
                        <a:rPr lang="id-ID" sz="2000" b="1" dirty="0" smtClean="0"/>
                        <a:t>3</a:t>
                      </a:r>
                      <a:endParaRPr lang="id-ID" sz="2000" b="1" dirty="0"/>
                    </a:p>
                  </a:txBody>
                  <a:tcPr/>
                </a:tc>
                <a:tc>
                  <a:txBody>
                    <a:bodyPr/>
                    <a:lstStyle/>
                    <a:p>
                      <a:r>
                        <a:rPr lang="id-ID" sz="2000" b="1" dirty="0" smtClean="0"/>
                        <a:t>Direktur Jenderal Peternakan dan Kesehatan Hewan</a:t>
                      </a:r>
                      <a:endParaRPr lang="id-ID" sz="2000" b="1" dirty="0"/>
                    </a:p>
                  </a:txBody>
                  <a:tcPr/>
                </a:tc>
                <a:tc>
                  <a:txBody>
                    <a:bodyPr/>
                    <a:lstStyle/>
                    <a:p>
                      <a:r>
                        <a:rPr lang="id-ID" sz="2000" b="1" dirty="0" smtClean="0"/>
                        <a:t>Medik Veteriner, Paramedik Veteriner, Pengawas Bibit Ternak, dan Pengawas Mutu Pakan</a:t>
                      </a:r>
                      <a:endParaRPr lang="id-ID" sz="2000" b="1" dirty="0"/>
                    </a:p>
                  </a:txBody>
                  <a:tcPr/>
                </a:tc>
              </a:tr>
              <a:tr h="370840">
                <a:tc>
                  <a:txBody>
                    <a:bodyPr/>
                    <a:lstStyle/>
                    <a:p>
                      <a:pPr algn="ctr"/>
                      <a:r>
                        <a:rPr lang="id-ID" sz="2000" b="1" dirty="0" smtClean="0"/>
                        <a:t>4</a:t>
                      </a:r>
                      <a:endParaRPr lang="id-ID" sz="2000" b="1" dirty="0"/>
                    </a:p>
                  </a:txBody>
                  <a:tcPr/>
                </a:tc>
                <a:tc>
                  <a:txBody>
                    <a:bodyPr/>
                    <a:lstStyle/>
                    <a:p>
                      <a:r>
                        <a:rPr lang="id-ID" sz="2000" b="1" dirty="0" smtClean="0"/>
                        <a:t>Kepala Badan Penyuluhan dan Pengembangan Sumberdaya Manusia Pertanian </a:t>
                      </a:r>
                      <a:endParaRPr lang="id-ID" sz="2000" b="1" dirty="0"/>
                    </a:p>
                  </a:txBody>
                  <a:tcPr/>
                </a:tc>
                <a:tc>
                  <a:txBody>
                    <a:bodyPr/>
                    <a:lstStyle/>
                    <a:p>
                      <a:r>
                        <a:rPr lang="id-ID" sz="2000" b="1" dirty="0" smtClean="0"/>
                        <a:t>Penyuluh Pertanian</a:t>
                      </a:r>
                      <a:endParaRPr lang="id-ID" sz="2000" b="1" dirty="0"/>
                    </a:p>
                  </a:txBody>
                  <a:tcPr/>
                </a:tc>
              </a:tr>
              <a:tr h="370840">
                <a:tc>
                  <a:txBody>
                    <a:bodyPr/>
                    <a:lstStyle/>
                    <a:p>
                      <a:pPr algn="ctr"/>
                      <a:r>
                        <a:rPr lang="id-ID" sz="2000" b="1" dirty="0" smtClean="0"/>
                        <a:t>5</a:t>
                      </a:r>
                      <a:endParaRPr lang="id-ID" sz="2000" b="1" dirty="0"/>
                    </a:p>
                  </a:txBody>
                  <a:tcPr/>
                </a:tc>
                <a:tc>
                  <a:txBody>
                    <a:bodyPr/>
                    <a:lstStyle/>
                    <a:p>
                      <a:r>
                        <a:rPr lang="id-ID" sz="2000" b="1" dirty="0" smtClean="0"/>
                        <a:t>Kepala Badan Ketahanan Pangan</a:t>
                      </a:r>
                      <a:endParaRPr lang="id-ID" sz="2000" b="1" dirty="0"/>
                    </a:p>
                  </a:txBody>
                  <a:tcPr/>
                </a:tc>
                <a:tc>
                  <a:txBody>
                    <a:bodyPr/>
                    <a:lstStyle/>
                    <a:p>
                      <a:r>
                        <a:rPr lang="id-ID" sz="2000" b="1" dirty="0" smtClean="0"/>
                        <a:t>Pengawas Mutu Hasil Pertanian, Analis Pasar Hasil Pertanian, dan Analis Ketahanan Pangan</a:t>
                      </a:r>
                      <a:endParaRPr lang="id-ID" sz="2000" b="1" dirty="0"/>
                    </a:p>
                  </a:txBody>
                  <a:tcPr/>
                </a:tc>
              </a:tr>
              <a:tr h="370840">
                <a:tc>
                  <a:txBody>
                    <a:bodyPr/>
                    <a:lstStyle/>
                    <a:p>
                      <a:pPr algn="ctr"/>
                      <a:r>
                        <a:rPr lang="id-ID" sz="2000" b="1" dirty="0" smtClean="0"/>
                        <a:t>6</a:t>
                      </a:r>
                      <a:endParaRPr lang="id-ID" sz="2000" b="1" dirty="0"/>
                    </a:p>
                  </a:txBody>
                  <a:tcPr/>
                </a:tc>
                <a:tc>
                  <a:txBody>
                    <a:bodyPr/>
                    <a:lstStyle/>
                    <a:p>
                      <a:r>
                        <a:rPr lang="id-ID" sz="2000" b="1" dirty="0" smtClean="0"/>
                        <a:t>Kepala Badan Karantina Pertanian</a:t>
                      </a:r>
                      <a:endParaRPr lang="id-ID" sz="2000" b="1" dirty="0"/>
                    </a:p>
                  </a:txBody>
                  <a:tcPr/>
                </a:tc>
                <a:tc>
                  <a:txBody>
                    <a:bodyPr/>
                    <a:lstStyle/>
                    <a:p>
                      <a:r>
                        <a:rPr lang="id-ID" sz="2000" b="1" i="0" u="none" strike="noStrike" kern="1200" baseline="0" dirty="0" smtClean="0">
                          <a:solidFill>
                            <a:schemeClr val="dk1"/>
                          </a:solidFill>
                          <a:latin typeface="+mn-lt"/>
                          <a:ea typeface="+mn-ea"/>
                          <a:cs typeface="+mn-cs"/>
                        </a:rPr>
                        <a:t>Pengendali Organisme Pengganggu Tumbuhan, </a:t>
                      </a:r>
                      <a:r>
                        <a:rPr lang="id-ID" sz="2000" b="1" dirty="0" smtClean="0"/>
                        <a:t>Medik Veteriner, dan Paramedik Veteriner di lingkungan Badan Karantina Pertanian</a:t>
                      </a:r>
                      <a:endParaRPr lang="id-ID" sz="2000" b="1" dirty="0"/>
                    </a:p>
                  </a:txBody>
                  <a:tcPr/>
                </a:tc>
              </a:tr>
            </a:tbl>
          </a:graphicData>
        </a:graphic>
      </p:graphicFrame>
    </p:spTree>
    <p:extLst>
      <p:ext uri="{BB962C8B-B14F-4D97-AF65-F5344CB8AC3E}">
        <p14:creationId xmlns:p14="http://schemas.microsoft.com/office/powerpoint/2010/main" xmlns="" val="17431836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66885"/>
            <a:ext cx="7772400" cy="4524315"/>
          </a:xfrm>
          <a:prstGeom prst="rect">
            <a:avLst/>
          </a:prstGeom>
        </p:spPr>
        <p:txBody>
          <a:bodyPr wrap="square">
            <a:spAutoFit/>
          </a:bodyPr>
          <a:lstStyle/>
          <a:p>
            <a:pPr marL="571500" indent="-571500">
              <a:buFont typeface="Arial" pitchFamily="34" charset="0"/>
              <a:buChar char="•"/>
            </a:pPr>
            <a:r>
              <a:rPr lang="id-ID" sz="3600" dirty="0" smtClean="0"/>
              <a:t>Pejabat yang menetapkan hasil uji kompetensi dibantu </a:t>
            </a:r>
            <a:r>
              <a:rPr lang="id-ID" sz="3600" dirty="0"/>
              <a:t>oleh Tim Penguji. </a:t>
            </a:r>
          </a:p>
          <a:p>
            <a:pPr marL="571500" indent="-571500">
              <a:buFont typeface="Arial" pitchFamily="34" charset="0"/>
              <a:buChar char="•"/>
            </a:pPr>
            <a:r>
              <a:rPr lang="id-ID" sz="3600" dirty="0" smtClean="0"/>
              <a:t>Tim </a:t>
            </a:r>
            <a:r>
              <a:rPr lang="id-ID" sz="3600" dirty="0"/>
              <a:t>Penguji dibantu oleh Sekretariat Tim Penguji. </a:t>
            </a:r>
          </a:p>
          <a:p>
            <a:pPr marL="571500" indent="-571500">
              <a:buFont typeface="Arial" pitchFamily="34" charset="0"/>
              <a:buChar char="•"/>
            </a:pPr>
            <a:r>
              <a:rPr lang="id-ID" sz="3600" dirty="0" smtClean="0"/>
              <a:t>Tim </a:t>
            </a:r>
            <a:r>
              <a:rPr lang="id-ID" sz="3600" dirty="0"/>
              <a:t>Penguji dan Sekretariat Tim Penguji </a:t>
            </a:r>
            <a:r>
              <a:rPr lang="id-ID" sz="3600" dirty="0" smtClean="0"/>
              <a:t>ditetapkan </a:t>
            </a:r>
            <a:r>
              <a:rPr lang="id-ID" sz="3600" dirty="0"/>
              <a:t>oleh Sekretaris Jenderal atas nama </a:t>
            </a:r>
            <a:r>
              <a:rPr lang="id-ID" sz="3600" dirty="0" smtClean="0"/>
              <a:t>Menteri Pertanian. </a:t>
            </a:r>
            <a:endParaRPr lang="id-ID" sz="3600" dirty="0"/>
          </a:p>
        </p:txBody>
      </p:sp>
    </p:spTree>
    <p:extLst>
      <p:ext uri="{BB962C8B-B14F-4D97-AF65-F5344CB8AC3E}">
        <p14:creationId xmlns:p14="http://schemas.microsoft.com/office/powerpoint/2010/main" xmlns="" val="3108984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66843"/>
            <a:ext cx="7543800" cy="4893647"/>
          </a:xfrm>
          <a:prstGeom prst="rect">
            <a:avLst/>
          </a:prstGeom>
        </p:spPr>
        <p:txBody>
          <a:bodyPr wrap="square">
            <a:spAutoFit/>
          </a:bodyPr>
          <a:lstStyle/>
          <a:p>
            <a:endParaRPr lang="id-ID" sz="2400" dirty="0"/>
          </a:p>
          <a:p>
            <a:pPr marL="342900" indent="-342900">
              <a:buFont typeface="+mj-lt"/>
              <a:buAutoNum type="alphaLcPeriod"/>
            </a:pPr>
            <a:r>
              <a:rPr lang="id-ID" sz="2400" dirty="0" smtClean="0"/>
              <a:t>surat </a:t>
            </a:r>
            <a:r>
              <a:rPr lang="id-ID" sz="2400" dirty="0"/>
              <a:t>pengantar Sekretaris Direktorat Jenderal/Badan yang menyatakan: </a:t>
            </a:r>
          </a:p>
          <a:p>
            <a:pPr marL="800100" lvl="1" indent="-342900">
              <a:buFont typeface="Arial" pitchFamily="34" charset="0"/>
              <a:buChar char="•"/>
            </a:pPr>
            <a:r>
              <a:rPr lang="id-ID" sz="2400" dirty="0" smtClean="0"/>
              <a:t>yang </a:t>
            </a:r>
            <a:r>
              <a:rPr lang="id-ID" sz="2400" dirty="0"/>
              <a:t>bersangkutan telah dan/atau masih melaksanakan tugas di bidang pertanian sesuai jabatan yang akan diduduki paling kurang 2 (dua) tahun secara berturut-turut atau kumulatif; dan </a:t>
            </a:r>
          </a:p>
          <a:p>
            <a:pPr marL="800100" lvl="1" indent="-342900">
              <a:buFont typeface="Arial" pitchFamily="34" charset="0"/>
              <a:buChar char="•"/>
            </a:pPr>
            <a:r>
              <a:rPr lang="id-ID" sz="2400" dirty="0" smtClean="0"/>
              <a:t>memenuhi </a:t>
            </a:r>
            <a:r>
              <a:rPr lang="id-ID" sz="2400" dirty="0"/>
              <a:t>syarat untuk mengikuti Uji </a:t>
            </a:r>
            <a:r>
              <a:rPr lang="id-ID" sz="2400" dirty="0" smtClean="0"/>
              <a:t>Kompetensi</a:t>
            </a:r>
          </a:p>
          <a:p>
            <a:pPr lvl="1"/>
            <a:endParaRPr lang="id-ID" sz="2400" dirty="0"/>
          </a:p>
          <a:p>
            <a:pPr marL="342900" indent="-342900">
              <a:buFont typeface="+mj-lt"/>
              <a:buAutoNum type="alphaLcPeriod"/>
            </a:pPr>
            <a:r>
              <a:rPr lang="id-ID" sz="2400" dirty="0" smtClean="0"/>
              <a:t>fotokopi </a:t>
            </a:r>
            <a:r>
              <a:rPr lang="id-ID" sz="2400" dirty="0"/>
              <a:t>keputusan pangkat/golongan ruang terakhir yang dilegalisir oleh Pejabat yang Berwenang; dan </a:t>
            </a:r>
            <a:endParaRPr lang="id-ID" sz="2400" dirty="0" smtClean="0"/>
          </a:p>
          <a:p>
            <a:pPr marL="342900" indent="-342900">
              <a:buFont typeface="+mj-lt"/>
              <a:buAutoNum type="alphaLcPeriod"/>
            </a:pPr>
            <a:r>
              <a:rPr lang="id-ID" sz="2400" dirty="0" smtClean="0"/>
              <a:t>nilai </a:t>
            </a:r>
            <a:r>
              <a:rPr lang="id-ID" sz="2400" dirty="0"/>
              <a:t>prestasi kerja paling kurang bernilai baik 1 (satu) tahun terakhir. </a:t>
            </a:r>
          </a:p>
        </p:txBody>
      </p:sp>
      <p:sp>
        <p:nvSpPr>
          <p:cNvPr id="3" name="TextBox 2"/>
          <p:cNvSpPr txBox="1"/>
          <p:nvPr/>
        </p:nvSpPr>
        <p:spPr>
          <a:xfrm>
            <a:off x="381000" y="705178"/>
            <a:ext cx="8595815" cy="461665"/>
          </a:xfrm>
          <a:prstGeom prst="rect">
            <a:avLst/>
          </a:prstGeom>
          <a:noFill/>
        </p:spPr>
        <p:txBody>
          <a:bodyPr wrap="none" rtlCol="0">
            <a:spAutoFit/>
          </a:bodyPr>
          <a:lstStyle/>
          <a:p>
            <a:r>
              <a:rPr lang="id-ID" sz="2400" b="1" dirty="0" smtClean="0">
                <a:solidFill>
                  <a:srgbClr val="FF0000"/>
                </a:solidFill>
              </a:rPr>
              <a:t>Persyaratan Administratif Uji Kompetensi di lingkungan Kementan</a:t>
            </a:r>
            <a:endParaRPr lang="id-ID" sz="2400" b="1" dirty="0">
              <a:solidFill>
                <a:srgbClr val="FF0000"/>
              </a:solidFill>
            </a:endParaRPr>
          </a:p>
        </p:txBody>
      </p:sp>
    </p:spTree>
    <p:extLst>
      <p:ext uri="{BB962C8B-B14F-4D97-AF65-F5344CB8AC3E}">
        <p14:creationId xmlns:p14="http://schemas.microsoft.com/office/powerpoint/2010/main" xmlns="" val="40514880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763000" cy="5632311"/>
          </a:xfrm>
          <a:prstGeom prst="rect">
            <a:avLst/>
          </a:prstGeom>
        </p:spPr>
        <p:txBody>
          <a:bodyPr wrap="square">
            <a:spAutoFit/>
          </a:bodyPr>
          <a:lstStyle/>
          <a:p>
            <a:pPr marL="457200" indent="-457200">
              <a:buFont typeface="+mj-lt"/>
              <a:buAutoNum type="alphaLcPeriod"/>
            </a:pPr>
            <a:r>
              <a:rPr lang="id-ID" sz="2400" dirty="0" smtClean="0"/>
              <a:t>surat </a:t>
            </a:r>
            <a:r>
              <a:rPr lang="id-ID" sz="2400" dirty="0"/>
              <a:t>pengantar Kepala </a:t>
            </a:r>
            <a:r>
              <a:rPr lang="id-ID" sz="2400" dirty="0" smtClean="0"/>
              <a:t>BKD </a:t>
            </a:r>
            <a:r>
              <a:rPr lang="id-ID" sz="2400" dirty="0"/>
              <a:t>provinsi/kabupaten/kota untuk PNS di lingkungan pemerintah daerah provinsi/kabupaten/kota; </a:t>
            </a:r>
            <a:endParaRPr lang="id-ID" sz="2400" dirty="0" smtClean="0"/>
          </a:p>
          <a:p>
            <a:pPr marL="457200" indent="-457200">
              <a:buFont typeface="+mj-lt"/>
              <a:buAutoNum type="alphaLcPeriod"/>
            </a:pPr>
            <a:r>
              <a:rPr lang="id-ID" sz="2400" dirty="0" smtClean="0"/>
              <a:t>surat </a:t>
            </a:r>
            <a:r>
              <a:rPr lang="id-ID" sz="2400" dirty="0"/>
              <a:t>pernyataan kepala dinas daerah provinsi/kabupaten/kota yang menyelenggarakan urusan pemerintahan di bidang pertanian yang menyatakan:</a:t>
            </a:r>
          </a:p>
          <a:p>
            <a:pPr marL="914400" lvl="1" indent="-457200">
              <a:buFont typeface="Arial" pitchFamily="34" charset="0"/>
              <a:buChar char="•"/>
            </a:pPr>
            <a:r>
              <a:rPr lang="id-ID" sz="2400" dirty="0" smtClean="0"/>
              <a:t>yang </a:t>
            </a:r>
            <a:r>
              <a:rPr lang="id-ID" sz="2400" dirty="0"/>
              <a:t>bersangkutan telah dan/atau masih melaksanakan tugas di bidang pertanian sesuai jabatan yang akan diduduki paling kurang 2 </a:t>
            </a:r>
            <a:r>
              <a:rPr lang="id-ID" sz="2400" dirty="0" smtClean="0"/>
              <a:t> </a:t>
            </a:r>
            <a:r>
              <a:rPr lang="id-ID" sz="2400" dirty="0"/>
              <a:t>tahun secara berturut-turut atau kumulatif; dan</a:t>
            </a:r>
          </a:p>
          <a:p>
            <a:pPr marL="914400" lvl="1" indent="-457200">
              <a:buFont typeface="Arial" pitchFamily="34" charset="0"/>
              <a:buChar char="•"/>
            </a:pPr>
            <a:r>
              <a:rPr lang="id-ID" sz="2400" dirty="0" smtClean="0"/>
              <a:t>memenuhi </a:t>
            </a:r>
            <a:r>
              <a:rPr lang="id-ID" sz="2400" dirty="0"/>
              <a:t>syarat untuk mengikuti Uji Kompetensi </a:t>
            </a:r>
            <a:endParaRPr lang="id-ID" sz="2400" dirty="0" smtClean="0"/>
          </a:p>
          <a:p>
            <a:pPr marL="457200" indent="-457200">
              <a:buFont typeface="+mj-lt"/>
              <a:buAutoNum type="alphaLcPeriod"/>
            </a:pPr>
            <a:r>
              <a:rPr lang="id-ID" sz="2400" dirty="0" smtClean="0"/>
              <a:t>fotokopi keputusan pangkat/golongan ruang terakhir yang dilegalisir oleh Pejabat yang Berwenang;</a:t>
            </a:r>
          </a:p>
          <a:p>
            <a:pPr marL="457200" indent="-457200">
              <a:buFont typeface="+mj-lt"/>
              <a:buAutoNum type="alphaLcPeriod"/>
            </a:pPr>
            <a:r>
              <a:rPr lang="id-ID" sz="2400" dirty="0" smtClean="0"/>
              <a:t>fotokopi </a:t>
            </a:r>
            <a:r>
              <a:rPr lang="id-ID" sz="2400" dirty="0"/>
              <a:t>keputusan Pejabat Pembina Kepegawaian mengenai kebutuhan Pejabat Fungsional bidang pertanian yang akan diduduki.</a:t>
            </a:r>
          </a:p>
          <a:p>
            <a:pPr marL="457200" indent="-457200">
              <a:buFont typeface="+mj-lt"/>
              <a:buAutoNum type="alphaLcPeriod"/>
            </a:pPr>
            <a:r>
              <a:rPr lang="id-ID" sz="2400" dirty="0" smtClean="0"/>
              <a:t>nilai </a:t>
            </a:r>
            <a:r>
              <a:rPr lang="id-ID" sz="2400" dirty="0"/>
              <a:t>prestasi kerja paling kurang bernilai baik 1 </a:t>
            </a:r>
            <a:r>
              <a:rPr lang="id-ID" sz="2400" dirty="0" smtClean="0"/>
              <a:t>tahun </a:t>
            </a:r>
            <a:r>
              <a:rPr lang="id-ID" sz="2400" dirty="0"/>
              <a:t>terakhir.</a:t>
            </a:r>
          </a:p>
        </p:txBody>
      </p:sp>
      <p:sp>
        <p:nvSpPr>
          <p:cNvPr id="3" name="TextBox 2"/>
          <p:cNvSpPr txBox="1"/>
          <p:nvPr/>
        </p:nvSpPr>
        <p:spPr>
          <a:xfrm>
            <a:off x="1676400" y="152400"/>
            <a:ext cx="5516125" cy="830997"/>
          </a:xfrm>
          <a:prstGeom prst="rect">
            <a:avLst/>
          </a:prstGeom>
          <a:noFill/>
        </p:spPr>
        <p:txBody>
          <a:bodyPr wrap="none" rtlCol="0">
            <a:spAutoFit/>
          </a:bodyPr>
          <a:lstStyle/>
          <a:p>
            <a:pPr algn="ctr"/>
            <a:r>
              <a:rPr lang="id-ID" sz="2400" b="1" dirty="0" smtClean="0">
                <a:solidFill>
                  <a:srgbClr val="FF0000"/>
                </a:solidFill>
              </a:rPr>
              <a:t>Persyaratan Administratif Uji Kompetensi </a:t>
            </a:r>
          </a:p>
          <a:p>
            <a:pPr algn="ctr"/>
            <a:r>
              <a:rPr lang="id-ID" sz="2400" b="1" dirty="0" smtClean="0">
                <a:solidFill>
                  <a:srgbClr val="FF0000"/>
                </a:solidFill>
              </a:rPr>
              <a:t>di lingkungan Pemda Prov/Kab/Kota</a:t>
            </a:r>
            <a:endParaRPr lang="id-ID" sz="2400" b="1" dirty="0">
              <a:solidFill>
                <a:srgbClr val="FF0000"/>
              </a:solidFill>
            </a:endParaRPr>
          </a:p>
        </p:txBody>
      </p:sp>
    </p:spTree>
    <p:extLst>
      <p:ext uri="{BB962C8B-B14F-4D97-AF65-F5344CB8AC3E}">
        <p14:creationId xmlns:p14="http://schemas.microsoft.com/office/powerpoint/2010/main" xmlns="" val="14250110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229600" cy="5632311"/>
          </a:xfrm>
          <a:prstGeom prst="rect">
            <a:avLst/>
          </a:prstGeom>
        </p:spPr>
        <p:txBody>
          <a:bodyPr wrap="square">
            <a:spAutoFit/>
          </a:bodyPr>
          <a:lstStyle/>
          <a:p>
            <a:pPr marL="285750" indent="-285750">
              <a:buFont typeface="Arial" pitchFamily="34" charset="0"/>
              <a:buChar char="•"/>
            </a:pPr>
            <a:r>
              <a:rPr lang="id-ID" sz="2400" dirty="0" smtClean="0"/>
              <a:t>Sekretariat </a:t>
            </a:r>
            <a:r>
              <a:rPr lang="id-ID" sz="2400" dirty="0"/>
              <a:t>Tim Penguji mengumumkan rencana pelaksanaan Uji Kompetensi melalui </a:t>
            </a:r>
            <a:r>
              <a:rPr lang="id-ID" sz="2400" i="1" dirty="0"/>
              <a:t>website </a:t>
            </a:r>
            <a:r>
              <a:rPr lang="id-ID" sz="2400" i="1" dirty="0">
                <a:hlinkClick r:id="rId2"/>
              </a:rPr>
              <a:t>www.pertanian.go.id</a:t>
            </a:r>
            <a:r>
              <a:rPr lang="id-ID" sz="2400" i="1" dirty="0" smtClean="0"/>
              <a:t>.</a:t>
            </a:r>
          </a:p>
          <a:p>
            <a:pPr marL="285750" indent="-285750">
              <a:buFont typeface="Arial" pitchFamily="34" charset="0"/>
              <a:buChar char="•"/>
            </a:pPr>
            <a:r>
              <a:rPr lang="sv-SE" sz="2400" dirty="0" smtClean="0"/>
              <a:t>Usulan </a:t>
            </a:r>
            <a:r>
              <a:rPr lang="sv-SE" sz="2400" dirty="0"/>
              <a:t>peserta Uji Kompetensi disampaikan kepada Sekretariat Tim Penguji dengan melampirkan </a:t>
            </a:r>
            <a:r>
              <a:rPr lang="sv-SE" sz="2400" dirty="0" smtClean="0"/>
              <a:t>persyaratan</a:t>
            </a:r>
            <a:r>
              <a:rPr lang="id-ID" sz="2400" dirty="0" smtClean="0"/>
              <a:t>.</a:t>
            </a:r>
            <a:endParaRPr lang="sv-SE" sz="2400" dirty="0"/>
          </a:p>
          <a:p>
            <a:pPr marL="285750" indent="-285750">
              <a:buFont typeface="Arial" pitchFamily="34" charset="0"/>
              <a:buChar char="•"/>
            </a:pPr>
            <a:r>
              <a:rPr lang="id-ID" sz="2400" dirty="0" smtClean="0"/>
              <a:t>Sekretariat </a:t>
            </a:r>
            <a:r>
              <a:rPr lang="id-ID" sz="2400" dirty="0"/>
              <a:t>Tim Penguji melakukan verifikasi administrasi untuk menentukan peserta Uji Kompetensi dan mengumumkan calon peserta yang memenuhi persyaratan administrasi melalui </a:t>
            </a:r>
            <a:r>
              <a:rPr lang="id-ID" sz="2400" i="1" dirty="0"/>
              <a:t>website </a:t>
            </a:r>
            <a:r>
              <a:rPr lang="id-ID" sz="2400" i="1" dirty="0">
                <a:hlinkClick r:id="rId2"/>
              </a:rPr>
              <a:t>www.pertanian.go.id</a:t>
            </a:r>
            <a:r>
              <a:rPr lang="id-ID" sz="2400" dirty="0" smtClean="0"/>
              <a:t>.</a:t>
            </a:r>
          </a:p>
          <a:p>
            <a:pPr marL="285750" indent="-285750">
              <a:buFont typeface="Arial" pitchFamily="34" charset="0"/>
              <a:buChar char="•"/>
            </a:pPr>
            <a:r>
              <a:rPr lang="id-ID" sz="2400" dirty="0" smtClean="0"/>
              <a:t>Sekretariat </a:t>
            </a:r>
            <a:r>
              <a:rPr lang="id-ID" sz="2400" dirty="0"/>
              <a:t>Tim Penguji menginformasikan lokasi dan jadwal Uji Kompetensi melalui </a:t>
            </a:r>
            <a:r>
              <a:rPr lang="id-ID" sz="2400" i="1" dirty="0"/>
              <a:t>website </a:t>
            </a:r>
            <a:r>
              <a:rPr lang="id-ID" sz="2400" i="1" dirty="0">
                <a:hlinkClick r:id="rId2"/>
              </a:rPr>
              <a:t>www.pertanian.go.id</a:t>
            </a:r>
            <a:r>
              <a:rPr lang="id-ID" sz="2400" i="1" dirty="0" smtClean="0"/>
              <a:t>.</a:t>
            </a:r>
          </a:p>
          <a:p>
            <a:endParaRPr lang="id-ID" sz="2400" dirty="0" smtClean="0"/>
          </a:p>
          <a:p>
            <a:endParaRPr lang="id-ID" sz="2400" dirty="0"/>
          </a:p>
          <a:p>
            <a:r>
              <a:rPr lang="id-ID" sz="2400" dirty="0"/>
              <a:t>Tim Penguji melaksanakan Uji Kompetensi sesuai dengan standar Kompetensi Jabatan Fungsional. </a:t>
            </a:r>
          </a:p>
          <a:p>
            <a:pPr marL="285750" indent="-285750">
              <a:buFont typeface="Arial" pitchFamily="34" charset="0"/>
              <a:buChar char="•"/>
            </a:pPr>
            <a:endParaRPr lang="id-ID" sz="2400" i="1" dirty="0"/>
          </a:p>
        </p:txBody>
      </p:sp>
      <p:sp>
        <p:nvSpPr>
          <p:cNvPr id="3" name="TextBox 2"/>
          <p:cNvSpPr txBox="1"/>
          <p:nvPr/>
        </p:nvSpPr>
        <p:spPr>
          <a:xfrm>
            <a:off x="2469289" y="147935"/>
            <a:ext cx="4281621" cy="461665"/>
          </a:xfrm>
          <a:prstGeom prst="rect">
            <a:avLst/>
          </a:prstGeom>
          <a:noFill/>
        </p:spPr>
        <p:txBody>
          <a:bodyPr wrap="none" rtlCol="0">
            <a:spAutoFit/>
          </a:bodyPr>
          <a:lstStyle/>
          <a:p>
            <a:r>
              <a:rPr lang="id-ID" sz="2400" b="1" dirty="0" smtClean="0">
                <a:solidFill>
                  <a:srgbClr val="FF0000"/>
                </a:solidFill>
              </a:rPr>
              <a:t>PELAKSANAAN UJI KOMPETENSI</a:t>
            </a:r>
            <a:endParaRPr lang="id-ID" sz="2400" b="1" dirty="0">
              <a:solidFill>
                <a:srgbClr val="FF0000"/>
              </a:solidFill>
            </a:endParaRPr>
          </a:p>
        </p:txBody>
      </p:sp>
      <p:sp>
        <p:nvSpPr>
          <p:cNvPr id="4" name="Down Arrow 3"/>
          <p:cNvSpPr/>
          <p:nvPr/>
        </p:nvSpPr>
        <p:spPr>
          <a:xfrm>
            <a:off x="4114800" y="4572000"/>
            <a:ext cx="8382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3773281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a:xfrm>
            <a:off x="3712872" y="2133600"/>
            <a:ext cx="2155272" cy="3108543"/>
            <a:chOff x="3712872" y="2133600"/>
            <a:chExt cx="2155272" cy="3108543"/>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95418" y="2667000"/>
              <a:ext cx="1872726" cy="2006492"/>
            </a:xfrm>
            <a:prstGeom prst="rect">
              <a:avLst/>
            </a:prstGeom>
          </p:spPr>
        </p:pic>
        <p:sp>
          <p:nvSpPr>
            <p:cNvPr id="3" name="Rectangle 2"/>
            <p:cNvSpPr/>
            <p:nvPr/>
          </p:nvSpPr>
          <p:spPr>
            <a:xfrm>
              <a:off x="3712872" y="2133600"/>
              <a:ext cx="2011256" cy="3108543"/>
            </a:xfrm>
            <a:prstGeom prst="rect">
              <a:avLst/>
            </a:prstGeom>
            <a:noFill/>
          </p:spPr>
          <p:txBody>
            <a:bodyPr wrap="square" lIns="91440" tIns="45720" rIns="91440" bIns="45720">
              <a:spAutoFit/>
            </a:bodyPr>
            <a:lstStyle/>
            <a:p>
              <a:pPr algn="ctr"/>
              <a:r>
                <a:rPr lang="id-ID"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DASAR</a:t>
              </a:r>
            </a:p>
            <a:p>
              <a:pPr algn="ctr"/>
              <a:endParaRPr lang="en-US" sz="2800" b="1" dirty="0" smtClean="0">
                <a:ln w="9525">
                  <a:solidFill>
                    <a:schemeClr val="bg1"/>
                  </a:solidFill>
                  <a:prstDash val="solid"/>
                </a:ln>
                <a:effectLst>
                  <a:outerShdw blurRad="12700" dist="38100" dir="2700000" algn="tl" rotWithShape="0">
                    <a:schemeClr val="bg1">
                      <a:lumMod val="50000"/>
                    </a:schemeClr>
                  </a:outerShdw>
                </a:effectLst>
              </a:endParaRPr>
            </a:p>
            <a:p>
              <a:pPr algn="ctr"/>
              <a:endParaRPr lang="id-ID" sz="2800" b="1" dirty="0">
                <a:ln w="9525">
                  <a:solidFill>
                    <a:schemeClr val="bg1"/>
                  </a:solidFill>
                  <a:prstDash val="solid"/>
                </a:ln>
                <a:effectLst>
                  <a:outerShdw blurRad="12700" dist="38100" dir="2700000" algn="tl" rotWithShape="0">
                    <a:schemeClr val="bg1">
                      <a:lumMod val="50000"/>
                    </a:schemeClr>
                  </a:outerShdw>
                </a:effectLst>
              </a:endParaRPr>
            </a:p>
            <a:p>
              <a:pPr algn="ctr"/>
              <a:endParaRPr lang="id-ID" sz="2800" b="1" dirty="0" smtClean="0">
                <a:ln w="9525">
                  <a:solidFill>
                    <a:schemeClr val="bg1"/>
                  </a:solidFill>
                  <a:prstDash val="solid"/>
                </a:ln>
                <a:effectLst>
                  <a:outerShdw blurRad="12700" dist="38100" dir="2700000" algn="tl" rotWithShape="0">
                    <a:schemeClr val="bg1">
                      <a:lumMod val="50000"/>
                    </a:schemeClr>
                  </a:outerShdw>
                </a:effectLst>
              </a:endParaRPr>
            </a:p>
            <a:p>
              <a:pPr algn="ctr"/>
              <a:endParaRPr lang="id-ID" sz="2800" b="1" dirty="0">
                <a:ln w="9525">
                  <a:solidFill>
                    <a:schemeClr val="bg1"/>
                  </a:solidFill>
                  <a:prstDash val="solid"/>
                </a:ln>
                <a:effectLst>
                  <a:outerShdw blurRad="12700" dist="38100" dir="2700000" algn="tl" rotWithShape="0">
                    <a:schemeClr val="bg1">
                      <a:lumMod val="50000"/>
                    </a:schemeClr>
                  </a:outerShdw>
                </a:effectLst>
              </a:endParaRPr>
            </a:p>
            <a:p>
              <a:pPr algn="ctr"/>
              <a:endParaRPr lang="id-ID" sz="2800" b="1" dirty="0">
                <a:ln w="9525">
                  <a:solidFill>
                    <a:schemeClr val="bg1"/>
                  </a:solidFill>
                  <a:prstDash val="solid"/>
                </a:ln>
                <a:effectLst>
                  <a:outerShdw blurRad="12700" dist="38100" dir="2700000" algn="tl" rotWithShape="0">
                    <a:schemeClr val="bg1">
                      <a:lumMod val="50000"/>
                    </a:schemeClr>
                  </a:outerShdw>
                </a:effectLst>
              </a:endParaRPr>
            </a:p>
            <a:p>
              <a:pPr algn="ctr"/>
              <a:r>
                <a:rPr lang="id-ID"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PERATURAN</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graphicFrame>
        <p:nvGraphicFramePr>
          <p:cNvPr id="5" name="Diagram 4"/>
          <p:cNvGraphicFramePr/>
          <p:nvPr>
            <p:extLst>
              <p:ext uri="{D42A27DB-BD31-4B8C-83A1-F6EECF244321}">
                <p14:modId xmlns:p14="http://schemas.microsoft.com/office/powerpoint/2010/main" xmlns="" val="1568257660"/>
              </p:ext>
            </p:extLst>
          </p:nvPr>
        </p:nvGraphicFramePr>
        <p:xfrm>
          <a:off x="1043608" y="1268760"/>
          <a:ext cx="7543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13185" y="260648"/>
            <a:ext cx="5714999" cy="461665"/>
          </a:xfrm>
          <a:prstGeom prst="rect">
            <a:avLst/>
          </a:prstGeom>
          <a:noFill/>
        </p:spPr>
        <p:txBody>
          <a:bodyPr wrap="square" rtlCol="0">
            <a:spAutoFit/>
          </a:bodyPr>
          <a:lstStyle/>
          <a:p>
            <a:r>
              <a:rPr lang="id-ID" sz="2400" b="1" dirty="0" smtClean="0">
                <a:solidFill>
                  <a:srgbClr val="C00000"/>
                </a:solidFill>
              </a:rPr>
              <a:t>DASAR PERATURAN JABATAN FUNGSIONAL</a:t>
            </a:r>
            <a:endParaRPr lang="id-ID" sz="2400" b="1" dirty="0">
              <a:solidFill>
                <a:srgbClr val="C00000"/>
              </a:solidFill>
            </a:endParaRPr>
          </a:p>
        </p:txBody>
      </p:sp>
      <p:sp>
        <p:nvSpPr>
          <p:cNvPr id="8" name="Oval Callout 7"/>
          <p:cNvSpPr/>
          <p:nvPr/>
        </p:nvSpPr>
        <p:spPr>
          <a:xfrm>
            <a:off x="3680792" y="811560"/>
            <a:ext cx="4419600" cy="457200"/>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C00000"/>
                </a:solidFill>
              </a:rPr>
              <a:t>Ps 139 UU ASN :</a:t>
            </a:r>
          </a:p>
          <a:p>
            <a:pPr algn="ctr"/>
            <a:r>
              <a:rPr lang="en-US" sz="1100" dirty="0" err="1" smtClean="0">
                <a:solidFill>
                  <a:srgbClr val="C00000"/>
                </a:solidFill>
              </a:rPr>
              <a:t>Peraturan</a:t>
            </a:r>
            <a:r>
              <a:rPr lang="en-US" sz="1100" dirty="0" smtClean="0">
                <a:solidFill>
                  <a:srgbClr val="C00000"/>
                </a:solidFill>
              </a:rPr>
              <a:t> lama (</a:t>
            </a:r>
            <a:r>
              <a:rPr lang="en-US" sz="1100" dirty="0" err="1" smtClean="0">
                <a:solidFill>
                  <a:srgbClr val="C00000"/>
                </a:solidFill>
              </a:rPr>
              <a:t>sblm</a:t>
            </a:r>
            <a:r>
              <a:rPr lang="en-US" sz="1100" dirty="0" smtClean="0">
                <a:solidFill>
                  <a:srgbClr val="C00000"/>
                </a:solidFill>
              </a:rPr>
              <a:t> UU ASN) </a:t>
            </a:r>
            <a:r>
              <a:rPr lang="en-US" sz="1100" dirty="0" err="1" smtClean="0">
                <a:solidFill>
                  <a:srgbClr val="C00000"/>
                </a:solidFill>
              </a:rPr>
              <a:t>masih</a:t>
            </a:r>
            <a:r>
              <a:rPr lang="en-US" sz="1100" dirty="0" smtClean="0">
                <a:solidFill>
                  <a:srgbClr val="C00000"/>
                </a:solidFill>
              </a:rPr>
              <a:t> </a:t>
            </a:r>
            <a:r>
              <a:rPr lang="en-US" sz="1100" dirty="0" err="1" smtClean="0">
                <a:solidFill>
                  <a:srgbClr val="C00000"/>
                </a:solidFill>
              </a:rPr>
              <a:t>digunakan</a:t>
            </a:r>
            <a:endParaRPr lang="en-US" sz="1100" dirty="0">
              <a:solidFill>
                <a:srgbClr val="C00000"/>
              </a:solidFill>
            </a:endParaRPr>
          </a:p>
        </p:txBody>
      </p:sp>
    </p:spTree>
    <p:extLst>
      <p:ext uri="{BB962C8B-B14F-4D97-AF65-F5344CB8AC3E}">
        <p14:creationId xmlns:p14="http://schemas.microsoft.com/office/powerpoint/2010/main" xmlns="" val="72722218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2971800" cy="4524315"/>
          </a:xfrm>
          <a:prstGeom prst="rect">
            <a:avLst/>
          </a:prstGeom>
        </p:spPr>
        <p:txBody>
          <a:bodyPr wrap="square">
            <a:spAutoFit/>
          </a:bodyPr>
          <a:lstStyle/>
          <a:p>
            <a:r>
              <a:rPr lang="id-ID" sz="3600" b="1" dirty="0" smtClean="0">
                <a:solidFill>
                  <a:srgbClr val="FF0000"/>
                </a:solidFill>
              </a:rPr>
              <a:t>Pembobotan </a:t>
            </a:r>
            <a:r>
              <a:rPr lang="id-ID" sz="3600" b="1" dirty="0">
                <a:solidFill>
                  <a:srgbClr val="FF0000"/>
                </a:solidFill>
              </a:rPr>
              <a:t>penilaian </a:t>
            </a:r>
            <a:r>
              <a:rPr lang="id-ID" sz="3600" b="1" dirty="0" smtClean="0">
                <a:solidFill>
                  <a:srgbClr val="FF0000"/>
                </a:solidFill>
              </a:rPr>
              <a:t>Uji Kompetensi untuk jenjang: </a:t>
            </a:r>
          </a:p>
          <a:p>
            <a:r>
              <a:rPr lang="id-ID" sz="3600" b="1" dirty="0" smtClean="0">
                <a:solidFill>
                  <a:srgbClr val="002060"/>
                </a:solidFill>
              </a:rPr>
              <a:t>Pemula</a:t>
            </a:r>
            <a:r>
              <a:rPr lang="id-ID" sz="3600" b="1" dirty="0">
                <a:solidFill>
                  <a:srgbClr val="002060"/>
                </a:solidFill>
              </a:rPr>
              <a:t>, </a:t>
            </a:r>
            <a:endParaRPr lang="id-ID" sz="3600" b="1" dirty="0" smtClean="0">
              <a:solidFill>
                <a:srgbClr val="002060"/>
              </a:solidFill>
            </a:endParaRPr>
          </a:p>
          <a:p>
            <a:r>
              <a:rPr lang="id-ID" sz="3600" b="1" dirty="0" smtClean="0">
                <a:solidFill>
                  <a:srgbClr val="002060"/>
                </a:solidFill>
              </a:rPr>
              <a:t>Terampil</a:t>
            </a:r>
            <a:r>
              <a:rPr lang="id-ID" sz="3600" b="1" dirty="0">
                <a:solidFill>
                  <a:srgbClr val="002060"/>
                </a:solidFill>
              </a:rPr>
              <a:t>, </a:t>
            </a:r>
            <a:endParaRPr lang="id-ID" sz="3600" b="1" dirty="0" smtClean="0">
              <a:solidFill>
                <a:srgbClr val="002060"/>
              </a:solidFill>
            </a:endParaRPr>
          </a:p>
          <a:p>
            <a:r>
              <a:rPr lang="id-ID" sz="3600" b="1" dirty="0" smtClean="0">
                <a:solidFill>
                  <a:srgbClr val="002060"/>
                </a:solidFill>
              </a:rPr>
              <a:t>Mahir</a:t>
            </a:r>
            <a:r>
              <a:rPr lang="id-ID" sz="3600" b="1" dirty="0">
                <a:solidFill>
                  <a:srgbClr val="002060"/>
                </a:solidFill>
              </a:rPr>
              <a:t>, dan Penyelia </a:t>
            </a:r>
          </a:p>
        </p:txBody>
      </p:sp>
      <p:sp>
        <p:nvSpPr>
          <p:cNvPr id="3" name="Rectangle 2"/>
          <p:cNvSpPr/>
          <p:nvPr/>
        </p:nvSpPr>
        <p:spPr>
          <a:xfrm>
            <a:off x="3378558" y="4057471"/>
            <a:ext cx="5410200" cy="1200329"/>
          </a:xfrm>
          <a:prstGeom prst="rect">
            <a:avLst/>
          </a:prstGeom>
          <a:solidFill>
            <a:schemeClr val="accent6">
              <a:lumMod val="40000"/>
              <a:lumOff val="60000"/>
            </a:schemeClr>
          </a:solidFill>
        </p:spPr>
        <p:txBody>
          <a:bodyPr wrap="square">
            <a:spAutoFit/>
          </a:bodyPr>
          <a:lstStyle/>
          <a:p>
            <a:r>
              <a:rPr lang="id-ID" sz="3600" b="1" dirty="0" smtClean="0"/>
              <a:t>a</a:t>
            </a:r>
            <a:r>
              <a:rPr lang="id-ID" sz="3600" b="1" dirty="0"/>
              <a:t>. pilihan ganda </a:t>
            </a:r>
            <a:r>
              <a:rPr lang="id-ID" sz="3600" b="1" dirty="0" smtClean="0"/>
              <a:t>: </a:t>
            </a:r>
            <a:r>
              <a:rPr lang="id-ID" sz="3600" b="1" dirty="0"/>
              <a:t>50</a:t>
            </a:r>
            <a:r>
              <a:rPr lang="id-ID" sz="3600" b="1" dirty="0" smtClean="0"/>
              <a:t>% </a:t>
            </a:r>
            <a:endParaRPr lang="id-ID" sz="3600" b="1" dirty="0"/>
          </a:p>
          <a:p>
            <a:r>
              <a:rPr lang="it-IT" sz="3600" b="1" dirty="0"/>
              <a:t>b. wawancara </a:t>
            </a:r>
            <a:r>
              <a:rPr lang="id-ID" sz="3600" b="1" dirty="0" smtClean="0"/>
              <a:t>   :</a:t>
            </a:r>
            <a:r>
              <a:rPr lang="it-IT" sz="3600" b="1" dirty="0" smtClean="0"/>
              <a:t> </a:t>
            </a:r>
            <a:r>
              <a:rPr lang="it-IT" sz="3600" b="1" dirty="0"/>
              <a:t>50</a:t>
            </a:r>
            <a:r>
              <a:rPr lang="it-IT" sz="3600" b="1" dirty="0" smtClean="0"/>
              <a:t>%. </a:t>
            </a:r>
            <a:endParaRPr lang="it-IT" sz="3600" b="1" dirty="0"/>
          </a:p>
        </p:txBody>
      </p:sp>
      <p:sp>
        <p:nvSpPr>
          <p:cNvPr id="4" name="Chevron 3"/>
          <p:cNvSpPr/>
          <p:nvPr/>
        </p:nvSpPr>
        <p:spPr>
          <a:xfrm>
            <a:off x="2590800" y="3733800"/>
            <a:ext cx="762000" cy="1905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102662"/>
            <a:ext cx="5486400" cy="4130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69730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6222" y="-228600"/>
            <a:ext cx="2536378" cy="2536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57200" y="1789093"/>
            <a:ext cx="2971800" cy="954107"/>
          </a:xfrm>
          <a:prstGeom prst="rect">
            <a:avLst/>
          </a:prstGeom>
        </p:spPr>
        <p:txBody>
          <a:bodyPr wrap="square">
            <a:spAutoFit/>
          </a:bodyPr>
          <a:lstStyle/>
          <a:p>
            <a:r>
              <a:rPr lang="id-ID" sz="2800" b="1" dirty="0" smtClean="0">
                <a:solidFill>
                  <a:srgbClr val="002060"/>
                </a:solidFill>
              </a:rPr>
              <a:t>Ahli Pertama</a:t>
            </a:r>
          </a:p>
          <a:p>
            <a:r>
              <a:rPr lang="id-ID" sz="2800" b="1" dirty="0" smtClean="0">
                <a:solidFill>
                  <a:srgbClr val="002060"/>
                </a:solidFill>
              </a:rPr>
              <a:t>Ahli Muda</a:t>
            </a:r>
            <a:endParaRPr lang="id-ID" sz="2800" b="1" dirty="0">
              <a:solidFill>
                <a:srgbClr val="002060"/>
              </a:solidFill>
            </a:endParaRPr>
          </a:p>
        </p:txBody>
      </p:sp>
      <p:sp>
        <p:nvSpPr>
          <p:cNvPr id="3" name="Rectangle 2"/>
          <p:cNvSpPr/>
          <p:nvPr/>
        </p:nvSpPr>
        <p:spPr>
          <a:xfrm>
            <a:off x="3429001" y="1865293"/>
            <a:ext cx="5521818" cy="954107"/>
          </a:xfrm>
          <a:prstGeom prst="rect">
            <a:avLst/>
          </a:prstGeom>
          <a:solidFill>
            <a:schemeClr val="accent6">
              <a:lumMod val="40000"/>
              <a:lumOff val="60000"/>
            </a:schemeClr>
          </a:solidFill>
        </p:spPr>
        <p:txBody>
          <a:bodyPr wrap="square">
            <a:spAutoFit/>
          </a:bodyPr>
          <a:lstStyle/>
          <a:p>
            <a:pPr marL="571500" indent="-571500">
              <a:buFont typeface="Arial" pitchFamily="34" charset="0"/>
              <a:buChar char="•"/>
            </a:pPr>
            <a:r>
              <a:rPr lang="id-ID" sz="2800" b="1" dirty="0" smtClean="0"/>
              <a:t>pilihan </a:t>
            </a:r>
            <a:r>
              <a:rPr lang="id-ID" sz="2800" b="1" dirty="0"/>
              <a:t>ganda </a:t>
            </a:r>
            <a:r>
              <a:rPr lang="id-ID" sz="2800" b="1" dirty="0" smtClean="0"/>
              <a:t>: </a:t>
            </a:r>
            <a:r>
              <a:rPr lang="id-ID" sz="2800" b="1" dirty="0"/>
              <a:t>50</a:t>
            </a:r>
            <a:r>
              <a:rPr lang="id-ID" sz="2800" b="1" dirty="0" smtClean="0"/>
              <a:t>% </a:t>
            </a:r>
            <a:endParaRPr lang="id-ID" sz="2800" b="1" dirty="0"/>
          </a:p>
          <a:p>
            <a:pPr marL="571500" indent="-571500">
              <a:buFont typeface="Arial" pitchFamily="34" charset="0"/>
              <a:buChar char="•"/>
            </a:pPr>
            <a:r>
              <a:rPr lang="it-IT" sz="2800" b="1" dirty="0" smtClean="0"/>
              <a:t>wawancara </a:t>
            </a:r>
            <a:r>
              <a:rPr lang="id-ID" sz="2800" b="1" dirty="0" smtClean="0"/>
              <a:t>   :</a:t>
            </a:r>
            <a:r>
              <a:rPr lang="it-IT" sz="2800" b="1" dirty="0" smtClean="0"/>
              <a:t> </a:t>
            </a:r>
            <a:r>
              <a:rPr lang="it-IT" sz="2800" b="1" dirty="0"/>
              <a:t>50</a:t>
            </a:r>
            <a:r>
              <a:rPr lang="it-IT" sz="2800" b="1" dirty="0" smtClean="0"/>
              <a:t>%. </a:t>
            </a:r>
            <a:endParaRPr lang="it-IT" sz="2800" b="1" dirty="0"/>
          </a:p>
        </p:txBody>
      </p:sp>
      <p:sp>
        <p:nvSpPr>
          <p:cNvPr id="4" name="Chevron 3"/>
          <p:cNvSpPr/>
          <p:nvPr/>
        </p:nvSpPr>
        <p:spPr>
          <a:xfrm>
            <a:off x="2667000" y="1719956"/>
            <a:ext cx="762000" cy="117564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5" name="Rectangle 4"/>
          <p:cNvSpPr/>
          <p:nvPr/>
        </p:nvSpPr>
        <p:spPr>
          <a:xfrm>
            <a:off x="228600" y="152400"/>
            <a:ext cx="8686800" cy="1200329"/>
          </a:xfrm>
          <a:prstGeom prst="rect">
            <a:avLst/>
          </a:prstGeom>
        </p:spPr>
        <p:txBody>
          <a:bodyPr wrap="square">
            <a:spAutoFit/>
          </a:bodyPr>
          <a:lstStyle/>
          <a:p>
            <a:r>
              <a:rPr lang="id-ID" sz="3600" b="1" dirty="0">
                <a:solidFill>
                  <a:srgbClr val="FF0000"/>
                </a:solidFill>
              </a:rPr>
              <a:t>Pembobotan penilaian Uji Kompetensi untuk </a:t>
            </a:r>
            <a:r>
              <a:rPr lang="id-ID" sz="3600" b="1" dirty="0" smtClean="0">
                <a:solidFill>
                  <a:srgbClr val="FF0000"/>
                </a:solidFill>
              </a:rPr>
              <a:t>Jabfung Keahlian: </a:t>
            </a:r>
            <a:endParaRPr lang="id-ID" sz="3600" b="1" dirty="0">
              <a:solidFill>
                <a:srgbClr val="FF0000"/>
              </a:solidFill>
            </a:endParaRPr>
          </a:p>
        </p:txBody>
      </p:sp>
      <p:sp>
        <p:nvSpPr>
          <p:cNvPr id="6" name="Rectangle 5"/>
          <p:cNvSpPr/>
          <p:nvPr/>
        </p:nvSpPr>
        <p:spPr>
          <a:xfrm>
            <a:off x="381000" y="3743980"/>
            <a:ext cx="2971800" cy="584775"/>
          </a:xfrm>
          <a:prstGeom prst="rect">
            <a:avLst/>
          </a:prstGeom>
        </p:spPr>
        <p:txBody>
          <a:bodyPr wrap="square">
            <a:spAutoFit/>
          </a:bodyPr>
          <a:lstStyle/>
          <a:p>
            <a:r>
              <a:rPr lang="id-ID" sz="3200" b="1" dirty="0" smtClean="0">
                <a:solidFill>
                  <a:srgbClr val="002060"/>
                </a:solidFill>
              </a:rPr>
              <a:t>Ahli Madya</a:t>
            </a:r>
          </a:p>
        </p:txBody>
      </p:sp>
      <p:sp>
        <p:nvSpPr>
          <p:cNvPr id="7" name="Rectangle 6"/>
          <p:cNvSpPr/>
          <p:nvPr/>
        </p:nvSpPr>
        <p:spPr>
          <a:xfrm>
            <a:off x="381000" y="5420380"/>
            <a:ext cx="2971800" cy="584775"/>
          </a:xfrm>
          <a:prstGeom prst="rect">
            <a:avLst/>
          </a:prstGeom>
        </p:spPr>
        <p:txBody>
          <a:bodyPr wrap="square">
            <a:spAutoFit/>
          </a:bodyPr>
          <a:lstStyle/>
          <a:p>
            <a:r>
              <a:rPr lang="id-ID" sz="3200" b="1" dirty="0" smtClean="0">
                <a:solidFill>
                  <a:srgbClr val="002060"/>
                </a:solidFill>
              </a:rPr>
              <a:t>Ahli Utama</a:t>
            </a:r>
            <a:endParaRPr lang="id-ID" sz="3200" b="1" dirty="0">
              <a:solidFill>
                <a:srgbClr val="002060"/>
              </a:solidFill>
            </a:endParaRPr>
          </a:p>
        </p:txBody>
      </p:sp>
      <p:sp>
        <p:nvSpPr>
          <p:cNvPr id="8" name="Rectangle 7"/>
          <p:cNvSpPr/>
          <p:nvPr/>
        </p:nvSpPr>
        <p:spPr>
          <a:xfrm>
            <a:off x="3429000" y="3371671"/>
            <a:ext cx="5571186" cy="1200329"/>
          </a:xfrm>
          <a:prstGeom prst="rect">
            <a:avLst/>
          </a:prstGeom>
          <a:solidFill>
            <a:schemeClr val="accent6">
              <a:lumMod val="40000"/>
              <a:lumOff val="60000"/>
            </a:schemeClr>
          </a:solidFill>
        </p:spPr>
        <p:txBody>
          <a:bodyPr wrap="square">
            <a:spAutoFit/>
          </a:bodyPr>
          <a:lstStyle/>
          <a:p>
            <a:pPr marL="571500" indent="-571500">
              <a:buFont typeface="Arial" pitchFamily="34" charset="0"/>
              <a:buChar char="•"/>
            </a:pPr>
            <a:r>
              <a:rPr lang="it-IT" sz="2400" i="1" dirty="0" smtClean="0"/>
              <a:t>essai </a:t>
            </a:r>
            <a:r>
              <a:rPr lang="id-ID" sz="2400" dirty="0" smtClean="0"/>
              <a:t>: </a:t>
            </a:r>
            <a:r>
              <a:rPr lang="it-IT" sz="2400" dirty="0" smtClean="0"/>
              <a:t>30%</a:t>
            </a:r>
            <a:endParaRPr lang="it-IT" sz="2400" dirty="0"/>
          </a:p>
          <a:p>
            <a:pPr marL="571500" indent="-571500">
              <a:buFont typeface="Arial" pitchFamily="34" charset="0"/>
              <a:buChar char="•"/>
            </a:pPr>
            <a:r>
              <a:rPr lang="id-ID" sz="2400" dirty="0" smtClean="0"/>
              <a:t>presentasi </a:t>
            </a:r>
            <a:r>
              <a:rPr lang="id-ID" sz="2400" dirty="0"/>
              <a:t>makalah </a:t>
            </a:r>
            <a:r>
              <a:rPr lang="id-ID" sz="2400" dirty="0" smtClean="0"/>
              <a:t>: </a:t>
            </a:r>
            <a:r>
              <a:rPr lang="id-ID" sz="2400" dirty="0"/>
              <a:t>30% </a:t>
            </a:r>
          </a:p>
          <a:p>
            <a:pPr marL="571500" indent="-571500">
              <a:buFont typeface="Arial" pitchFamily="34" charset="0"/>
              <a:buChar char="•"/>
            </a:pPr>
            <a:r>
              <a:rPr lang="id-ID" sz="2400" dirty="0" smtClean="0"/>
              <a:t>diskusi </a:t>
            </a:r>
            <a:r>
              <a:rPr lang="id-ID" sz="2400" dirty="0"/>
              <a:t>pemecahan masalah </a:t>
            </a:r>
            <a:r>
              <a:rPr lang="id-ID" sz="2400" dirty="0" smtClean="0"/>
              <a:t>: </a:t>
            </a:r>
            <a:r>
              <a:rPr lang="id-ID" sz="2400" dirty="0"/>
              <a:t>40</a:t>
            </a:r>
            <a:r>
              <a:rPr lang="id-ID" sz="2400" dirty="0" smtClean="0"/>
              <a:t>%</a:t>
            </a:r>
            <a:endParaRPr lang="id-ID" sz="2400" dirty="0"/>
          </a:p>
        </p:txBody>
      </p:sp>
      <p:sp>
        <p:nvSpPr>
          <p:cNvPr id="9" name="Rectangle 8"/>
          <p:cNvSpPr/>
          <p:nvPr/>
        </p:nvSpPr>
        <p:spPr>
          <a:xfrm>
            <a:off x="3429000" y="5068669"/>
            <a:ext cx="5601237" cy="1200329"/>
          </a:xfrm>
          <a:prstGeom prst="rect">
            <a:avLst/>
          </a:prstGeom>
          <a:solidFill>
            <a:schemeClr val="accent6">
              <a:lumMod val="40000"/>
              <a:lumOff val="60000"/>
            </a:schemeClr>
          </a:solidFill>
        </p:spPr>
        <p:txBody>
          <a:bodyPr wrap="square">
            <a:spAutoFit/>
          </a:bodyPr>
          <a:lstStyle/>
          <a:p>
            <a:pPr marL="342900" indent="-342900">
              <a:buFont typeface="Arial" pitchFamily="34" charset="0"/>
              <a:buChar char="•"/>
            </a:pPr>
            <a:r>
              <a:rPr lang="id-ID" sz="2400" dirty="0" smtClean="0"/>
              <a:t>presentasi </a:t>
            </a:r>
            <a:r>
              <a:rPr lang="id-ID" sz="2400" dirty="0"/>
              <a:t>makalah </a:t>
            </a:r>
            <a:r>
              <a:rPr lang="id-ID" sz="2400" dirty="0" smtClean="0"/>
              <a:t>: </a:t>
            </a:r>
            <a:r>
              <a:rPr lang="id-ID" sz="2400" dirty="0"/>
              <a:t>20% </a:t>
            </a:r>
            <a:r>
              <a:rPr lang="sv-SE" sz="2400" dirty="0" smtClean="0"/>
              <a:t>2</a:t>
            </a:r>
            <a:r>
              <a:rPr lang="sv-SE" sz="2400" dirty="0"/>
              <a:t>) diskusi pemecahan </a:t>
            </a:r>
            <a:r>
              <a:rPr lang="id-ID" sz="2400" dirty="0" smtClean="0"/>
              <a:t>:</a:t>
            </a:r>
            <a:r>
              <a:rPr lang="sv-SE" sz="2400" dirty="0" smtClean="0"/>
              <a:t> </a:t>
            </a:r>
            <a:r>
              <a:rPr lang="sv-SE" sz="2400" dirty="0"/>
              <a:t>sebanyak 40</a:t>
            </a:r>
            <a:r>
              <a:rPr lang="sv-SE" sz="2400" dirty="0" smtClean="0"/>
              <a:t>%</a:t>
            </a:r>
            <a:endParaRPr lang="id-ID" sz="2400" dirty="0"/>
          </a:p>
          <a:p>
            <a:pPr marL="342900" indent="-342900">
              <a:buFont typeface="Arial" pitchFamily="34" charset="0"/>
              <a:buChar char="•"/>
            </a:pPr>
            <a:r>
              <a:rPr lang="sv-SE" sz="2400" dirty="0" smtClean="0"/>
              <a:t>rekomendasi </a:t>
            </a:r>
            <a:r>
              <a:rPr lang="sv-SE" sz="2400" dirty="0"/>
              <a:t>pemecahan masalah </a:t>
            </a:r>
            <a:r>
              <a:rPr lang="id-ID" sz="2400" dirty="0" smtClean="0"/>
              <a:t>:</a:t>
            </a:r>
            <a:r>
              <a:rPr lang="sv-SE" sz="2400" dirty="0" smtClean="0"/>
              <a:t> </a:t>
            </a:r>
            <a:r>
              <a:rPr lang="sv-SE" sz="2400" dirty="0"/>
              <a:t>40</a:t>
            </a:r>
            <a:r>
              <a:rPr lang="sv-SE" sz="2400" dirty="0" smtClean="0"/>
              <a:t>%</a:t>
            </a:r>
            <a:endParaRPr lang="id-ID" sz="2400" dirty="0"/>
          </a:p>
        </p:txBody>
      </p:sp>
      <p:sp>
        <p:nvSpPr>
          <p:cNvPr id="10" name="Chevron 9"/>
          <p:cNvSpPr/>
          <p:nvPr/>
        </p:nvSpPr>
        <p:spPr>
          <a:xfrm>
            <a:off x="2590800" y="3396356"/>
            <a:ext cx="762000" cy="117564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1" name="Chevron 10"/>
          <p:cNvSpPr/>
          <p:nvPr/>
        </p:nvSpPr>
        <p:spPr>
          <a:xfrm>
            <a:off x="2532845" y="5068669"/>
            <a:ext cx="762000" cy="117564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xmlns="" val="16843070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028343"/>
            <a:ext cx="7772400" cy="6093976"/>
          </a:xfrm>
          <a:prstGeom prst="rect">
            <a:avLst/>
          </a:prstGeom>
        </p:spPr>
        <p:txBody>
          <a:bodyPr wrap="square">
            <a:spAutoFit/>
          </a:bodyPr>
          <a:lstStyle/>
          <a:p>
            <a:pPr marL="285750" indent="-285750">
              <a:buFont typeface="Arial" pitchFamily="34" charset="0"/>
              <a:buChar char="•"/>
            </a:pPr>
            <a:r>
              <a:rPr lang="id-ID" sz="2400" dirty="0" smtClean="0"/>
              <a:t>Peserta </a:t>
            </a:r>
            <a:r>
              <a:rPr lang="id-ID" sz="2400" dirty="0"/>
              <a:t>Uji Kompetensi dinyatakan lulus jika memperoleh nilai kumulatif paling kurang 76 (tujuh puluh enam). </a:t>
            </a:r>
          </a:p>
          <a:p>
            <a:pPr marL="285750" indent="-285750">
              <a:buFont typeface="Arial" pitchFamily="34" charset="0"/>
              <a:buChar char="•"/>
            </a:pPr>
            <a:r>
              <a:rPr lang="id-ID" sz="2400" dirty="0" smtClean="0"/>
              <a:t>Hasil </a:t>
            </a:r>
            <a:r>
              <a:rPr lang="id-ID" sz="2400" dirty="0"/>
              <a:t>Uji Kompetensi ditetapkan melalui sidang pleno Tim Penguji. </a:t>
            </a:r>
          </a:p>
          <a:p>
            <a:pPr marL="285750" indent="-285750">
              <a:buFont typeface="Arial" pitchFamily="34" charset="0"/>
              <a:buChar char="•"/>
            </a:pPr>
            <a:r>
              <a:rPr lang="id-ID" sz="2400" dirty="0" smtClean="0"/>
              <a:t>Tim </a:t>
            </a:r>
            <a:r>
              <a:rPr lang="id-ID" sz="2400" dirty="0"/>
              <a:t>Penguji menyampaikan laporan hasil Uji Kompetensi kepada Pejabat </a:t>
            </a:r>
            <a:r>
              <a:rPr lang="id-ID" sz="2400" dirty="0" smtClean="0"/>
              <a:t>Penetap Uji Kompetensi untuk </a:t>
            </a:r>
            <a:r>
              <a:rPr lang="id-ID" sz="2400" dirty="0"/>
              <a:t>ditetapkan dengan tembusan disampaikan kepada Biro Organisasi dan Kepegawaian. </a:t>
            </a:r>
          </a:p>
          <a:p>
            <a:pPr marL="285750" indent="-285750">
              <a:buFont typeface="Arial" pitchFamily="34" charset="0"/>
              <a:buChar char="•"/>
            </a:pPr>
            <a:r>
              <a:rPr lang="id-ID" sz="2400" dirty="0" smtClean="0"/>
              <a:t>Hasil </a:t>
            </a:r>
            <a:r>
              <a:rPr lang="id-ID" sz="2400" dirty="0"/>
              <a:t>Uji Kompetensi diumumkan melalui </a:t>
            </a:r>
            <a:r>
              <a:rPr lang="id-ID" sz="2400" i="1" dirty="0"/>
              <a:t>website www.pertanian.go.id </a:t>
            </a:r>
            <a:r>
              <a:rPr lang="id-ID" sz="2400" dirty="0" smtClean="0"/>
              <a:t>dan </a:t>
            </a:r>
            <a:r>
              <a:rPr lang="id-ID" sz="2400" dirty="0"/>
              <a:t>disampaikan secara tertulis kepada unit kerja pengusul. </a:t>
            </a:r>
            <a:endParaRPr lang="id-ID" sz="2400" dirty="0" smtClean="0"/>
          </a:p>
          <a:p>
            <a:pPr marL="285750" indent="-285750">
              <a:buFont typeface="Arial" pitchFamily="34" charset="0"/>
              <a:buChar char="•"/>
            </a:pPr>
            <a:r>
              <a:rPr lang="sv-SE" sz="2400" dirty="0" smtClean="0"/>
              <a:t>Penetapan </a:t>
            </a:r>
            <a:r>
              <a:rPr lang="id-ID" sz="2400" dirty="0" smtClean="0"/>
              <a:t>Hasil Uji Kompetensi</a:t>
            </a:r>
            <a:r>
              <a:rPr lang="sv-SE" sz="2400" dirty="0" smtClean="0"/>
              <a:t> </a:t>
            </a:r>
            <a:r>
              <a:rPr lang="sv-SE" sz="2400" dirty="0"/>
              <a:t>diterbitkan dalam bentuk surat keterangan lulus Uji </a:t>
            </a:r>
            <a:r>
              <a:rPr lang="sv-SE" sz="2400" dirty="0" smtClean="0"/>
              <a:t>Kompetensi</a:t>
            </a:r>
            <a:r>
              <a:rPr lang="id-ID" sz="2400" dirty="0" smtClean="0"/>
              <a:t>  </a:t>
            </a:r>
            <a:r>
              <a:rPr lang="id-ID" sz="2400" dirty="0" smtClean="0">
                <a:sym typeface="Wingdings" pitchFamily="2" charset="2"/>
              </a:rPr>
              <a:t></a:t>
            </a:r>
            <a:r>
              <a:rPr lang="sv-SE" sz="2400" dirty="0" smtClean="0"/>
              <a:t> </a:t>
            </a:r>
            <a:r>
              <a:rPr lang="id-ID" dirty="0" smtClean="0"/>
              <a:t>disampaikan </a:t>
            </a:r>
            <a:r>
              <a:rPr lang="id-ID" dirty="0"/>
              <a:t>kepada Sekretaris Direktorat Jenderal/Badan untuk PNS di lingkungan Kementerian Pertanian atau Kepala </a:t>
            </a:r>
            <a:r>
              <a:rPr lang="id-ID" dirty="0" smtClean="0"/>
              <a:t>BKD </a:t>
            </a:r>
            <a:r>
              <a:rPr lang="id-ID" dirty="0"/>
              <a:t>provinsi/kabupaten/kota untuk PNS di lingkungan pemerintah daerah provinsi/ kabupaten/kota. </a:t>
            </a:r>
          </a:p>
          <a:p>
            <a:pPr marL="285750" indent="-285750">
              <a:buFont typeface="Arial" pitchFamily="34" charset="0"/>
              <a:buChar char="•"/>
            </a:pPr>
            <a:endParaRPr lang="sv-SE" sz="2400" dirty="0"/>
          </a:p>
        </p:txBody>
      </p:sp>
      <p:sp>
        <p:nvSpPr>
          <p:cNvPr id="4" name="TextBox 3"/>
          <p:cNvSpPr txBox="1"/>
          <p:nvPr/>
        </p:nvSpPr>
        <p:spPr>
          <a:xfrm>
            <a:off x="2895600" y="228600"/>
            <a:ext cx="4100418" cy="584775"/>
          </a:xfrm>
          <a:prstGeom prst="rect">
            <a:avLst/>
          </a:prstGeom>
          <a:noFill/>
        </p:spPr>
        <p:txBody>
          <a:bodyPr wrap="none" rtlCol="0">
            <a:spAutoFit/>
          </a:bodyPr>
          <a:lstStyle/>
          <a:p>
            <a:r>
              <a:rPr lang="id-ID" sz="3200" b="1" dirty="0" smtClean="0">
                <a:solidFill>
                  <a:srgbClr val="00B050"/>
                </a:solidFill>
              </a:rPr>
              <a:t>HASIL</a:t>
            </a:r>
            <a:r>
              <a:rPr lang="id-ID" sz="3200" b="1" dirty="0" smtClean="0">
                <a:solidFill>
                  <a:srgbClr val="C00000"/>
                </a:solidFill>
              </a:rPr>
              <a:t> UJI KOMPETENSI</a:t>
            </a:r>
            <a:endParaRPr lang="id-ID" sz="3200" b="1" dirty="0">
              <a:solidFill>
                <a:srgbClr val="C00000"/>
              </a:solidFill>
            </a:endParaRPr>
          </a:p>
        </p:txBody>
      </p:sp>
    </p:spTree>
    <p:extLst>
      <p:ext uri="{BB962C8B-B14F-4D97-AF65-F5344CB8AC3E}">
        <p14:creationId xmlns:p14="http://schemas.microsoft.com/office/powerpoint/2010/main" xmlns="" val="32104347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2561710">
            <a:off x="326928" y="4829175"/>
            <a:ext cx="2141336"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62000" y="381000"/>
            <a:ext cx="7848600" cy="830997"/>
          </a:xfrm>
          <a:prstGeom prst="rect">
            <a:avLst/>
          </a:prstGeom>
        </p:spPr>
        <p:txBody>
          <a:bodyPr wrap="square">
            <a:spAutoFit/>
          </a:bodyPr>
          <a:lstStyle/>
          <a:p>
            <a:r>
              <a:rPr lang="id-ID" sz="2400" dirty="0"/>
              <a:t>Penetapan peserta Uji Kompetensi sampai dengan penetapan hasil Uji Kompetensi paling lambat </a:t>
            </a:r>
            <a:r>
              <a:rPr lang="id-ID" sz="2400" dirty="0">
                <a:solidFill>
                  <a:srgbClr val="C00000"/>
                </a:solidFill>
              </a:rPr>
              <a:t>2 (dua) bulan. </a:t>
            </a:r>
          </a:p>
        </p:txBody>
      </p:sp>
      <p:sp>
        <p:nvSpPr>
          <p:cNvPr id="3" name="Rectangle 2"/>
          <p:cNvSpPr/>
          <p:nvPr/>
        </p:nvSpPr>
        <p:spPr>
          <a:xfrm>
            <a:off x="1295400" y="2667000"/>
            <a:ext cx="7696200" cy="830997"/>
          </a:xfrm>
          <a:prstGeom prst="rect">
            <a:avLst/>
          </a:prstGeom>
        </p:spPr>
        <p:txBody>
          <a:bodyPr wrap="square">
            <a:spAutoFit/>
          </a:bodyPr>
          <a:lstStyle/>
          <a:p>
            <a:r>
              <a:rPr lang="id-ID" sz="2400" dirty="0" smtClean="0"/>
              <a:t>Surat </a:t>
            </a:r>
            <a:r>
              <a:rPr lang="id-ID" sz="2400" dirty="0"/>
              <a:t>keterangan lulus Uji Kompetensi berlaku sejak tanggal ditetapkan sampai dengan tanggal </a:t>
            </a:r>
            <a:r>
              <a:rPr lang="id-ID" sz="2400" dirty="0">
                <a:solidFill>
                  <a:srgbClr val="C00000"/>
                </a:solidFill>
              </a:rPr>
              <a:t>31 Desember 2018. </a:t>
            </a:r>
          </a:p>
        </p:txBody>
      </p:sp>
      <p:sp>
        <p:nvSpPr>
          <p:cNvPr id="4" name="Rectangle 3"/>
          <p:cNvSpPr/>
          <p:nvPr/>
        </p:nvSpPr>
        <p:spPr>
          <a:xfrm>
            <a:off x="2285999" y="5200471"/>
            <a:ext cx="6629399" cy="1200329"/>
          </a:xfrm>
          <a:prstGeom prst="rect">
            <a:avLst/>
          </a:prstGeom>
        </p:spPr>
        <p:txBody>
          <a:bodyPr wrap="square">
            <a:spAutoFit/>
          </a:bodyPr>
          <a:lstStyle/>
          <a:p>
            <a:r>
              <a:rPr lang="id-ID" sz="2400" dirty="0" smtClean="0"/>
              <a:t>Surat </a:t>
            </a:r>
            <a:r>
              <a:rPr lang="id-ID" sz="2400" dirty="0"/>
              <a:t>keterangan hasil Uji Kompetensi </a:t>
            </a:r>
            <a:r>
              <a:rPr lang="id-ID" sz="2400" dirty="0" smtClean="0"/>
              <a:t>digunakan </a:t>
            </a:r>
            <a:r>
              <a:rPr lang="id-ID" sz="2400" dirty="0"/>
              <a:t>sebagai </a:t>
            </a:r>
            <a:r>
              <a:rPr lang="id-ID" sz="2400" dirty="0">
                <a:solidFill>
                  <a:srgbClr val="C00000"/>
                </a:solidFill>
              </a:rPr>
              <a:t>dasar pengangkatan </a:t>
            </a:r>
            <a:r>
              <a:rPr lang="id-ID" sz="2400" dirty="0"/>
              <a:t>dalam Jabatan Fungsional melalui Penyesuaian/</a:t>
            </a:r>
            <a:r>
              <a:rPr lang="id-ID" sz="2400" i="1" dirty="0"/>
              <a:t>Inpassing</a:t>
            </a:r>
            <a:r>
              <a:rPr lang="id-ID" sz="2400" dirty="0"/>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76400" y="1111452"/>
            <a:ext cx="1971675" cy="147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86200" y="3590746"/>
            <a:ext cx="283845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16504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533400"/>
            <a:ext cx="6324600" cy="9821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2842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694325"/>
            <a:ext cx="7010400" cy="3477875"/>
          </a:xfrm>
          <a:prstGeom prst="rect">
            <a:avLst/>
          </a:prstGeom>
        </p:spPr>
        <p:txBody>
          <a:bodyPr wrap="square">
            <a:spAutoFit/>
          </a:bodyPr>
          <a:lstStyle/>
          <a:p>
            <a:pPr algn="ctr"/>
            <a:r>
              <a:rPr lang="en-US" sz="4400" dirty="0" err="1" smtClean="0"/>
              <a:t>Pengangkatan</a:t>
            </a:r>
            <a:r>
              <a:rPr lang="en-US" sz="4400" dirty="0" smtClean="0"/>
              <a:t> </a:t>
            </a:r>
            <a:r>
              <a:rPr lang="en-US" sz="4400" dirty="0" err="1" smtClean="0"/>
              <a:t>Pegawai</a:t>
            </a:r>
            <a:r>
              <a:rPr lang="en-US" sz="4400" dirty="0" smtClean="0"/>
              <a:t> </a:t>
            </a:r>
            <a:r>
              <a:rPr lang="en-US" sz="4400" dirty="0" err="1" smtClean="0"/>
              <a:t>Negeri</a:t>
            </a:r>
            <a:r>
              <a:rPr lang="en-US" sz="4400" dirty="0" smtClean="0"/>
              <a:t> </a:t>
            </a:r>
            <a:r>
              <a:rPr lang="en-US" sz="4400" dirty="0" err="1" smtClean="0"/>
              <a:t>Sipil</a:t>
            </a:r>
            <a:r>
              <a:rPr lang="en-US" sz="4400" dirty="0" smtClean="0"/>
              <a:t> </a:t>
            </a:r>
            <a:r>
              <a:rPr lang="en-US" sz="4400" dirty="0" err="1" smtClean="0"/>
              <a:t>dalam</a:t>
            </a:r>
            <a:r>
              <a:rPr lang="en-US" sz="4400" dirty="0" smtClean="0"/>
              <a:t> </a:t>
            </a:r>
            <a:r>
              <a:rPr lang="en-US" sz="4400" dirty="0" err="1" smtClean="0"/>
              <a:t>Jabatan</a:t>
            </a:r>
            <a:r>
              <a:rPr lang="en-US" sz="4400" dirty="0" smtClean="0"/>
              <a:t> </a:t>
            </a:r>
            <a:r>
              <a:rPr lang="en-US" sz="4400" dirty="0" err="1" smtClean="0"/>
              <a:t>Fungsional</a:t>
            </a:r>
            <a:r>
              <a:rPr lang="en-US" sz="4400" dirty="0" smtClean="0"/>
              <a:t> </a:t>
            </a:r>
            <a:r>
              <a:rPr lang="en-US" sz="4400" dirty="0" err="1" smtClean="0"/>
              <a:t>berdasarkan</a:t>
            </a:r>
            <a:r>
              <a:rPr lang="en-US" sz="4400" dirty="0" smtClean="0"/>
              <a:t> </a:t>
            </a:r>
            <a:r>
              <a:rPr lang="en-US" sz="4400" b="1" dirty="0" err="1" smtClean="0">
                <a:solidFill>
                  <a:srgbClr val="C00000"/>
                </a:solidFill>
              </a:rPr>
              <a:t>angka</a:t>
            </a:r>
            <a:r>
              <a:rPr lang="en-US" sz="4400" b="1" dirty="0" smtClean="0">
                <a:solidFill>
                  <a:srgbClr val="C00000"/>
                </a:solidFill>
              </a:rPr>
              <a:t> </a:t>
            </a:r>
            <a:r>
              <a:rPr lang="en-US" sz="4400" b="1" dirty="0" err="1" smtClean="0">
                <a:solidFill>
                  <a:srgbClr val="C00000"/>
                </a:solidFill>
              </a:rPr>
              <a:t>kredit</a:t>
            </a:r>
            <a:r>
              <a:rPr lang="en-US" sz="4400" b="1" dirty="0" smtClean="0">
                <a:solidFill>
                  <a:srgbClr val="C00000"/>
                </a:solidFill>
              </a:rPr>
              <a:t> </a:t>
            </a:r>
            <a:r>
              <a:rPr lang="en-US" sz="4400" b="1" dirty="0" err="1" smtClean="0">
                <a:solidFill>
                  <a:srgbClr val="C00000"/>
                </a:solidFill>
              </a:rPr>
              <a:t>kumulatif</a:t>
            </a:r>
            <a:r>
              <a:rPr lang="en-US" sz="4400" b="1" dirty="0" smtClean="0">
                <a:solidFill>
                  <a:srgbClr val="C00000"/>
                </a:solidFill>
              </a:rPr>
              <a:t> </a:t>
            </a:r>
          </a:p>
          <a:p>
            <a:pPr algn="ctr"/>
            <a:r>
              <a:rPr lang="en-US" sz="4400" dirty="0" err="1" smtClean="0"/>
              <a:t>untuk</a:t>
            </a:r>
            <a:r>
              <a:rPr lang="en-US" sz="4400" dirty="0" smtClean="0"/>
              <a:t> </a:t>
            </a:r>
            <a:r>
              <a:rPr lang="en-US" sz="4400" dirty="0" err="1" smtClean="0"/>
              <a:t>Penyesuaian</a:t>
            </a:r>
            <a:r>
              <a:rPr lang="en-US" sz="4400" dirty="0" smtClean="0"/>
              <a:t>/</a:t>
            </a:r>
            <a:r>
              <a:rPr lang="en-US" sz="4400" dirty="0" err="1" smtClean="0"/>
              <a:t>Inpassing</a:t>
            </a:r>
            <a:r>
              <a:rPr lang="en-US" sz="4400" dirty="0" smtClean="0"/>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76200"/>
            <a:ext cx="4267200" cy="2650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6136" y="-10350"/>
            <a:ext cx="3528392" cy="2657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762000" y="368818"/>
            <a:ext cx="5394176" cy="1331990"/>
          </a:xfrm>
        </p:spPr>
        <p:txBody>
          <a:bodyPr>
            <a:normAutofit fontScale="90000"/>
          </a:bodyPr>
          <a:lstStyle/>
          <a:p>
            <a:r>
              <a:rPr lang="id-ID" b="1" dirty="0"/>
              <a:t/>
            </a:r>
            <a:br>
              <a:rPr lang="id-ID" b="1" dirty="0"/>
            </a:br>
            <a:r>
              <a:rPr lang="id-ID" b="1" dirty="0" smtClean="0">
                <a:solidFill>
                  <a:srgbClr val="C00000"/>
                </a:solidFill>
              </a:rPr>
              <a:t>SYARAT PROMOSI</a:t>
            </a:r>
            <a:r>
              <a:rPr lang="id-ID" b="1" dirty="0" smtClean="0"/>
              <a:t/>
            </a:r>
            <a:br>
              <a:rPr lang="id-ID" b="1" dirty="0" smtClean="0"/>
            </a:br>
            <a:r>
              <a:rPr lang="id-ID" sz="2700" b="1" dirty="0" smtClean="0"/>
              <a:t>harus </a:t>
            </a:r>
            <a:r>
              <a:rPr lang="id-ID" sz="2700" b="1" dirty="0"/>
              <a:t>mempertimbangkan ketersediaan lowongan kebutuhan untuk JF yang akan diduduki. </a:t>
            </a:r>
            <a:br>
              <a:rPr lang="id-ID" sz="2700" b="1" dirty="0"/>
            </a:br>
            <a:endParaRPr lang="id-ID" b="1" dirty="0"/>
          </a:p>
        </p:txBody>
      </p:sp>
      <p:sp>
        <p:nvSpPr>
          <p:cNvPr id="3" name="Content Placeholder 2"/>
          <p:cNvSpPr>
            <a:spLocks noGrp="1"/>
          </p:cNvSpPr>
          <p:nvPr>
            <p:ph idx="1"/>
          </p:nvPr>
        </p:nvSpPr>
        <p:spPr/>
        <p:txBody>
          <a:bodyPr>
            <a:normAutofit fontScale="92500" lnSpcReduction="10000"/>
          </a:bodyPr>
          <a:lstStyle/>
          <a:p>
            <a:endParaRPr lang="id-ID" dirty="0"/>
          </a:p>
          <a:p>
            <a:endParaRPr lang="id-ID" dirty="0"/>
          </a:p>
          <a:p>
            <a:r>
              <a:rPr lang="id-ID" dirty="0"/>
              <a:t>mengikuti dan lulus uji Kompetensi Teknis, Kompetensi Manajerial, dan Kompetensi Sosial Kultural sesuai standar kompetensi yang telah disusun oleh instansi pembina; </a:t>
            </a:r>
          </a:p>
          <a:p>
            <a:r>
              <a:rPr lang="id-ID" dirty="0" smtClean="0"/>
              <a:t>nilai </a:t>
            </a:r>
            <a:r>
              <a:rPr lang="id-ID" dirty="0"/>
              <a:t>prestasi kerja paling sedikit bernilai baik dalam 2 (dua) tahun terakhir; dan </a:t>
            </a:r>
          </a:p>
          <a:p>
            <a:r>
              <a:rPr lang="id-ID" dirty="0" smtClean="0"/>
              <a:t>syarat </a:t>
            </a:r>
            <a:r>
              <a:rPr lang="id-ID" dirty="0"/>
              <a:t>lainnya yang ditetapkan oleh </a:t>
            </a:r>
            <a:r>
              <a:rPr lang="id-ID" dirty="0" smtClean="0"/>
              <a:t>Men</a:t>
            </a:r>
            <a:r>
              <a:rPr lang="en-US" dirty="0" smtClean="0"/>
              <a:t>PANRB</a:t>
            </a:r>
            <a:r>
              <a:rPr lang="id-ID" dirty="0" smtClean="0"/>
              <a:t>. </a:t>
            </a:r>
            <a:endParaRPr lang="id-ID" dirty="0"/>
          </a:p>
          <a:p>
            <a:endParaRPr lang="id-ID" dirty="0"/>
          </a:p>
        </p:txBody>
      </p:sp>
    </p:spTree>
    <p:extLst>
      <p:ext uri="{BB962C8B-B14F-4D97-AF65-F5344CB8AC3E}">
        <p14:creationId xmlns:p14="http://schemas.microsoft.com/office/powerpoint/2010/main" xmlns="" val="176689738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2120" y="908720"/>
            <a:ext cx="3238500" cy="3238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533400" y="274638"/>
            <a:ext cx="8229600" cy="1143000"/>
          </a:xfrm>
        </p:spPr>
        <p:txBody>
          <a:bodyPr>
            <a:normAutofit fontScale="90000"/>
          </a:bodyPr>
          <a:lstStyle/>
          <a:p>
            <a:r>
              <a:rPr lang="id-ID" b="1" dirty="0" smtClean="0">
                <a:solidFill>
                  <a:srgbClr val="C00000"/>
                </a:solidFill>
              </a:rPr>
              <a:t>TATA CARA </a:t>
            </a:r>
            <a:br>
              <a:rPr lang="id-ID" b="1" dirty="0" smtClean="0">
                <a:solidFill>
                  <a:srgbClr val="C00000"/>
                </a:solidFill>
              </a:rPr>
            </a:br>
            <a:r>
              <a:rPr lang="id-ID" b="1" dirty="0" smtClean="0">
                <a:solidFill>
                  <a:srgbClr val="C00000"/>
                </a:solidFill>
              </a:rPr>
              <a:t>PENGANGKATAN PERTAMA</a:t>
            </a:r>
            <a:endParaRPr lang="id-ID" b="1" dirty="0">
              <a:solidFill>
                <a:srgbClr val="C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3570232"/>
            <a:ext cx="5517072" cy="2758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83568" y="1628800"/>
            <a:ext cx="4572000" cy="2677656"/>
          </a:xfrm>
          <a:prstGeom prst="rect">
            <a:avLst/>
          </a:prstGeom>
        </p:spPr>
        <p:txBody>
          <a:bodyPr>
            <a:spAutoFit/>
          </a:bodyPr>
          <a:lstStyle/>
          <a:p>
            <a:r>
              <a:rPr lang="id-ID" sz="2400" dirty="0" smtClean="0"/>
              <a:t>PyB </a:t>
            </a:r>
            <a:r>
              <a:rPr lang="id-ID" sz="2400" dirty="0"/>
              <a:t>mengusulkan pengangkatan pertama PNS dalam JF kepada PPK untuk: </a:t>
            </a:r>
          </a:p>
          <a:p>
            <a:r>
              <a:rPr lang="id-ID" sz="2400" dirty="0"/>
              <a:t>a. JF ahli pertama; </a:t>
            </a:r>
          </a:p>
          <a:p>
            <a:r>
              <a:rPr lang="id-ID" sz="2400" dirty="0"/>
              <a:t>b. JF ahli muda; </a:t>
            </a:r>
          </a:p>
          <a:p>
            <a:r>
              <a:rPr lang="id-ID" sz="2400" dirty="0"/>
              <a:t>c. JF pemula; dan </a:t>
            </a:r>
          </a:p>
          <a:p>
            <a:r>
              <a:rPr lang="id-ID" sz="2400" dirty="0"/>
              <a:t>d. JF terampil. </a:t>
            </a:r>
          </a:p>
        </p:txBody>
      </p:sp>
      <p:sp>
        <p:nvSpPr>
          <p:cNvPr id="5" name="TextBox 4"/>
          <p:cNvSpPr txBox="1"/>
          <p:nvPr/>
        </p:nvSpPr>
        <p:spPr>
          <a:xfrm>
            <a:off x="2043624" y="6088559"/>
            <a:ext cx="1072025" cy="769441"/>
          </a:xfrm>
          <a:prstGeom prst="rect">
            <a:avLst/>
          </a:prstGeom>
          <a:noFill/>
        </p:spPr>
        <p:txBody>
          <a:bodyPr wrap="none" rtlCol="0">
            <a:spAutoFit/>
          </a:bodyPr>
          <a:lstStyle/>
          <a:p>
            <a:r>
              <a:rPr lang="id-ID" sz="4400" b="1" dirty="0" smtClean="0">
                <a:solidFill>
                  <a:srgbClr val="C00000"/>
                </a:solidFill>
              </a:rPr>
              <a:t>PyB</a:t>
            </a:r>
            <a:endParaRPr lang="id-ID" sz="4400" b="1" dirty="0">
              <a:solidFill>
                <a:srgbClr val="C00000"/>
              </a:solidFill>
            </a:endParaRPr>
          </a:p>
        </p:txBody>
      </p:sp>
      <p:sp>
        <p:nvSpPr>
          <p:cNvPr id="8" name="TextBox 7"/>
          <p:cNvSpPr txBox="1"/>
          <p:nvPr/>
        </p:nvSpPr>
        <p:spPr>
          <a:xfrm>
            <a:off x="6735357" y="4218958"/>
            <a:ext cx="1093569" cy="769441"/>
          </a:xfrm>
          <a:prstGeom prst="rect">
            <a:avLst/>
          </a:prstGeom>
          <a:noFill/>
        </p:spPr>
        <p:txBody>
          <a:bodyPr wrap="none" rtlCol="0">
            <a:spAutoFit/>
          </a:bodyPr>
          <a:lstStyle/>
          <a:p>
            <a:r>
              <a:rPr lang="id-ID" sz="4400" b="1" dirty="0" smtClean="0">
                <a:solidFill>
                  <a:srgbClr val="C00000"/>
                </a:solidFill>
              </a:rPr>
              <a:t>PPK</a:t>
            </a:r>
            <a:endParaRPr lang="id-ID" sz="4400" b="1" dirty="0">
              <a:solidFill>
                <a:srgbClr val="C00000"/>
              </a:solidFill>
            </a:endParaRPr>
          </a:p>
        </p:txBody>
      </p:sp>
      <p:sp>
        <p:nvSpPr>
          <p:cNvPr id="6" name="Rectangle 5"/>
          <p:cNvSpPr/>
          <p:nvPr/>
        </p:nvSpPr>
        <p:spPr>
          <a:xfrm>
            <a:off x="6336136" y="4869160"/>
            <a:ext cx="2700360" cy="1815882"/>
          </a:xfrm>
          <a:prstGeom prst="rect">
            <a:avLst/>
          </a:prstGeom>
        </p:spPr>
        <p:txBody>
          <a:bodyPr wrap="square">
            <a:spAutoFit/>
          </a:bodyPr>
          <a:lstStyle/>
          <a:p>
            <a:r>
              <a:rPr lang="nn-NO" sz="2800" dirty="0" smtClean="0"/>
              <a:t>Pengangkatan </a:t>
            </a:r>
            <a:r>
              <a:rPr lang="nn-NO" sz="2800" dirty="0"/>
              <a:t>pertama dalam JF </a:t>
            </a:r>
            <a:r>
              <a:rPr lang="nn-NO" sz="2800" dirty="0" smtClean="0"/>
              <a:t>ditetapkan </a:t>
            </a:r>
            <a:r>
              <a:rPr lang="nn-NO" sz="2800" dirty="0"/>
              <a:t>oleh PPK. </a:t>
            </a:r>
          </a:p>
        </p:txBody>
      </p:sp>
    </p:spTree>
    <p:extLst>
      <p:ext uri="{BB962C8B-B14F-4D97-AF65-F5344CB8AC3E}">
        <p14:creationId xmlns:p14="http://schemas.microsoft.com/office/powerpoint/2010/main" xmlns="" val="264599864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203506" y="4120646"/>
            <a:ext cx="2176806" cy="2176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251" y="4746038"/>
            <a:ext cx="5184576" cy="2244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148064" y="1740726"/>
            <a:ext cx="2176806" cy="2176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id-ID" b="1" dirty="0" smtClean="0">
                <a:solidFill>
                  <a:srgbClr val="C00000"/>
                </a:solidFill>
              </a:rPr>
              <a:t>TATA CARA PENGANGKATAN JF PERPINDAHAN DARI JAB LAIN</a:t>
            </a:r>
            <a:endParaRPr lang="id-ID" b="1" dirty="0">
              <a:solidFill>
                <a:srgbClr val="C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2348879"/>
            <a:ext cx="5184576" cy="2244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83568" y="2012647"/>
            <a:ext cx="4572000" cy="1200329"/>
          </a:xfrm>
          <a:prstGeom prst="rect">
            <a:avLst/>
          </a:prstGeom>
        </p:spPr>
        <p:txBody>
          <a:bodyPr>
            <a:spAutoFit/>
          </a:bodyPr>
          <a:lstStyle/>
          <a:p>
            <a:r>
              <a:rPr lang="id-ID" sz="2400" dirty="0" smtClean="0"/>
              <a:t>PPK </a:t>
            </a:r>
            <a:r>
              <a:rPr lang="id-ID" sz="2400" dirty="0"/>
              <a:t>mengusulkan pengangkatan </a:t>
            </a:r>
            <a:r>
              <a:rPr lang="id-ID" sz="2400" dirty="0" smtClean="0"/>
              <a:t>PNS </a:t>
            </a:r>
            <a:r>
              <a:rPr lang="id-ID" sz="2400" dirty="0"/>
              <a:t>dalam JF kepada </a:t>
            </a:r>
            <a:r>
              <a:rPr lang="id-ID" sz="2400" dirty="0" smtClean="0"/>
              <a:t>Presiden untuk </a:t>
            </a:r>
            <a:r>
              <a:rPr lang="id-ID" sz="2400" b="1" dirty="0" smtClean="0">
                <a:solidFill>
                  <a:srgbClr val="C00000"/>
                </a:solidFill>
              </a:rPr>
              <a:t>JF </a:t>
            </a:r>
            <a:r>
              <a:rPr lang="id-ID" sz="2400" b="1" dirty="0">
                <a:solidFill>
                  <a:srgbClr val="C00000"/>
                </a:solidFill>
              </a:rPr>
              <a:t>ahli </a:t>
            </a:r>
            <a:r>
              <a:rPr lang="id-ID" sz="2400" b="1" dirty="0" smtClean="0">
                <a:solidFill>
                  <a:srgbClr val="C00000"/>
                </a:solidFill>
              </a:rPr>
              <a:t>utama </a:t>
            </a:r>
            <a:endParaRPr lang="id-ID" sz="2400" b="1" dirty="0">
              <a:solidFill>
                <a:srgbClr val="C00000"/>
              </a:solidFill>
            </a:endParaRPr>
          </a:p>
        </p:txBody>
      </p:sp>
      <p:sp>
        <p:nvSpPr>
          <p:cNvPr id="5" name="TextBox 4"/>
          <p:cNvSpPr txBox="1"/>
          <p:nvPr/>
        </p:nvSpPr>
        <p:spPr>
          <a:xfrm>
            <a:off x="611560" y="3163615"/>
            <a:ext cx="1093569" cy="769441"/>
          </a:xfrm>
          <a:prstGeom prst="rect">
            <a:avLst/>
          </a:prstGeom>
          <a:noFill/>
        </p:spPr>
        <p:txBody>
          <a:bodyPr wrap="none" rtlCol="0">
            <a:spAutoFit/>
          </a:bodyPr>
          <a:lstStyle/>
          <a:p>
            <a:r>
              <a:rPr lang="id-ID" sz="4400" b="1" dirty="0" smtClean="0">
                <a:solidFill>
                  <a:srgbClr val="C00000"/>
                </a:solidFill>
              </a:rPr>
              <a:t>PPK</a:t>
            </a:r>
            <a:endParaRPr lang="id-ID" sz="4400" b="1" dirty="0">
              <a:solidFill>
                <a:srgbClr val="C00000"/>
              </a:solidFill>
            </a:endParaRPr>
          </a:p>
        </p:txBody>
      </p:sp>
      <p:sp>
        <p:nvSpPr>
          <p:cNvPr id="8" name="TextBox 7"/>
          <p:cNvSpPr txBox="1"/>
          <p:nvPr/>
        </p:nvSpPr>
        <p:spPr>
          <a:xfrm>
            <a:off x="6588224" y="1844824"/>
            <a:ext cx="2214132" cy="769441"/>
          </a:xfrm>
          <a:prstGeom prst="rect">
            <a:avLst/>
          </a:prstGeom>
          <a:noFill/>
        </p:spPr>
        <p:txBody>
          <a:bodyPr wrap="none" rtlCol="0">
            <a:spAutoFit/>
          </a:bodyPr>
          <a:lstStyle/>
          <a:p>
            <a:r>
              <a:rPr lang="id-ID" sz="4400" b="1" dirty="0" smtClean="0">
                <a:solidFill>
                  <a:srgbClr val="C00000"/>
                </a:solidFill>
              </a:rPr>
              <a:t>Presiden</a:t>
            </a:r>
            <a:endParaRPr lang="id-ID" sz="4400" b="1" dirty="0">
              <a:solidFill>
                <a:srgbClr val="C00000"/>
              </a:solidFill>
            </a:endParaRPr>
          </a:p>
        </p:txBody>
      </p:sp>
      <p:sp>
        <p:nvSpPr>
          <p:cNvPr id="6" name="Rectangle 5"/>
          <p:cNvSpPr/>
          <p:nvPr/>
        </p:nvSpPr>
        <p:spPr>
          <a:xfrm>
            <a:off x="6516216" y="2492896"/>
            <a:ext cx="2700360" cy="1200329"/>
          </a:xfrm>
          <a:prstGeom prst="rect">
            <a:avLst/>
          </a:prstGeom>
        </p:spPr>
        <p:txBody>
          <a:bodyPr wrap="square">
            <a:spAutoFit/>
          </a:bodyPr>
          <a:lstStyle/>
          <a:p>
            <a:r>
              <a:rPr lang="nn-NO" sz="2400" dirty="0" smtClean="0"/>
              <a:t>Pengangkatan dalam </a:t>
            </a:r>
            <a:r>
              <a:rPr lang="nn-NO" sz="2400" dirty="0"/>
              <a:t>JF </a:t>
            </a:r>
            <a:r>
              <a:rPr lang="nn-NO" sz="2400" dirty="0" smtClean="0"/>
              <a:t>ditetapkan </a:t>
            </a:r>
            <a:r>
              <a:rPr lang="nn-NO" sz="2400" dirty="0"/>
              <a:t>oleh </a:t>
            </a:r>
            <a:r>
              <a:rPr lang="nn-NO" sz="2400" dirty="0" smtClean="0"/>
              <a:t>P</a:t>
            </a:r>
            <a:r>
              <a:rPr lang="id-ID" sz="2400" dirty="0" smtClean="0"/>
              <a:t>residen</a:t>
            </a:r>
            <a:r>
              <a:rPr lang="nn-NO" sz="2400" dirty="0" smtClean="0"/>
              <a:t>. </a:t>
            </a:r>
            <a:endParaRPr lang="nn-NO" sz="2400" dirty="0"/>
          </a:p>
        </p:txBody>
      </p:sp>
      <p:sp>
        <p:nvSpPr>
          <p:cNvPr id="10" name="TextBox 9"/>
          <p:cNvSpPr txBox="1"/>
          <p:nvPr/>
        </p:nvSpPr>
        <p:spPr>
          <a:xfrm>
            <a:off x="6516216" y="4293096"/>
            <a:ext cx="1093569" cy="769441"/>
          </a:xfrm>
          <a:prstGeom prst="rect">
            <a:avLst/>
          </a:prstGeom>
          <a:noFill/>
        </p:spPr>
        <p:txBody>
          <a:bodyPr wrap="none" rtlCol="0">
            <a:spAutoFit/>
          </a:bodyPr>
          <a:lstStyle/>
          <a:p>
            <a:r>
              <a:rPr lang="id-ID" sz="4400" b="1" dirty="0" smtClean="0">
                <a:solidFill>
                  <a:srgbClr val="C00000"/>
                </a:solidFill>
              </a:rPr>
              <a:t>PPK</a:t>
            </a:r>
            <a:endParaRPr lang="id-ID" sz="4400" b="1" dirty="0">
              <a:solidFill>
                <a:srgbClr val="C00000"/>
              </a:solidFill>
            </a:endParaRPr>
          </a:p>
        </p:txBody>
      </p:sp>
      <p:sp>
        <p:nvSpPr>
          <p:cNvPr id="11" name="Rectangle 10"/>
          <p:cNvSpPr/>
          <p:nvPr/>
        </p:nvSpPr>
        <p:spPr>
          <a:xfrm>
            <a:off x="648072" y="4445462"/>
            <a:ext cx="4572000" cy="1200329"/>
          </a:xfrm>
          <a:prstGeom prst="rect">
            <a:avLst/>
          </a:prstGeom>
        </p:spPr>
        <p:txBody>
          <a:bodyPr>
            <a:spAutoFit/>
          </a:bodyPr>
          <a:lstStyle/>
          <a:p>
            <a:r>
              <a:rPr lang="id-ID" sz="2400" dirty="0" smtClean="0"/>
              <a:t>PyB </a:t>
            </a:r>
            <a:r>
              <a:rPr lang="id-ID" sz="2400" dirty="0"/>
              <a:t>mengusulkan pengangkatan </a:t>
            </a:r>
            <a:r>
              <a:rPr lang="id-ID" sz="2400" dirty="0" smtClean="0"/>
              <a:t>PNS </a:t>
            </a:r>
            <a:r>
              <a:rPr lang="id-ID" sz="2400" dirty="0"/>
              <a:t>dalam JF kepada </a:t>
            </a:r>
            <a:r>
              <a:rPr lang="id-ID" sz="2400" dirty="0" smtClean="0"/>
              <a:t>PPK untuk JF </a:t>
            </a:r>
            <a:r>
              <a:rPr lang="id-ID" sz="2400" b="1" dirty="0" smtClean="0">
                <a:solidFill>
                  <a:srgbClr val="C00000"/>
                </a:solidFill>
              </a:rPr>
              <a:t>selain JF ahli utama </a:t>
            </a:r>
            <a:endParaRPr lang="id-ID" sz="2400" b="1" dirty="0">
              <a:solidFill>
                <a:srgbClr val="C00000"/>
              </a:solidFill>
            </a:endParaRPr>
          </a:p>
        </p:txBody>
      </p:sp>
      <p:sp>
        <p:nvSpPr>
          <p:cNvPr id="12" name="Rectangle 11"/>
          <p:cNvSpPr/>
          <p:nvPr/>
        </p:nvSpPr>
        <p:spPr>
          <a:xfrm>
            <a:off x="6516216" y="4941168"/>
            <a:ext cx="2700360" cy="1200329"/>
          </a:xfrm>
          <a:prstGeom prst="rect">
            <a:avLst/>
          </a:prstGeom>
        </p:spPr>
        <p:txBody>
          <a:bodyPr wrap="square">
            <a:spAutoFit/>
          </a:bodyPr>
          <a:lstStyle/>
          <a:p>
            <a:r>
              <a:rPr lang="nn-NO" sz="2400" dirty="0" smtClean="0"/>
              <a:t>Pengangkatan dalam </a:t>
            </a:r>
            <a:r>
              <a:rPr lang="nn-NO" sz="2400" dirty="0"/>
              <a:t>JF </a:t>
            </a:r>
            <a:r>
              <a:rPr lang="nn-NO" sz="2400" dirty="0" smtClean="0"/>
              <a:t>ditetapkan </a:t>
            </a:r>
            <a:r>
              <a:rPr lang="nn-NO" sz="2400" dirty="0"/>
              <a:t>oleh </a:t>
            </a:r>
            <a:r>
              <a:rPr lang="nn-NO" sz="2400" dirty="0" smtClean="0"/>
              <a:t>P</a:t>
            </a:r>
            <a:r>
              <a:rPr lang="id-ID" sz="2400" dirty="0" smtClean="0"/>
              <a:t>PK</a:t>
            </a:r>
            <a:r>
              <a:rPr lang="nn-NO" sz="2400" dirty="0" smtClean="0"/>
              <a:t>. </a:t>
            </a:r>
            <a:endParaRPr lang="nn-NO" sz="2400" dirty="0"/>
          </a:p>
        </p:txBody>
      </p:sp>
      <p:sp>
        <p:nvSpPr>
          <p:cNvPr id="14" name="TextBox 13"/>
          <p:cNvSpPr txBox="1"/>
          <p:nvPr/>
        </p:nvSpPr>
        <p:spPr>
          <a:xfrm>
            <a:off x="683568" y="5611887"/>
            <a:ext cx="1072025" cy="769441"/>
          </a:xfrm>
          <a:prstGeom prst="rect">
            <a:avLst/>
          </a:prstGeom>
          <a:noFill/>
        </p:spPr>
        <p:txBody>
          <a:bodyPr wrap="none" rtlCol="0">
            <a:spAutoFit/>
          </a:bodyPr>
          <a:lstStyle/>
          <a:p>
            <a:r>
              <a:rPr lang="id-ID" sz="4400" b="1" dirty="0" smtClean="0">
                <a:solidFill>
                  <a:srgbClr val="C00000"/>
                </a:solidFill>
              </a:rPr>
              <a:t>PyB</a:t>
            </a:r>
            <a:endParaRPr lang="id-ID" sz="4400" b="1" dirty="0">
              <a:solidFill>
                <a:srgbClr val="C00000"/>
              </a:solidFill>
            </a:endParaRPr>
          </a:p>
        </p:txBody>
      </p:sp>
    </p:spTree>
    <p:extLst>
      <p:ext uri="{BB962C8B-B14F-4D97-AF65-F5344CB8AC3E}">
        <p14:creationId xmlns:p14="http://schemas.microsoft.com/office/powerpoint/2010/main" xmlns="" val="328596067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652120" y="1266900"/>
            <a:ext cx="2880320"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id-ID" b="1" dirty="0" smtClean="0">
                <a:solidFill>
                  <a:srgbClr val="C00000"/>
                </a:solidFill>
              </a:rPr>
              <a:t>TATA CARA PENGANGKATAN MELALUI PENYESUAIAN/IMPASSING</a:t>
            </a:r>
            <a:endParaRPr lang="id-ID" b="1" dirty="0">
              <a:solidFill>
                <a:srgbClr val="C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2527970"/>
            <a:ext cx="5517072" cy="3011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83568" y="2309971"/>
            <a:ext cx="4572000" cy="830997"/>
          </a:xfrm>
          <a:prstGeom prst="rect">
            <a:avLst/>
          </a:prstGeom>
        </p:spPr>
        <p:txBody>
          <a:bodyPr>
            <a:spAutoFit/>
          </a:bodyPr>
          <a:lstStyle/>
          <a:p>
            <a:r>
              <a:rPr lang="id-ID" sz="2400" dirty="0" smtClean="0"/>
              <a:t>PyB </a:t>
            </a:r>
            <a:r>
              <a:rPr lang="id-ID" sz="2400" dirty="0"/>
              <a:t>mengusulkan pengangkatan pertama PNS dalam JF kepada </a:t>
            </a:r>
            <a:r>
              <a:rPr lang="id-ID" sz="2400" dirty="0" smtClean="0"/>
              <a:t>PPK</a:t>
            </a:r>
            <a:endParaRPr lang="id-ID" sz="2400" dirty="0"/>
          </a:p>
        </p:txBody>
      </p:sp>
      <p:sp>
        <p:nvSpPr>
          <p:cNvPr id="5" name="TextBox 4"/>
          <p:cNvSpPr txBox="1"/>
          <p:nvPr/>
        </p:nvSpPr>
        <p:spPr>
          <a:xfrm>
            <a:off x="2075110" y="5417380"/>
            <a:ext cx="1072025" cy="769441"/>
          </a:xfrm>
          <a:prstGeom prst="rect">
            <a:avLst/>
          </a:prstGeom>
          <a:noFill/>
        </p:spPr>
        <p:txBody>
          <a:bodyPr wrap="none" rtlCol="0">
            <a:spAutoFit/>
          </a:bodyPr>
          <a:lstStyle/>
          <a:p>
            <a:r>
              <a:rPr lang="id-ID" sz="4400" b="1" dirty="0" smtClean="0">
                <a:solidFill>
                  <a:srgbClr val="C00000"/>
                </a:solidFill>
              </a:rPr>
              <a:t>PyB</a:t>
            </a:r>
            <a:endParaRPr lang="id-ID" sz="4400" b="1" dirty="0">
              <a:solidFill>
                <a:srgbClr val="C00000"/>
              </a:solidFill>
            </a:endParaRPr>
          </a:p>
        </p:txBody>
      </p:sp>
      <p:sp>
        <p:nvSpPr>
          <p:cNvPr id="8" name="TextBox 7"/>
          <p:cNvSpPr txBox="1"/>
          <p:nvPr/>
        </p:nvSpPr>
        <p:spPr>
          <a:xfrm>
            <a:off x="6735357" y="4218958"/>
            <a:ext cx="1093569" cy="769441"/>
          </a:xfrm>
          <a:prstGeom prst="rect">
            <a:avLst/>
          </a:prstGeom>
          <a:noFill/>
        </p:spPr>
        <p:txBody>
          <a:bodyPr wrap="none" rtlCol="0">
            <a:spAutoFit/>
          </a:bodyPr>
          <a:lstStyle/>
          <a:p>
            <a:r>
              <a:rPr lang="id-ID" sz="4400" b="1" dirty="0" smtClean="0">
                <a:solidFill>
                  <a:srgbClr val="C00000"/>
                </a:solidFill>
              </a:rPr>
              <a:t>PPK</a:t>
            </a:r>
            <a:endParaRPr lang="id-ID" sz="4400" b="1" dirty="0">
              <a:solidFill>
                <a:srgbClr val="C00000"/>
              </a:solidFill>
            </a:endParaRPr>
          </a:p>
        </p:txBody>
      </p:sp>
      <p:sp>
        <p:nvSpPr>
          <p:cNvPr id="6" name="Rectangle 5"/>
          <p:cNvSpPr/>
          <p:nvPr/>
        </p:nvSpPr>
        <p:spPr>
          <a:xfrm>
            <a:off x="5868144" y="4869160"/>
            <a:ext cx="3168352" cy="1384995"/>
          </a:xfrm>
          <a:prstGeom prst="rect">
            <a:avLst/>
          </a:prstGeom>
        </p:spPr>
        <p:txBody>
          <a:bodyPr wrap="square">
            <a:spAutoFit/>
          </a:bodyPr>
          <a:lstStyle/>
          <a:p>
            <a:r>
              <a:rPr lang="nn-NO" sz="2800" dirty="0" smtClean="0"/>
              <a:t>Pengangkatan  </a:t>
            </a:r>
            <a:r>
              <a:rPr lang="nn-NO" sz="2800" dirty="0"/>
              <a:t>dalam JF </a:t>
            </a:r>
            <a:r>
              <a:rPr lang="nn-NO" sz="2800" dirty="0" smtClean="0"/>
              <a:t>ditetapkan </a:t>
            </a:r>
            <a:r>
              <a:rPr lang="nn-NO" sz="2800" dirty="0"/>
              <a:t>oleh PPK. </a:t>
            </a:r>
          </a:p>
        </p:txBody>
      </p:sp>
    </p:spTree>
    <p:extLst>
      <p:ext uri="{BB962C8B-B14F-4D97-AF65-F5344CB8AC3E}">
        <p14:creationId xmlns:p14="http://schemas.microsoft.com/office/powerpoint/2010/main" xmlns="" val="22934512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20753331" flipH="1">
            <a:off x="-316180" y="3775286"/>
            <a:ext cx="2895600" cy="3390489"/>
          </a:xfrm>
          <a:prstGeom prst="rect">
            <a:avLst/>
          </a:prstGeom>
        </p:spPr>
      </p:pic>
      <p:sp>
        <p:nvSpPr>
          <p:cNvPr id="2" name="TextBox 1"/>
          <p:cNvSpPr txBox="1"/>
          <p:nvPr/>
        </p:nvSpPr>
        <p:spPr>
          <a:xfrm>
            <a:off x="2123728" y="1052736"/>
            <a:ext cx="6408712" cy="3416320"/>
          </a:xfrm>
          <a:prstGeom prst="rect">
            <a:avLst/>
          </a:prstGeom>
          <a:noFill/>
        </p:spPr>
        <p:txBody>
          <a:bodyPr wrap="square" rtlCol="0">
            <a:spAutoFit/>
          </a:bodyPr>
          <a:lstStyle/>
          <a:p>
            <a:r>
              <a:rPr lang="id-ID" sz="3600" b="1" dirty="0" smtClean="0">
                <a:solidFill>
                  <a:srgbClr val="FF0000"/>
                </a:solidFill>
              </a:rPr>
              <a:t>Jabatan Fungsional (JF)</a:t>
            </a:r>
          </a:p>
          <a:p>
            <a:r>
              <a:rPr lang="id-ID" sz="3600" dirty="0" smtClean="0"/>
              <a:t>adalah </a:t>
            </a:r>
            <a:r>
              <a:rPr lang="id-ID" sz="3600" dirty="0"/>
              <a:t>sekelompok Jabatan yang berisi fungsi dan tugas berkaitan dengan pelayanan fungsional yang berdasarkan pada keahlian dan keterampilan tertentu. </a:t>
            </a:r>
          </a:p>
        </p:txBody>
      </p:sp>
      <p:sp>
        <p:nvSpPr>
          <p:cNvPr id="7" name="TextBox 6"/>
          <p:cNvSpPr txBox="1"/>
          <p:nvPr/>
        </p:nvSpPr>
        <p:spPr>
          <a:xfrm>
            <a:off x="179512" y="-27384"/>
            <a:ext cx="5257800" cy="1269052"/>
          </a:xfrm>
          <a:prstGeom prst="rect">
            <a:avLst/>
          </a:prstGeom>
          <a:noFill/>
        </p:spPr>
        <p:txBody>
          <a:bodyPr wrap="square" rtlCol="0">
            <a:normAutofit/>
          </a:bodyPr>
          <a:lstStyle/>
          <a:p>
            <a:r>
              <a:rPr lang="id-ID" sz="7200" dirty="0" smtClean="0"/>
              <a:t>PENGERTIAN</a:t>
            </a:r>
            <a:endParaRPr lang="en-US" sz="7200" dirty="0"/>
          </a:p>
        </p:txBody>
      </p:sp>
      <p:sp>
        <p:nvSpPr>
          <p:cNvPr id="3" name="TextBox 2"/>
          <p:cNvSpPr txBox="1"/>
          <p:nvPr/>
        </p:nvSpPr>
        <p:spPr>
          <a:xfrm>
            <a:off x="3275856" y="4437112"/>
            <a:ext cx="5040560" cy="2308324"/>
          </a:xfrm>
          <a:prstGeom prst="rect">
            <a:avLst/>
          </a:prstGeom>
          <a:noFill/>
        </p:spPr>
        <p:txBody>
          <a:bodyPr wrap="square" rtlCol="0">
            <a:spAutoFit/>
          </a:bodyPr>
          <a:lstStyle/>
          <a:p>
            <a:r>
              <a:rPr lang="id-ID" sz="3600" b="1" dirty="0" smtClean="0">
                <a:solidFill>
                  <a:srgbClr val="FF0000"/>
                </a:solidFill>
              </a:rPr>
              <a:t>Pejabat </a:t>
            </a:r>
            <a:r>
              <a:rPr lang="id-ID" sz="3600" b="1" dirty="0">
                <a:solidFill>
                  <a:srgbClr val="FF0000"/>
                </a:solidFill>
              </a:rPr>
              <a:t>Fungsional</a:t>
            </a:r>
            <a:r>
              <a:rPr lang="id-ID" sz="3600" dirty="0"/>
              <a:t> adalah Pegawai ASN yang menduduki JF pada instansi pemerintah. </a:t>
            </a:r>
          </a:p>
        </p:txBody>
      </p:sp>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203506" y="4120646"/>
            <a:ext cx="2176806" cy="2176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251" y="4746038"/>
            <a:ext cx="5184576" cy="2244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148064" y="1740726"/>
            <a:ext cx="2176806" cy="2176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id-ID" b="1" dirty="0" smtClean="0">
                <a:solidFill>
                  <a:srgbClr val="C00000"/>
                </a:solidFill>
              </a:rPr>
              <a:t>TATA CARA PENGANGKATAN JF MELALUI PROMOSI</a:t>
            </a:r>
            <a:endParaRPr lang="id-ID" b="1" dirty="0">
              <a:solidFill>
                <a:srgbClr val="C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2348879"/>
            <a:ext cx="5184576" cy="2244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83568" y="2012647"/>
            <a:ext cx="4572000" cy="1200329"/>
          </a:xfrm>
          <a:prstGeom prst="rect">
            <a:avLst/>
          </a:prstGeom>
        </p:spPr>
        <p:txBody>
          <a:bodyPr>
            <a:spAutoFit/>
          </a:bodyPr>
          <a:lstStyle/>
          <a:p>
            <a:r>
              <a:rPr lang="id-ID" sz="2400" dirty="0" smtClean="0"/>
              <a:t>PPK </a:t>
            </a:r>
            <a:r>
              <a:rPr lang="id-ID" sz="2400" dirty="0"/>
              <a:t>mengusulkan pengangkatan </a:t>
            </a:r>
            <a:r>
              <a:rPr lang="id-ID" sz="2400" dirty="0" smtClean="0"/>
              <a:t>PNS </a:t>
            </a:r>
            <a:r>
              <a:rPr lang="id-ID" sz="2400" dirty="0"/>
              <a:t>dalam JF kepada </a:t>
            </a:r>
            <a:r>
              <a:rPr lang="id-ID" sz="2400" dirty="0" smtClean="0"/>
              <a:t>Presiden untuk </a:t>
            </a:r>
            <a:r>
              <a:rPr lang="id-ID" sz="2400" b="1" dirty="0" smtClean="0">
                <a:solidFill>
                  <a:srgbClr val="C00000"/>
                </a:solidFill>
              </a:rPr>
              <a:t>JF </a:t>
            </a:r>
            <a:r>
              <a:rPr lang="id-ID" sz="2400" b="1" dirty="0">
                <a:solidFill>
                  <a:srgbClr val="C00000"/>
                </a:solidFill>
              </a:rPr>
              <a:t>ahli </a:t>
            </a:r>
            <a:r>
              <a:rPr lang="id-ID" sz="2400" b="1" dirty="0" smtClean="0">
                <a:solidFill>
                  <a:srgbClr val="C00000"/>
                </a:solidFill>
              </a:rPr>
              <a:t>utama </a:t>
            </a:r>
            <a:endParaRPr lang="id-ID" sz="2400" b="1" dirty="0">
              <a:solidFill>
                <a:srgbClr val="C00000"/>
              </a:solidFill>
            </a:endParaRPr>
          </a:p>
        </p:txBody>
      </p:sp>
      <p:sp>
        <p:nvSpPr>
          <p:cNvPr id="5" name="TextBox 4"/>
          <p:cNvSpPr txBox="1"/>
          <p:nvPr/>
        </p:nvSpPr>
        <p:spPr>
          <a:xfrm>
            <a:off x="611560" y="3163615"/>
            <a:ext cx="1093569" cy="769441"/>
          </a:xfrm>
          <a:prstGeom prst="rect">
            <a:avLst/>
          </a:prstGeom>
          <a:noFill/>
        </p:spPr>
        <p:txBody>
          <a:bodyPr wrap="none" rtlCol="0">
            <a:spAutoFit/>
          </a:bodyPr>
          <a:lstStyle/>
          <a:p>
            <a:r>
              <a:rPr lang="id-ID" sz="4400" b="1" dirty="0" smtClean="0">
                <a:solidFill>
                  <a:srgbClr val="C00000"/>
                </a:solidFill>
              </a:rPr>
              <a:t>PPK</a:t>
            </a:r>
            <a:endParaRPr lang="id-ID" sz="4400" b="1" dirty="0">
              <a:solidFill>
                <a:srgbClr val="C00000"/>
              </a:solidFill>
            </a:endParaRPr>
          </a:p>
        </p:txBody>
      </p:sp>
      <p:sp>
        <p:nvSpPr>
          <p:cNvPr id="8" name="TextBox 7"/>
          <p:cNvSpPr txBox="1"/>
          <p:nvPr/>
        </p:nvSpPr>
        <p:spPr>
          <a:xfrm>
            <a:off x="6588224" y="1844824"/>
            <a:ext cx="2214132" cy="769441"/>
          </a:xfrm>
          <a:prstGeom prst="rect">
            <a:avLst/>
          </a:prstGeom>
          <a:noFill/>
        </p:spPr>
        <p:txBody>
          <a:bodyPr wrap="none" rtlCol="0">
            <a:spAutoFit/>
          </a:bodyPr>
          <a:lstStyle/>
          <a:p>
            <a:r>
              <a:rPr lang="id-ID" sz="4400" b="1" dirty="0" smtClean="0">
                <a:solidFill>
                  <a:srgbClr val="C00000"/>
                </a:solidFill>
              </a:rPr>
              <a:t>Presiden</a:t>
            </a:r>
            <a:endParaRPr lang="id-ID" sz="4400" b="1" dirty="0">
              <a:solidFill>
                <a:srgbClr val="C00000"/>
              </a:solidFill>
            </a:endParaRPr>
          </a:p>
        </p:txBody>
      </p:sp>
      <p:sp>
        <p:nvSpPr>
          <p:cNvPr id="6" name="Rectangle 5"/>
          <p:cNvSpPr/>
          <p:nvPr/>
        </p:nvSpPr>
        <p:spPr>
          <a:xfrm>
            <a:off x="6516216" y="2492896"/>
            <a:ext cx="2700360" cy="1200329"/>
          </a:xfrm>
          <a:prstGeom prst="rect">
            <a:avLst/>
          </a:prstGeom>
        </p:spPr>
        <p:txBody>
          <a:bodyPr wrap="square">
            <a:spAutoFit/>
          </a:bodyPr>
          <a:lstStyle/>
          <a:p>
            <a:r>
              <a:rPr lang="nn-NO" sz="2400" dirty="0" smtClean="0"/>
              <a:t>Pengangkatan dalam </a:t>
            </a:r>
            <a:r>
              <a:rPr lang="nn-NO" sz="2400" dirty="0"/>
              <a:t>JF </a:t>
            </a:r>
            <a:r>
              <a:rPr lang="nn-NO" sz="2400" dirty="0" smtClean="0"/>
              <a:t>ditetapkan </a:t>
            </a:r>
            <a:r>
              <a:rPr lang="nn-NO" sz="2400" dirty="0"/>
              <a:t>oleh </a:t>
            </a:r>
            <a:r>
              <a:rPr lang="nn-NO" sz="2400" dirty="0" smtClean="0"/>
              <a:t>P</a:t>
            </a:r>
            <a:r>
              <a:rPr lang="id-ID" sz="2400" dirty="0" smtClean="0"/>
              <a:t>residen</a:t>
            </a:r>
            <a:r>
              <a:rPr lang="nn-NO" sz="2400" dirty="0" smtClean="0"/>
              <a:t>. </a:t>
            </a:r>
            <a:endParaRPr lang="nn-NO" sz="2400" dirty="0"/>
          </a:p>
        </p:txBody>
      </p:sp>
      <p:sp>
        <p:nvSpPr>
          <p:cNvPr id="10" name="TextBox 9"/>
          <p:cNvSpPr txBox="1"/>
          <p:nvPr/>
        </p:nvSpPr>
        <p:spPr>
          <a:xfrm>
            <a:off x="6516216" y="4293096"/>
            <a:ext cx="1093569" cy="769441"/>
          </a:xfrm>
          <a:prstGeom prst="rect">
            <a:avLst/>
          </a:prstGeom>
          <a:noFill/>
        </p:spPr>
        <p:txBody>
          <a:bodyPr wrap="none" rtlCol="0">
            <a:spAutoFit/>
          </a:bodyPr>
          <a:lstStyle/>
          <a:p>
            <a:r>
              <a:rPr lang="id-ID" sz="4400" b="1" dirty="0" smtClean="0">
                <a:solidFill>
                  <a:srgbClr val="C00000"/>
                </a:solidFill>
              </a:rPr>
              <a:t>PPK</a:t>
            </a:r>
            <a:endParaRPr lang="id-ID" sz="4400" b="1" dirty="0">
              <a:solidFill>
                <a:srgbClr val="C00000"/>
              </a:solidFill>
            </a:endParaRPr>
          </a:p>
        </p:txBody>
      </p:sp>
      <p:sp>
        <p:nvSpPr>
          <p:cNvPr id="11" name="Rectangle 10"/>
          <p:cNvSpPr/>
          <p:nvPr/>
        </p:nvSpPr>
        <p:spPr>
          <a:xfrm>
            <a:off x="648072" y="4445462"/>
            <a:ext cx="4572000" cy="1200329"/>
          </a:xfrm>
          <a:prstGeom prst="rect">
            <a:avLst/>
          </a:prstGeom>
        </p:spPr>
        <p:txBody>
          <a:bodyPr>
            <a:spAutoFit/>
          </a:bodyPr>
          <a:lstStyle/>
          <a:p>
            <a:r>
              <a:rPr lang="id-ID" sz="2400" dirty="0" smtClean="0"/>
              <a:t>PyB </a:t>
            </a:r>
            <a:r>
              <a:rPr lang="id-ID" sz="2400" dirty="0"/>
              <a:t>mengusulkan pengangkatan </a:t>
            </a:r>
            <a:r>
              <a:rPr lang="id-ID" sz="2400" dirty="0" smtClean="0"/>
              <a:t>PNS </a:t>
            </a:r>
            <a:r>
              <a:rPr lang="id-ID" sz="2400" dirty="0"/>
              <a:t>dalam JF kepada </a:t>
            </a:r>
            <a:r>
              <a:rPr lang="id-ID" sz="2400" dirty="0" smtClean="0"/>
              <a:t>PPK untuk JF </a:t>
            </a:r>
            <a:r>
              <a:rPr lang="id-ID" sz="2400" b="1" dirty="0" smtClean="0">
                <a:solidFill>
                  <a:srgbClr val="C00000"/>
                </a:solidFill>
              </a:rPr>
              <a:t>selain JF ahli utama </a:t>
            </a:r>
            <a:endParaRPr lang="id-ID" sz="2400" b="1" dirty="0">
              <a:solidFill>
                <a:srgbClr val="C00000"/>
              </a:solidFill>
            </a:endParaRPr>
          </a:p>
        </p:txBody>
      </p:sp>
      <p:sp>
        <p:nvSpPr>
          <p:cNvPr id="12" name="Rectangle 11"/>
          <p:cNvSpPr/>
          <p:nvPr/>
        </p:nvSpPr>
        <p:spPr>
          <a:xfrm>
            <a:off x="6516216" y="4941168"/>
            <a:ext cx="2700360" cy="1200329"/>
          </a:xfrm>
          <a:prstGeom prst="rect">
            <a:avLst/>
          </a:prstGeom>
        </p:spPr>
        <p:txBody>
          <a:bodyPr wrap="square">
            <a:spAutoFit/>
          </a:bodyPr>
          <a:lstStyle/>
          <a:p>
            <a:r>
              <a:rPr lang="nn-NO" sz="2400" dirty="0" smtClean="0"/>
              <a:t>Pengangkatan dalam </a:t>
            </a:r>
            <a:r>
              <a:rPr lang="nn-NO" sz="2400" dirty="0"/>
              <a:t>JF </a:t>
            </a:r>
            <a:r>
              <a:rPr lang="nn-NO" sz="2400" dirty="0" smtClean="0"/>
              <a:t>ditetapkan </a:t>
            </a:r>
            <a:r>
              <a:rPr lang="nn-NO" sz="2400" dirty="0"/>
              <a:t>oleh </a:t>
            </a:r>
            <a:r>
              <a:rPr lang="nn-NO" sz="2400" dirty="0" smtClean="0"/>
              <a:t>P</a:t>
            </a:r>
            <a:r>
              <a:rPr lang="id-ID" sz="2400" dirty="0" smtClean="0"/>
              <a:t>PK</a:t>
            </a:r>
            <a:r>
              <a:rPr lang="nn-NO" sz="2400" dirty="0" smtClean="0"/>
              <a:t>. </a:t>
            </a:r>
            <a:endParaRPr lang="nn-NO" sz="2400" dirty="0"/>
          </a:p>
        </p:txBody>
      </p:sp>
      <p:sp>
        <p:nvSpPr>
          <p:cNvPr id="14" name="TextBox 13"/>
          <p:cNvSpPr txBox="1"/>
          <p:nvPr/>
        </p:nvSpPr>
        <p:spPr>
          <a:xfrm>
            <a:off x="683568" y="5611887"/>
            <a:ext cx="1072025" cy="769441"/>
          </a:xfrm>
          <a:prstGeom prst="rect">
            <a:avLst/>
          </a:prstGeom>
          <a:noFill/>
        </p:spPr>
        <p:txBody>
          <a:bodyPr wrap="none" rtlCol="0">
            <a:spAutoFit/>
          </a:bodyPr>
          <a:lstStyle/>
          <a:p>
            <a:r>
              <a:rPr lang="id-ID" sz="4400" b="1" dirty="0" smtClean="0">
                <a:solidFill>
                  <a:srgbClr val="C00000"/>
                </a:solidFill>
              </a:rPr>
              <a:t>PyB</a:t>
            </a:r>
            <a:endParaRPr lang="id-ID" sz="4400" b="1" dirty="0">
              <a:solidFill>
                <a:srgbClr val="C00000"/>
              </a:solidFill>
            </a:endParaRPr>
          </a:p>
        </p:txBody>
      </p:sp>
    </p:spTree>
    <p:extLst>
      <p:ext uri="{BB962C8B-B14F-4D97-AF65-F5344CB8AC3E}">
        <p14:creationId xmlns:p14="http://schemas.microsoft.com/office/powerpoint/2010/main" xmlns="" val="142361886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a:solidFill>
                  <a:srgbClr val="C00000"/>
                </a:solidFill>
              </a:rPr>
              <a:t>Pendelegasian Pengangkatan dalam Jabatan Fungsional </a:t>
            </a:r>
          </a:p>
        </p:txBody>
      </p:sp>
      <p:sp>
        <p:nvSpPr>
          <p:cNvPr id="3" name="Content Placeholder 2"/>
          <p:cNvSpPr>
            <a:spLocks noGrp="1"/>
          </p:cNvSpPr>
          <p:nvPr>
            <p:ph idx="1"/>
          </p:nvPr>
        </p:nvSpPr>
        <p:spPr/>
        <p:txBody>
          <a:bodyPr>
            <a:normAutofit/>
          </a:bodyPr>
          <a:lstStyle/>
          <a:p>
            <a:endParaRPr lang="id-ID" dirty="0"/>
          </a:p>
          <a:p>
            <a:r>
              <a:rPr lang="id-ID" dirty="0"/>
              <a:t>PPK dapat memberikan </a:t>
            </a:r>
            <a:r>
              <a:rPr lang="id-ID" dirty="0">
                <a:solidFill>
                  <a:srgbClr val="FF0000"/>
                </a:solidFill>
              </a:rPr>
              <a:t>kuasa</a:t>
            </a:r>
            <a:r>
              <a:rPr lang="id-ID" dirty="0"/>
              <a:t> kepada pejabat yang ditunjuk di lingkungannya untuk menetapkan pengangkatan dalam JF </a:t>
            </a:r>
            <a:r>
              <a:rPr lang="id-ID" dirty="0">
                <a:solidFill>
                  <a:srgbClr val="FF0000"/>
                </a:solidFill>
              </a:rPr>
              <a:t>selain JF ahli madya</a:t>
            </a:r>
            <a:r>
              <a:rPr lang="id-ID" dirty="0"/>
              <a:t>. </a:t>
            </a:r>
          </a:p>
          <a:p>
            <a:r>
              <a:rPr lang="id-ID" dirty="0" smtClean="0"/>
              <a:t>Ketentuan </a:t>
            </a:r>
            <a:r>
              <a:rPr lang="id-ID" dirty="0"/>
              <a:t>lebih lanjut mengenai tata cara pemberian kuasa pengangkatan dalam JF </a:t>
            </a:r>
            <a:r>
              <a:rPr lang="id-ID" dirty="0" smtClean="0"/>
              <a:t>diatur </a:t>
            </a:r>
            <a:r>
              <a:rPr lang="id-ID" dirty="0"/>
              <a:t>dengan </a:t>
            </a:r>
            <a:r>
              <a:rPr lang="id-ID" dirty="0" smtClean="0"/>
              <a:t>Permenpan &amp; RB. </a:t>
            </a:r>
            <a:endParaRPr lang="id-ID" dirty="0"/>
          </a:p>
          <a:p>
            <a:endParaRPr lang="id-ID" dirty="0"/>
          </a:p>
        </p:txBody>
      </p:sp>
    </p:spTree>
    <p:extLst>
      <p:ext uri="{BB962C8B-B14F-4D97-AF65-F5344CB8AC3E}">
        <p14:creationId xmlns:p14="http://schemas.microsoft.com/office/powerpoint/2010/main" xmlns="" val="283751367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1824"/>
            <a:ext cx="8077200" cy="1143000"/>
          </a:xfrm>
        </p:spPr>
        <p:txBody>
          <a:bodyPr>
            <a:normAutofit fontScale="90000"/>
          </a:bodyPr>
          <a:lstStyle/>
          <a:p>
            <a:pPr algn="ctr"/>
            <a:r>
              <a:rPr lang="id-ID" b="1" dirty="0">
                <a:solidFill>
                  <a:srgbClr val="C00000"/>
                </a:solidFill>
              </a:rPr>
              <a:t>Pelantikan dan Pengambilan Sumpah/Janji</a:t>
            </a:r>
          </a:p>
        </p:txBody>
      </p:sp>
      <p:sp>
        <p:nvSpPr>
          <p:cNvPr id="3" name="Content Placeholder 2"/>
          <p:cNvSpPr>
            <a:spLocks noGrp="1"/>
          </p:cNvSpPr>
          <p:nvPr>
            <p:ph idx="1"/>
          </p:nvPr>
        </p:nvSpPr>
        <p:spPr>
          <a:xfrm>
            <a:off x="743272" y="3772536"/>
            <a:ext cx="8077200" cy="3184856"/>
          </a:xfrm>
        </p:spPr>
        <p:txBody>
          <a:bodyPr/>
          <a:lstStyle/>
          <a:p>
            <a:pPr marL="0" indent="0" algn="ctr">
              <a:buNone/>
            </a:pPr>
            <a:r>
              <a:rPr lang="id-ID" dirty="0" smtClean="0"/>
              <a:t>Setiap </a:t>
            </a:r>
            <a:r>
              <a:rPr lang="id-ID" dirty="0"/>
              <a:t>PNS yang diangkat menjadi pejabat fungsional </a:t>
            </a:r>
            <a:r>
              <a:rPr lang="id-ID" b="1" dirty="0">
                <a:solidFill>
                  <a:srgbClr val="C00000"/>
                </a:solidFill>
              </a:rPr>
              <a:t>wajib</a:t>
            </a:r>
            <a:r>
              <a:rPr lang="id-ID" dirty="0"/>
              <a:t> dilantik dan diambil sumpah/janji menurut agama atau kepercayaannya kepada Tuhan Yang Maha Esa.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97659" y="1916832"/>
            <a:ext cx="2830525" cy="1682752"/>
          </a:xfrm>
          <a:prstGeom prst="rect">
            <a:avLst/>
          </a:prstGeom>
        </p:spPr>
      </p:pic>
    </p:spTree>
    <p:extLst>
      <p:ext uri="{BB962C8B-B14F-4D97-AF65-F5344CB8AC3E}">
        <p14:creationId xmlns:p14="http://schemas.microsoft.com/office/powerpoint/2010/main" xmlns="" val="4254122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C00000"/>
                </a:solidFill>
              </a:rPr>
              <a:t>SUMPAH/JANJI JABATAN</a:t>
            </a:r>
            <a:endParaRPr lang="id-ID" b="1"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id-ID" dirty="0"/>
              <a:t>"Demi Allah, saya bersumpah: </a:t>
            </a:r>
          </a:p>
          <a:p>
            <a:r>
              <a:rPr lang="id-ID" dirty="0"/>
              <a:t>bahwa saya, akan setia dan taat kepada Undang-Undang Dasar Negara Republik Indonesia Tahun 1945 serta akan menjalankan segala peraturan perundang-undangan dengan selurus-lurusnya, demi dharma bakti saya kepada bangsa dan negara; </a:t>
            </a:r>
          </a:p>
          <a:p>
            <a:r>
              <a:rPr lang="id-ID" dirty="0"/>
              <a:t>bahwa saya dalam menjalankan tugas Jabatan, akan menjunjung etika Jabatan, bekerja dengan sebaik-baiknya, dan dengan penuh rasa tanggung jawab; </a:t>
            </a:r>
          </a:p>
          <a:p>
            <a:r>
              <a:rPr lang="id-ID" dirty="0"/>
              <a:t>bahwa saya, akan menjaga integritas, tidak menyalahgunakan kewenangan, serta menghindarkan diri dari perbuatan tercela.</a:t>
            </a:r>
          </a:p>
        </p:txBody>
      </p:sp>
    </p:spTree>
    <p:extLst>
      <p:ext uri="{BB962C8B-B14F-4D97-AF65-F5344CB8AC3E}">
        <p14:creationId xmlns:p14="http://schemas.microsoft.com/office/powerpoint/2010/main" xmlns="" val="35253029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1400"/>
            <a:ext cx="8077200" cy="1143000"/>
          </a:xfrm>
        </p:spPr>
        <p:txBody>
          <a:bodyPr/>
          <a:lstStyle/>
          <a:p>
            <a:endParaRPr lang="id-ID" dirty="0"/>
          </a:p>
        </p:txBody>
      </p:sp>
      <p:sp>
        <p:nvSpPr>
          <p:cNvPr id="3" name="Content Placeholder 2"/>
          <p:cNvSpPr>
            <a:spLocks noGrp="1"/>
          </p:cNvSpPr>
          <p:nvPr>
            <p:ph idx="1"/>
          </p:nvPr>
        </p:nvSpPr>
        <p:spPr>
          <a:xfrm>
            <a:off x="762000" y="908720"/>
            <a:ext cx="8077200" cy="4297363"/>
          </a:xfrm>
        </p:spPr>
        <p:txBody>
          <a:bodyPr>
            <a:noAutofit/>
          </a:bodyPr>
          <a:lstStyle/>
          <a:p>
            <a:r>
              <a:rPr lang="id-ID" sz="1800" dirty="0"/>
              <a:t>Dalam hal PNS berkeberatan untuk mengucapkan sumpah karena keyakinan tentang agama atau </a:t>
            </a:r>
            <a:r>
              <a:rPr lang="id-ID" sz="1800" dirty="0" smtClean="0"/>
              <a:t>kepercayaanya </a:t>
            </a:r>
            <a:r>
              <a:rPr lang="id-ID" sz="1800" dirty="0"/>
              <a:t>kepada Tuhan Yang Maha Esa, PNS yang bersangkutan mengucapkan janji Jabatan.</a:t>
            </a:r>
          </a:p>
          <a:p>
            <a:r>
              <a:rPr lang="id-ID" sz="1800" dirty="0" smtClean="0"/>
              <a:t>Dalam </a:t>
            </a:r>
            <a:r>
              <a:rPr lang="id-ID" sz="1800" dirty="0"/>
              <a:t>hal seorang PNS mengucapkan janji </a:t>
            </a:r>
            <a:r>
              <a:rPr lang="id-ID" sz="1800" dirty="0" smtClean="0"/>
              <a:t>Jabatan, </a:t>
            </a:r>
            <a:r>
              <a:rPr lang="id-ID" sz="1800" dirty="0"/>
              <a:t>maka kalimat “Demi Allah, saya bersumpah” </a:t>
            </a:r>
            <a:r>
              <a:rPr lang="id-ID" sz="1800" dirty="0" smtClean="0"/>
              <a:t>diganti </a:t>
            </a:r>
            <a:r>
              <a:rPr lang="id-ID" sz="1800" dirty="0"/>
              <a:t>dengan kalimat: “Demi Tuhan Yang Maha Esa, saya menyatakan dan berjanji dengan sungguh-sungguh”.</a:t>
            </a:r>
          </a:p>
          <a:p>
            <a:r>
              <a:rPr lang="sv-SE" sz="1800" dirty="0" smtClean="0"/>
              <a:t>Bagi </a:t>
            </a:r>
            <a:r>
              <a:rPr lang="sv-SE" sz="1800" dirty="0"/>
              <a:t>PNS yang beragama Kristen, pada akhir sumpah/janji Jabatan ditambahkan kalimat: “Kiranya Tuhan menolong saya”.</a:t>
            </a:r>
          </a:p>
          <a:p>
            <a:r>
              <a:rPr lang="id-ID" sz="1800" dirty="0" smtClean="0"/>
              <a:t>Bagi </a:t>
            </a:r>
            <a:r>
              <a:rPr lang="id-ID" sz="1800" dirty="0"/>
              <a:t>PNS yang beragama Hindu, maka frasa “Demi Allah” </a:t>
            </a:r>
            <a:r>
              <a:rPr lang="id-ID" sz="1800" dirty="0" smtClean="0"/>
              <a:t>diganti </a:t>
            </a:r>
            <a:r>
              <a:rPr lang="id-ID" sz="1800" dirty="0"/>
              <a:t>dengan “Om Atah Paramawisesa”.</a:t>
            </a:r>
          </a:p>
          <a:p>
            <a:r>
              <a:rPr lang="sv-SE" sz="1800" dirty="0" smtClean="0"/>
              <a:t>Bagi </a:t>
            </a:r>
            <a:r>
              <a:rPr lang="sv-SE" sz="1800" dirty="0"/>
              <a:t>PNS yang beragama Budha, maka frasa “Demi Allah” </a:t>
            </a:r>
            <a:r>
              <a:rPr lang="sv-SE" sz="1800" dirty="0" smtClean="0"/>
              <a:t>diganti </a:t>
            </a:r>
            <a:r>
              <a:rPr lang="sv-SE" sz="1800" dirty="0"/>
              <a:t>dengan “Demi Sang Hyang Adi Budha”.</a:t>
            </a:r>
          </a:p>
          <a:p>
            <a:r>
              <a:rPr lang="id-ID" sz="1800" dirty="0" smtClean="0"/>
              <a:t>Bagi </a:t>
            </a:r>
            <a:r>
              <a:rPr lang="id-ID" sz="1800" dirty="0"/>
              <a:t>PNS yang beragama Khonghucu maka frasa “Demi Allah” </a:t>
            </a:r>
            <a:r>
              <a:rPr lang="id-ID" sz="1800" dirty="0" smtClean="0"/>
              <a:t>diganti </a:t>
            </a:r>
            <a:r>
              <a:rPr lang="id-ID" sz="1800" dirty="0"/>
              <a:t>dengan “Kehadirat Tian di tempat yang Maha tinggi dengan bimbingan rohani Nabi Kong Zi, Dipermuliakanlah”.</a:t>
            </a:r>
          </a:p>
          <a:p>
            <a:r>
              <a:rPr lang="id-ID" sz="1800" dirty="0" smtClean="0"/>
              <a:t>Bagi </a:t>
            </a:r>
            <a:r>
              <a:rPr lang="id-ID" sz="1800" dirty="0"/>
              <a:t>PNS yang berkepercayaan kepada Tuhan Yang Maha Esa selain beragama Islam, Kristen, Hindu, Budha, dan Khonghucu maka frasa “Demi Allah” </a:t>
            </a:r>
            <a:r>
              <a:rPr lang="id-ID" sz="1800" dirty="0" smtClean="0"/>
              <a:t>diganti </a:t>
            </a:r>
            <a:r>
              <a:rPr lang="id-ID" sz="1800" dirty="0"/>
              <a:t>dengan kalimat lain yang sesuai dengan kepercayaannya terhadap Tuhan Yang Maha Esa.</a:t>
            </a:r>
          </a:p>
        </p:txBody>
      </p:sp>
    </p:spTree>
    <p:extLst>
      <p:ext uri="{BB962C8B-B14F-4D97-AF65-F5344CB8AC3E}">
        <p14:creationId xmlns:p14="http://schemas.microsoft.com/office/powerpoint/2010/main" xmlns="" val="125853859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1824"/>
            <a:ext cx="8077200" cy="1143000"/>
          </a:xfrm>
        </p:spPr>
        <p:txBody>
          <a:bodyPr>
            <a:normAutofit fontScale="90000"/>
          </a:bodyPr>
          <a:lstStyle/>
          <a:p>
            <a:pPr algn="ctr"/>
            <a:r>
              <a:rPr lang="id-ID" b="1" dirty="0" smtClean="0">
                <a:solidFill>
                  <a:srgbClr val="C00000"/>
                </a:solidFill>
              </a:rPr>
              <a:t>PEJABAT PENGAMBIL </a:t>
            </a:r>
            <a:br>
              <a:rPr lang="id-ID" b="1" dirty="0" smtClean="0">
                <a:solidFill>
                  <a:srgbClr val="C00000"/>
                </a:solidFill>
              </a:rPr>
            </a:br>
            <a:r>
              <a:rPr lang="id-ID" b="1" dirty="0" smtClean="0">
                <a:solidFill>
                  <a:srgbClr val="C00000"/>
                </a:solidFill>
              </a:rPr>
              <a:t>SUMPAH/JANJI JABATAN</a:t>
            </a:r>
            <a:endParaRPr lang="id-ID" b="1" dirty="0">
              <a:solidFill>
                <a:srgbClr val="C00000"/>
              </a:solidFill>
            </a:endParaRPr>
          </a:p>
        </p:txBody>
      </p:sp>
      <p:sp>
        <p:nvSpPr>
          <p:cNvPr id="3" name="Content Placeholder 2"/>
          <p:cNvSpPr>
            <a:spLocks noGrp="1"/>
          </p:cNvSpPr>
          <p:nvPr>
            <p:ph idx="1"/>
          </p:nvPr>
        </p:nvSpPr>
        <p:spPr>
          <a:xfrm>
            <a:off x="762000" y="2011957"/>
            <a:ext cx="8077200" cy="4297363"/>
          </a:xfrm>
        </p:spPr>
        <p:txBody>
          <a:bodyPr/>
          <a:lstStyle/>
          <a:p>
            <a:endParaRPr lang="id-ID" dirty="0"/>
          </a:p>
          <a:p>
            <a:r>
              <a:rPr lang="id-ID" dirty="0"/>
              <a:t>Sumpah/janji Jabatan diambil oleh PPK di lingkungannya masing-masing. </a:t>
            </a:r>
          </a:p>
          <a:p>
            <a:r>
              <a:rPr lang="id-ID" dirty="0" smtClean="0"/>
              <a:t>PPK dapat </a:t>
            </a:r>
            <a:r>
              <a:rPr lang="id-ID" dirty="0"/>
              <a:t>menunjuk pejabat lain di lingkungannya untuk mengambil sumpah/janji Jabatan. </a:t>
            </a:r>
          </a:p>
          <a:p>
            <a:endParaRPr lang="id-ID" dirty="0"/>
          </a:p>
        </p:txBody>
      </p:sp>
    </p:spTree>
    <p:extLst>
      <p:ext uri="{BB962C8B-B14F-4D97-AF65-F5344CB8AC3E}">
        <p14:creationId xmlns:p14="http://schemas.microsoft.com/office/powerpoint/2010/main" xmlns="" val="34137662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solidFill>
                  <a:srgbClr val="C00000"/>
                </a:solidFill>
              </a:rPr>
              <a:t>TATA CARA SUMPAH/JANJI JABATAN</a:t>
            </a:r>
            <a:endParaRPr lang="id-ID" b="1" dirty="0">
              <a:solidFill>
                <a:srgbClr val="C00000"/>
              </a:solidFill>
            </a:endParaRPr>
          </a:p>
        </p:txBody>
      </p:sp>
      <p:sp>
        <p:nvSpPr>
          <p:cNvPr id="3" name="Content Placeholder 2"/>
          <p:cNvSpPr>
            <a:spLocks noGrp="1"/>
          </p:cNvSpPr>
          <p:nvPr>
            <p:ph idx="1"/>
          </p:nvPr>
        </p:nvSpPr>
        <p:spPr/>
        <p:txBody>
          <a:bodyPr>
            <a:noAutofit/>
          </a:bodyPr>
          <a:lstStyle/>
          <a:p>
            <a:endParaRPr lang="id-ID" sz="2400" dirty="0"/>
          </a:p>
          <a:p>
            <a:r>
              <a:rPr lang="id-ID" sz="2400" dirty="0"/>
              <a:t>Pengambilan sumpah/janji Jabatan dilakukan dalam suatu upacara khidmat. </a:t>
            </a:r>
          </a:p>
          <a:p>
            <a:r>
              <a:rPr lang="id-ID" sz="2400" dirty="0" smtClean="0"/>
              <a:t>PNS </a:t>
            </a:r>
            <a:r>
              <a:rPr lang="id-ID" sz="2400" dirty="0"/>
              <a:t>yang mengangkat sumpah/janji Jabatan didampingi oleh seorang rohaniwan. </a:t>
            </a:r>
          </a:p>
          <a:p>
            <a:r>
              <a:rPr lang="id-ID" sz="2400" dirty="0" smtClean="0"/>
              <a:t>Pengambilan </a:t>
            </a:r>
            <a:r>
              <a:rPr lang="id-ID" sz="2400" dirty="0"/>
              <a:t>sumpah/janji Jabatan disaksikan oleh dua orang PNS yang Jabatannya serendah rendahnya sama dengan Jabatan PNS yang mengangkat sumpah/janji Jabatan. </a:t>
            </a:r>
          </a:p>
          <a:p>
            <a:r>
              <a:rPr lang="id-ID" sz="2400" dirty="0" smtClean="0"/>
              <a:t>Pejabat </a:t>
            </a:r>
            <a:r>
              <a:rPr lang="id-ID" sz="2400" dirty="0"/>
              <a:t>yang mengambil sumpah/janji Jabatan, mengucapkan susunan kata-kata sumpah/janji Jabatan kalimat demi kalimat dan diikuti oleh PNS yang mengangkat sumpah/janji Jabatan. </a:t>
            </a:r>
          </a:p>
          <a:p>
            <a:endParaRPr lang="id-ID" sz="2400" dirty="0"/>
          </a:p>
        </p:txBody>
      </p:sp>
    </p:spTree>
    <p:extLst>
      <p:ext uri="{BB962C8B-B14F-4D97-AF65-F5344CB8AC3E}">
        <p14:creationId xmlns:p14="http://schemas.microsoft.com/office/powerpoint/2010/main" xmlns="" val="229521545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43408"/>
            <a:ext cx="8077200" cy="4297363"/>
          </a:xfrm>
        </p:spPr>
        <p:txBody>
          <a:bodyPr>
            <a:noAutofit/>
          </a:bodyPr>
          <a:lstStyle/>
          <a:p>
            <a:endParaRPr lang="id-ID" sz="2800" dirty="0"/>
          </a:p>
          <a:p>
            <a:r>
              <a:rPr lang="id-ID" sz="2800" dirty="0"/>
              <a:t>Pejabat yang mengambil sumpah/janji Jabatan membuat berita acara tentang pengambilan sumpah/ janji Jabatan tersebut. </a:t>
            </a:r>
          </a:p>
          <a:p>
            <a:r>
              <a:rPr lang="id-ID" sz="2800" dirty="0" smtClean="0"/>
              <a:t>Berita </a:t>
            </a:r>
            <a:r>
              <a:rPr lang="id-ID" sz="2800" dirty="0"/>
              <a:t>acara </a:t>
            </a:r>
            <a:r>
              <a:rPr lang="id-ID" sz="2800" dirty="0" smtClean="0"/>
              <a:t>sumpah/janji jabatan </a:t>
            </a:r>
            <a:r>
              <a:rPr lang="id-ID" sz="2800" dirty="0"/>
              <a:t>ditandatangani oleh pejabat yang mengambil sumpah/janji Jabatan, PNS yang mengangkat sumpah/janji Jabatan, dan saksi. </a:t>
            </a:r>
          </a:p>
          <a:p>
            <a:r>
              <a:rPr lang="id-ID" sz="2800" dirty="0" smtClean="0"/>
              <a:t>Berita </a:t>
            </a:r>
            <a:r>
              <a:rPr lang="id-ID" sz="2800" dirty="0"/>
              <a:t>acara </a:t>
            </a:r>
            <a:r>
              <a:rPr lang="id-ID" sz="2800" dirty="0" smtClean="0"/>
              <a:t>sumpah/janji jabatan </a:t>
            </a:r>
            <a:r>
              <a:rPr lang="id-ID" sz="2800" dirty="0"/>
              <a:t>dibuat rangkap 3 (tiga), yaitu </a:t>
            </a:r>
            <a:r>
              <a:rPr lang="id-ID" sz="2800" dirty="0" smtClean="0"/>
              <a:t>:</a:t>
            </a:r>
          </a:p>
          <a:p>
            <a:pPr lvl="1"/>
            <a:r>
              <a:rPr lang="id-ID" dirty="0" smtClean="0"/>
              <a:t>satu </a:t>
            </a:r>
            <a:r>
              <a:rPr lang="id-ID" dirty="0"/>
              <a:t>rangkap untuk PNS yang mengangkat sumpah/janji Jabatan, </a:t>
            </a:r>
            <a:endParaRPr lang="id-ID" dirty="0" smtClean="0"/>
          </a:p>
          <a:p>
            <a:pPr lvl="1"/>
            <a:r>
              <a:rPr lang="id-ID" dirty="0" smtClean="0"/>
              <a:t>satu </a:t>
            </a:r>
            <a:r>
              <a:rPr lang="id-ID" dirty="0"/>
              <a:t>rangkap untuk Instansi Pemerintah yang bersangkutan, dan </a:t>
            </a:r>
            <a:endParaRPr lang="id-ID" dirty="0" smtClean="0"/>
          </a:p>
          <a:p>
            <a:pPr lvl="1"/>
            <a:r>
              <a:rPr lang="id-ID" dirty="0" smtClean="0"/>
              <a:t>satu </a:t>
            </a:r>
            <a:r>
              <a:rPr lang="id-ID" dirty="0"/>
              <a:t>rangkap untuk BKN. </a:t>
            </a:r>
          </a:p>
          <a:p>
            <a:endParaRPr lang="id-ID" sz="2800" dirty="0"/>
          </a:p>
        </p:txBody>
      </p:sp>
    </p:spTree>
    <p:extLst>
      <p:ext uri="{BB962C8B-B14F-4D97-AF65-F5344CB8AC3E}">
        <p14:creationId xmlns:p14="http://schemas.microsoft.com/office/powerpoint/2010/main" xmlns="" val="386402283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Ketentuan lebih lanjut mengenai tata cara pelantikan dan pengambilan sumpah/janji JF diatur dengan Peraturan Kepala BKN.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3429000"/>
            <a:ext cx="4050083" cy="2779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143039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4800" b="1" dirty="0">
                <a:solidFill>
                  <a:srgbClr val="C00000"/>
                </a:solidFill>
              </a:rPr>
              <a:t>Pemberhentian dari </a:t>
            </a:r>
            <a:r>
              <a:rPr lang="id-ID" sz="4800" b="1" dirty="0" smtClean="0">
                <a:solidFill>
                  <a:srgbClr val="C00000"/>
                </a:solidFill>
              </a:rPr>
              <a:t/>
            </a:r>
            <a:br>
              <a:rPr lang="id-ID" sz="4800" b="1" dirty="0" smtClean="0">
                <a:solidFill>
                  <a:srgbClr val="C00000"/>
                </a:solidFill>
              </a:rPr>
            </a:br>
            <a:r>
              <a:rPr lang="id-ID" sz="4800" b="1" dirty="0" smtClean="0">
                <a:solidFill>
                  <a:srgbClr val="C00000"/>
                </a:solidFill>
              </a:rPr>
              <a:t>Jabatan </a:t>
            </a:r>
            <a:r>
              <a:rPr lang="id-ID" sz="4800" b="1" dirty="0">
                <a:solidFill>
                  <a:srgbClr val="C00000"/>
                </a:solidFill>
              </a:rPr>
              <a:t>Fungsional</a:t>
            </a:r>
          </a:p>
        </p:txBody>
      </p:sp>
      <p:sp>
        <p:nvSpPr>
          <p:cNvPr id="3" name="Content Placeholder 2"/>
          <p:cNvSpPr>
            <a:spLocks noGrp="1"/>
          </p:cNvSpPr>
          <p:nvPr>
            <p:ph idx="1"/>
          </p:nvPr>
        </p:nvSpPr>
        <p:spPr>
          <a:xfrm>
            <a:off x="762000" y="1596413"/>
            <a:ext cx="5682208" cy="4297363"/>
          </a:xfrm>
        </p:spPr>
        <p:txBody>
          <a:bodyPr>
            <a:normAutofit fontScale="77500" lnSpcReduction="20000"/>
          </a:bodyPr>
          <a:lstStyle/>
          <a:p>
            <a:endParaRPr lang="id-ID" dirty="0"/>
          </a:p>
          <a:p>
            <a:pPr marL="0" indent="0">
              <a:buNone/>
            </a:pPr>
            <a:r>
              <a:rPr lang="id-ID" sz="3600" b="1" dirty="0"/>
              <a:t>PNS diberhentikan dari JF apabila: </a:t>
            </a:r>
            <a:endParaRPr lang="id-ID" b="1" dirty="0"/>
          </a:p>
          <a:p>
            <a:r>
              <a:rPr lang="id-ID" dirty="0" smtClean="0">
                <a:solidFill>
                  <a:srgbClr val="C00000"/>
                </a:solidFill>
              </a:rPr>
              <a:t>mengundurkan </a:t>
            </a:r>
            <a:r>
              <a:rPr lang="id-ID" dirty="0">
                <a:solidFill>
                  <a:srgbClr val="C00000"/>
                </a:solidFill>
              </a:rPr>
              <a:t>diri dari Jabatan; </a:t>
            </a:r>
          </a:p>
          <a:p>
            <a:r>
              <a:rPr lang="id-ID" dirty="0" smtClean="0">
                <a:solidFill>
                  <a:srgbClr val="0070C0"/>
                </a:solidFill>
              </a:rPr>
              <a:t>diberhentikan </a:t>
            </a:r>
            <a:r>
              <a:rPr lang="id-ID" dirty="0">
                <a:solidFill>
                  <a:srgbClr val="0070C0"/>
                </a:solidFill>
              </a:rPr>
              <a:t>sementara sebagai PNS; </a:t>
            </a:r>
          </a:p>
          <a:p>
            <a:r>
              <a:rPr lang="it-IT" dirty="0" smtClean="0">
                <a:solidFill>
                  <a:srgbClr val="0070C0"/>
                </a:solidFill>
              </a:rPr>
              <a:t>menjalani </a:t>
            </a:r>
            <a:r>
              <a:rPr lang="it-IT" dirty="0">
                <a:solidFill>
                  <a:srgbClr val="0070C0"/>
                </a:solidFill>
              </a:rPr>
              <a:t>cuti di luar tanggungan negara; </a:t>
            </a:r>
          </a:p>
          <a:p>
            <a:r>
              <a:rPr lang="id-ID" dirty="0" smtClean="0">
                <a:solidFill>
                  <a:srgbClr val="0070C0"/>
                </a:solidFill>
              </a:rPr>
              <a:t>menjalani </a:t>
            </a:r>
            <a:r>
              <a:rPr lang="id-ID" dirty="0">
                <a:solidFill>
                  <a:srgbClr val="0070C0"/>
                </a:solidFill>
              </a:rPr>
              <a:t>tugas belajar lebih dari 6 (enam) bulan; </a:t>
            </a:r>
          </a:p>
          <a:p>
            <a:r>
              <a:rPr lang="id-ID" dirty="0" smtClean="0">
                <a:solidFill>
                  <a:srgbClr val="0070C0"/>
                </a:solidFill>
              </a:rPr>
              <a:t>ditugaskan </a:t>
            </a:r>
            <a:r>
              <a:rPr lang="id-ID" dirty="0">
                <a:solidFill>
                  <a:srgbClr val="0070C0"/>
                </a:solidFill>
              </a:rPr>
              <a:t>secara penuh di luar JF; atau </a:t>
            </a:r>
          </a:p>
          <a:p>
            <a:r>
              <a:rPr lang="id-ID" dirty="0" smtClean="0">
                <a:solidFill>
                  <a:srgbClr val="C00000"/>
                </a:solidFill>
              </a:rPr>
              <a:t>tidak </a:t>
            </a:r>
            <a:r>
              <a:rPr lang="id-ID" dirty="0">
                <a:solidFill>
                  <a:srgbClr val="C00000"/>
                </a:solidFill>
              </a:rPr>
              <a:t>memenuhi persyaratan Jabatan.</a:t>
            </a:r>
            <a:r>
              <a:rPr lang="id-ID" dirty="0"/>
              <a:t> </a:t>
            </a:r>
          </a:p>
          <a:p>
            <a:endParaRPr lang="id-ID" dirty="0"/>
          </a:p>
        </p:txBody>
      </p:sp>
      <p:sp>
        <p:nvSpPr>
          <p:cNvPr id="4" name="Rectangle 3"/>
          <p:cNvSpPr/>
          <p:nvPr/>
        </p:nvSpPr>
        <p:spPr>
          <a:xfrm>
            <a:off x="6876256" y="2492896"/>
            <a:ext cx="2160240" cy="2677656"/>
          </a:xfrm>
          <a:prstGeom prst="rect">
            <a:avLst/>
          </a:prstGeom>
          <a:solidFill>
            <a:schemeClr val="accent6">
              <a:lumMod val="20000"/>
              <a:lumOff val="80000"/>
            </a:schemeClr>
          </a:solidFill>
          <a:ln>
            <a:solidFill>
              <a:schemeClr val="accent1"/>
            </a:solidFill>
          </a:ln>
        </p:spPr>
        <p:txBody>
          <a:bodyPr wrap="square">
            <a:spAutoFit/>
          </a:bodyPr>
          <a:lstStyle/>
          <a:p>
            <a:r>
              <a:rPr lang="id-ID" sz="2400" dirty="0" smtClean="0">
                <a:solidFill>
                  <a:srgbClr val="0070C0"/>
                </a:solidFill>
              </a:rPr>
              <a:t>dapat </a:t>
            </a:r>
            <a:r>
              <a:rPr lang="id-ID" sz="2400" dirty="0">
                <a:solidFill>
                  <a:srgbClr val="0070C0"/>
                </a:solidFill>
              </a:rPr>
              <a:t>diangkat kembali sesuai dengan jenjang JF terakhir apabila tersedia lowongan Jabatan. </a:t>
            </a:r>
          </a:p>
        </p:txBody>
      </p:sp>
      <p:sp>
        <p:nvSpPr>
          <p:cNvPr id="5" name="Right Brace 4"/>
          <p:cNvSpPr/>
          <p:nvPr/>
        </p:nvSpPr>
        <p:spPr>
          <a:xfrm>
            <a:off x="6084168" y="2786152"/>
            <a:ext cx="792088" cy="208300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Tree>
    <p:extLst>
      <p:ext uri="{BB962C8B-B14F-4D97-AF65-F5344CB8AC3E}">
        <p14:creationId xmlns:p14="http://schemas.microsoft.com/office/powerpoint/2010/main" xmlns="" val="37894049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323528" y="3652698"/>
            <a:ext cx="3042138"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20753331" flipH="1">
            <a:off x="108261" y="-3142205"/>
            <a:ext cx="2895600" cy="6861081"/>
          </a:xfrm>
          <a:prstGeom prst="rect">
            <a:avLst/>
          </a:prstGeom>
        </p:spPr>
      </p:pic>
      <p:sp>
        <p:nvSpPr>
          <p:cNvPr id="7" name="TextBox 6"/>
          <p:cNvSpPr txBox="1"/>
          <p:nvPr/>
        </p:nvSpPr>
        <p:spPr>
          <a:xfrm>
            <a:off x="539552" y="293501"/>
            <a:ext cx="8114510" cy="1119276"/>
          </a:xfrm>
          <a:prstGeom prst="rect">
            <a:avLst/>
          </a:prstGeom>
          <a:noFill/>
        </p:spPr>
        <p:txBody>
          <a:bodyPr wrap="square" rtlCol="0">
            <a:normAutofit fontScale="55000" lnSpcReduction="20000"/>
          </a:bodyPr>
          <a:lstStyle/>
          <a:p>
            <a:r>
              <a:rPr lang="id-ID" sz="7200" b="1" dirty="0" smtClean="0">
                <a:solidFill>
                  <a:srgbClr val="C00000"/>
                </a:solidFill>
              </a:rPr>
              <a:t>KEDUDUKAN &amp; TANGGUNGJAWAB</a:t>
            </a:r>
            <a:endParaRPr lang="en-US" sz="7200" b="1" dirty="0">
              <a:solidFill>
                <a:srgbClr val="C00000"/>
              </a:solidFill>
            </a:endParaRPr>
          </a:p>
        </p:txBody>
      </p:sp>
      <p:sp>
        <p:nvSpPr>
          <p:cNvPr id="2" name="TextBox 1"/>
          <p:cNvSpPr txBox="1"/>
          <p:nvPr/>
        </p:nvSpPr>
        <p:spPr>
          <a:xfrm>
            <a:off x="1669286" y="878030"/>
            <a:ext cx="6984776" cy="2677656"/>
          </a:xfrm>
          <a:prstGeom prst="rect">
            <a:avLst/>
          </a:prstGeom>
          <a:noFill/>
        </p:spPr>
        <p:txBody>
          <a:bodyPr wrap="square" rtlCol="0">
            <a:spAutoFit/>
          </a:bodyPr>
          <a:lstStyle/>
          <a:p>
            <a:r>
              <a:rPr lang="id-ID" sz="2800" dirty="0"/>
              <a:t>Pejabat Fungsional berkedudukan dibawah dan bertanggung jawab secara langsung kepada pejabat pimpinan tinggi pratama, pejabat administrator, atau pejabat pengawas yang memiliki keterkaitan dengan pelaksanaan tugas JF. </a:t>
            </a:r>
          </a:p>
        </p:txBody>
      </p:sp>
      <p:sp>
        <p:nvSpPr>
          <p:cNvPr id="6" name="TextBox 5"/>
          <p:cNvSpPr txBox="1"/>
          <p:nvPr/>
        </p:nvSpPr>
        <p:spPr>
          <a:xfrm>
            <a:off x="3671517" y="3533860"/>
            <a:ext cx="3060723" cy="1119276"/>
          </a:xfrm>
          <a:prstGeom prst="rect">
            <a:avLst/>
          </a:prstGeom>
          <a:noFill/>
        </p:spPr>
        <p:txBody>
          <a:bodyPr wrap="square" rtlCol="0">
            <a:normAutofit/>
          </a:bodyPr>
          <a:lstStyle/>
          <a:p>
            <a:r>
              <a:rPr lang="id-ID" sz="6000" b="1" dirty="0" smtClean="0">
                <a:solidFill>
                  <a:srgbClr val="00B050"/>
                </a:solidFill>
              </a:rPr>
              <a:t>TUGAS</a:t>
            </a:r>
            <a:endParaRPr lang="en-US" sz="6000" b="1" dirty="0">
              <a:solidFill>
                <a:srgbClr val="00B050"/>
              </a:solidFill>
            </a:endParaRPr>
          </a:p>
        </p:txBody>
      </p:sp>
      <p:sp>
        <p:nvSpPr>
          <p:cNvPr id="4" name="TextBox 3"/>
          <p:cNvSpPr txBox="1"/>
          <p:nvPr/>
        </p:nvSpPr>
        <p:spPr>
          <a:xfrm>
            <a:off x="3796552" y="4273658"/>
            <a:ext cx="4857510" cy="1815882"/>
          </a:xfrm>
          <a:prstGeom prst="rect">
            <a:avLst/>
          </a:prstGeom>
          <a:noFill/>
        </p:spPr>
        <p:txBody>
          <a:bodyPr wrap="square" rtlCol="0">
            <a:spAutoFit/>
          </a:bodyPr>
          <a:lstStyle/>
          <a:p>
            <a:r>
              <a:rPr lang="sv-SE" sz="2800" dirty="0"/>
              <a:t>JF memiliki tugas memberikan pelayanan fungsional yang berdasarkan pada keahlian dan keterampilan tertentu. </a:t>
            </a:r>
            <a:endParaRPr lang="id-ID" sz="2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203506" y="4120646"/>
            <a:ext cx="2176806" cy="2176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251" y="4746038"/>
            <a:ext cx="5184576" cy="2244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148064" y="1740726"/>
            <a:ext cx="2176806" cy="2176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id-ID" b="1" dirty="0" smtClean="0">
                <a:solidFill>
                  <a:srgbClr val="C00000"/>
                </a:solidFill>
              </a:rPr>
              <a:t>TATA CARA PEMBERHENTIAN DARI JF</a:t>
            </a:r>
            <a:endParaRPr lang="id-ID" b="1" dirty="0">
              <a:solidFill>
                <a:srgbClr val="C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2348879"/>
            <a:ext cx="5184576" cy="2244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83568" y="2012647"/>
            <a:ext cx="4572000" cy="1200329"/>
          </a:xfrm>
          <a:prstGeom prst="rect">
            <a:avLst/>
          </a:prstGeom>
        </p:spPr>
        <p:txBody>
          <a:bodyPr>
            <a:spAutoFit/>
          </a:bodyPr>
          <a:lstStyle/>
          <a:p>
            <a:r>
              <a:rPr lang="id-ID" sz="2400" dirty="0" smtClean="0"/>
              <a:t>PPK </a:t>
            </a:r>
            <a:r>
              <a:rPr lang="id-ID" sz="2400" dirty="0"/>
              <a:t>mengusulkan </a:t>
            </a:r>
            <a:r>
              <a:rPr lang="id-ID" sz="2400" dirty="0" smtClean="0"/>
              <a:t>pemberhentian PNS dari JF </a:t>
            </a:r>
            <a:r>
              <a:rPr lang="id-ID" sz="2400" dirty="0"/>
              <a:t>kepada </a:t>
            </a:r>
            <a:r>
              <a:rPr lang="id-ID" sz="2400" dirty="0" smtClean="0"/>
              <a:t>Presiden untuk </a:t>
            </a:r>
            <a:r>
              <a:rPr lang="id-ID" sz="2400" b="1" dirty="0" smtClean="0">
                <a:solidFill>
                  <a:srgbClr val="C00000"/>
                </a:solidFill>
              </a:rPr>
              <a:t>JF </a:t>
            </a:r>
            <a:r>
              <a:rPr lang="id-ID" sz="2400" b="1" dirty="0">
                <a:solidFill>
                  <a:srgbClr val="C00000"/>
                </a:solidFill>
              </a:rPr>
              <a:t>ahli </a:t>
            </a:r>
            <a:r>
              <a:rPr lang="id-ID" sz="2400" b="1" dirty="0" smtClean="0">
                <a:solidFill>
                  <a:srgbClr val="C00000"/>
                </a:solidFill>
              </a:rPr>
              <a:t>utama </a:t>
            </a:r>
            <a:endParaRPr lang="id-ID" sz="2400" b="1" dirty="0">
              <a:solidFill>
                <a:srgbClr val="C00000"/>
              </a:solidFill>
            </a:endParaRPr>
          </a:p>
        </p:txBody>
      </p:sp>
      <p:sp>
        <p:nvSpPr>
          <p:cNvPr id="5" name="TextBox 4"/>
          <p:cNvSpPr txBox="1"/>
          <p:nvPr/>
        </p:nvSpPr>
        <p:spPr>
          <a:xfrm>
            <a:off x="611560" y="3163615"/>
            <a:ext cx="1093569" cy="769441"/>
          </a:xfrm>
          <a:prstGeom prst="rect">
            <a:avLst/>
          </a:prstGeom>
          <a:noFill/>
        </p:spPr>
        <p:txBody>
          <a:bodyPr wrap="none" rtlCol="0">
            <a:spAutoFit/>
          </a:bodyPr>
          <a:lstStyle/>
          <a:p>
            <a:r>
              <a:rPr lang="id-ID" sz="4400" b="1" dirty="0" smtClean="0">
                <a:solidFill>
                  <a:srgbClr val="C00000"/>
                </a:solidFill>
              </a:rPr>
              <a:t>PPK</a:t>
            </a:r>
            <a:endParaRPr lang="id-ID" sz="4400" b="1" dirty="0">
              <a:solidFill>
                <a:srgbClr val="C00000"/>
              </a:solidFill>
            </a:endParaRPr>
          </a:p>
        </p:txBody>
      </p:sp>
      <p:sp>
        <p:nvSpPr>
          <p:cNvPr id="8" name="TextBox 7"/>
          <p:cNvSpPr txBox="1"/>
          <p:nvPr/>
        </p:nvSpPr>
        <p:spPr>
          <a:xfrm>
            <a:off x="6588224" y="1844824"/>
            <a:ext cx="2214132" cy="769441"/>
          </a:xfrm>
          <a:prstGeom prst="rect">
            <a:avLst/>
          </a:prstGeom>
          <a:noFill/>
        </p:spPr>
        <p:txBody>
          <a:bodyPr wrap="none" rtlCol="0">
            <a:spAutoFit/>
          </a:bodyPr>
          <a:lstStyle/>
          <a:p>
            <a:r>
              <a:rPr lang="id-ID" sz="4400" b="1" dirty="0" smtClean="0">
                <a:solidFill>
                  <a:srgbClr val="C00000"/>
                </a:solidFill>
              </a:rPr>
              <a:t>Presiden</a:t>
            </a:r>
            <a:endParaRPr lang="id-ID" sz="4400" b="1" dirty="0">
              <a:solidFill>
                <a:srgbClr val="C00000"/>
              </a:solidFill>
            </a:endParaRPr>
          </a:p>
        </p:txBody>
      </p:sp>
      <p:sp>
        <p:nvSpPr>
          <p:cNvPr id="6" name="Rectangle 5"/>
          <p:cNvSpPr/>
          <p:nvPr/>
        </p:nvSpPr>
        <p:spPr>
          <a:xfrm>
            <a:off x="6516216" y="2492896"/>
            <a:ext cx="2700360" cy="1200329"/>
          </a:xfrm>
          <a:prstGeom prst="rect">
            <a:avLst/>
          </a:prstGeom>
        </p:spPr>
        <p:txBody>
          <a:bodyPr wrap="square">
            <a:spAutoFit/>
          </a:bodyPr>
          <a:lstStyle/>
          <a:p>
            <a:r>
              <a:rPr lang="nn-NO" sz="2400" dirty="0" smtClean="0"/>
              <a:t>Pe</a:t>
            </a:r>
            <a:r>
              <a:rPr lang="id-ID" sz="2400" dirty="0" smtClean="0"/>
              <a:t>mberhentian dari</a:t>
            </a:r>
            <a:r>
              <a:rPr lang="nn-NO" sz="2400" dirty="0" smtClean="0"/>
              <a:t> </a:t>
            </a:r>
            <a:r>
              <a:rPr lang="nn-NO" sz="2400" dirty="0"/>
              <a:t>JF </a:t>
            </a:r>
            <a:r>
              <a:rPr lang="nn-NO" sz="2400" dirty="0" smtClean="0"/>
              <a:t>ditetapkan </a:t>
            </a:r>
            <a:r>
              <a:rPr lang="nn-NO" sz="2400" dirty="0"/>
              <a:t>oleh </a:t>
            </a:r>
            <a:r>
              <a:rPr lang="nn-NO" sz="2400" dirty="0" smtClean="0"/>
              <a:t>P</a:t>
            </a:r>
            <a:r>
              <a:rPr lang="id-ID" sz="2400" dirty="0" smtClean="0"/>
              <a:t>residen</a:t>
            </a:r>
            <a:r>
              <a:rPr lang="nn-NO" sz="2400" dirty="0" smtClean="0"/>
              <a:t>. </a:t>
            </a:r>
            <a:endParaRPr lang="nn-NO" sz="2400" dirty="0"/>
          </a:p>
        </p:txBody>
      </p:sp>
      <p:sp>
        <p:nvSpPr>
          <p:cNvPr id="10" name="TextBox 9"/>
          <p:cNvSpPr txBox="1"/>
          <p:nvPr/>
        </p:nvSpPr>
        <p:spPr>
          <a:xfrm>
            <a:off x="6516216" y="4293096"/>
            <a:ext cx="1093569" cy="769441"/>
          </a:xfrm>
          <a:prstGeom prst="rect">
            <a:avLst/>
          </a:prstGeom>
          <a:noFill/>
        </p:spPr>
        <p:txBody>
          <a:bodyPr wrap="none" rtlCol="0">
            <a:spAutoFit/>
          </a:bodyPr>
          <a:lstStyle/>
          <a:p>
            <a:r>
              <a:rPr lang="id-ID" sz="4400" b="1" dirty="0" smtClean="0">
                <a:solidFill>
                  <a:srgbClr val="C00000"/>
                </a:solidFill>
              </a:rPr>
              <a:t>PPK</a:t>
            </a:r>
            <a:endParaRPr lang="id-ID" sz="4400" b="1" dirty="0">
              <a:solidFill>
                <a:srgbClr val="C00000"/>
              </a:solidFill>
            </a:endParaRPr>
          </a:p>
        </p:txBody>
      </p:sp>
      <p:sp>
        <p:nvSpPr>
          <p:cNvPr id="11" name="Rectangle 10"/>
          <p:cNvSpPr/>
          <p:nvPr/>
        </p:nvSpPr>
        <p:spPr>
          <a:xfrm>
            <a:off x="648072" y="4445462"/>
            <a:ext cx="4572000" cy="1200329"/>
          </a:xfrm>
          <a:prstGeom prst="rect">
            <a:avLst/>
          </a:prstGeom>
        </p:spPr>
        <p:txBody>
          <a:bodyPr>
            <a:spAutoFit/>
          </a:bodyPr>
          <a:lstStyle/>
          <a:p>
            <a:r>
              <a:rPr lang="id-ID" sz="2400" dirty="0" smtClean="0"/>
              <a:t>PyB </a:t>
            </a:r>
            <a:r>
              <a:rPr lang="id-ID" sz="2400" dirty="0"/>
              <a:t>mengusulkan </a:t>
            </a:r>
            <a:r>
              <a:rPr lang="id-ID" sz="2400" dirty="0" smtClean="0"/>
              <a:t>pemberhentian PNS dari </a:t>
            </a:r>
            <a:r>
              <a:rPr lang="id-ID" sz="2400" dirty="0"/>
              <a:t>JF kepada </a:t>
            </a:r>
            <a:r>
              <a:rPr lang="id-ID" sz="2400" dirty="0" smtClean="0"/>
              <a:t>PPK untuk JF </a:t>
            </a:r>
            <a:r>
              <a:rPr lang="id-ID" sz="2400" b="1" dirty="0" smtClean="0">
                <a:solidFill>
                  <a:srgbClr val="C00000"/>
                </a:solidFill>
              </a:rPr>
              <a:t>selain JF ahli utama </a:t>
            </a:r>
            <a:endParaRPr lang="id-ID" sz="2400" b="1" dirty="0">
              <a:solidFill>
                <a:srgbClr val="C00000"/>
              </a:solidFill>
            </a:endParaRPr>
          </a:p>
        </p:txBody>
      </p:sp>
      <p:sp>
        <p:nvSpPr>
          <p:cNvPr id="12" name="Rectangle 11"/>
          <p:cNvSpPr/>
          <p:nvPr/>
        </p:nvSpPr>
        <p:spPr>
          <a:xfrm>
            <a:off x="6516216" y="4941168"/>
            <a:ext cx="2700360" cy="1200329"/>
          </a:xfrm>
          <a:prstGeom prst="rect">
            <a:avLst/>
          </a:prstGeom>
        </p:spPr>
        <p:txBody>
          <a:bodyPr wrap="square">
            <a:spAutoFit/>
          </a:bodyPr>
          <a:lstStyle/>
          <a:p>
            <a:r>
              <a:rPr lang="nn-NO" sz="2400" dirty="0" smtClean="0"/>
              <a:t>Pe</a:t>
            </a:r>
            <a:r>
              <a:rPr lang="id-ID" sz="2400" dirty="0" smtClean="0"/>
              <a:t>mberhentian dari</a:t>
            </a:r>
            <a:r>
              <a:rPr lang="nn-NO" sz="2400" dirty="0" smtClean="0"/>
              <a:t> </a:t>
            </a:r>
            <a:r>
              <a:rPr lang="nn-NO" sz="2400" dirty="0"/>
              <a:t>JF </a:t>
            </a:r>
            <a:r>
              <a:rPr lang="nn-NO" sz="2400" dirty="0" smtClean="0"/>
              <a:t>ditetapkan </a:t>
            </a:r>
            <a:r>
              <a:rPr lang="nn-NO" sz="2400" dirty="0"/>
              <a:t>oleh </a:t>
            </a:r>
            <a:r>
              <a:rPr lang="nn-NO" sz="2400" dirty="0" smtClean="0"/>
              <a:t>P</a:t>
            </a:r>
            <a:r>
              <a:rPr lang="id-ID" sz="2400" dirty="0" smtClean="0"/>
              <a:t>PK</a:t>
            </a:r>
            <a:r>
              <a:rPr lang="nn-NO" sz="2400" dirty="0" smtClean="0"/>
              <a:t>. </a:t>
            </a:r>
            <a:endParaRPr lang="nn-NO" sz="2400" dirty="0"/>
          </a:p>
        </p:txBody>
      </p:sp>
      <p:sp>
        <p:nvSpPr>
          <p:cNvPr id="14" name="TextBox 13"/>
          <p:cNvSpPr txBox="1"/>
          <p:nvPr/>
        </p:nvSpPr>
        <p:spPr>
          <a:xfrm>
            <a:off x="683568" y="5611887"/>
            <a:ext cx="1072025" cy="769441"/>
          </a:xfrm>
          <a:prstGeom prst="rect">
            <a:avLst/>
          </a:prstGeom>
          <a:noFill/>
        </p:spPr>
        <p:txBody>
          <a:bodyPr wrap="none" rtlCol="0">
            <a:spAutoFit/>
          </a:bodyPr>
          <a:lstStyle/>
          <a:p>
            <a:r>
              <a:rPr lang="id-ID" sz="4400" b="1" dirty="0" smtClean="0">
                <a:solidFill>
                  <a:srgbClr val="C00000"/>
                </a:solidFill>
              </a:rPr>
              <a:t>PyB</a:t>
            </a:r>
            <a:endParaRPr lang="id-ID" sz="4400" b="1" dirty="0">
              <a:solidFill>
                <a:srgbClr val="C00000"/>
              </a:solidFill>
            </a:endParaRPr>
          </a:p>
        </p:txBody>
      </p:sp>
    </p:spTree>
    <p:extLst>
      <p:ext uri="{BB962C8B-B14F-4D97-AF65-F5344CB8AC3E}">
        <p14:creationId xmlns:p14="http://schemas.microsoft.com/office/powerpoint/2010/main" xmlns="" val="243754094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0112" y="4159444"/>
            <a:ext cx="3642035" cy="2725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683568" y="1340768"/>
            <a:ext cx="8077200" cy="4297363"/>
          </a:xfrm>
        </p:spPr>
        <p:txBody>
          <a:bodyPr>
            <a:normAutofit/>
          </a:bodyPr>
          <a:lstStyle/>
          <a:p>
            <a:r>
              <a:rPr lang="id-ID" dirty="0" smtClean="0"/>
              <a:t>PPK </a:t>
            </a:r>
            <a:r>
              <a:rPr lang="id-ID" dirty="0"/>
              <a:t>dapat memberikan kuasa kepada pejabat yang ditunjuk di lingkungannya untuk menetapkan pemberhentian dari JF selain JF ahli madya. </a:t>
            </a:r>
          </a:p>
          <a:p>
            <a:r>
              <a:rPr lang="id-ID" dirty="0"/>
              <a:t>Ketentuan lebih lanjut mengenai tata cara pemberhentian dari JF diatur dengan </a:t>
            </a:r>
            <a:r>
              <a:rPr lang="id-ID" dirty="0" smtClean="0"/>
              <a:t>Permenpan &amp; RB.</a:t>
            </a:r>
            <a:endParaRPr lang="id-ID" dirty="0"/>
          </a:p>
        </p:txBody>
      </p:sp>
    </p:spTree>
    <p:extLst>
      <p:ext uri="{BB962C8B-B14F-4D97-AF65-F5344CB8AC3E}">
        <p14:creationId xmlns:p14="http://schemas.microsoft.com/office/powerpoint/2010/main" xmlns="" val="406995481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C00000"/>
                </a:solidFill>
              </a:rPr>
              <a:t>RANGKAP JABATAN</a:t>
            </a:r>
            <a:endParaRPr lang="id-ID" b="1" dirty="0">
              <a:solidFill>
                <a:srgbClr val="C00000"/>
              </a:solidFill>
            </a:endParaRPr>
          </a:p>
        </p:txBody>
      </p:sp>
      <p:sp>
        <p:nvSpPr>
          <p:cNvPr id="3" name="Content Placeholder 2"/>
          <p:cNvSpPr>
            <a:spLocks noGrp="1"/>
          </p:cNvSpPr>
          <p:nvPr>
            <p:ph idx="1"/>
          </p:nvPr>
        </p:nvSpPr>
        <p:spPr/>
        <p:txBody>
          <a:bodyPr/>
          <a:lstStyle/>
          <a:p>
            <a:r>
              <a:rPr lang="id-ID" dirty="0"/>
              <a:t>Dalam rangka optimalisasi pelaksanaan tugas dan pencapaian kinerja organisasi, pejabat fungsional</a:t>
            </a:r>
            <a:r>
              <a:rPr lang="id-ID" b="1" dirty="0">
                <a:solidFill>
                  <a:srgbClr val="C00000"/>
                </a:solidFill>
              </a:rPr>
              <a:t> dilarang rangkap Jabatan</a:t>
            </a:r>
            <a:r>
              <a:rPr lang="id-ID" dirty="0"/>
              <a:t> dengan JA atau JPT, kecuali untuk JA atau JPT yang kompetensi dan bidang tugas Jabatannya sama dan tidak dapat dipisahkan dengan kompetensi dan bidang tugas JF. </a:t>
            </a:r>
          </a:p>
        </p:txBody>
      </p:sp>
    </p:spTree>
    <p:extLst>
      <p:ext uri="{BB962C8B-B14F-4D97-AF65-F5344CB8AC3E}">
        <p14:creationId xmlns:p14="http://schemas.microsoft.com/office/powerpoint/2010/main" xmlns="" val="246050122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lstStyle/>
          <a:p>
            <a:r>
              <a:rPr lang="id-ID" b="1" dirty="0" smtClean="0">
                <a:solidFill>
                  <a:srgbClr val="00B050"/>
                </a:solidFill>
              </a:rPr>
              <a:t>INSTANSI PEMBINA</a:t>
            </a:r>
            <a:endParaRPr lang="id-ID" b="1" dirty="0">
              <a:solidFill>
                <a:srgbClr val="00B050"/>
              </a:solidFill>
            </a:endParaRPr>
          </a:p>
        </p:txBody>
      </p:sp>
      <p:sp>
        <p:nvSpPr>
          <p:cNvPr id="3" name="Content Placeholder 2"/>
          <p:cNvSpPr>
            <a:spLocks noGrp="1"/>
          </p:cNvSpPr>
          <p:nvPr>
            <p:ph idx="1"/>
          </p:nvPr>
        </p:nvSpPr>
        <p:spPr>
          <a:xfrm>
            <a:off x="762000" y="1867941"/>
            <a:ext cx="8077200" cy="4297363"/>
          </a:xfrm>
        </p:spPr>
        <p:txBody>
          <a:bodyPr>
            <a:normAutofit fontScale="92500" lnSpcReduction="20000"/>
          </a:bodyPr>
          <a:lstStyle/>
          <a:p>
            <a:endParaRPr lang="id-ID" dirty="0"/>
          </a:p>
          <a:p>
            <a:r>
              <a:rPr lang="id-ID" dirty="0">
                <a:solidFill>
                  <a:srgbClr val="C00000"/>
                </a:solidFill>
              </a:rPr>
              <a:t>Instansi pembina JF merupakan kementerian, lembaga pemerintah nonkementerian, atau kesekretariatan lembaga negara yang sesuai kekhususan tugas dan fungsinya ditetapkan menjadi instansi pembina suatu JF. </a:t>
            </a:r>
          </a:p>
          <a:p>
            <a:r>
              <a:rPr lang="id-ID" dirty="0" smtClean="0">
                <a:solidFill>
                  <a:srgbClr val="0070C0"/>
                </a:solidFill>
              </a:rPr>
              <a:t>Instansi </a:t>
            </a:r>
            <a:r>
              <a:rPr lang="id-ID" dirty="0">
                <a:solidFill>
                  <a:srgbClr val="0070C0"/>
                </a:solidFill>
              </a:rPr>
              <a:t>pembina berperan sebagai pengelola JF yang menjadi tanggung jawabnya untuk menjamin terwujudnya standar kualitas dan profesionalitas Jabatan. </a:t>
            </a:r>
          </a:p>
          <a:p>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8184" y="116632"/>
            <a:ext cx="2543175"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833258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1400"/>
            <a:ext cx="8077200" cy="1143000"/>
          </a:xfrm>
        </p:spPr>
        <p:txBody>
          <a:bodyPr/>
          <a:lstStyle/>
          <a:p>
            <a:r>
              <a:rPr lang="id-ID" dirty="0" smtClean="0"/>
              <a:t>TUGAS INSTANSI PEMBINA</a:t>
            </a:r>
            <a:endParaRPr lang="id-ID" dirty="0"/>
          </a:p>
        </p:txBody>
      </p:sp>
      <p:sp>
        <p:nvSpPr>
          <p:cNvPr id="3" name="Content Placeholder 2"/>
          <p:cNvSpPr>
            <a:spLocks noGrp="1"/>
          </p:cNvSpPr>
          <p:nvPr>
            <p:ph idx="1"/>
          </p:nvPr>
        </p:nvSpPr>
        <p:spPr>
          <a:xfrm>
            <a:off x="180528" y="980728"/>
            <a:ext cx="9144000" cy="4297363"/>
          </a:xfrm>
        </p:spPr>
        <p:txBody>
          <a:bodyPr>
            <a:noAutofit/>
          </a:bodyPr>
          <a:lstStyle/>
          <a:p>
            <a:r>
              <a:rPr lang="nn-NO" sz="1600" b="1" dirty="0" smtClean="0">
                <a:solidFill>
                  <a:srgbClr val="0070C0"/>
                </a:solidFill>
              </a:rPr>
              <a:t>menyusun </a:t>
            </a:r>
            <a:r>
              <a:rPr lang="nn-NO" sz="1600" b="1" dirty="0">
                <a:solidFill>
                  <a:srgbClr val="0070C0"/>
                </a:solidFill>
              </a:rPr>
              <a:t>pedoman formasi JF;</a:t>
            </a:r>
          </a:p>
          <a:p>
            <a:r>
              <a:rPr lang="nn-NO" sz="1600" b="1" dirty="0" smtClean="0">
                <a:solidFill>
                  <a:srgbClr val="0070C0"/>
                </a:solidFill>
              </a:rPr>
              <a:t>menyusun </a:t>
            </a:r>
            <a:r>
              <a:rPr lang="nn-NO" sz="1600" b="1" dirty="0">
                <a:solidFill>
                  <a:srgbClr val="0070C0"/>
                </a:solidFill>
              </a:rPr>
              <a:t>standar kompetensi JF;</a:t>
            </a:r>
          </a:p>
          <a:p>
            <a:r>
              <a:rPr lang="fi-FI" sz="1600" b="1" dirty="0" smtClean="0">
                <a:solidFill>
                  <a:srgbClr val="0070C0"/>
                </a:solidFill>
              </a:rPr>
              <a:t>menyusun </a:t>
            </a:r>
            <a:r>
              <a:rPr lang="fi-FI" sz="1600" b="1" dirty="0">
                <a:solidFill>
                  <a:srgbClr val="0070C0"/>
                </a:solidFill>
              </a:rPr>
              <a:t>petunjuk pelaksanaan dan petunjuk teknis JF;</a:t>
            </a:r>
          </a:p>
          <a:p>
            <a:r>
              <a:rPr lang="sv-SE" sz="1600" b="1" dirty="0" smtClean="0">
                <a:solidFill>
                  <a:srgbClr val="0070C0"/>
                </a:solidFill>
              </a:rPr>
              <a:t>menyusun </a:t>
            </a:r>
            <a:r>
              <a:rPr lang="sv-SE" sz="1600" b="1" dirty="0">
                <a:solidFill>
                  <a:srgbClr val="0070C0"/>
                </a:solidFill>
              </a:rPr>
              <a:t>standar kualitas hasil kerja dan pedoman penilaian kualitas hasil kerja pejabat fungsional;</a:t>
            </a:r>
          </a:p>
          <a:p>
            <a:r>
              <a:rPr lang="id-ID" sz="1600" b="1" dirty="0" smtClean="0">
                <a:solidFill>
                  <a:srgbClr val="0070C0"/>
                </a:solidFill>
              </a:rPr>
              <a:t>menyusun </a:t>
            </a:r>
            <a:r>
              <a:rPr lang="id-ID" sz="1600" b="1" dirty="0">
                <a:solidFill>
                  <a:srgbClr val="0070C0"/>
                </a:solidFill>
              </a:rPr>
              <a:t>pedoman penulisan karya tulis/karya ilmiah yang bersifat inovatif di bidang tugas JF;</a:t>
            </a:r>
          </a:p>
          <a:p>
            <a:r>
              <a:rPr lang="fi-FI" sz="1600" b="1" dirty="0" smtClean="0">
                <a:solidFill>
                  <a:schemeClr val="accent6">
                    <a:lumMod val="50000"/>
                  </a:schemeClr>
                </a:solidFill>
              </a:rPr>
              <a:t>menyusun </a:t>
            </a:r>
            <a:r>
              <a:rPr lang="fi-FI" sz="1600" b="1" dirty="0">
                <a:solidFill>
                  <a:schemeClr val="accent6">
                    <a:lumMod val="50000"/>
                  </a:schemeClr>
                </a:solidFill>
              </a:rPr>
              <a:t>kurikulum pelatihan JF; </a:t>
            </a:r>
            <a:endParaRPr lang="id-ID" sz="1600" b="1" dirty="0" smtClean="0">
              <a:solidFill>
                <a:schemeClr val="accent6">
                  <a:lumMod val="50000"/>
                </a:schemeClr>
              </a:solidFill>
            </a:endParaRPr>
          </a:p>
          <a:p>
            <a:r>
              <a:rPr lang="id-ID" sz="1600" b="1" dirty="0" smtClean="0">
                <a:solidFill>
                  <a:schemeClr val="accent6">
                    <a:lumMod val="50000"/>
                  </a:schemeClr>
                </a:solidFill>
              </a:rPr>
              <a:t>menyelenggarakan </a:t>
            </a:r>
            <a:r>
              <a:rPr lang="id-ID" sz="1600" b="1" dirty="0">
                <a:solidFill>
                  <a:schemeClr val="accent6">
                    <a:lumMod val="50000"/>
                  </a:schemeClr>
                </a:solidFill>
              </a:rPr>
              <a:t>pelatihan JF;</a:t>
            </a:r>
          </a:p>
          <a:p>
            <a:r>
              <a:rPr lang="id-ID" sz="1600" b="1" dirty="0" smtClean="0">
                <a:solidFill>
                  <a:schemeClr val="accent6">
                    <a:lumMod val="50000"/>
                  </a:schemeClr>
                </a:solidFill>
              </a:rPr>
              <a:t>membina </a:t>
            </a:r>
            <a:r>
              <a:rPr lang="id-ID" sz="1600" b="1" dirty="0">
                <a:solidFill>
                  <a:schemeClr val="accent6">
                    <a:lumMod val="50000"/>
                  </a:schemeClr>
                </a:solidFill>
              </a:rPr>
              <a:t>penyelenggaraan pelatihan fungsional pada lembaga pelatihan;</a:t>
            </a:r>
          </a:p>
          <a:p>
            <a:r>
              <a:rPr lang="nn-NO" sz="1600" b="1" dirty="0" smtClean="0">
                <a:solidFill>
                  <a:srgbClr val="0070C0"/>
                </a:solidFill>
              </a:rPr>
              <a:t>menyelenggarakan </a:t>
            </a:r>
            <a:r>
              <a:rPr lang="nn-NO" sz="1600" b="1" dirty="0">
                <a:solidFill>
                  <a:srgbClr val="0070C0"/>
                </a:solidFill>
              </a:rPr>
              <a:t>uji kompetensi JF;</a:t>
            </a:r>
          </a:p>
          <a:p>
            <a:r>
              <a:rPr lang="id-ID" sz="1600" b="1" dirty="0" smtClean="0">
                <a:solidFill>
                  <a:schemeClr val="accent6">
                    <a:lumMod val="50000"/>
                  </a:schemeClr>
                </a:solidFill>
              </a:rPr>
              <a:t>menganalisis </a:t>
            </a:r>
            <a:r>
              <a:rPr lang="id-ID" sz="1600" b="1" dirty="0">
                <a:solidFill>
                  <a:schemeClr val="accent6">
                    <a:lumMod val="50000"/>
                  </a:schemeClr>
                </a:solidFill>
              </a:rPr>
              <a:t>kebutuhan pelatihan fungsional di bidang tugas JF;</a:t>
            </a:r>
          </a:p>
          <a:p>
            <a:r>
              <a:rPr lang="fi-FI" sz="1600" b="1" dirty="0" smtClean="0">
                <a:solidFill>
                  <a:srgbClr val="0070C0"/>
                </a:solidFill>
              </a:rPr>
              <a:t>melakukan </a:t>
            </a:r>
            <a:r>
              <a:rPr lang="fi-FI" sz="1600" b="1" dirty="0">
                <a:solidFill>
                  <a:srgbClr val="0070C0"/>
                </a:solidFill>
              </a:rPr>
              <a:t>sosialisasi petunjuk pelaksanaan dan petunjuk teknis JF;</a:t>
            </a:r>
          </a:p>
          <a:p>
            <a:r>
              <a:rPr lang="nn-NO" sz="1600" b="1" dirty="0" smtClean="0">
                <a:solidFill>
                  <a:srgbClr val="0070C0"/>
                </a:solidFill>
              </a:rPr>
              <a:t>mengembangkan </a:t>
            </a:r>
            <a:r>
              <a:rPr lang="nn-NO" sz="1600" b="1" dirty="0">
                <a:solidFill>
                  <a:srgbClr val="0070C0"/>
                </a:solidFill>
              </a:rPr>
              <a:t>sistem informasi JF;</a:t>
            </a:r>
          </a:p>
          <a:p>
            <a:r>
              <a:rPr lang="fi-FI" sz="1600" b="1" dirty="0" smtClean="0">
                <a:solidFill>
                  <a:srgbClr val="0070C0"/>
                </a:solidFill>
              </a:rPr>
              <a:t>memfasilitasi </a:t>
            </a:r>
            <a:r>
              <a:rPr lang="fi-FI" sz="1600" b="1" dirty="0">
                <a:solidFill>
                  <a:srgbClr val="0070C0"/>
                </a:solidFill>
              </a:rPr>
              <a:t>pelaksanaan tugas pokok JF;</a:t>
            </a:r>
          </a:p>
          <a:p>
            <a:r>
              <a:rPr lang="fi-FI" sz="1600" b="1" dirty="0" smtClean="0">
                <a:solidFill>
                  <a:srgbClr val="0070C0"/>
                </a:solidFill>
              </a:rPr>
              <a:t>memfasilitasi </a:t>
            </a:r>
            <a:r>
              <a:rPr lang="fi-FI" sz="1600" b="1" dirty="0">
                <a:solidFill>
                  <a:srgbClr val="0070C0"/>
                </a:solidFill>
              </a:rPr>
              <a:t>pembentukan organisasi profesi JF;</a:t>
            </a:r>
          </a:p>
          <a:p>
            <a:r>
              <a:rPr lang="id-ID" sz="1600" b="1" dirty="0" smtClean="0">
                <a:solidFill>
                  <a:srgbClr val="0070C0"/>
                </a:solidFill>
              </a:rPr>
              <a:t>memfasilitasi </a:t>
            </a:r>
            <a:r>
              <a:rPr lang="id-ID" sz="1600" b="1" dirty="0">
                <a:solidFill>
                  <a:srgbClr val="0070C0"/>
                </a:solidFill>
              </a:rPr>
              <a:t>penyusunan dan penetapan kode etik profesi dan kode perilaku JF;</a:t>
            </a:r>
          </a:p>
          <a:p>
            <a:r>
              <a:rPr lang="sv-SE" sz="1600" b="1" dirty="0" smtClean="0">
                <a:solidFill>
                  <a:schemeClr val="accent6">
                    <a:lumMod val="50000"/>
                  </a:schemeClr>
                </a:solidFill>
              </a:rPr>
              <a:t>melakukan </a:t>
            </a:r>
            <a:r>
              <a:rPr lang="sv-SE" sz="1600" b="1" dirty="0">
                <a:solidFill>
                  <a:schemeClr val="accent6">
                    <a:lumMod val="50000"/>
                  </a:schemeClr>
                </a:solidFill>
              </a:rPr>
              <a:t>akreditasi pelatihan fungsional dengan mengacu kepada ketentuan yang telah ditetapkan </a:t>
            </a:r>
            <a:r>
              <a:rPr lang="id-ID" sz="1600" b="1" dirty="0">
                <a:solidFill>
                  <a:schemeClr val="accent6">
                    <a:lumMod val="50000"/>
                  </a:schemeClr>
                </a:solidFill>
              </a:rPr>
              <a:t>o</a:t>
            </a:r>
            <a:r>
              <a:rPr lang="sv-SE" sz="1600" b="1" dirty="0" smtClean="0">
                <a:solidFill>
                  <a:schemeClr val="accent6">
                    <a:lumMod val="50000"/>
                  </a:schemeClr>
                </a:solidFill>
              </a:rPr>
              <a:t>leh </a:t>
            </a:r>
            <a:r>
              <a:rPr lang="sv-SE" sz="1600" b="1" dirty="0">
                <a:solidFill>
                  <a:schemeClr val="accent6">
                    <a:lumMod val="50000"/>
                  </a:schemeClr>
                </a:solidFill>
              </a:rPr>
              <a:t>LAN;</a:t>
            </a:r>
          </a:p>
          <a:p>
            <a:r>
              <a:rPr lang="id-ID" sz="1600" b="1" dirty="0" smtClean="0">
                <a:solidFill>
                  <a:srgbClr val="0070C0"/>
                </a:solidFill>
              </a:rPr>
              <a:t>melakukan </a:t>
            </a:r>
            <a:r>
              <a:rPr lang="id-ID" sz="1600" b="1" dirty="0">
                <a:solidFill>
                  <a:srgbClr val="0070C0"/>
                </a:solidFill>
              </a:rPr>
              <a:t>pemantauan dan evaluasi penerapan JF di seluruh Instansi Pemerintah yang menggunakan Jabatan tersebut; dan</a:t>
            </a:r>
          </a:p>
          <a:p>
            <a:r>
              <a:rPr lang="id-ID" sz="1600" b="1" dirty="0" smtClean="0">
                <a:solidFill>
                  <a:srgbClr val="0070C0"/>
                </a:solidFill>
              </a:rPr>
              <a:t>melakukan </a:t>
            </a:r>
            <a:r>
              <a:rPr lang="id-ID" sz="1600" b="1" dirty="0">
                <a:solidFill>
                  <a:srgbClr val="0070C0"/>
                </a:solidFill>
              </a:rPr>
              <a:t>koordinasi dengan instansi pengguna dalam rangka pembinaan karier pejabat fungsional</a:t>
            </a:r>
            <a:r>
              <a:rPr lang="id-ID" sz="1600" b="1" dirty="0"/>
              <a:t>.</a:t>
            </a:r>
          </a:p>
        </p:txBody>
      </p:sp>
      <p:sp>
        <p:nvSpPr>
          <p:cNvPr id="5" name="TextBox 4"/>
          <p:cNvSpPr txBox="1"/>
          <p:nvPr/>
        </p:nvSpPr>
        <p:spPr>
          <a:xfrm>
            <a:off x="4572000" y="636942"/>
            <a:ext cx="4464496" cy="923330"/>
          </a:xfrm>
          <a:prstGeom prst="rect">
            <a:avLst/>
          </a:prstGeom>
          <a:solidFill>
            <a:schemeClr val="accent6">
              <a:lumMod val="20000"/>
              <a:lumOff val="80000"/>
            </a:schemeClr>
          </a:solidFill>
        </p:spPr>
        <p:txBody>
          <a:bodyPr wrap="square" rtlCol="0">
            <a:spAutoFit/>
          </a:bodyPr>
          <a:lstStyle/>
          <a:p>
            <a:r>
              <a:rPr lang="id-ID" dirty="0" smtClean="0"/>
              <a:t>Pengawasan oleh Menpan &amp; RB</a:t>
            </a:r>
          </a:p>
          <a:p>
            <a:r>
              <a:rPr lang="id-ID" dirty="0" smtClean="0"/>
              <a:t>Dilaporkan secara berkala ke Menpan &amp; RB dg tembusan </a:t>
            </a:r>
            <a:r>
              <a:rPr lang="id-ID" dirty="0" smtClean="0">
                <a:solidFill>
                  <a:srgbClr val="0070C0"/>
                </a:solidFill>
              </a:rPr>
              <a:t>Ka BKN</a:t>
            </a:r>
            <a:r>
              <a:rPr lang="id-ID" dirty="0" smtClean="0"/>
              <a:t> / </a:t>
            </a:r>
            <a:r>
              <a:rPr lang="id-ID" dirty="0" smtClean="0">
                <a:solidFill>
                  <a:schemeClr val="accent6">
                    <a:lumMod val="50000"/>
                  </a:schemeClr>
                </a:solidFill>
              </a:rPr>
              <a:t>Ka LAN</a:t>
            </a:r>
            <a:endParaRPr lang="id-ID" dirty="0">
              <a:solidFill>
                <a:schemeClr val="accent6">
                  <a:lumMod val="50000"/>
                </a:schemeClr>
              </a:solidFill>
            </a:endParaRPr>
          </a:p>
        </p:txBody>
      </p:sp>
    </p:spTree>
    <p:extLst>
      <p:ext uri="{BB962C8B-B14F-4D97-AF65-F5344CB8AC3E}">
        <p14:creationId xmlns:p14="http://schemas.microsoft.com/office/powerpoint/2010/main" xmlns="" val="384115701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5299" y="-243408"/>
            <a:ext cx="2863205" cy="2863205"/>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229600" cy="1143000"/>
          </a:xfrm>
        </p:spPr>
        <p:txBody>
          <a:bodyPr/>
          <a:lstStyle/>
          <a:p>
            <a:r>
              <a:rPr lang="id-ID" b="1" dirty="0" smtClean="0">
                <a:solidFill>
                  <a:srgbClr val="C00000"/>
                </a:solidFill>
              </a:rPr>
              <a:t>UJI KOMPETENSI</a:t>
            </a:r>
            <a:endParaRPr lang="id-ID" b="1" dirty="0">
              <a:solidFill>
                <a:srgbClr val="C00000"/>
              </a:solidFill>
            </a:endParaRPr>
          </a:p>
        </p:txBody>
      </p:sp>
      <p:sp>
        <p:nvSpPr>
          <p:cNvPr id="4" name="Content Placeholder 3"/>
          <p:cNvSpPr>
            <a:spLocks noGrp="1"/>
          </p:cNvSpPr>
          <p:nvPr>
            <p:ph idx="1"/>
          </p:nvPr>
        </p:nvSpPr>
        <p:spPr>
          <a:xfrm>
            <a:off x="762000" y="1596413"/>
            <a:ext cx="8077200" cy="5410712"/>
          </a:xfrm>
          <a:prstGeom prst="rect">
            <a:avLst/>
          </a:prstGeom>
        </p:spPr>
        <p:txBody>
          <a:bodyPr>
            <a:spAutoFit/>
          </a:bodyPr>
          <a:lstStyle/>
          <a:p>
            <a:endParaRPr lang="id-ID" dirty="0"/>
          </a:p>
          <a:p>
            <a:r>
              <a:rPr lang="id-ID" dirty="0" smtClean="0"/>
              <a:t>Uji Kompetensi diselenggarakan oleh Instansi Pembina</a:t>
            </a:r>
          </a:p>
          <a:p>
            <a:r>
              <a:rPr lang="id-ID" dirty="0" smtClean="0"/>
              <a:t>Uji </a:t>
            </a:r>
            <a:r>
              <a:rPr lang="id-ID" dirty="0"/>
              <a:t>kompetensi </a:t>
            </a:r>
            <a:r>
              <a:rPr lang="id-ID" dirty="0" smtClean="0"/>
              <a:t>dapat </a:t>
            </a:r>
            <a:r>
              <a:rPr lang="id-ID" dirty="0"/>
              <a:t>dilakukan oleh Instansi Pemerintah pengguna JF setelah mendapat akreditasi dari instansi pembina. </a:t>
            </a:r>
            <a:endParaRPr lang="id-ID" dirty="0" smtClean="0"/>
          </a:p>
          <a:p>
            <a:r>
              <a:rPr lang="id-ID" dirty="0" smtClean="0"/>
              <a:t>Ketentuan </a:t>
            </a:r>
            <a:r>
              <a:rPr lang="id-ID" dirty="0"/>
              <a:t>lebih lanjut mengenai penyelenggaraan uji kompetensi JF </a:t>
            </a:r>
            <a:r>
              <a:rPr lang="id-ID" dirty="0" smtClean="0"/>
              <a:t>diatur </a:t>
            </a:r>
            <a:r>
              <a:rPr lang="id-ID" dirty="0"/>
              <a:t>dengan </a:t>
            </a:r>
            <a:r>
              <a:rPr lang="id-ID" dirty="0" smtClean="0"/>
              <a:t>Permenpan &amp; RB. </a:t>
            </a:r>
            <a:endParaRPr lang="id-ID" dirty="0"/>
          </a:p>
          <a:p>
            <a:endParaRPr lang="id-ID" dirty="0"/>
          </a:p>
        </p:txBody>
      </p:sp>
    </p:spTree>
    <p:extLst>
      <p:ext uri="{BB962C8B-B14F-4D97-AF65-F5344CB8AC3E}">
        <p14:creationId xmlns:p14="http://schemas.microsoft.com/office/powerpoint/2010/main" xmlns="" val="177856824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3"/>
          <p:cNvSpPr>
            <a:spLocks noChangeArrowheads="1" noChangeShapeType="1" noTextEdit="1"/>
          </p:cNvSpPr>
          <p:nvPr/>
        </p:nvSpPr>
        <p:spPr bwMode="auto">
          <a:xfrm>
            <a:off x="1143000" y="990600"/>
            <a:ext cx="6781800" cy="4632325"/>
          </a:xfrm>
          <a:prstGeom prst="rect">
            <a:avLst/>
          </a:prstGeom>
        </p:spPr>
        <p:txBody>
          <a:bodyPr wrap="none" fromWordArt="1">
            <a:prstTxWarp prst="textWave1">
              <a:avLst>
                <a:gd name="adj1" fmla="val 13005"/>
                <a:gd name="adj2" fmla="val 0"/>
              </a:avLst>
            </a:prstTxWarp>
          </a:bodyPr>
          <a:lstStyle/>
          <a:p>
            <a:r>
              <a:rPr lang="en-US" sz="3200" kern="10" dirty="0" err="1" smtClean="0">
                <a:ln w="9525">
                  <a:solidFill>
                    <a:srgbClr val="000000"/>
                  </a:solidFill>
                  <a:round/>
                  <a:headEnd/>
                  <a:tailEnd/>
                </a:ln>
                <a:solidFill>
                  <a:srgbClr val="FF0000"/>
                </a:solidFill>
                <a:effectLst>
                  <a:outerShdw dist="53882" dir="2700000" algn="ctr" rotWithShape="0">
                    <a:srgbClr val="C0C0C0">
                      <a:alpha val="79999"/>
                    </a:srgbClr>
                  </a:outerShdw>
                </a:effectLst>
                <a:latin typeface="Bodoni MT Black" panose="02070A03080606020203" pitchFamily="18" charset="0"/>
              </a:rPr>
              <a:t>Penilai</a:t>
            </a:r>
            <a:r>
              <a:rPr lang="id-ID" sz="3200" kern="10" dirty="0" smtClean="0">
                <a:ln w="9525">
                  <a:solidFill>
                    <a:srgbClr val="000000"/>
                  </a:solidFill>
                  <a:round/>
                  <a:headEnd/>
                  <a:tailEnd/>
                </a:ln>
                <a:solidFill>
                  <a:srgbClr val="FF0000"/>
                </a:solidFill>
                <a:effectLst>
                  <a:outerShdw dist="53882" dir="2700000" algn="ctr" rotWithShape="0">
                    <a:srgbClr val="C0C0C0">
                      <a:alpha val="79999"/>
                    </a:srgbClr>
                  </a:outerShdw>
                </a:effectLst>
                <a:latin typeface="Bodoni MT Black" panose="02070A03080606020203" pitchFamily="18" charset="0"/>
              </a:rPr>
              <a:t>an </a:t>
            </a:r>
            <a:r>
              <a:rPr lang="id-ID" sz="3200" kern="10" dirty="0">
                <a:ln w="9525">
                  <a:solidFill>
                    <a:srgbClr val="000000"/>
                  </a:solidFill>
                  <a:round/>
                  <a:headEnd/>
                  <a:tailEnd/>
                </a:ln>
                <a:solidFill>
                  <a:srgbClr val="FF0000"/>
                </a:solidFill>
                <a:effectLst>
                  <a:outerShdw dist="53882" dir="2700000" algn="ctr" rotWithShape="0">
                    <a:srgbClr val="C0C0C0">
                      <a:alpha val="79999"/>
                    </a:srgbClr>
                  </a:outerShdw>
                </a:effectLst>
                <a:latin typeface="Bodoni MT Black" panose="02070A03080606020203" pitchFamily="18" charset="0"/>
              </a:rPr>
              <a:t>Angka </a:t>
            </a:r>
            <a:r>
              <a:rPr lang="id-ID" sz="3200" kern="10" dirty="0" smtClean="0">
                <a:ln w="9525">
                  <a:solidFill>
                    <a:srgbClr val="000000"/>
                  </a:solidFill>
                  <a:round/>
                  <a:headEnd/>
                  <a:tailEnd/>
                </a:ln>
                <a:solidFill>
                  <a:srgbClr val="FF0000"/>
                </a:solidFill>
                <a:effectLst>
                  <a:outerShdw dist="53882" dir="2700000" algn="ctr" rotWithShape="0">
                    <a:srgbClr val="C0C0C0">
                      <a:alpha val="79999"/>
                    </a:srgbClr>
                  </a:outerShdw>
                </a:effectLst>
                <a:latin typeface="Bodoni MT Black" panose="02070A03080606020203" pitchFamily="18" charset="0"/>
              </a:rPr>
              <a:t>Kredit</a:t>
            </a:r>
            <a:endParaRPr lang="en-US" sz="3200" kern="10" dirty="0" smtClean="0">
              <a:ln w="9525">
                <a:solidFill>
                  <a:srgbClr val="000000"/>
                </a:solidFill>
                <a:round/>
                <a:headEnd/>
                <a:tailEnd/>
              </a:ln>
              <a:solidFill>
                <a:srgbClr val="FF0000"/>
              </a:solidFill>
              <a:effectLst>
                <a:outerShdw dist="53882" dir="2700000" algn="ctr" rotWithShape="0">
                  <a:srgbClr val="C0C0C0">
                    <a:alpha val="79999"/>
                  </a:srgbClr>
                </a:outerShdw>
              </a:effectLst>
              <a:latin typeface="Bodoni MT Black" panose="02070A03080606020203" pitchFamily="18" charset="0"/>
            </a:endParaRPr>
          </a:p>
          <a:p>
            <a:pPr algn="ctr"/>
            <a:r>
              <a:rPr lang="en-US" sz="3200" kern="10" dirty="0" err="1" smtClean="0">
                <a:ln w="9525">
                  <a:solidFill>
                    <a:srgbClr val="000000"/>
                  </a:solidFill>
                  <a:round/>
                  <a:headEnd/>
                  <a:tailEnd/>
                </a:ln>
                <a:solidFill>
                  <a:srgbClr val="FF0000"/>
                </a:solidFill>
                <a:effectLst>
                  <a:outerShdw dist="53882" dir="2700000" algn="ctr" rotWithShape="0">
                    <a:srgbClr val="C0C0C0">
                      <a:alpha val="79999"/>
                    </a:srgbClr>
                  </a:outerShdw>
                </a:effectLst>
                <a:latin typeface="Bodoni MT Black" panose="02070A03080606020203" pitchFamily="18" charset="0"/>
              </a:rPr>
              <a:t>Jabatan</a:t>
            </a:r>
            <a:r>
              <a:rPr lang="en-US" sz="3200" kern="10" dirty="0" smtClean="0">
                <a:ln w="9525">
                  <a:solidFill>
                    <a:srgbClr val="000000"/>
                  </a:solidFill>
                  <a:round/>
                  <a:headEnd/>
                  <a:tailEnd/>
                </a:ln>
                <a:solidFill>
                  <a:srgbClr val="FF0000"/>
                </a:solidFill>
                <a:effectLst>
                  <a:outerShdw dist="53882" dir="2700000" algn="ctr" rotWithShape="0">
                    <a:srgbClr val="C0C0C0">
                      <a:alpha val="79999"/>
                    </a:srgbClr>
                  </a:outerShdw>
                </a:effectLst>
                <a:latin typeface="Bodoni MT Black" panose="02070A03080606020203" pitchFamily="18" charset="0"/>
              </a:rPr>
              <a:t> </a:t>
            </a:r>
            <a:r>
              <a:rPr lang="en-US" sz="3200" kern="10" dirty="0" err="1" smtClean="0">
                <a:ln w="9525">
                  <a:solidFill>
                    <a:srgbClr val="000000"/>
                  </a:solidFill>
                  <a:round/>
                  <a:headEnd/>
                  <a:tailEnd/>
                </a:ln>
                <a:solidFill>
                  <a:srgbClr val="FF0000"/>
                </a:solidFill>
                <a:effectLst>
                  <a:outerShdw dist="53882" dir="2700000" algn="ctr" rotWithShape="0">
                    <a:srgbClr val="C0C0C0">
                      <a:alpha val="79999"/>
                    </a:srgbClr>
                  </a:outerShdw>
                </a:effectLst>
                <a:latin typeface="Bodoni MT Black" panose="02070A03080606020203" pitchFamily="18" charset="0"/>
              </a:rPr>
              <a:t>Fungsional</a:t>
            </a:r>
            <a:endParaRPr lang="id-ID" sz="3200" kern="10" dirty="0">
              <a:ln w="9525">
                <a:solidFill>
                  <a:srgbClr val="000000"/>
                </a:solidFill>
                <a:round/>
                <a:headEnd/>
                <a:tailEnd/>
              </a:ln>
              <a:solidFill>
                <a:srgbClr val="FF0000"/>
              </a:solidFill>
              <a:effectLst>
                <a:outerShdw dist="53882" dir="2700000" algn="ctr" rotWithShape="0">
                  <a:srgbClr val="C0C0C0">
                    <a:alpha val="79999"/>
                  </a:srgbClr>
                </a:outerShdw>
              </a:effectLst>
              <a:latin typeface="Bodoni MT Black" panose="02070A03080606020203" pitchFamily="18"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19480983">
            <a:off x="319076" y="3523985"/>
            <a:ext cx="2890363" cy="3078495"/>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14400"/>
            <a:ext cx="6400800" cy="2819400"/>
          </a:xfrm>
          <a:solidFill>
            <a:srgbClr val="FFFF00"/>
          </a:solidFill>
        </p:spPr>
        <p:txBody>
          <a:bodyPr/>
          <a:lstStyle/>
          <a:p>
            <a:pPr marL="0" indent="0">
              <a:buNone/>
            </a:pPr>
            <a:r>
              <a:rPr lang="id-ID" sz="2000" b="1" u="sng" dirty="0" smtClean="0">
                <a:solidFill>
                  <a:srgbClr val="FF0000"/>
                </a:solidFill>
              </a:rPr>
              <a:t>UNSUR UTAMA</a:t>
            </a:r>
          </a:p>
          <a:p>
            <a:r>
              <a:rPr lang="id-ID" sz="2000" b="1" dirty="0" smtClean="0"/>
              <a:t>Pendidikan</a:t>
            </a:r>
            <a:r>
              <a:rPr lang="id-ID" sz="2000" dirty="0" smtClean="0"/>
              <a:t> (pend sek/ diklat fung/ diklat prajab)</a:t>
            </a:r>
          </a:p>
          <a:p>
            <a:r>
              <a:rPr lang="id-ID" sz="2000" b="1" dirty="0" smtClean="0"/>
              <a:t>Tugas Pokok</a:t>
            </a:r>
            <a:r>
              <a:rPr lang="id-ID" sz="2000" dirty="0" smtClean="0"/>
              <a:t> (tugas jenjang &amp; tugas limpah)</a:t>
            </a:r>
          </a:p>
          <a:p>
            <a:r>
              <a:rPr lang="id-ID" sz="2000" b="1" dirty="0" smtClean="0"/>
              <a:t>Pengembangan Profesi</a:t>
            </a:r>
            <a:r>
              <a:rPr lang="id-ID" sz="2000" dirty="0" smtClean="0"/>
              <a:t> (KTKI/ penelitian/ penerjemahan/ buku pedoman ketlak/nis/ pengemb teknologi tepat guna)</a:t>
            </a:r>
            <a:endParaRPr lang="id-ID" sz="2000" dirty="0"/>
          </a:p>
        </p:txBody>
      </p:sp>
      <p:sp>
        <p:nvSpPr>
          <p:cNvPr id="3" name="Title 2"/>
          <p:cNvSpPr>
            <a:spLocks noGrp="1"/>
          </p:cNvSpPr>
          <p:nvPr>
            <p:ph type="title"/>
          </p:nvPr>
        </p:nvSpPr>
        <p:spPr>
          <a:xfrm>
            <a:off x="106154" y="338139"/>
            <a:ext cx="9037846" cy="500062"/>
          </a:xfrm>
        </p:spPr>
        <p:txBody>
          <a:bodyPr>
            <a:normAutofit fontScale="90000"/>
          </a:bodyPr>
          <a:lstStyle/>
          <a:p>
            <a:r>
              <a:rPr lang="id-ID" sz="4000" b="1" dirty="0" smtClean="0">
                <a:solidFill>
                  <a:schemeClr val="accent6">
                    <a:lumMod val="50000"/>
                  </a:schemeClr>
                </a:solidFill>
              </a:rPr>
              <a:t>TUGAS </a:t>
            </a:r>
            <a:r>
              <a:rPr lang="en-US" sz="4000" b="1" dirty="0" smtClean="0">
                <a:solidFill>
                  <a:schemeClr val="accent6">
                    <a:lumMod val="50000"/>
                  </a:schemeClr>
                </a:solidFill>
              </a:rPr>
              <a:t>/ KINERJA </a:t>
            </a:r>
            <a:r>
              <a:rPr lang="id-ID" sz="4000" b="1" dirty="0" smtClean="0">
                <a:solidFill>
                  <a:schemeClr val="accent6">
                    <a:lumMod val="50000"/>
                  </a:schemeClr>
                </a:solidFill>
              </a:rPr>
              <a:t>JABATAN FUNGSIONAL</a:t>
            </a:r>
            <a:endParaRPr lang="id-ID" sz="4000" b="1" dirty="0">
              <a:solidFill>
                <a:schemeClr val="accent6">
                  <a:lumMod val="50000"/>
                </a:schemeClr>
              </a:solidFill>
            </a:endParaRPr>
          </a:p>
        </p:txBody>
      </p:sp>
      <p:sp>
        <p:nvSpPr>
          <p:cNvPr id="4" name="Content Placeholder 1"/>
          <p:cNvSpPr txBox="1">
            <a:spLocks/>
          </p:cNvSpPr>
          <p:nvPr/>
        </p:nvSpPr>
        <p:spPr bwMode="auto">
          <a:xfrm>
            <a:off x="1905000" y="3048000"/>
            <a:ext cx="4572000" cy="3733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id-ID" sz="2000" b="1" u="sng" dirty="0" smtClean="0">
                <a:solidFill>
                  <a:schemeClr val="accent6">
                    <a:lumMod val="50000"/>
                  </a:schemeClr>
                </a:solidFill>
              </a:rPr>
              <a:t>UNSUR PENUNJANG</a:t>
            </a:r>
          </a:p>
          <a:p>
            <a:r>
              <a:rPr lang="id-ID" sz="2000" dirty="0" smtClean="0"/>
              <a:t>1. Mengajar/Melatih</a:t>
            </a:r>
          </a:p>
          <a:p>
            <a:r>
              <a:rPr lang="id-ID" sz="2000" dirty="0" smtClean="0"/>
              <a:t>2. Keikutsertaan seminar/loka karya</a:t>
            </a:r>
          </a:p>
          <a:p>
            <a:r>
              <a:rPr lang="id-ID" sz="2000" dirty="0" smtClean="0"/>
              <a:t>3. Keanggotaan Organisasi Profesi </a:t>
            </a:r>
          </a:p>
          <a:p>
            <a:r>
              <a:rPr lang="id-ID" sz="2000" dirty="0" smtClean="0"/>
              <a:t>4. Keanggotaan Tim Penilai </a:t>
            </a:r>
          </a:p>
          <a:p>
            <a:r>
              <a:rPr lang="id-ID" sz="2000" dirty="0" smtClean="0"/>
              <a:t>5</a:t>
            </a:r>
            <a:r>
              <a:rPr lang="id-ID" sz="2000" dirty="0"/>
              <a:t>. Penghargaan / Tanda Jasa </a:t>
            </a:r>
            <a:endParaRPr lang="id-ID" sz="2000" dirty="0" smtClean="0"/>
          </a:p>
          <a:p>
            <a:r>
              <a:rPr lang="id-ID" sz="2000" dirty="0" smtClean="0"/>
              <a:t>6. Gelar kesarjanaan lainnya</a:t>
            </a:r>
          </a:p>
          <a:p>
            <a:r>
              <a:rPr lang="id-ID" sz="2000" dirty="0" smtClean="0"/>
              <a:t>7. Keanggotaan Komite </a:t>
            </a:r>
          </a:p>
          <a:p>
            <a:r>
              <a:rPr lang="id-ID" sz="2000" dirty="0" smtClean="0"/>
              <a:t>8. Pembimbingan di kelas/lahan praktik</a:t>
            </a:r>
          </a:p>
          <a:p>
            <a:r>
              <a:rPr lang="id-ID" sz="2000" dirty="0" smtClean="0"/>
              <a:t>9. Tugas tambahan</a:t>
            </a:r>
          </a:p>
          <a:p>
            <a:pPr marL="0" indent="0">
              <a:buNone/>
            </a:pPr>
            <a:endParaRPr lang="id-ID" sz="2000" dirty="0" smtClean="0"/>
          </a:p>
          <a:p>
            <a:pPr marL="0" indent="0">
              <a:buFont typeface="Symbol" pitchFamily="18" charset="2"/>
              <a:buNone/>
            </a:pPr>
            <a:endParaRPr lang="id-ID" sz="2000" dirty="0"/>
          </a:p>
        </p:txBody>
      </p:sp>
      <p:pic>
        <p:nvPicPr>
          <p:cNvPr id="5" name="Picture 4" descr="conversikan.jpg"/>
          <p:cNvPicPr>
            <a:picLocks noChangeAspect="1"/>
          </p:cNvPicPr>
          <p:nvPr/>
        </p:nvPicPr>
        <p:blipFill>
          <a:blip r:embed="rId2"/>
          <a:srcRect/>
          <a:stretch>
            <a:fillRect/>
          </a:stretch>
        </p:blipFill>
        <p:spPr bwMode="auto">
          <a:xfrm>
            <a:off x="106154" y="4314824"/>
            <a:ext cx="1798846" cy="1933576"/>
          </a:xfrm>
          <a:prstGeom prst="rect">
            <a:avLst/>
          </a:prstGeom>
          <a:noFill/>
          <a:ln w="9525">
            <a:noFill/>
            <a:miter lim="800000"/>
            <a:headEnd/>
            <a:tailEnd/>
          </a:ln>
        </p:spPr>
      </p:pic>
      <p:sp>
        <p:nvSpPr>
          <p:cNvPr id="6" name="Pentagon 5"/>
          <p:cNvSpPr/>
          <p:nvPr/>
        </p:nvSpPr>
        <p:spPr>
          <a:xfrm>
            <a:off x="6477000" y="914400"/>
            <a:ext cx="1066800" cy="586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0" y="3124200"/>
            <a:ext cx="1295400" cy="1447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ANGKA KREDIT</a:t>
            </a:r>
            <a:endParaRPr lang="en-US" b="1" dirty="0"/>
          </a:p>
        </p:txBody>
      </p:sp>
      <p:sp>
        <p:nvSpPr>
          <p:cNvPr id="8" name="TextBox 7"/>
          <p:cNvSpPr txBox="1"/>
          <p:nvPr/>
        </p:nvSpPr>
        <p:spPr>
          <a:xfrm>
            <a:off x="7475159" y="4648200"/>
            <a:ext cx="1560812" cy="369332"/>
          </a:xfrm>
          <a:prstGeom prst="rect">
            <a:avLst/>
          </a:prstGeom>
          <a:solidFill>
            <a:srgbClr val="92D050"/>
          </a:solidFill>
        </p:spPr>
        <p:txBody>
          <a:bodyPr wrap="none" rtlCol="0">
            <a:spAutoFit/>
          </a:bodyPr>
          <a:lstStyle/>
          <a:p>
            <a:r>
              <a:rPr lang="en-US" b="1" dirty="0" smtClean="0"/>
              <a:t>DUPAK </a:t>
            </a:r>
            <a:r>
              <a:rPr lang="en-US" b="1" dirty="0" smtClean="0">
                <a:sym typeface="Wingdings" pitchFamily="2" charset="2"/>
              </a:rPr>
              <a:t> PAK</a:t>
            </a:r>
            <a:endParaRPr lang="en-US" b="1" dirty="0"/>
          </a:p>
        </p:txBody>
      </p:sp>
    </p:spTree>
    <p:extLst>
      <p:ext uri="{BB962C8B-B14F-4D97-AF65-F5344CB8AC3E}">
        <p14:creationId xmlns="" xmlns:p14="http://schemas.microsoft.com/office/powerpoint/2010/main" val="4250104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366"/>
            <a:ext cx="9143999" cy="1143000"/>
          </a:xfrm>
          <a:solidFill>
            <a:schemeClr val="accent6">
              <a:lumMod val="20000"/>
              <a:lumOff val="80000"/>
            </a:schemeClr>
          </a:solidFill>
        </p:spPr>
        <p:txBody>
          <a:bodyPr/>
          <a:lstStyle/>
          <a:p>
            <a:r>
              <a:rPr lang="en-US" dirty="0" smtClean="0"/>
              <a:t>PROSES DUPAK </a:t>
            </a:r>
            <a:r>
              <a:rPr lang="en-US" dirty="0" smtClean="0">
                <a:sym typeface="Wingdings" pitchFamily="2" charset="2"/>
              </a:rPr>
              <a:t> PAK</a:t>
            </a:r>
            <a:endParaRPr lang="en-US" dirty="0"/>
          </a:p>
        </p:txBody>
      </p:sp>
      <p:sp>
        <p:nvSpPr>
          <p:cNvPr id="4" name="Flowchart: Multidocument 3"/>
          <p:cNvSpPr/>
          <p:nvPr/>
        </p:nvSpPr>
        <p:spPr>
          <a:xfrm>
            <a:off x="3421272" y="3336560"/>
            <a:ext cx="1524000" cy="1143000"/>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DUPAK</a:t>
            </a:r>
            <a:endParaRPr lang="en-US" sz="2800" b="1" dirty="0">
              <a:solidFill>
                <a:schemeClr val="tx1"/>
              </a:solidFill>
            </a:endParaRPr>
          </a:p>
        </p:txBody>
      </p:sp>
      <p:pic>
        <p:nvPicPr>
          <p:cNvPr id="6" name="Content Placeholder 9"/>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7363174" y="2743200"/>
            <a:ext cx="1496744" cy="1307966"/>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53200" y="4570431"/>
            <a:ext cx="2189312" cy="1754169"/>
          </a:xfrm>
          <a:prstGeom prst="rect">
            <a:avLst/>
          </a:prstGeom>
        </p:spPr>
      </p:pic>
      <p:sp>
        <p:nvSpPr>
          <p:cNvPr id="8" name="TextBox 7"/>
          <p:cNvSpPr txBox="1"/>
          <p:nvPr/>
        </p:nvSpPr>
        <p:spPr>
          <a:xfrm>
            <a:off x="7591743" y="4038600"/>
            <a:ext cx="1247457" cy="646331"/>
          </a:xfrm>
          <a:prstGeom prst="rect">
            <a:avLst/>
          </a:prstGeom>
          <a:noFill/>
        </p:spPr>
        <p:txBody>
          <a:bodyPr wrap="none" rtlCol="0">
            <a:spAutoFit/>
          </a:bodyPr>
          <a:lstStyle/>
          <a:p>
            <a:pPr algn="ctr"/>
            <a:r>
              <a:rPr lang="en-US" b="1" dirty="0" smtClean="0"/>
              <a:t>KENAIKAN </a:t>
            </a:r>
            <a:endParaRPr lang="id-ID" b="1" dirty="0" smtClean="0"/>
          </a:p>
          <a:p>
            <a:pPr algn="ctr"/>
            <a:r>
              <a:rPr lang="en-US" b="1" dirty="0" smtClean="0"/>
              <a:t>JABATAN</a:t>
            </a:r>
            <a:endParaRPr lang="en-US" b="1" dirty="0"/>
          </a:p>
        </p:txBody>
      </p:sp>
      <p:sp>
        <p:nvSpPr>
          <p:cNvPr id="9" name="TextBox 8"/>
          <p:cNvSpPr txBox="1"/>
          <p:nvPr/>
        </p:nvSpPr>
        <p:spPr>
          <a:xfrm>
            <a:off x="7010400" y="6336268"/>
            <a:ext cx="2156360" cy="369332"/>
          </a:xfrm>
          <a:prstGeom prst="rect">
            <a:avLst/>
          </a:prstGeom>
          <a:noFill/>
        </p:spPr>
        <p:txBody>
          <a:bodyPr wrap="none" rtlCol="0">
            <a:spAutoFit/>
          </a:bodyPr>
          <a:lstStyle/>
          <a:p>
            <a:r>
              <a:rPr lang="en-US" b="1" dirty="0" smtClean="0"/>
              <a:t>KENAIKAN PANGKAT</a:t>
            </a:r>
            <a:endParaRPr lang="en-US" b="1" dirty="0"/>
          </a:p>
        </p:txBody>
      </p:sp>
      <p:sp>
        <p:nvSpPr>
          <p:cNvPr id="11" name="TextBox 10"/>
          <p:cNvSpPr txBox="1"/>
          <p:nvPr/>
        </p:nvSpPr>
        <p:spPr>
          <a:xfrm>
            <a:off x="3455766" y="2183475"/>
            <a:ext cx="1692964" cy="646331"/>
          </a:xfrm>
          <a:prstGeom prst="rect">
            <a:avLst/>
          </a:prstGeom>
          <a:solidFill>
            <a:schemeClr val="tx2">
              <a:lumMod val="40000"/>
              <a:lumOff val="60000"/>
            </a:schemeClr>
          </a:solidFill>
        </p:spPr>
        <p:txBody>
          <a:bodyPr wrap="none" rtlCol="0">
            <a:spAutoFit/>
          </a:bodyPr>
          <a:lstStyle/>
          <a:p>
            <a:pPr algn="ctr"/>
            <a:r>
              <a:rPr lang="en-US" b="1" dirty="0" smtClean="0"/>
              <a:t>INVENTARISASI </a:t>
            </a:r>
          </a:p>
          <a:p>
            <a:pPr algn="ctr"/>
            <a:r>
              <a:rPr lang="en-US" b="1" dirty="0" smtClean="0"/>
              <a:t>KEGIATAN</a:t>
            </a:r>
            <a:endParaRPr lang="en-US" b="1" dirty="0"/>
          </a:p>
        </p:txBody>
      </p:sp>
      <p:sp>
        <p:nvSpPr>
          <p:cNvPr id="12" name="TextBox 11"/>
          <p:cNvSpPr txBox="1"/>
          <p:nvPr/>
        </p:nvSpPr>
        <p:spPr>
          <a:xfrm>
            <a:off x="1458511" y="2726983"/>
            <a:ext cx="1734707" cy="646331"/>
          </a:xfrm>
          <a:prstGeom prst="rect">
            <a:avLst/>
          </a:prstGeom>
          <a:solidFill>
            <a:schemeClr val="accent3">
              <a:lumMod val="60000"/>
              <a:lumOff val="40000"/>
            </a:schemeClr>
          </a:solidFill>
        </p:spPr>
        <p:txBody>
          <a:bodyPr wrap="none" rtlCol="0">
            <a:spAutoFit/>
          </a:bodyPr>
          <a:lstStyle/>
          <a:p>
            <a:pPr algn="ctr"/>
            <a:r>
              <a:rPr lang="en-US" b="1" dirty="0" smtClean="0"/>
              <a:t>APLIKASI </a:t>
            </a:r>
          </a:p>
          <a:p>
            <a:pPr algn="ctr"/>
            <a:r>
              <a:rPr lang="en-US" b="1" dirty="0" smtClean="0"/>
              <a:t>FORMAT DUPAK</a:t>
            </a:r>
            <a:endParaRPr lang="en-US" b="1" dirty="0"/>
          </a:p>
        </p:txBody>
      </p:sp>
      <p:sp>
        <p:nvSpPr>
          <p:cNvPr id="13" name="TextBox 12"/>
          <p:cNvSpPr txBox="1"/>
          <p:nvPr/>
        </p:nvSpPr>
        <p:spPr>
          <a:xfrm>
            <a:off x="1554796" y="3783083"/>
            <a:ext cx="1282723" cy="369332"/>
          </a:xfrm>
          <a:prstGeom prst="rect">
            <a:avLst/>
          </a:prstGeom>
          <a:solidFill>
            <a:schemeClr val="accent2">
              <a:lumMod val="60000"/>
              <a:lumOff val="40000"/>
            </a:schemeClr>
          </a:solidFill>
        </p:spPr>
        <p:txBody>
          <a:bodyPr wrap="none" rtlCol="0">
            <a:spAutoFit/>
          </a:bodyPr>
          <a:lstStyle/>
          <a:p>
            <a:r>
              <a:rPr lang="en-US" b="1" dirty="0" smtClean="0"/>
              <a:t>BUKTI FISIK</a:t>
            </a:r>
            <a:endParaRPr lang="en-US" b="1" dirty="0"/>
          </a:p>
        </p:txBody>
      </p:sp>
      <p:sp>
        <p:nvSpPr>
          <p:cNvPr id="14" name="TextBox 13"/>
          <p:cNvSpPr txBox="1"/>
          <p:nvPr/>
        </p:nvSpPr>
        <p:spPr>
          <a:xfrm>
            <a:off x="3426708" y="4953000"/>
            <a:ext cx="1983492" cy="369332"/>
          </a:xfrm>
          <a:prstGeom prst="rect">
            <a:avLst/>
          </a:prstGeom>
          <a:solidFill>
            <a:schemeClr val="accent6">
              <a:lumMod val="75000"/>
            </a:schemeClr>
          </a:solidFill>
        </p:spPr>
        <p:txBody>
          <a:bodyPr wrap="none" rtlCol="0">
            <a:spAutoFit/>
          </a:bodyPr>
          <a:lstStyle/>
          <a:p>
            <a:r>
              <a:rPr lang="en-US" b="1" dirty="0" smtClean="0"/>
              <a:t>PENDUKUNG ADM</a:t>
            </a:r>
            <a:endParaRPr lang="en-US" b="1" dirty="0"/>
          </a:p>
        </p:txBody>
      </p:sp>
      <p:sp>
        <p:nvSpPr>
          <p:cNvPr id="15" name="TextBox 14"/>
          <p:cNvSpPr txBox="1"/>
          <p:nvPr/>
        </p:nvSpPr>
        <p:spPr>
          <a:xfrm>
            <a:off x="2226082" y="4539734"/>
            <a:ext cx="745717" cy="369332"/>
          </a:xfrm>
          <a:prstGeom prst="rect">
            <a:avLst/>
          </a:prstGeom>
          <a:solidFill>
            <a:schemeClr val="accent6">
              <a:lumMod val="40000"/>
              <a:lumOff val="60000"/>
            </a:schemeClr>
          </a:solidFill>
        </p:spPr>
        <p:txBody>
          <a:bodyPr wrap="none" rtlCol="0">
            <a:spAutoFit/>
          </a:bodyPr>
          <a:lstStyle/>
          <a:p>
            <a:r>
              <a:rPr lang="en-US" b="1" dirty="0" smtClean="0"/>
              <a:t>SPMK</a:t>
            </a:r>
            <a:endParaRPr lang="en-US" b="1" dirty="0"/>
          </a:p>
        </p:txBody>
      </p:sp>
      <p:sp>
        <p:nvSpPr>
          <p:cNvPr id="16" name="TextBox 15"/>
          <p:cNvSpPr txBox="1"/>
          <p:nvPr/>
        </p:nvSpPr>
        <p:spPr>
          <a:xfrm>
            <a:off x="3429000" y="1279596"/>
            <a:ext cx="1617366" cy="369332"/>
          </a:xfrm>
          <a:prstGeom prst="rect">
            <a:avLst/>
          </a:prstGeom>
          <a:noFill/>
        </p:spPr>
        <p:txBody>
          <a:bodyPr wrap="none" rtlCol="0">
            <a:spAutoFit/>
          </a:bodyPr>
          <a:lstStyle/>
          <a:p>
            <a:r>
              <a:rPr lang="en-US" dirty="0" smtClean="0"/>
              <a:t>UNSUR UTAMA</a:t>
            </a:r>
          </a:p>
        </p:txBody>
      </p:sp>
      <p:sp>
        <p:nvSpPr>
          <p:cNvPr id="17" name="TextBox 16"/>
          <p:cNvSpPr txBox="1"/>
          <p:nvPr/>
        </p:nvSpPr>
        <p:spPr>
          <a:xfrm>
            <a:off x="3429000" y="1764268"/>
            <a:ext cx="2086661" cy="369332"/>
          </a:xfrm>
          <a:prstGeom prst="rect">
            <a:avLst/>
          </a:prstGeom>
          <a:noFill/>
        </p:spPr>
        <p:txBody>
          <a:bodyPr wrap="none" rtlCol="0">
            <a:spAutoFit/>
          </a:bodyPr>
          <a:lstStyle/>
          <a:p>
            <a:r>
              <a:rPr lang="en-US" dirty="0" smtClean="0"/>
              <a:t>UNSUR PENUNJANG</a:t>
            </a:r>
            <a:endParaRPr lang="en-US" dirty="0"/>
          </a:p>
        </p:txBody>
      </p:sp>
      <p:sp>
        <p:nvSpPr>
          <p:cNvPr id="18" name="TextBox 17"/>
          <p:cNvSpPr txBox="1"/>
          <p:nvPr/>
        </p:nvSpPr>
        <p:spPr>
          <a:xfrm>
            <a:off x="609109" y="3657600"/>
            <a:ext cx="838691" cy="369332"/>
          </a:xfrm>
          <a:prstGeom prst="rect">
            <a:avLst/>
          </a:prstGeom>
          <a:noFill/>
        </p:spPr>
        <p:txBody>
          <a:bodyPr wrap="none" rtlCol="0">
            <a:spAutoFit/>
          </a:bodyPr>
          <a:lstStyle/>
          <a:p>
            <a:r>
              <a:rPr lang="en-US" dirty="0" smtClean="0"/>
              <a:t>JUKNIS</a:t>
            </a:r>
            <a:endParaRPr lang="en-US" dirty="0"/>
          </a:p>
        </p:txBody>
      </p:sp>
      <p:sp>
        <p:nvSpPr>
          <p:cNvPr id="19" name="TextBox 18"/>
          <p:cNvSpPr txBox="1"/>
          <p:nvPr/>
        </p:nvSpPr>
        <p:spPr>
          <a:xfrm>
            <a:off x="-29863" y="3886200"/>
            <a:ext cx="1631961" cy="369332"/>
          </a:xfrm>
          <a:prstGeom prst="rect">
            <a:avLst/>
          </a:prstGeom>
          <a:noFill/>
        </p:spPr>
        <p:txBody>
          <a:bodyPr wrap="square" rtlCol="0">
            <a:spAutoFit/>
          </a:bodyPr>
          <a:lstStyle/>
          <a:p>
            <a:r>
              <a:rPr lang="en-US" dirty="0" smtClean="0"/>
              <a:t>SATUAN HASIL</a:t>
            </a:r>
            <a:endParaRPr lang="en-US" dirty="0"/>
          </a:p>
        </p:txBody>
      </p:sp>
      <p:sp>
        <p:nvSpPr>
          <p:cNvPr id="20" name="TextBox 19"/>
          <p:cNvSpPr txBox="1"/>
          <p:nvPr/>
        </p:nvSpPr>
        <p:spPr>
          <a:xfrm>
            <a:off x="95003" y="4771324"/>
            <a:ext cx="1962397" cy="369332"/>
          </a:xfrm>
          <a:prstGeom prst="rect">
            <a:avLst/>
          </a:prstGeom>
          <a:noFill/>
        </p:spPr>
        <p:txBody>
          <a:bodyPr wrap="none" rtlCol="0">
            <a:spAutoFit/>
          </a:bodyPr>
          <a:lstStyle/>
          <a:p>
            <a:r>
              <a:rPr lang="en-US" dirty="0" smtClean="0"/>
              <a:t>SPMK PENDIDIKAN</a:t>
            </a:r>
            <a:endParaRPr lang="en-US" dirty="0"/>
          </a:p>
        </p:txBody>
      </p:sp>
      <p:sp>
        <p:nvSpPr>
          <p:cNvPr id="21" name="TextBox 20"/>
          <p:cNvSpPr txBox="1"/>
          <p:nvPr/>
        </p:nvSpPr>
        <p:spPr>
          <a:xfrm>
            <a:off x="76200" y="5024882"/>
            <a:ext cx="2129365" cy="369332"/>
          </a:xfrm>
          <a:prstGeom prst="rect">
            <a:avLst/>
          </a:prstGeom>
          <a:noFill/>
        </p:spPr>
        <p:txBody>
          <a:bodyPr wrap="none" rtlCol="0">
            <a:spAutoFit/>
          </a:bodyPr>
          <a:lstStyle/>
          <a:p>
            <a:r>
              <a:rPr lang="en-US" dirty="0" smtClean="0"/>
              <a:t>SPMK TUGAS POKOK</a:t>
            </a:r>
            <a:endParaRPr lang="en-US" dirty="0"/>
          </a:p>
        </p:txBody>
      </p:sp>
      <p:sp>
        <p:nvSpPr>
          <p:cNvPr id="22" name="TextBox 21"/>
          <p:cNvSpPr txBox="1"/>
          <p:nvPr/>
        </p:nvSpPr>
        <p:spPr>
          <a:xfrm>
            <a:off x="76200" y="5322332"/>
            <a:ext cx="3273332" cy="369332"/>
          </a:xfrm>
          <a:prstGeom prst="rect">
            <a:avLst/>
          </a:prstGeom>
          <a:noFill/>
        </p:spPr>
        <p:txBody>
          <a:bodyPr wrap="none" rtlCol="0">
            <a:spAutoFit/>
          </a:bodyPr>
          <a:lstStyle/>
          <a:p>
            <a:r>
              <a:rPr lang="en-US" dirty="0" smtClean="0"/>
              <a:t>SPMK PENGEMBANGAN PROFESI</a:t>
            </a:r>
            <a:endParaRPr lang="en-US" dirty="0"/>
          </a:p>
        </p:txBody>
      </p:sp>
      <p:sp>
        <p:nvSpPr>
          <p:cNvPr id="23" name="TextBox 22"/>
          <p:cNvSpPr txBox="1"/>
          <p:nvPr/>
        </p:nvSpPr>
        <p:spPr>
          <a:xfrm>
            <a:off x="76200" y="5592697"/>
            <a:ext cx="1953612" cy="369332"/>
          </a:xfrm>
          <a:prstGeom prst="rect">
            <a:avLst/>
          </a:prstGeom>
          <a:noFill/>
        </p:spPr>
        <p:txBody>
          <a:bodyPr wrap="none" rtlCol="0">
            <a:spAutoFit/>
          </a:bodyPr>
          <a:lstStyle/>
          <a:p>
            <a:r>
              <a:rPr lang="en-US" dirty="0" smtClean="0"/>
              <a:t>SPMK PENUNJANG</a:t>
            </a:r>
            <a:endParaRPr lang="en-US" dirty="0"/>
          </a:p>
        </p:txBody>
      </p:sp>
      <p:sp>
        <p:nvSpPr>
          <p:cNvPr id="24" name="TextBox 23"/>
          <p:cNvSpPr txBox="1"/>
          <p:nvPr/>
        </p:nvSpPr>
        <p:spPr>
          <a:xfrm>
            <a:off x="76200" y="5867400"/>
            <a:ext cx="2208297" cy="369332"/>
          </a:xfrm>
          <a:prstGeom prst="rect">
            <a:avLst/>
          </a:prstGeom>
          <a:noFill/>
        </p:spPr>
        <p:txBody>
          <a:bodyPr wrap="none" rtlCol="0">
            <a:spAutoFit/>
          </a:bodyPr>
          <a:lstStyle/>
          <a:p>
            <a:r>
              <a:rPr lang="en-US" dirty="0" smtClean="0"/>
              <a:t>SPMK TUGAS LIMPAH</a:t>
            </a:r>
            <a:endParaRPr lang="en-US" dirty="0"/>
          </a:p>
        </p:txBody>
      </p:sp>
      <p:sp>
        <p:nvSpPr>
          <p:cNvPr id="27" name="TextBox 26"/>
          <p:cNvSpPr txBox="1"/>
          <p:nvPr/>
        </p:nvSpPr>
        <p:spPr>
          <a:xfrm>
            <a:off x="3733800" y="5334000"/>
            <a:ext cx="1685077" cy="369332"/>
          </a:xfrm>
          <a:prstGeom prst="rect">
            <a:avLst/>
          </a:prstGeom>
          <a:noFill/>
        </p:spPr>
        <p:txBody>
          <a:bodyPr wrap="none" rtlCol="0">
            <a:spAutoFit/>
          </a:bodyPr>
          <a:lstStyle/>
          <a:p>
            <a:r>
              <a:rPr lang="en-US" dirty="0" smtClean="0"/>
              <a:t>SK KP TERAKHIR</a:t>
            </a:r>
            <a:endParaRPr lang="en-US" dirty="0"/>
          </a:p>
        </p:txBody>
      </p:sp>
      <p:sp>
        <p:nvSpPr>
          <p:cNvPr id="28" name="TextBox 27"/>
          <p:cNvSpPr txBox="1"/>
          <p:nvPr/>
        </p:nvSpPr>
        <p:spPr>
          <a:xfrm>
            <a:off x="3733800" y="5562600"/>
            <a:ext cx="1280543" cy="369332"/>
          </a:xfrm>
          <a:prstGeom prst="rect">
            <a:avLst/>
          </a:prstGeom>
          <a:noFill/>
        </p:spPr>
        <p:txBody>
          <a:bodyPr wrap="none" rtlCol="0">
            <a:spAutoFit/>
          </a:bodyPr>
          <a:lstStyle/>
          <a:p>
            <a:r>
              <a:rPr lang="en-US" dirty="0" smtClean="0"/>
              <a:t>SK JABATAN</a:t>
            </a:r>
            <a:endParaRPr lang="en-US" dirty="0"/>
          </a:p>
        </p:txBody>
      </p:sp>
      <p:sp>
        <p:nvSpPr>
          <p:cNvPr id="29" name="TextBox 28"/>
          <p:cNvSpPr txBox="1"/>
          <p:nvPr/>
        </p:nvSpPr>
        <p:spPr>
          <a:xfrm>
            <a:off x="3733800" y="5791200"/>
            <a:ext cx="2035685" cy="369332"/>
          </a:xfrm>
          <a:prstGeom prst="rect">
            <a:avLst/>
          </a:prstGeom>
          <a:noFill/>
        </p:spPr>
        <p:txBody>
          <a:bodyPr wrap="none" rtlCol="0">
            <a:spAutoFit/>
          </a:bodyPr>
          <a:lstStyle/>
          <a:p>
            <a:r>
              <a:rPr lang="en-US" dirty="0" smtClean="0"/>
              <a:t>SURAT PENUGASAN</a:t>
            </a:r>
            <a:endParaRPr lang="en-US" dirty="0"/>
          </a:p>
        </p:txBody>
      </p:sp>
      <p:sp>
        <p:nvSpPr>
          <p:cNvPr id="3" name="Up Arrow 2"/>
          <p:cNvSpPr/>
          <p:nvPr/>
        </p:nvSpPr>
        <p:spPr>
          <a:xfrm>
            <a:off x="4253820" y="2856131"/>
            <a:ext cx="96855" cy="496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Down Arrow 31"/>
          <p:cNvSpPr/>
          <p:nvPr/>
        </p:nvSpPr>
        <p:spPr>
          <a:xfrm>
            <a:off x="4217316" y="4384228"/>
            <a:ext cx="103973"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Left Arrow 32"/>
          <p:cNvSpPr/>
          <p:nvPr/>
        </p:nvSpPr>
        <p:spPr>
          <a:xfrm>
            <a:off x="2860990" y="3934978"/>
            <a:ext cx="533400" cy="834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5" name="Straight Arrow Connector 34"/>
          <p:cNvCxnSpPr>
            <a:endCxn id="12" idx="3"/>
          </p:cNvCxnSpPr>
          <p:nvPr/>
        </p:nvCxnSpPr>
        <p:spPr>
          <a:xfrm flipH="1" flipV="1">
            <a:off x="3193218" y="3050149"/>
            <a:ext cx="420698" cy="362634"/>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971799" y="4446032"/>
            <a:ext cx="533400" cy="240268"/>
          </a:xfrm>
          <a:prstGeom prst="straightConnector1">
            <a:avLst/>
          </a:prstGeom>
          <a:ln w="69850">
            <a:headEnd w="lg" len="med"/>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324600" y="2057400"/>
            <a:ext cx="2886881" cy="646331"/>
          </a:xfrm>
          <a:prstGeom prst="rect">
            <a:avLst/>
          </a:prstGeom>
          <a:noFill/>
        </p:spPr>
        <p:txBody>
          <a:bodyPr wrap="none" rtlCol="0">
            <a:spAutoFit/>
          </a:bodyPr>
          <a:lstStyle/>
          <a:p>
            <a:pPr algn="ctr"/>
            <a:r>
              <a:rPr lang="id-ID" b="1" dirty="0" smtClean="0"/>
              <a:t>PENGANGKATAN PERTAMA/</a:t>
            </a:r>
          </a:p>
          <a:p>
            <a:pPr algn="ctr"/>
            <a:r>
              <a:rPr lang="id-ID" b="1" dirty="0" smtClean="0"/>
              <a:t>ALIH JABATAN</a:t>
            </a:r>
            <a:endParaRPr lang="id-ID" b="1" dirty="0"/>
          </a:p>
        </p:txBody>
      </p:sp>
      <p:pic>
        <p:nvPicPr>
          <p:cNvPr id="41" name="Picture 4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315200" y="1214247"/>
            <a:ext cx="1546426" cy="919353"/>
          </a:xfrm>
          <a:prstGeom prst="rect">
            <a:avLst/>
          </a:prstGeom>
        </p:spPr>
      </p:pic>
      <p:cxnSp>
        <p:nvCxnSpPr>
          <p:cNvPr id="43" name="Straight Arrow Connector 42"/>
          <p:cNvCxnSpPr/>
          <p:nvPr/>
        </p:nvCxnSpPr>
        <p:spPr>
          <a:xfrm>
            <a:off x="7248874" y="4235251"/>
            <a:ext cx="398982" cy="17986"/>
          </a:xfrm>
          <a:prstGeom prst="straightConnector1">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491700" y="2498615"/>
            <a:ext cx="594900" cy="9626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491700" y="4712055"/>
            <a:ext cx="594900" cy="16770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Striped Right Arrow 49"/>
          <p:cNvSpPr/>
          <p:nvPr/>
        </p:nvSpPr>
        <p:spPr>
          <a:xfrm>
            <a:off x="5021472" y="3647901"/>
            <a:ext cx="643950" cy="60533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TextBox 50"/>
          <p:cNvSpPr txBox="1"/>
          <p:nvPr/>
        </p:nvSpPr>
        <p:spPr>
          <a:xfrm>
            <a:off x="3733800" y="6031468"/>
            <a:ext cx="522900" cy="369332"/>
          </a:xfrm>
          <a:prstGeom prst="rect">
            <a:avLst/>
          </a:prstGeom>
          <a:noFill/>
        </p:spPr>
        <p:txBody>
          <a:bodyPr wrap="none" rtlCol="0">
            <a:spAutoFit/>
          </a:bodyPr>
          <a:lstStyle/>
          <a:p>
            <a:r>
              <a:rPr lang="id-ID" dirty="0" smtClean="0"/>
              <a:t>DLL</a:t>
            </a:r>
            <a:endParaRPr lang="en-US" dirty="0"/>
          </a:p>
        </p:txBody>
      </p:sp>
      <p:cxnSp>
        <p:nvCxnSpPr>
          <p:cNvPr id="52" name="Straight Arrow Connector 51"/>
          <p:cNvCxnSpPr/>
          <p:nvPr/>
        </p:nvCxnSpPr>
        <p:spPr>
          <a:xfrm flipH="1" flipV="1">
            <a:off x="3193218" y="3062319"/>
            <a:ext cx="420698" cy="362634"/>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729960" y="3404011"/>
            <a:ext cx="1552566" cy="1404331"/>
          </a:xfrm>
          <a:prstGeom prst="rect">
            <a:avLst/>
          </a:prstGeom>
        </p:spPr>
      </p:pic>
      <p:sp>
        <p:nvSpPr>
          <p:cNvPr id="10" name="TextBox 9"/>
          <p:cNvSpPr txBox="1"/>
          <p:nvPr/>
        </p:nvSpPr>
        <p:spPr>
          <a:xfrm>
            <a:off x="6170011" y="4023792"/>
            <a:ext cx="847733" cy="584775"/>
          </a:xfrm>
          <a:prstGeom prst="rect">
            <a:avLst/>
          </a:prstGeom>
          <a:noFill/>
        </p:spPr>
        <p:txBody>
          <a:bodyPr wrap="none" rtlCol="0">
            <a:spAutoFit/>
          </a:bodyPr>
          <a:lstStyle/>
          <a:p>
            <a:r>
              <a:rPr lang="id-ID" sz="3200" b="1" dirty="0" smtClean="0"/>
              <a:t>PAK</a:t>
            </a:r>
            <a:endParaRPr lang="id-ID" sz="3200" b="1" dirty="0"/>
          </a:p>
        </p:txBody>
      </p:sp>
      <p:sp>
        <p:nvSpPr>
          <p:cNvPr id="5" name="TextBox 4"/>
          <p:cNvSpPr txBox="1"/>
          <p:nvPr/>
        </p:nvSpPr>
        <p:spPr>
          <a:xfrm>
            <a:off x="5131096" y="1066800"/>
            <a:ext cx="1886094" cy="369332"/>
          </a:xfrm>
          <a:prstGeom prst="rect">
            <a:avLst/>
          </a:prstGeom>
          <a:noFill/>
        </p:spPr>
        <p:txBody>
          <a:bodyPr wrap="none" rtlCol="0">
            <a:spAutoFit/>
          </a:bodyPr>
          <a:lstStyle/>
          <a:p>
            <a:r>
              <a:rPr lang="id-ID" dirty="0" smtClean="0"/>
              <a:t>Tugas Jenjang Jab.</a:t>
            </a:r>
            <a:endParaRPr lang="id-ID" dirty="0"/>
          </a:p>
        </p:txBody>
      </p:sp>
      <p:sp>
        <p:nvSpPr>
          <p:cNvPr id="30" name="TextBox 29"/>
          <p:cNvSpPr txBox="1"/>
          <p:nvPr/>
        </p:nvSpPr>
        <p:spPr>
          <a:xfrm>
            <a:off x="5148730" y="1459468"/>
            <a:ext cx="1451679" cy="369332"/>
          </a:xfrm>
          <a:prstGeom prst="rect">
            <a:avLst/>
          </a:prstGeom>
          <a:noFill/>
        </p:spPr>
        <p:txBody>
          <a:bodyPr wrap="none" rtlCol="0">
            <a:spAutoFit/>
          </a:bodyPr>
          <a:lstStyle/>
          <a:p>
            <a:r>
              <a:rPr lang="id-ID" dirty="0" smtClean="0"/>
              <a:t>Tugas Limpah</a:t>
            </a:r>
            <a:endParaRPr lang="id-ID" dirty="0"/>
          </a:p>
        </p:txBody>
      </p:sp>
      <p:sp>
        <p:nvSpPr>
          <p:cNvPr id="31" name="Left Brace 30"/>
          <p:cNvSpPr/>
          <p:nvPr/>
        </p:nvSpPr>
        <p:spPr>
          <a:xfrm>
            <a:off x="5021472" y="1279596"/>
            <a:ext cx="236328" cy="369332"/>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randombar(horizontal)">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500" fill="hold"/>
                                        <p:tgtEl>
                                          <p:spTgt spid="15"/>
                                        </p:tgtEl>
                                        <p:attrNameLst>
                                          <p:attrName>ppt_w</p:attrName>
                                        </p:attrNameLst>
                                      </p:cBhvr>
                                      <p:tavLst>
                                        <p:tav tm="0">
                                          <p:val>
                                            <p:fltVal val="0"/>
                                          </p:val>
                                        </p:tav>
                                        <p:tav tm="100000">
                                          <p:val>
                                            <p:strVal val="#ppt_w"/>
                                          </p:val>
                                        </p:tav>
                                      </p:tavLst>
                                    </p:anim>
                                    <p:anim calcmode="lin" valueType="num">
                                      <p:cBhvr>
                                        <p:cTn id="97" dur="500" fill="hold"/>
                                        <p:tgtEl>
                                          <p:spTgt spid="15"/>
                                        </p:tgtEl>
                                        <p:attrNameLst>
                                          <p:attrName>ppt_h</p:attrName>
                                        </p:attrNameLst>
                                      </p:cBhvr>
                                      <p:tavLst>
                                        <p:tav tm="0">
                                          <p:val>
                                            <p:fltVal val="0"/>
                                          </p:val>
                                        </p:tav>
                                        <p:tav tm="100000">
                                          <p:val>
                                            <p:strVal val="#ppt_h"/>
                                          </p:val>
                                        </p:tav>
                                      </p:tavLst>
                                    </p:anim>
                                    <p:animEffect transition="in" filter="fade">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1000"/>
                                        <p:tgtEl>
                                          <p:spTgt spid="21"/>
                                        </p:tgtEl>
                                      </p:cBhvr>
                                    </p:animEffect>
                                    <p:anim calcmode="lin" valueType="num">
                                      <p:cBhvr>
                                        <p:cTn id="111" dur="1000" fill="hold"/>
                                        <p:tgtEl>
                                          <p:spTgt spid="21"/>
                                        </p:tgtEl>
                                        <p:attrNameLst>
                                          <p:attrName>ppt_x</p:attrName>
                                        </p:attrNameLst>
                                      </p:cBhvr>
                                      <p:tavLst>
                                        <p:tav tm="0">
                                          <p:val>
                                            <p:strVal val="#ppt_x"/>
                                          </p:val>
                                        </p:tav>
                                        <p:tav tm="100000">
                                          <p:val>
                                            <p:strVal val="#ppt_x"/>
                                          </p:val>
                                        </p:tav>
                                      </p:tavLst>
                                    </p:anim>
                                    <p:anim calcmode="lin" valueType="num">
                                      <p:cBhvr>
                                        <p:cTn id="11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1000"/>
                                        <p:tgtEl>
                                          <p:spTgt spid="22"/>
                                        </p:tgtEl>
                                      </p:cBhvr>
                                    </p:animEffect>
                                    <p:anim calcmode="lin" valueType="num">
                                      <p:cBhvr>
                                        <p:cTn id="118" dur="1000" fill="hold"/>
                                        <p:tgtEl>
                                          <p:spTgt spid="22"/>
                                        </p:tgtEl>
                                        <p:attrNameLst>
                                          <p:attrName>ppt_x</p:attrName>
                                        </p:attrNameLst>
                                      </p:cBhvr>
                                      <p:tavLst>
                                        <p:tav tm="0">
                                          <p:val>
                                            <p:strVal val="#ppt_x"/>
                                          </p:val>
                                        </p:tav>
                                        <p:tav tm="100000">
                                          <p:val>
                                            <p:strVal val="#ppt_x"/>
                                          </p:val>
                                        </p:tav>
                                      </p:tavLst>
                                    </p:anim>
                                    <p:anim calcmode="lin" valueType="num">
                                      <p:cBhvr>
                                        <p:cTn id="1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1000"/>
                                        <p:tgtEl>
                                          <p:spTgt spid="23"/>
                                        </p:tgtEl>
                                      </p:cBhvr>
                                    </p:animEffect>
                                    <p:anim calcmode="lin" valueType="num">
                                      <p:cBhvr>
                                        <p:cTn id="125" dur="1000" fill="hold"/>
                                        <p:tgtEl>
                                          <p:spTgt spid="23"/>
                                        </p:tgtEl>
                                        <p:attrNameLst>
                                          <p:attrName>ppt_x</p:attrName>
                                        </p:attrNameLst>
                                      </p:cBhvr>
                                      <p:tavLst>
                                        <p:tav tm="0">
                                          <p:val>
                                            <p:strVal val="#ppt_x"/>
                                          </p:val>
                                        </p:tav>
                                        <p:tav tm="100000">
                                          <p:val>
                                            <p:strVal val="#ppt_x"/>
                                          </p:val>
                                        </p:tav>
                                      </p:tavLst>
                                    </p:anim>
                                    <p:anim calcmode="lin" valueType="num">
                                      <p:cBhvr>
                                        <p:cTn id="1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fade">
                                      <p:cBhvr>
                                        <p:cTn id="131" dur="1000"/>
                                        <p:tgtEl>
                                          <p:spTgt spid="24"/>
                                        </p:tgtEl>
                                      </p:cBhvr>
                                    </p:animEffect>
                                    <p:anim calcmode="lin" valueType="num">
                                      <p:cBhvr>
                                        <p:cTn id="132" dur="1000" fill="hold"/>
                                        <p:tgtEl>
                                          <p:spTgt spid="24"/>
                                        </p:tgtEl>
                                        <p:attrNameLst>
                                          <p:attrName>ppt_x</p:attrName>
                                        </p:attrNameLst>
                                      </p:cBhvr>
                                      <p:tavLst>
                                        <p:tav tm="0">
                                          <p:val>
                                            <p:strVal val="#ppt_x"/>
                                          </p:val>
                                        </p:tav>
                                        <p:tav tm="100000">
                                          <p:val>
                                            <p:strVal val="#ppt_x"/>
                                          </p:val>
                                        </p:tav>
                                      </p:tavLst>
                                    </p:anim>
                                    <p:anim calcmode="lin" valueType="num">
                                      <p:cBhvr>
                                        <p:cTn id="1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14"/>
                                        </p:tgtEl>
                                        <p:attrNameLst>
                                          <p:attrName>style.visibility</p:attrName>
                                        </p:attrNameLst>
                                      </p:cBhvr>
                                      <p:to>
                                        <p:strVal val="visible"/>
                                      </p:to>
                                    </p:set>
                                    <p:anim calcmode="lin" valueType="num">
                                      <p:cBhvr>
                                        <p:cTn id="145" dur="500" fill="hold"/>
                                        <p:tgtEl>
                                          <p:spTgt spid="14"/>
                                        </p:tgtEl>
                                        <p:attrNameLst>
                                          <p:attrName>ppt_w</p:attrName>
                                        </p:attrNameLst>
                                      </p:cBhvr>
                                      <p:tavLst>
                                        <p:tav tm="0">
                                          <p:val>
                                            <p:fltVal val="0"/>
                                          </p:val>
                                        </p:tav>
                                        <p:tav tm="100000">
                                          <p:val>
                                            <p:strVal val="#ppt_w"/>
                                          </p:val>
                                        </p:tav>
                                      </p:tavLst>
                                    </p:anim>
                                    <p:anim calcmode="lin" valueType="num">
                                      <p:cBhvr>
                                        <p:cTn id="146" dur="500" fill="hold"/>
                                        <p:tgtEl>
                                          <p:spTgt spid="14"/>
                                        </p:tgtEl>
                                        <p:attrNameLst>
                                          <p:attrName>ppt_h</p:attrName>
                                        </p:attrNameLst>
                                      </p:cBhvr>
                                      <p:tavLst>
                                        <p:tav tm="0">
                                          <p:val>
                                            <p:fltVal val="0"/>
                                          </p:val>
                                        </p:tav>
                                        <p:tav tm="100000">
                                          <p:val>
                                            <p:strVal val="#ppt_h"/>
                                          </p:val>
                                        </p:tav>
                                      </p:tavLst>
                                    </p:anim>
                                    <p:animEffect transition="in" filter="fade">
                                      <p:cBhvr>
                                        <p:cTn id="147" dur="500"/>
                                        <p:tgtEl>
                                          <p:spTgt spid="14"/>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fade">
                                      <p:cBhvr>
                                        <p:cTn id="152" dur="1000"/>
                                        <p:tgtEl>
                                          <p:spTgt spid="27"/>
                                        </p:tgtEl>
                                      </p:cBhvr>
                                    </p:animEffect>
                                    <p:anim calcmode="lin" valueType="num">
                                      <p:cBhvr>
                                        <p:cTn id="153" dur="1000" fill="hold"/>
                                        <p:tgtEl>
                                          <p:spTgt spid="27"/>
                                        </p:tgtEl>
                                        <p:attrNameLst>
                                          <p:attrName>ppt_x</p:attrName>
                                        </p:attrNameLst>
                                      </p:cBhvr>
                                      <p:tavLst>
                                        <p:tav tm="0">
                                          <p:val>
                                            <p:strVal val="#ppt_x"/>
                                          </p:val>
                                        </p:tav>
                                        <p:tav tm="100000">
                                          <p:val>
                                            <p:strVal val="#ppt_x"/>
                                          </p:val>
                                        </p:tav>
                                      </p:tavLst>
                                    </p:anim>
                                    <p:anim calcmode="lin" valueType="num">
                                      <p:cBhvr>
                                        <p:cTn id="15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grpId="0" nodeType="clickEffect">
                                  <p:stCondLst>
                                    <p:cond delay="0"/>
                                  </p:stCondLst>
                                  <p:childTnLst>
                                    <p:set>
                                      <p:cBhvr>
                                        <p:cTn id="158" dur="1" fill="hold">
                                          <p:stCondLst>
                                            <p:cond delay="0"/>
                                          </p:stCondLst>
                                        </p:cTn>
                                        <p:tgtEl>
                                          <p:spTgt spid="28"/>
                                        </p:tgtEl>
                                        <p:attrNameLst>
                                          <p:attrName>style.visibility</p:attrName>
                                        </p:attrNameLst>
                                      </p:cBhvr>
                                      <p:to>
                                        <p:strVal val="visible"/>
                                      </p:to>
                                    </p:set>
                                    <p:animEffect transition="in" filter="fade">
                                      <p:cBhvr>
                                        <p:cTn id="159" dur="1000"/>
                                        <p:tgtEl>
                                          <p:spTgt spid="28"/>
                                        </p:tgtEl>
                                      </p:cBhvr>
                                    </p:animEffect>
                                    <p:anim calcmode="lin" valueType="num">
                                      <p:cBhvr>
                                        <p:cTn id="160" dur="1000" fill="hold"/>
                                        <p:tgtEl>
                                          <p:spTgt spid="28"/>
                                        </p:tgtEl>
                                        <p:attrNameLst>
                                          <p:attrName>ppt_x</p:attrName>
                                        </p:attrNameLst>
                                      </p:cBhvr>
                                      <p:tavLst>
                                        <p:tav tm="0">
                                          <p:val>
                                            <p:strVal val="#ppt_x"/>
                                          </p:val>
                                        </p:tav>
                                        <p:tav tm="100000">
                                          <p:val>
                                            <p:strVal val="#ppt_x"/>
                                          </p:val>
                                        </p:tav>
                                      </p:tavLst>
                                    </p:anim>
                                    <p:anim calcmode="lin" valueType="num">
                                      <p:cBhvr>
                                        <p:cTn id="1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grpId="0" nodeType="clickEffect">
                                  <p:stCondLst>
                                    <p:cond delay="0"/>
                                  </p:stCondLst>
                                  <p:childTnLst>
                                    <p:set>
                                      <p:cBhvr>
                                        <p:cTn id="165" dur="1" fill="hold">
                                          <p:stCondLst>
                                            <p:cond delay="0"/>
                                          </p:stCondLst>
                                        </p:cTn>
                                        <p:tgtEl>
                                          <p:spTgt spid="29"/>
                                        </p:tgtEl>
                                        <p:attrNameLst>
                                          <p:attrName>style.visibility</p:attrName>
                                        </p:attrNameLst>
                                      </p:cBhvr>
                                      <p:to>
                                        <p:strVal val="visible"/>
                                      </p:to>
                                    </p:set>
                                    <p:animEffect transition="in" filter="fade">
                                      <p:cBhvr>
                                        <p:cTn id="166" dur="1000"/>
                                        <p:tgtEl>
                                          <p:spTgt spid="29"/>
                                        </p:tgtEl>
                                      </p:cBhvr>
                                    </p:animEffect>
                                    <p:anim calcmode="lin" valueType="num">
                                      <p:cBhvr>
                                        <p:cTn id="167" dur="1000" fill="hold"/>
                                        <p:tgtEl>
                                          <p:spTgt spid="29"/>
                                        </p:tgtEl>
                                        <p:attrNameLst>
                                          <p:attrName>ppt_x</p:attrName>
                                        </p:attrNameLst>
                                      </p:cBhvr>
                                      <p:tavLst>
                                        <p:tav tm="0">
                                          <p:val>
                                            <p:strVal val="#ppt_x"/>
                                          </p:val>
                                        </p:tav>
                                        <p:tav tm="100000">
                                          <p:val>
                                            <p:strVal val="#ppt_x"/>
                                          </p:val>
                                        </p:tav>
                                      </p:tavLst>
                                    </p:anim>
                                    <p:anim calcmode="lin" valueType="num">
                                      <p:cBhvr>
                                        <p:cTn id="16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grpId="0" nodeType="clickEffect">
                                  <p:stCondLst>
                                    <p:cond delay="0"/>
                                  </p:stCondLst>
                                  <p:childTnLst>
                                    <p:set>
                                      <p:cBhvr>
                                        <p:cTn id="172" dur="1" fill="hold">
                                          <p:stCondLst>
                                            <p:cond delay="0"/>
                                          </p:stCondLst>
                                        </p:cTn>
                                        <p:tgtEl>
                                          <p:spTgt spid="51"/>
                                        </p:tgtEl>
                                        <p:attrNameLst>
                                          <p:attrName>style.visibility</p:attrName>
                                        </p:attrNameLst>
                                      </p:cBhvr>
                                      <p:to>
                                        <p:strVal val="visible"/>
                                      </p:to>
                                    </p:set>
                                    <p:animEffect transition="in" filter="fade">
                                      <p:cBhvr>
                                        <p:cTn id="173" dur="1000"/>
                                        <p:tgtEl>
                                          <p:spTgt spid="51"/>
                                        </p:tgtEl>
                                      </p:cBhvr>
                                    </p:animEffect>
                                    <p:anim calcmode="lin" valueType="num">
                                      <p:cBhvr>
                                        <p:cTn id="174" dur="1000" fill="hold"/>
                                        <p:tgtEl>
                                          <p:spTgt spid="51"/>
                                        </p:tgtEl>
                                        <p:attrNameLst>
                                          <p:attrName>ppt_x</p:attrName>
                                        </p:attrNameLst>
                                      </p:cBhvr>
                                      <p:tavLst>
                                        <p:tav tm="0">
                                          <p:val>
                                            <p:strVal val="#ppt_x"/>
                                          </p:val>
                                        </p:tav>
                                        <p:tav tm="100000">
                                          <p:val>
                                            <p:strVal val="#ppt_x"/>
                                          </p:val>
                                        </p:tav>
                                      </p:tavLst>
                                    </p:anim>
                                    <p:anim calcmode="lin" valueType="num">
                                      <p:cBhvr>
                                        <p:cTn id="17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nodeType="clickEffect">
                                  <p:stCondLst>
                                    <p:cond delay="0"/>
                                  </p:stCondLst>
                                  <p:childTnLst>
                                    <p:set>
                                      <p:cBhvr>
                                        <p:cTn id="179" dur="1" fill="hold">
                                          <p:stCondLst>
                                            <p:cond delay="0"/>
                                          </p:stCondLst>
                                        </p:cTn>
                                        <p:tgtEl>
                                          <p:spTgt spid="47"/>
                                        </p:tgtEl>
                                        <p:attrNameLst>
                                          <p:attrName>style.visibility</p:attrName>
                                        </p:attrNameLst>
                                      </p:cBhvr>
                                      <p:to>
                                        <p:strVal val="visible"/>
                                      </p:to>
                                    </p:set>
                                    <p:anim calcmode="lin" valueType="num">
                                      <p:cBhvr>
                                        <p:cTn id="180" dur="500" fill="hold"/>
                                        <p:tgtEl>
                                          <p:spTgt spid="47"/>
                                        </p:tgtEl>
                                        <p:attrNameLst>
                                          <p:attrName>ppt_w</p:attrName>
                                        </p:attrNameLst>
                                      </p:cBhvr>
                                      <p:tavLst>
                                        <p:tav tm="0">
                                          <p:val>
                                            <p:fltVal val="0"/>
                                          </p:val>
                                        </p:tav>
                                        <p:tav tm="100000">
                                          <p:val>
                                            <p:strVal val="#ppt_w"/>
                                          </p:val>
                                        </p:tav>
                                      </p:tavLst>
                                    </p:anim>
                                    <p:anim calcmode="lin" valueType="num">
                                      <p:cBhvr>
                                        <p:cTn id="181" dur="500" fill="hold"/>
                                        <p:tgtEl>
                                          <p:spTgt spid="47"/>
                                        </p:tgtEl>
                                        <p:attrNameLst>
                                          <p:attrName>ppt_h</p:attrName>
                                        </p:attrNameLst>
                                      </p:cBhvr>
                                      <p:tavLst>
                                        <p:tav tm="0">
                                          <p:val>
                                            <p:fltVal val="0"/>
                                          </p:val>
                                        </p:tav>
                                        <p:tav tm="100000">
                                          <p:val>
                                            <p:strVal val="#ppt_h"/>
                                          </p:val>
                                        </p:tav>
                                      </p:tavLst>
                                    </p:anim>
                                    <p:animEffect transition="in" filter="fade">
                                      <p:cBhvr>
                                        <p:cTn id="182" dur="500"/>
                                        <p:tgtEl>
                                          <p:spTgt spid="47"/>
                                        </p:tgtEl>
                                      </p:cBhvr>
                                    </p:animEffect>
                                  </p:childTnLst>
                                </p:cTn>
                              </p:par>
                            </p:childTnLst>
                          </p:cTn>
                        </p:par>
                      </p:childTnLst>
                    </p:cTn>
                  </p:par>
                  <p:par>
                    <p:cTn id="183" fill="hold">
                      <p:stCondLst>
                        <p:cond delay="indefinite"/>
                      </p:stCondLst>
                      <p:childTnLst>
                        <p:par>
                          <p:cTn id="184" fill="hold">
                            <p:stCondLst>
                              <p:cond delay="0"/>
                            </p:stCondLst>
                            <p:childTnLst>
                              <p:par>
                                <p:cTn id="185" presetID="14" presetClass="entr" presetSubtype="10" fill="hold" grpId="0" nodeType="click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randombar(horizontal)">
                                      <p:cBhvr>
                                        <p:cTn id="187" dur="500"/>
                                        <p:tgtEl>
                                          <p:spTgt spid="40"/>
                                        </p:tgtEl>
                                      </p:cBhvr>
                                    </p:animEffect>
                                  </p:childTnLst>
                                </p:cTn>
                              </p:par>
                            </p:childTnLst>
                          </p:cTn>
                        </p:par>
                      </p:childTnLst>
                    </p:cTn>
                  </p:par>
                  <p:par>
                    <p:cTn id="188" fill="hold">
                      <p:stCondLst>
                        <p:cond delay="indefinite"/>
                      </p:stCondLst>
                      <p:childTnLst>
                        <p:par>
                          <p:cTn id="189" fill="hold">
                            <p:stCondLst>
                              <p:cond delay="0"/>
                            </p:stCondLst>
                            <p:childTnLst>
                              <p:par>
                                <p:cTn id="190" presetID="6" presetClass="entr" presetSubtype="16" fill="hold" nodeType="clickEffect">
                                  <p:stCondLst>
                                    <p:cond delay="0"/>
                                  </p:stCondLst>
                                  <p:childTnLst>
                                    <p:set>
                                      <p:cBhvr>
                                        <p:cTn id="191" dur="1" fill="hold">
                                          <p:stCondLst>
                                            <p:cond delay="0"/>
                                          </p:stCondLst>
                                        </p:cTn>
                                        <p:tgtEl>
                                          <p:spTgt spid="41"/>
                                        </p:tgtEl>
                                        <p:attrNameLst>
                                          <p:attrName>style.visibility</p:attrName>
                                        </p:attrNameLst>
                                      </p:cBhvr>
                                      <p:to>
                                        <p:strVal val="visible"/>
                                      </p:to>
                                    </p:set>
                                    <p:animEffect transition="in" filter="circle(in)">
                                      <p:cBhvr>
                                        <p:cTn id="192" dur="2000"/>
                                        <p:tgtEl>
                                          <p:spTgt spid="41"/>
                                        </p:tgtEl>
                                      </p:cBhvr>
                                    </p:animEffect>
                                  </p:childTnLst>
                                </p:cTn>
                              </p:par>
                            </p:childTnLst>
                          </p:cTn>
                        </p:par>
                      </p:childTnLst>
                    </p:cTn>
                  </p:par>
                  <p:par>
                    <p:cTn id="193" fill="hold">
                      <p:stCondLst>
                        <p:cond delay="indefinite"/>
                      </p:stCondLst>
                      <p:childTnLst>
                        <p:par>
                          <p:cTn id="194" fill="hold">
                            <p:stCondLst>
                              <p:cond delay="0"/>
                            </p:stCondLst>
                            <p:childTnLst>
                              <p:par>
                                <p:cTn id="195" presetID="14" presetClass="entr" presetSubtype="10" fill="hold" nodeType="click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randombar(horizontal)">
                                      <p:cBhvr>
                                        <p:cTn id="197" dur="500"/>
                                        <p:tgtEl>
                                          <p:spTgt spid="43"/>
                                        </p:tgtEl>
                                      </p:cBhvr>
                                    </p:animEffect>
                                  </p:childTnLst>
                                </p:cTn>
                              </p:par>
                            </p:childTnLst>
                          </p:cTn>
                        </p:par>
                      </p:childTnLst>
                    </p:cTn>
                  </p:par>
                  <p:par>
                    <p:cTn id="198" fill="hold">
                      <p:stCondLst>
                        <p:cond delay="indefinite"/>
                      </p:stCondLst>
                      <p:childTnLst>
                        <p:par>
                          <p:cTn id="199" fill="hold">
                            <p:stCondLst>
                              <p:cond delay="0"/>
                            </p:stCondLst>
                            <p:childTnLst>
                              <p:par>
                                <p:cTn id="200" presetID="6" presetClass="entr" presetSubtype="16" fill="hold" grpId="0" nodeType="clickEffect">
                                  <p:stCondLst>
                                    <p:cond delay="0"/>
                                  </p:stCondLst>
                                  <p:childTnLst>
                                    <p:set>
                                      <p:cBhvr>
                                        <p:cTn id="201" dur="1" fill="hold">
                                          <p:stCondLst>
                                            <p:cond delay="0"/>
                                          </p:stCondLst>
                                        </p:cTn>
                                        <p:tgtEl>
                                          <p:spTgt spid="8"/>
                                        </p:tgtEl>
                                        <p:attrNameLst>
                                          <p:attrName>style.visibility</p:attrName>
                                        </p:attrNameLst>
                                      </p:cBhvr>
                                      <p:to>
                                        <p:strVal val="visible"/>
                                      </p:to>
                                    </p:set>
                                    <p:animEffect transition="in" filter="circle(in)">
                                      <p:cBhvr>
                                        <p:cTn id="202" dur="2000"/>
                                        <p:tgtEl>
                                          <p:spTgt spid="8"/>
                                        </p:tgtEl>
                                      </p:cBhvr>
                                    </p:animEffect>
                                  </p:childTnLst>
                                </p:cTn>
                              </p:par>
                            </p:childTnLst>
                          </p:cTn>
                        </p:par>
                      </p:childTnLst>
                    </p:cTn>
                  </p:par>
                  <p:par>
                    <p:cTn id="203" fill="hold">
                      <p:stCondLst>
                        <p:cond delay="indefinite"/>
                      </p:stCondLst>
                      <p:childTnLst>
                        <p:par>
                          <p:cTn id="204" fill="hold">
                            <p:stCondLst>
                              <p:cond delay="0"/>
                            </p:stCondLst>
                            <p:childTnLst>
                              <p:par>
                                <p:cTn id="205" presetID="6" presetClass="entr" presetSubtype="16" fill="hold" nodeType="clickEffect">
                                  <p:stCondLst>
                                    <p:cond delay="0"/>
                                  </p:stCondLst>
                                  <p:childTnLst>
                                    <p:set>
                                      <p:cBhvr>
                                        <p:cTn id="206" dur="1" fill="hold">
                                          <p:stCondLst>
                                            <p:cond delay="0"/>
                                          </p:stCondLst>
                                        </p:cTn>
                                        <p:tgtEl>
                                          <p:spTgt spid="6"/>
                                        </p:tgtEl>
                                        <p:attrNameLst>
                                          <p:attrName>style.visibility</p:attrName>
                                        </p:attrNameLst>
                                      </p:cBhvr>
                                      <p:to>
                                        <p:strVal val="visible"/>
                                      </p:to>
                                    </p:set>
                                    <p:animEffect transition="in" filter="circle(in)">
                                      <p:cBhvr>
                                        <p:cTn id="207" dur="2000"/>
                                        <p:tgtEl>
                                          <p:spTgt spid="6"/>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nodeType="clickEffect">
                                  <p:stCondLst>
                                    <p:cond delay="0"/>
                                  </p:stCondLst>
                                  <p:childTnLst>
                                    <p:set>
                                      <p:cBhvr>
                                        <p:cTn id="211" dur="1" fill="hold">
                                          <p:stCondLst>
                                            <p:cond delay="0"/>
                                          </p:stCondLst>
                                        </p:cTn>
                                        <p:tgtEl>
                                          <p:spTgt spid="49"/>
                                        </p:tgtEl>
                                        <p:attrNameLst>
                                          <p:attrName>style.visibility</p:attrName>
                                        </p:attrNameLst>
                                      </p:cBhvr>
                                      <p:to>
                                        <p:strVal val="visible"/>
                                      </p:to>
                                    </p:set>
                                    <p:anim calcmode="lin" valueType="num">
                                      <p:cBhvr>
                                        <p:cTn id="212" dur="500" fill="hold"/>
                                        <p:tgtEl>
                                          <p:spTgt spid="49"/>
                                        </p:tgtEl>
                                        <p:attrNameLst>
                                          <p:attrName>ppt_w</p:attrName>
                                        </p:attrNameLst>
                                      </p:cBhvr>
                                      <p:tavLst>
                                        <p:tav tm="0">
                                          <p:val>
                                            <p:fltVal val="0"/>
                                          </p:val>
                                        </p:tav>
                                        <p:tav tm="100000">
                                          <p:val>
                                            <p:strVal val="#ppt_w"/>
                                          </p:val>
                                        </p:tav>
                                      </p:tavLst>
                                    </p:anim>
                                    <p:anim calcmode="lin" valueType="num">
                                      <p:cBhvr>
                                        <p:cTn id="213" dur="500" fill="hold"/>
                                        <p:tgtEl>
                                          <p:spTgt spid="49"/>
                                        </p:tgtEl>
                                        <p:attrNameLst>
                                          <p:attrName>ppt_h</p:attrName>
                                        </p:attrNameLst>
                                      </p:cBhvr>
                                      <p:tavLst>
                                        <p:tav tm="0">
                                          <p:val>
                                            <p:fltVal val="0"/>
                                          </p:val>
                                        </p:tav>
                                        <p:tav tm="100000">
                                          <p:val>
                                            <p:strVal val="#ppt_h"/>
                                          </p:val>
                                        </p:tav>
                                      </p:tavLst>
                                    </p:anim>
                                    <p:animEffect transition="in" filter="fade">
                                      <p:cBhvr>
                                        <p:cTn id="214" dur="500"/>
                                        <p:tgtEl>
                                          <p:spTgt spid="49"/>
                                        </p:tgtEl>
                                      </p:cBhvr>
                                    </p:animEffect>
                                  </p:childTnLst>
                                </p:cTn>
                              </p:par>
                            </p:childTnLst>
                          </p:cTn>
                        </p:par>
                      </p:childTnLst>
                    </p:cTn>
                  </p:par>
                  <p:par>
                    <p:cTn id="215" fill="hold">
                      <p:stCondLst>
                        <p:cond delay="indefinite"/>
                      </p:stCondLst>
                      <p:childTnLst>
                        <p:par>
                          <p:cTn id="216" fill="hold">
                            <p:stCondLst>
                              <p:cond delay="0"/>
                            </p:stCondLst>
                            <p:childTnLst>
                              <p:par>
                                <p:cTn id="217" presetID="6" presetClass="entr" presetSubtype="16" fill="hold" grpId="0" nodeType="clickEffect">
                                  <p:stCondLst>
                                    <p:cond delay="0"/>
                                  </p:stCondLst>
                                  <p:childTnLst>
                                    <p:set>
                                      <p:cBhvr>
                                        <p:cTn id="218" dur="1" fill="hold">
                                          <p:stCondLst>
                                            <p:cond delay="0"/>
                                          </p:stCondLst>
                                        </p:cTn>
                                        <p:tgtEl>
                                          <p:spTgt spid="9"/>
                                        </p:tgtEl>
                                        <p:attrNameLst>
                                          <p:attrName>style.visibility</p:attrName>
                                        </p:attrNameLst>
                                      </p:cBhvr>
                                      <p:to>
                                        <p:strVal val="visible"/>
                                      </p:to>
                                    </p:set>
                                    <p:animEffect transition="in" filter="circle(in)">
                                      <p:cBhvr>
                                        <p:cTn id="219" dur="2000"/>
                                        <p:tgtEl>
                                          <p:spTgt spid="9"/>
                                        </p:tgtEl>
                                      </p:cBhvr>
                                    </p:animEffect>
                                  </p:childTnLst>
                                </p:cTn>
                              </p:par>
                            </p:childTnLst>
                          </p:cTn>
                        </p:par>
                      </p:childTnLst>
                    </p:cTn>
                  </p:par>
                  <p:par>
                    <p:cTn id="220" fill="hold">
                      <p:stCondLst>
                        <p:cond delay="indefinite"/>
                      </p:stCondLst>
                      <p:childTnLst>
                        <p:par>
                          <p:cTn id="221" fill="hold">
                            <p:stCondLst>
                              <p:cond delay="0"/>
                            </p:stCondLst>
                            <p:childTnLst>
                              <p:par>
                                <p:cTn id="222" presetID="6" presetClass="entr" presetSubtype="16" fill="hold" nodeType="clickEffect">
                                  <p:stCondLst>
                                    <p:cond delay="0"/>
                                  </p:stCondLst>
                                  <p:childTnLst>
                                    <p:set>
                                      <p:cBhvr>
                                        <p:cTn id="223" dur="1" fill="hold">
                                          <p:stCondLst>
                                            <p:cond delay="0"/>
                                          </p:stCondLst>
                                        </p:cTn>
                                        <p:tgtEl>
                                          <p:spTgt spid="7"/>
                                        </p:tgtEl>
                                        <p:attrNameLst>
                                          <p:attrName>style.visibility</p:attrName>
                                        </p:attrNameLst>
                                      </p:cBhvr>
                                      <p:to>
                                        <p:strVal val="visible"/>
                                      </p:to>
                                    </p:set>
                                    <p:animEffect transition="in" filter="circle(in)">
                                      <p:cBhvr>
                                        <p:cTn id="2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7" grpId="0"/>
      <p:bldP spid="28" grpId="0"/>
      <p:bldP spid="29" grpId="0"/>
      <p:bldP spid="3" grpId="0" animBg="1"/>
      <p:bldP spid="32" grpId="0" animBg="1"/>
      <p:bldP spid="33" grpId="0" animBg="1"/>
      <p:bldP spid="40" grpId="0"/>
      <p:bldP spid="50" grpId="0" animBg="1"/>
      <p:bldP spid="5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PENGELOLAAN ANGKA KREDIT</a:t>
            </a:r>
            <a:endParaRPr lang="en-US" b="1" dirty="0">
              <a:solidFill>
                <a:srgbClr val="C00000"/>
              </a:solidFill>
            </a:endParaRPr>
          </a:p>
        </p:txBody>
      </p:sp>
      <p:sp>
        <p:nvSpPr>
          <p:cNvPr id="3" name="Content Placeholder 2"/>
          <p:cNvSpPr>
            <a:spLocks noGrp="1"/>
          </p:cNvSpPr>
          <p:nvPr>
            <p:ph idx="1"/>
          </p:nvPr>
        </p:nvSpPr>
        <p:spPr>
          <a:xfrm>
            <a:off x="457200" y="1600200"/>
            <a:ext cx="8382000" cy="4525963"/>
          </a:xfrm>
        </p:spPr>
        <p:txBody>
          <a:bodyPr/>
          <a:lstStyle/>
          <a:p>
            <a:r>
              <a:rPr lang="en-US" dirty="0" err="1" smtClean="0"/>
              <a:t>Komposisi</a:t>
            </a:r>
            <a:r>
              <a:rPr lang="en-US" dirty="0" smtClean="0"/>
              <a:t> AK </a:t>
            </a:r>
            <a:r>
              <a:rPr lang="en-US" dirty="0" err="1" smtClean="0"/>
              <a:t>Unsur</a:t>
            </a:r>
            <a:r>
              <a:rPr lang="en-US" dirty="0" smtClean="0"/>
              <a:t> </a:t>
            </a:r>
            <a:r>
              <a:rPr lang="en-US" dirty="0" err="1" smtClean="0"/>
              <a:t>Utama</a:t>
            </a:r>
            <a:r>
              <a:rPr lang="en-US" dirty="0" smtClean="0"/>
              <a:t> – </a:t>
            </a:r>
            <a:r>
              <a:rPr lang="en-US" dirty="0" err="1" smtClean="0"/>
              <a:t>Unsur</a:t>
            </a:r>
            <a:r>
              <a:rPr lang="en-US" dirty="0" smtClean="0"/>
              <a:t> </a:t>
            </a:r>
            <a:r>
              <a:rPr lang="en-US" dirty="0" err="1" smtClean="0"/>
              <a:t>Penunjang</a:t>
            </a:r>
            <a:endParaRPr lang="en-US" dirty="0" smtClean="0"/>
          </a:p>
          <a:p>
            <a:r>
              <a:rPr lang="en-US" dirty="0" smtClean="0"/>
              <a:t>AK </a:t>
            </a:r>
            <a:r>
              <a:rPr lang="en-US" dirty="0" err="1" smtClean="0"/>
              <a:t>Pendidikan</a:t>
            </a:r>
            <a:r>
              <a:rPr lang="en-US" dirty="0" smtClean="0"/>
              <a:t>/</a:t>
            </a:r>
            <a:r>
              <a:rPr lang="en-US" dirty="0" err="1" smtClean="0"/>
              <a:t>Ijazah</a:t>
            </a:r>
            <a:endParaRPr lang="en-US" dirty="0" smtClean="0"/>
          </a:p>
          <a:p>
            <a:r>
              <a:rPr lang="en-US" dirty="0" smtClean="0"/>
              <a:t>AK </a:t>
            </a:r>
            <a:r>
              <a:rPr lang="en-US" dirty="0" err="1" smtClean="0"/>
              <a:t>Tugas</a:t>
            </a:r>
            <a:r>
              <a:rPr lang="en-US" dirty="0" smtClean="0"/>
              <a:t> </a:t>
            </a:r>
            <a:r>
              <a:rPr lang="en-US" dirty="0" err="1" smtClean="0"/>
              <a:t>Limpah</a:t>
            </a:r>
            <a:endParaRPr lang="en-US" dirty="0" smtClean="0"/>
          </a:p>
          <a:p>
            <a:r>
              <a:rPr lang="en-US" dirty="0" smtClean="0"/>
              <a:t>AK </a:t>
            </a:r>
            <a:r>
              <a:rPr lang="en-US" dirty="0" err="1" smtClean="0"/>
              <a:t>Konversi</a:t>
            </a:r>
            <a:r>
              <a:rPr lang="en-US" dirty="0" smtClean="0"/>
              <a:t> 65% - </a:t>
            </a:r>
            <a:r>
              <a:rPr lang="en-US" dirty="0" err="1" smtClean="0"/>
              <a:t>Alih</a:t>
            </a:r>
            <a:r>
              <a:rPr lang="en-US" dirty="0" smtClean="0"/>
              <a:t> </a:t>
            </a:r>
            <a:r>
              <a:rPr lang="en-US" dirty="0" err="1" smtClean="0"/>
              <a:t>Terampil</a:t>
            </a:r>
            <a:r>
              <a:rPr lang="en-US" dirty="0" smtClean="0"/>
              <a:t> – </a:t>
            </a:r>
            <a:r>
              <a:rPr lang="en-US" dirty="0" err="1" smtClean="0"/>
              <a:t>Ahli</a:t>
            </a:r>
            <a:endParaRPr lang="en-US" dirty="0" smtClean="0"/>
          </a:p>
          <a:p>
            <a:r>
              <a:rPr lang="en-US" dirty="0" smtClean="0"/>
              <a:t>AK </a:t>
            </a:r>
            <a:r>
              <a:rPr lang="en-US" dirty="0" err="1" smtClean="0"/>
              <a:t>Pengembangan</a:t>
            </a:r>
            <a:r>
              <a:rPr lang="en-US" dirty="0" smtClean="0"/>
              <a:t> </a:t>
            </a:r>
            <a:r>
              <a:rPr lang="en-US" dirty="0" err="1" smtClean="0"/>
              <a:t>Profesi</a:t>
            </a:r>
            <a:r>
              <a:rPr lang="en-US" dirty="0" smtClean="0"/>
              <a:t> (</a:t>
            </a:r>
            <a:r>
              <a:rPr lang="en-US" dirty="0" err="1" smtClean="0"/>
              <a:t>Berkelanjutan</a:t>
            </a:r>
            <a:r>
              <a:rPr lang="en-US" dirty="0" smtClean="0"/>
              <a:t>)</a:t>
            </a:r>
          </a:p>
          <a:p>
            <a:r>
              <a:rPr lang="en-US" dirty="0" smtClean="0"/>
              <a:t>AK </a:t>
            </a:r>
            <a:r>
              <a:rPr lang="en-US" dirty="0" err="1" smtClean="0"/>
              <a:t>sebelum</a:t>
            </a:r>
            <a:r>
              <a:rPr lang="en-US" dirty="0" smtClean="0"/>
              <a:t>/</a:t>
            </a:r>
            <a:r>
              <a:rPr lang="en-US" dirty="0" err="1" smtClean="0"/>
              <a:t>sesudah</a:t>
            </a:r>
            <a:r>
              <a:rPr lang="en-US" dirty="0" smtClean="0"/>
              <a:t> </a:t>
            </a:r>
            <a:r>
              <a:rPr lang="en-US" dirty="0" err="1" smtClean="0"/>
              <a:t>Pangkat</a:t>
            </a:r>
            <a:r>
              <a:rPr lang="en-US" dirty="0" smtClean="0"/>
              <a:t>/</a:t>
            </a:r>
            <a:r>
              <a:rPr lang="en-US" dirty="0" err="1" smtClean="0"/>
              <a:t>Jabatan</a:t>
            </a:r>
            <a:r>
              <a:rPr lang="en-US" dirty="0" smtClean="0"/>
              <a:t> </a:t>
            </a:r>
            <a:r>
              <a:rPr lang="en-US" dirty="0" err="1" smtClean="0"/>
              <a:t>Puncak</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3096" y="2919882"/>
            <a:ext cx="2378704" cy="954107"/>
          </a:xfrm>
          <a:prstGeom prst="rect">
            <a:avLst/>
          </a:prstGeom>
          <a:solidFill>
            <a:srgbClr val="92D050"/>
          </a:solidFill>
          <a:ln>
            <a:solidFill>
              <a:schemeClr val="accent1"/>
            </a:solidFill>
          </a:ln>
        </p:spPr>
        <p:txBody>
          <a:bodyPr wrap="square" rtlCol="0">
            <a:spAutoFit/>
          </a:bodyPr>
          <a:lstStyle/>
          <a:p>
            <a:pPr algn="ctr"/>
            <a:r>
              <a:rPr lang="id-ID" sz="2800" b="1" dirty="0" smtClean="0">
                <a:solidFill>
                  <a:srgbClr val="7030A0"/>
                </a:solidFill>
              </a:rPr>
              <a:t>JABATAN FUNGSIONAL</a:t>
            </a:r>
            <a:endParaRPr lang="id-ID" sz="2800" b="1" dirty="0">
              <a:solidFill>
                <a:srgbClr val="7030A0"/>
              </a:solidFill>
            </a:endParaRPr>
          </a:p>
        </p:txBody>
      </p:sp>
      <p:sp>
        <p:nvSpPr>
          <p:cNvPr id="11" name="TextBox 10"/>
          <p:cNvSpPr txBox="1"/>
          <p:nvPr/>
        </p:nvSpPr>
        <p:spPr>
          <a:xfrm>
            <a:off x="3518305" y="2150821"/>
            <a:ext cx="1989799" cy="523220"/>
          </a:xfrm>
          <a:prstGeom prst="rect">
            <a:avLst/>
          </a:prstGeom>
          <a:noFill/>
        </p:spPr>
        <p:txBody>
          <a:bodyPr wrap="square" rtlCol="0">
            <a:spAutoFit/>
          </a:bodyPr>
          <a:lstStyle/>
          <a:p>
            <a:r>
              <a:rPr lang="id-ID" sz="2800" b="1" dirty="0" smtClean="0">
                <a:solidFill>
                  <a:srgbClr val="C00000"/>
                </a:solidFill>
              </a:rPr>
              <a:t>KEAHLIAN</a:t>
            </a:r>
            <a:endParaRPr lang="id-ID" sz="2800" b="1" dirty="0">
              <a:solidFill>
                <a:srgbClr val="C00000"/>
              </a:solidFill>
            </a:endParaRPr>
          </a:p>
        </p:txBody>
      </p:sp>
      <p:sp>
        <p:nvSpPr>
          <p:cNvPr id="12" name="TextBox 11"/>
          <p:cNvSpPr txBox="1"/>
          <p:nvPr/>
        </p:nvSpPr>
        <p:spPr>
          <a:xfrm>
            <a:off x="3258165" y="4610869"/>
            <a:ext cx="3114035" cy="523220"/>
          </a:xfrm>
          <a:prstGeom prst="rect">
            <a:avLst/>
          </a:prstGeom>
          <a:noFill/>
        </p:spPr>
        <p:txBody>
          <a:bodyPr wrap="square" rtlCol="0">
            <a:spAutoFit/>
          </a:bodyPr>
          <a:lstStyle/>
          <a:p>
            <a:r>
              <a:rPr lang="id-ID" sz="2800" b="1" dirty="0" smtClean="0">
                <a:solidFill>
                  <a:srgbClr val="0070C0"/>
                </a:solidFill>
              </a:rPr>
              <a:t>KETERAMPILAN</a:t>
            </a:r>
            <a:endParaRPr lang="id-ID" sz="2800" b="1" dirty="0">
              <a:solidFill>
                <a:srgbClr val="0070C0"/>
              </a:solidFill>
            </a:endParaRPr>
          </a:p>
        </p:txBody>
      </p:sp>
      <p:sp>
        <p:nvSpPr>
          <p:cNvPr id="13" name="TextBox 12"/>
          <p:cNvSpPr txBox="1"/>
          <p:nvPr/>
        </p:nvSpPr>
        <p:spPr>
          <a:xfrm>
            <a:off x="6228184" y="1484784"/>
            <a:ext cx="2099837" cy="1815882"/>
          </a:xfrm>
          <a:prstGeom prst="rect">
            <a:avLst/>
          </a:prstGeom>
          <a:solidFill>
            <a:schemeClr val="accent6">
              <a:lumMod val="20000"/>
              <a:lumOff val="80000"/>
            </a:schemeClr>
          </a:solidFill>
          <a:ln>
            <a:solidFill>
              <a:schemeClr val="accent1"/>
            </a:solidFill>
          </a:ln>
        </p:spPr>
        <p:txBody>
          <a:bodyPr wrap="square" rtlCol="0">
            <a:spAutoFit/>
          </a:bodyPr>
          <a:lstStyle/>
          <a:p>
            <a:r>
              <a:rPr lang="id-ID" sz="2800" dirty="0" smtClean="0"/>
              <a:t>Ahli Pertama</a:t>
            </a:r>
          </a:p>
          <a:p>
            <a:r>
              <a:rPr lang="id-ID" sz="2800" dirty="0" smtClean="0"/>
              <a:t>Ahli Muda</a:t>
            </a:r>
          </a:p>
          <a:p>
            <a:r>
              <a:rPr lang="id-ID" sz="2800" dirty="0" smtClean="0"/>
              <a:t>Ahli Madya</a:t>
            </a:r>
          </a:p>
          <a:p>
            <a:r>
              <a:rPr lang="id-ID" sz="2800" dirty="0" smtClean="0"/>
              <a:t>Ahli Utama</a:t>
            </a:r>
            <a:endParaRPr lang="id-ID" sz="2800" dirty="0"/>
          </a:p>
        </p:txBody>
      </p:sp>
      <p:sp>
        <p:nvSpPr>
          <p:cNvPr id="14" name="TextBox 13"/>
          <p:cNvSpPr txBox="1"/>
          <p:nvPr/>
        </p:nvSpPr>
        <p:spPr>
          <a:xfrm>
            <a:off x="6516216" y="4149080"/>
            <a:ext cx="2088232" cy="1815882"/>
          </a:xfrm>
          <a:prstGeom prst="rect">
            <a:avLst/>
          </a:prstGeom>
          <a:solidFill>
            <a:schemeClr val="accent5">
              <a:lumMod val="20000"/>
              <a:lumOff val="80000"/>
            </a:schemeClr>
          </a:solidFill>
          <a:ln>
            <a:solidFill>
              <a:schemeClr val="accent1"/>
            </a:solidFill>
          </a:ln>
        </p:spPr>
        <p:txBody>
          <a:bodyPr wrap="square" rtlCol="0">
            <a:spAutoFit/>
          </a:bodyPr>
          <a:lstStyle/>
          <a:p>
            <a:r>
              <a:rPr lang="id-ID" sz="2800" dirty="0" smtClean="0"/>
              <a:t>Pelaksana </a:t>
            </a:r>
          </a:p>
          <a:p>
            <a:r>
              <a:rPr lang="id-ID" sz="2800" dirty="0" smtClean="0"/>
              <a:t>Terampil</a:t>
            </a:r>
          </a:p>
          <a:p>
            <a:r>
              <a:rPr lang="id-ID" sz="2800" dirty="0" smtClean="0"/>
              <a:t>Mahir</a:t>
            </a:r>
          </a:p>
          <a:p>
            <a:r>
              <a:rPr lang="id-ID" sz="2800" dirty="0" smtClean="0"/>
              <a:t>Penyelia</a:t>
            </a:r>
            <a:endParaRPr lang="id-ID" sz="2800" dirty="0"/>
          </a:p>
        </p:txBody>
      </p:sp>
      <p:cxnSp>
        <p:nvCxnSpPr>
          <p:cNvPr id="17" name="Straight Arrow Connector 16"/>
          <p:cNvCxnSpPr>
            <a:stCxn id="10" idx="3"/>
            <a:endCxn id="11" idx="1"/>
          </p:cNvCxnSpPr>
          <p:nvPr/>
        </p:nvCxnSpPr>
        <p:spPr>
          <a:xfrm flipV="1">
            <a:off x="2771800" y="2412431"/>
            <a:ext cx="746505" cy="98450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3"/>
            <a:endCxn id="12" idx="1"/>
          </p:cNvCxnSpPr>
          <p:nvPr/>
        </p:nvCxnSpPr>
        <p:spPr>
          <a:xfrm>
            <a:off x="2771800" y="3396936"/>
            <a:ext cx="486365" cy="147554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3568" y="664820"/>
            <a:ext cx="3632020" cy="1107996"/>
          </a:xfrm>
          <a:prstGeom prst="rect">
            <a:avLst/>
          </a:prstGeom>
          <a:noFill/>
        </p:spPr>
        <p:txBody>
          <a:bodyPr wrap="none" rtlCol="0">
            <a:spAutoFit/>
          </a:bodyPr>
          <a:lstStyle/>
          <a:p>
            <a:r>
              <a:rPr lang="id-ID" sz="6600" dirty="0" smtClean="0"/>
              <a:t>KATEGORI</a:t>
            </a:r>
            <a:endParaRPr lang="id-ID" sz="6600" dirty="0"/>
          </a:p>
        </p:txBody>
      </p:sp>
      <p:pic>
        <p:nvPicPr>
          <p:cNvPr id="21" name="Picture 20" descr="G:\gambar ilustrasi\xxx.jpg"/>
          <p:cNvPicPr/>
          <p:nvPr/>
        </p:nvPicPr>
        <p:blipFill>
          <a:blip r:embed="rId2"/>
          <a:srcRect/>
          <a:stretch>
            <a:fillRect/>
          </a:stretch>
        </p:blipFill>
        <p:spPr bwMode="auto">
          <a:xfrm>
            <a:off x="179512" y="4196217"/>
            <a:ext cx="2835470" cy="2185112"/>
          </a:xfrm>
          <a:prstGeom prst="rect">
            <a:avLst/>
          </a:prstGeom>
          <a:noFill/>
          <a:ln w="9525">
            <a:noFill/>
            <a:miter lim="800000"/>
            <a:headEnd/>
            <a:tailEnd/>
          </a:ln>
        </p:spPr>
      </p:pic>
      <p:sp>
        <p:nvSpPr>
          <p:cNvPr id="43" name="Right Triangle 42"/>
          <p:cNvSpPr/>
          <p:nvPr/>
        </p:nvSpPr>
        <p:spPr>
          <a:xfrm rot="2833459">
            <a:off x="5574972" y="1808538"/>
            <a:ext cx="1311281" cy="1204047"/>
          </a:xfrm>
          <a:prstGeom prst="r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ight Triangle 43"/>
          <p:cNvSpPr/>
          <p:nvPr/>
        </p:nvSpPr>
        <p:spPr>
          <a:xfrm rot="3102514">
            <a:off x="5857067" y="4503293"/>
            <a:ext cx="1299498" cy="1066902"/>
          </a:xfrm>
          <a:prstGeom prst="r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4045001035"/>
      </p:ext>
    </p:extLst>
  </p:cSld>
  <p:clrMapOvr>
    <a:masterClrMapping/>
  </p:clrMapOvr>
  <p:transition spd="slow">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7B82D52-CFFE-48EF-9C8E-6CFCA9BC4187}" type="slidenum">
              <a:rPr lang="en-US"/>
              <a:pPr>
                <a:defRPr/>
              </a:pPr>
              <a:t>80</a:t>
            </a:fld>
            <a:endParaRPr lang="en-US"/>
          </a:p>
        </p:txBody>
      </p:sp>
      <p:sp>
        <p:nvSpPr>
          <p:cNvPr id="16396" name="Date Placeholder 12"/>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EEF9C3F2-ED57-4BE9-910A-9465554D1B0A}" type="datetime1">
              <a:rPr lang="en-US"/>
              <a:pPr/>
              <a:t>5/17/2017</a:t>
            </a:fld>
            <a:endParaRPr lang="en-US"/>
          </a:p>
        </p:txBody>
      </p:sp>
      <p:sp>
        <p:nvSpPr>
          <p:cNvPr id="9" name="Title 1"/>
          <p:cNvSpPr txBox="1">
            <a:spLocks/>
          </p:cNvSpPr>
          <p:nvPr/>
        </p:nvSpPr>
        <p:spPr>
          <a:xfrm>
            <a:off x="0" y="10831"/>
            <a:ext cx="9144000" cy="656825"/>
          </a:xfrm>
          <a:prstGeom prst="rect">
            <a:avLst/>
          </a:prstGeom>
          <a:solidFill>
            <a:srgbClr val="92D050"/>
          </a:solidFill>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b="1" spc="0" dirty="0" smtClean="0">
                <a:solidFill>
                  <a:srgbClr val="C00000"/>
                </a:solidFill>
                <a:latin typeface="Book Antiqua" panose="02040602050305030304" pitchFamily="18" charset="0"/>
              </a:rPr>
              <a:t>KOMPOSISI AK </a:t>
            </a:r>
            <a:r>
              <a:rPr lang="id-ID" sz="2400" b="1" spc="0" dirty="0" smtClean="0">
                <a:solidFill>
                  <a:srgbClr val="C00000"/>
                </a:solidFill>
                <a:latin typeface="Book Antiqua" panose="02040602050305030304" pitchFamily="18" charset="0"/>
              </a:rPr>
              <a:t>UNSUR </a:t>
            </a:r>
            <a:r>
              <a:rPr lang="en-US" sz="2400" b="1" spc="0" dirty="0" smtClean="0">
                <a:solidFill>
                  <a:srgbClr val="C00000"/>
                </a:solidFill>
                <a:latin typeface="Book Antiqua" panose="02040602050305030304" pitchFamily="18" charset="0"/>
              </a:rPr>
              <a:t>&amp; </a:t>
            </a:r>
            <a:r>
              <a:rPr lang="id-ID" sz="2400" b="1" spc="0" dirty="0" smtClean="0">
                <a:solidFill>
                  <a:srgbClr val="C00000"/>
                </a:solidFill>
                <a:latin typeface="Book Antiqua" panose="02040602050305030304" pitchFamily="18" charset="0"/>
              </a:rPr>
              <a:t>SUB </a:t>
            </a:r>
            <a:r>
              <a:rPr lang="id-ID" sz="2400" b="1" spc="0" dirty="0">
                <a:solidFill>
                  <a:srgbClr val="C00000"/>
                </a:solidFill>
                <a:latin typeface="Book Antiqua" panose="02040602050305030304" pitchFamily="18" charset="0"/>
              </a:rPr>
              <a:t>UNSUR KEGIATAN</a:t>
            </a:r>
            <a:r>
              <a:rPr lang="en-US" sz="1800" spc="0" dirty="0">
                <a:solidFill>
                  <a:prstClr val="black"/>
                </a:solidFill>
                <a:latin typeface="Book Antiqua" panose="02040602050305030304" pitchFamily="18" charset="0"/>
              </a:rPr>
              <a:t/>
            </a:r>
            <a:br>
              <a:rPr lang="en-US" sz="1800" spc="0" dirty="0">
                <a:solidFill>
                  <a:prstClr val="black"/>
                </a:solidFill>
                <a:latin typeface="Book Antiqua" panose="02040602050305030304" pitchFamily="18" charset="0"/>
              </a:rPr>
            </a:br>
            <a:r>
              <a:rPr lang="en-US" sz="1800" spc="0" dirty="0">
                <a:solidFill>
                  <a:prstClr val="black"/>
                </a:solidFill>
                <a:latin typeface="Book Antiqua" panose="02040602050305030304" pitchFamily="18" charset="0"/>
              </a:rPr>
              <a:t>(</a:t>
            </a:r>
            <a:r>
              <a:rPr lang="en-US" sz="1800" spc="0" dirty="0" err="1">
                <a:solidFill>
                  <a:prstClr val="black"/>
                </a:solidFill>
                <a:latin typeface="Book Antiqua" panose="02040602050305030304" pitchFamily="18" charset="0"/>
              </a:rPr>
              <a:t>Lampiran</a:t>
            </a:r>
            <a:r>
              <a:rPr lang="en-US" sz="1800" spc="0" dirty="0">
                <a:solidFill>
                  <a:prstClr val="black"/>
                </a:solidFill>
                <a:latin typeface="Book Antiqua" panose="02040602050305030304" pitchFamily="18" charset="0"/>
              </a:rPr>
              <a:t> I   </a:t>
            </a:r>
            <a:r>
              <a:rPr lang="en-US" sz="1800" spc="0" dirty="0" err="1">
                <a:solidFill>
                  <a:prstClr val="black"/>
                </a:solidFill>
                <a:latin typeface="Book Antiqua" panose="02040602050305030304" pitchFamily="18" charset="0"/>
              </a:rPr>
              <a:t>Permenpan</a:t>
            </a:r>
            <a:r>
              <a:rPr lang="en-US" sz="1800" spc="0" dirty="0">
                <a:solidFill>
                  <a:prstClr val="black"/>
                </a:solidFill>
                <a:latin typeface="Book Antiqua" panose="02040602050305030304" pitchFamily="18" charset="0"/>
              </a:rPr>
              <a:t> </a:t>
            </a:r>
            <a:r>
              <a:rPr lang="en-US" sz="1800" spc="0" dirty="0" err="1">
                <a:solidFill>
                  <a:prstClr val="black"/>
                </a:solidFill>
                <a:latin typeface="Book Antiqua" panose="02040602050305030304" pitchFamily="18" charset="0"/>
              </a:rPr>
              <a:t>dan</a:t>
            </a:r>
            <a:r>
              <a:rPr lang="en-US" sz="1800" spc="0" dirty="0">
                <a:solidFill>
                  <a:prstClr val="black"/>
                </a:solidFill>
                <a:latin typeface="Book Antiqua" panose="02040602050305030304" pitchFamily="18" charset="0"/>
              </a:rPr>
              <a:t> RB </a:t>
            </a:r>
            <a:r>
              <a:rPr lang="en-US" sz="1800" spc="0" dirty="0" smtClean="0">
                <a:solidFill>
                  <a:prstClr val="black"/>
                </a:solidFill>
                <a:latin typeface="Book Antiqua" panose="02040602050305030304" pitchFamily="18" charset="0"/>
              </a:rPr>
              <a:t>J</a:t>
            </a:r>
            <a:r>
              <a:rPr lang="id-ID" sz="1800" spc="0" dirty="0" smtClean="0">
                <a:solidFill>
                  <a:prstClr val="black"/>
                </a:solidFill>
                <a:latin typeface="Book Antiqua" panose="02040602050305030304" pitchFamily="18" charset="0"/>
              </a:rPr>
              <a:t>FT bersangkutan</a:t>
            </a:r>
            <a:r>
              <a:rPr lang="en-US" sz="1800" spc="0" dirty="0" smtClean="0">
                <a:solidFill>
                  <a:prstClr val="black"/>
                </a:solidFill>
                <a:latin typeface="Book Antiqua" panose="02040602050305030304" pitchFamily="18" charset="0"/>
              </a:rPr>
              <a:t>)</a:t>
            </a:r>
            <a:endParaRPr lang="id-ID" sz="4400" b="1" i="1" dirty="0"/>
          </a:p>
        </p:txBody>
      </p:sp>
      <p:sp>
        <p:nvSpPr>
          <p:cNvPr id="12" name="Rectangle 2"/>
          <p:cNvSpPr txBox="1">
            <a:spLocks noChangeArrowheads="1"/>
          </p:cNvSpPr>
          <p:nvPr/>
        </p:nvSpPr>
        <p:spPr bwMode="auto">
          <a:xfrm>
            <a:off x="495300" y="667656"/>
            <a:ext cx="8153400" cy="762000"/>
          </a:xfrm>
          <a:prstGeom prst="rect">
            <a:avLst/>
          </a:prstGeom>
          <a:noFill/>
          <a:extLst>
            <a:ext uri="{909E8E84-426E-40DD-AFC4-6F175D3DCCD1}">
              <a14:hiddenFill xmlns="" xmlns:a14="http://schemas.microsoft.com/office/drawing/2010/main">
                <a:solidFill>
                  <a:srgbClr val="FFFFFF"/>
                </a:solidFill>
              </a14:hiddenFill>
            </a:ext>
          </a:extLst>
        </p:spPr>
        <p:txBody>
          <a:bodyPr wrap="square" lIns="91440" tIns="45720" rIns="91440" numCol="1" anchorCtr="0" compatLnSpc="1">
            <a:prstTxWarp prst="textNoShape">
              <a:avLst/>
            </a:prstTxWarp>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GB" sz="2000" dirty="0" smtClean="0">
              <a:solidFill>
                <a:schemeClr val="tx1"/>
              </a:solidFill>
              <a:latin typeface="Book Antiqua" panose="02040602050305030304" pitchFamily="18" charset="0"/>
            </a:endParaRPr>
          </a:p>
        </p:txBody>
      </p:sp>
      <p:graphicFrame>
        <p:nvGraphicFramePr>
          <p:cNvPr id="13" name="Group 54"/>
          <p:cNvGraphicFramePr>
            <a:graphicFrameLocks/>
          </p:cNvGraphicFramePr>
          <p:nvPr>
            <p:extLst/>
          </p:nvPr>
        </p:nvGraphicFramePr>
        <p:xfrm>
          <a:off x="304217" y="733581"/>
          <a:ext cx="7620585" cy="3663950"/>
        </p:xfrm>
        <a:graphic>
          <a:graphicData uri="http://schemas.openxmlformats.org/drawingml/2006/table">
            <a:tbl>
              <a:tblPr/>
              <a:tblGrid>
                <a:gridCol w="570344"/>
                <a:gridCol w="1414566"/>
                <a:gridCol w="5635675"/>
              </a:tblGrid>
              <a:tr h="36578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id-ID" sz="1800" b="1" i="0" u="none" strike="noStrike" cap="none" normalizeH="0" baseline="0" dirty="0" smtClean="0">
                          <a:ln>
                            <a:noFill/>
                          </a:ln>
                          <a:solidFill>
                            <a:srgbClr val="800000"/>
                          </a:solidFill>
                          <a:effectLst/>
                          <a:latin typeface="Book Antiqua" pitchFamily="18" charset="0"/>
                        </a:rPr>
                        <a:t>NO</a:t>
                      </a:r>
                      <a:endParaRPr kumimoji="0" lang="en-GB" sz="1800" b="1" i="0" u="none" strike="noStrike" cap="none" normalizeH="0" baseline="0" dirty="0" smtClean="0">
                        <a:ln>
                          <a:noFill/>
                        </a:ln>
                        <a:solidFill>
                          <a:srgbClr val="800000"/>
                        </a:solidFill>
                        <a:effectLst/>
                        <a:latin typeface="Book Antiqua"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id-ID" sz="1800" b="1" i="0" u="none" strike="noStrike" cap="none" normalizeH="0" baseline="0" dirty="0" smtClean="0">
                          <a:ln>
                            <a:noFill/>
                          </a:ln>
                          <a:solidFill>
                            <a:srgbClr val="800000"/>
                          </a:solidFill>
                          <a:effectLst/>
                          <a:latin typeface="Book Antiqua" pitchFamily="18" charset="0"/>
                        </a:rPr>
                        <a:t>UNSUR</a:t>
                      </a:r>
                      <a:endParaRPr kumimoji="0" lang="en-GB" sz="1800" b="1" i="0" u="none" strike="noStrike" cap="none" normalizeH="0" baseline="0" dirty="0" smtClean="0">
                        <a:ln>
                          <a:noFill/>
                        </a:ln>
                        <a:solidFill>
                          <a:srgbClr val="800000"/>
                        </a:solidFill>
                        <a:effectLst/>
                        <a:latin typeface="Book Antiqua"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id-ID" sz="1800" b="1" i="0" u="none" strike="noStrike" cap="none" normalizeH="0" baseline="0" dirty="0" smtClean="0">
                          <a:ln>
                            <a:noFill/>
                          </a:ln>
                          <a:solidFill>
                            <a:srgbClr val="800000"/>
                          </a:solidFill>
                          <a:effectLst/>
                          <a:latin typeface="Book Antiqua" pitchFamily="18" charset="0"/>
                        </a:rPr>
                        <a:t>SUBUNSUR</a:t>
                      </a:r>
                      <a:endParaRPr kumimoji="0" lang="en-GB" sz="1800" b="1" i="0" u="none" strike="noStrike" cap="none" normalizeH="0" baseline="0" dirty="0" smtClean="0">
                        <a:ln>
                          <a:noFill/>
                        </a:ln>
                        <a:solidFill>
                          <a:srgbClr val="800000"/>
                        </a:solidFill>
                        <a:effectLst/>
                        <a:latin typeface="Book Antiqua"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09126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1600" b="0" i="0" u="none" strike="noStrike" cap="none" normalizeH="0" baseline="0" smtClean="0">
                          <a:ln>
                            <a:noFill/>
                          </a:ln>
                          <a:solidFill>
                            <a:schemeClr val="tx2"/>
                          </a:solidFill>
                          <a:effectLst/>
                          <a:latin typeface="Arial Rounded MT Bold" pitchFamily="34" charset="0"/>
                        </a:rPr>
                        <a:t>I</a:t>
                      </a:r>
                      <a:endParaRPr kumimoji="0" lang="en-GB" sz="1600" b="0" i="0" u="none" strike="noStrike" cap="none" normalizeH="0" baseline="0" smtClean="0">
                        <a:ln>
                          <a:noFill/>
                        </a:ln>
                        <a:solidFill>
                          <a:schemeClr val="tx2"/>
                        </a:solidFill>
                        <a:effectLst/>
                        <a:latin typeface="Arial Rounded MT Bold"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id-ID" sz="1600" b="1" i="0" u="none" strike="noStrike" cap="none" normalizeH="0" baseline="0" dirty="0" smtClean="0">
                          <a:ln>
                            <a:noFill/>
                          </a:ln>
                          <a:solidFill>
                            <a:schemeClr val="tx2"/>
                          </a:solidFill>
                          <a:effectLst/>
                          <a:latin typeface="Book Antiqua" pitchFamily="18" charset="0"/>
                        </a:rPr>
                        <a:t>Pendidikan </a:t>
                      </a:r>
                      <a:endParaRPr kumimoji="0" lang="en-GB" sz="1600" b="1" i="0" u="none" strike="noStrike" cap="none" normalizeH="0" baseline="0" dirty="0" smtClean="0">
                        <a:ln>
                          <a:noFill/>
                        </a:ln>
                        <a:solidFill>
                          <a:schemeClr val="tx2"/>
                        </a:solidFill>
                        <a:effectLst/>
                        <a:latin typeface="Book Antiqua"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1938" marR="0" lvl="0" indent="-261938" algn="l" defTabSz="914400" rtl="0" eaLnBrk="0" fontAlgn="base" latinLnBrk="0" hangingPunct="0">
                        <a:lnSpc>
                          <a:spcPct val="100000"/>
                        </a:lnSpc>
                        <a:spcBef>
                          <a:spcPct val="5000"/>
                        </a:spcBef>
                        <a:spcAft>
                          <a:spcPct val="0"/>
                        </a:spcAft>
                        <a:buClr>
                          <a:schemeClr val="tx1"/>
                        </a:buClr>
                        <a:buSzPct val="70000"/>
                        <a:buFontTx/>
                        <a:buAutoNum type="alphaUcPeriod"/>
                        <a:tabLst/>
                      </a:pPr>
                      <a:r>
                        <a:rPr kumimoji="0" lang="id-ID" sz="1600" b="1" i="0" u="none" strike="noStrike" cap="none" normalizeH="0" baseline="0" dirty="0" smtClean="0">
                          <a:ln>
                            <a:noFill/>
                          </a:ln>
                          <a:solidFill>
                            <a:schemeClr val="tx2"/>
                          </a:solidFill>
                          <a:effectLst/>
                          <a:latin typeface="Book Antiqua" pitchFamily="18" charset="0"/>
                        </a:rPr>
                        <a:t>Pend. Sekolah dan mendapat ijazah/gelar</a:t>
                      </a:r>
                      <a:r>
                        <a:rPr kumimoji="0" lang="en-US" sz="1600" b="1" i="0" u="none" strike="noStrike" cap="none" normalizeH="0" baseline="0" dirty="0" smtClean="0">
                          <a:ln>
                            <a:noFill/>
                          </a:ln>
                          <a:solidFill>
                            <a:schemeClr val="tx2"/>
                          </a:solidFill>
                          <a:effectLst/>
                          <a:latin typeface="Book Antiqua" pitchFamily="18" charset="0"/>
                        </a:rPr>
                        <a:t> </a:t>
                      </a:r>
                      <a:endParaRPr kumimoji="0" lang="id-ID" sz="1600" b="1" i="0" u="none" strike="noStrike" cap="none" normalizeH="0" baseline="0" dirty="0" smtClean="0">
                        <a:ln>
                          <a:noFill/>
                        </a:ln>
                        <a:solidFill>
                          <a:srgbClr val="FF0066"/>
                        </a:solidFill>
                        <a:effectLst/>
                        <a:latin typeface="Book Antiqua" pitchFamily="18" charset="0"/>
                      </a:endParaRPr>
                    </a:p>
                    <a:p>
                      <a:pPr marL="261938" marR="0" lvl="0" indent="-261938" algn="l" defTabSz="914400" rtl="0" eaLnBrk="0" fontAlgn="base" latinLnBrk="0" hangingPunct="0">
                        <a:lnSpc>
                          <a:spcPct val="100000"/>
                        </a:lnSpc>
                        <a:spcBef>
                          <a:spcPct val="5000"/>
                        </a:spcBef>
                        <a:spcAft>
                          <a:spcPct val="0"/>
                        </a:spcAft>
                        <a:buClr>
                          <a:schemeClr val="tx1"/>
                        </a:buClr>
                        <a:buSzPct val="70000"/>
                        <a:buFontTx/>
                        <a:buAutoNum type="alphaUcPeriod"/>
                        <a:tabLst/>
                      </a:pPr>
                      <a:r>
                        <a:rPr kumimoji="0" lang="id-ID" sz="1600" b="1" i="0" u="none" strike="noStrike" cap="none" normalizeH="0" baseline="0" dirty="0" smtClean="0">
                          <a:ln>
                            <a:noFill/>
                          </a:ln>
                          <a:solidFill>
                            <a:schemeClr val="tx2"/>
                          </a:solidFill>
                          <a:effectLst/>
                          <a:latin typeface="Book Antiqua" pitchFamily="18" charset="0"/>
                        </a:rPr>
                        <a:t>Diklat </a:t>
                      </a:r>
                      <a:r>
                        <a:rPr kumimoji="0" lang="en-US" sz="1600" b="1" i="0" u="none" strike="noStrike" cap="none" normalizeH="0" baseline="0" dirty="0" err="1" smtClean="0">
                          <a:ln>
                            <a:noFill/>
                          </a:ln>
                          <a:solidFill>
                            <a:schemeClr val="tx2"/>
                          </a:solidFill>
                          <a:effectLst/>
                          <a:latin typeface="Book Antiqua" pitchFamily="18" charset="0"/>
                        </a:rPr>
                        <a:t>fungsional</a:t>
                      </a:r>
                      <a:r>
                        <a:rPr kumimoji="0" lang="en-US" sz="1600" b="1" i="0" u="none" strike="noStrike" cap="none" normalizeH="0" baseline="0" dirty="0" smtClean="0">
                          <a:ln>
                            <a:noFill/>
                          </a:ln>
                          <a:solidFill>
                            <a:schemeClr val="tx2"/>
                          </a:solidFill>
                          <a:effectLst/>
                          <a:latin typeface="Book Antiqua" pitchFamily="18" charset="0"/>
                        </a:rPr>
                        <a:t> </a:t>
                      </a:r>
                      <a:r>
                        <a:rPr kumimoji="0" lang="en-US" sz="1600" b="1" i="0" u="none" strike="noStrike" cap="none" normalizeH="0" baseline="0" dirty="0" err="1" smtClean="0">
                          <a:ln>
                            <a:noFill/>
                          </a:ln>
                          <a:solidFill>
                            <a:schemeClr val="tx2"/>
                          </a:solidFill>
                          <a:effectLst/>
                          <a:latin typeface="Book Antiqua" pitchFamily="18" charset="0"/>
                        </a:rPr>
                        <a:t>calon</a:t>
                      </a:r>
                      <a:r>
                        <a:rPr kumimoji="0" lang="en-US" sz="1600" b="1" i="0" u="none" strike="noStrike" cap="none" normalizeH="0" baseline="0" dirty="0" smtClean="0">
                          <a:ln>
                            <a:noFill/>
                          </a:ln>
                          <a:solidFill>
                            <a:schemeClr val="tx2"/>
                          </a:solidFill>
                          <a:effectLst/>
                          <a:latin typeface="Book Antiqua" pitchFamily="18" charset="0"/>
                        </a:rPr>
                        <a:t> </a:t>
                      </a:r>
                      <a:r>
                        <a:rPr kumimoji="0" lang="id-ID" sz="1600" b="1" i="0" u="none" strike="noStrike" cap="none" normalizeH="0" baseline="0" dirty="0" smtClean="0">
                          <a:ln>
                            <a:noFill/>
                          </a:ln>
                          <a:solidFill>
                            <a:schemeClr val="tx2"/>
                          </a:solidFill>
                          <a:effectLst/>
                          <a:latin typeface="Book Antiqua" pitchFamily="18" charset="0"/>
                        </a:rPr>
                        <a:t>JFT dan memperoleh STTPP atau sertifikat</a:t>
                      </a:r>
                      <a:r>
                        <a:rPr kumimoji="0" lang="en-US" sz="1600" b="1" i="0" u="none" strike="noStrike" cap="none" normalizeH="0" baseline="0" dirty="0" smtClean="0">
                          <a:ln>
                            <a:noFill/>
                          </a:ln>
                          <a:solidFill>
                            <a:schemeClr val="tx2"/>
                          </a:solidFill>
                          <a:effectLst/>
                          <a:latin typeface="Book Antiqua" pitchFamily="18" charset="0"/>
                        </a:rPr>
                        <a:t> </a:t>
                      </a:r>
                      <a:endParaRPr kumimoji="0" lang="en-US" sz="1600" b="1" i="0" u="none" strike="noStrike" cap="none" normalizeH="0" baseline="0" dirty="0" smtClean="0">
                        <a:ln>
                          <a:noFill/>
                        </a:ln>
                        <a:solidFill>
                          <a:srgbClr val="FF0066"/>
                        </a:solidFill>
                        <a:effectLst/>
                        <a:latin typeface="Book Antiqua" pitchFamily="18" charset="0"/>
                      </a:endParaRPr>
                    </a:p>
                    <a:p>
                      <a:pPr marL="261938" marR="0" lvl="0" indent="-261938" algn="l" defTabSz="914400" rtl="0" eaLnBrk="0" fontAlgn="base" latinLnBrk="0" hangingPunct="0">
                        <a:lnSpc>
                          <a:spcPct val="100000"/>
                        </a:lnSpc>
                        <a:spcBef>
                          <a:spcPct val="5000"/>
                        </a:spcBef>
                        <a:spcAft>
                          <a:spcPct val="0"/>
                        </a:spcAft>
                        <a:buClr>
                          <a:schemeClr val="tx1"/>
                        </a:buClr>
                        <a:buSzPct val="70000"/>
                        <a:buFontTx/>
                        <a:buAutoNum type="alphaUcPeriod"/>
                        <a:tabLst/>
                      </a:pPr>
                      <a:r>
                        <a:rPr kumimoji="0" lang="en-US" sz="1600" b="1" i="0" u="none" strike="noStrike" cap="none" normalizeH="0" baseline="0" dirty="0" err="1" smtClean="0">
                          <a:ln>
                            <a:noFill/>
                          </a:ln>
                          <a:solidFill>
                            <a:schemeClr val="tx1"/>
                          </a:solidFill>
                          <a:effectLst/>
                          <a:latin typeface="Book Antiqua" pitchFamily="18" charset="0"/>
                        </a:rPr>
                        <a:t>Diklat</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fungsional</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dan</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memperoleh</a:t>
                      </a:r>
                      <a:r>
                        <a:rPr kumimoji="0" lang="en-US" sz="1600" b="1" i="0" u="none" strike="noStrike" cap="none" normalizeH="0" baseline="0" dirty="0" smtClean="0">
                          <a:ln>
                            <a:noFill/>
                          </a:ln>
                          <a:solidFill>
                            <a:schemeClr val="tx1"/>
                          </a:solidFill>
                          <a:effectLst/>
                          <a:latin typeface="Book Antiqua" pitchFamily="18" charset="0"/>
                        </a:rPr>
                        <a:t> STTPP </a:t>
                      </a:r>
                      <a:endParaRPr kumimoji="0" lang="en-GB" sz="1600" b="1" i="0" u="none" strike="noStrike" cap="none" normalizeH="0" baseline="0" dirty="0" smtClean="0">
                        <a:ln>
                          <a:noFill/>
                        </a:ln>
                        <a:solidFill>
                          <a:srgbClr val="FF3300"/>
                        </a:solidFill>
                        <a:effectLst/>
                        <a:latin typeface="Book Antiqua"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9502">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1600" b="0" i="0" u="none" strike="noStrike" cap="none" normalizeH="0" baseline="0" dirty="0" smtClean="0">
                          <a:ln>
                            <a:noFill/>
                          </a:ln>
                          <a:solidFill>
                            <a:schemeClr val="tx2"/>
                          </a:solidFill>
                          <a:effectLst/>
                          <a:latin typeface="Arial Rounded MT Bold" pitchFamily="34" charset="0"/>
                        </a:rPr>
                        <a:t>II</a:t>
                      </a:r>
                      <a:endParaRPr kumimoji="0" lang="en-GB" sz="1600" b="0" i="0" u="none" strike="noStrike" cap="none" normalizeH="0" baseline="0" dirty="0" smtClean="0">
                        <a:ln>
                          <a:noFill/>
                        </a:ln>
                        <a:solidFill>
                          <a:schemeClr val="tx2"/>
                        </a:solidFill>
                        <a:effectLst/>
                        <a:latin typeface="Arial Rounded MT Bold"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id-ID" sz="1600" b="1" i="0" u="none" strike="noStrike" cap="none" normalizeH="0" baseline="0" dirty="0" smtClean="0">
                          <a:ln>
                            <a:noFill/>
                          </a:ln>
                          <a:solidFill>
                            <a:schemeClr val="tx2"/>
                          </a:solidFill>
                          <a:effectLst/>
                          <a:latin typeface="Book Antiqua" pitchFamily="18" charset="0"/>
                        </a:rPr>
                        <a:t>Tugas Pokok</a:t>
                      </a:r>
                      <a:endParaRPr kumimoji="0" lang="en-GB" sz="1600" b="1" i="0" u="none" strike="noStrike" cap="none" normalizeH="0" baseline="0" dirty="0" smtClean="0">
                        <a:ln>
                          <a:noFill/>
                        </a:ln>
                        <a:solidFill>
                          <a:schemeClr val="tx2"/>
                        </a:solidFill>
                        <a:effectLst/>
                        <a:latin typeface="Book Antiqua"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1938" marR="0" lvl="0" indent="-261938" algn="l" defTabSz="914400" rtl="0" eaLnBrk="0" fontAlgn="base" latinLnBrk="0" hangingPunct="0">
                        <a:lnSpc>
                          <a:spcPct val="100000"/>
                        </a:lnSpc>
                        <a:spcBef>
                          <a:spcPct val="5000"/>
                        </a:spcBef>
                        <a:spcAft>
                          <a:spcPct val="0"/>
                        </a:spcAft>
                        <a:buClr>
                          <a:schemeClr val="tx1"/>
                        </a:buClr>
                        <a:buSzPct val="70000"/>
                        <a:buFontTx/>
                        <a:buAutoNum type="alphaUcPeriod"/>
                        <a:tabLst/>
                      </a:pPr>
                      <a:r>
                        <a:rPr kumimoji="0" lang="id-ID" sz="1600" b="1" i="0" u="none" strike="noStrike" cap="none" normalizeH="0" baseline="0" dirty="0" smtClean="0">
                          <a:ln>
                            <a:noFill/>
                          </a:ln>
                          <a:solidFill>
                            <a:schemeClr val="tx2"/>
                          </a:solidFill>
                          <a:effectLst/>
                          <a:latin typeface="Book Antiqua" pitchFamily="18" charset="0"/>
                        </a:rPr>
                        <a:t>...</a:t>
                      </a:r>
                      <a:endParaRPr kumimoji="0" lang="en-GB" sz="1600" b="1" i="0" u="none" strike="noStrike" cap="none" normalizeH="0" baseline="0" dirty="0" smtClean="0">
                        <a:ln>
                          <a:noFill/>
                        </a:ln>
                        <a:solidFill>
                          <a:srgbClr val="CC0066"/>
                        </a:solidFill>
                        <a:effectLst/>
                        <a:latin typeface="Book Antiqua" pitchFamily="18" charset="0"/>
                      </a:endParaRPr>
                    </a:p>
                    <a:p>
                      <a:pPr marL="261938" marR="0" lvl="0" indent="-261938" algn="l" defTabSz="914400" rtl="0" eaLnBrk="0" fontAlgn="base" latinLnBrk="0" hangingPunct="0">
                        <a:lnSpc>
                          <a:spcPct val="100000"/>
                        </a:lnSpc>
                        <a:spcBef>
                          <a:spcPct val="5000"/>
                        </a:spcBef>
                        <a:spcAft>
                          <a:spcPct val="0"/>
                        </a:spcAft>
                        <a:buClr>
                          <a:schemeClr val="tx1"/>
                        </a:buClr>
                        <a:buSzPct val="70000"/>
                        <a:buFontTx/>
                        <a:buAutoNum type="alphaUcPeriod"/>
                        <a:tabLst/>
                      </a:pPr>
                      <a:r>
                        <a:rPr kumimoji="0" lang="id-ID" sz="1600" b="1" i="0" u="none" strike="noStrike" cap="none" normalizeH="0" baseline="0" dirty="0" smtClean="0">
                          <a:ln>
                            <a:noFill/>
                          </a:ln>
                          <a:solidFill>
                            <a:schemeClr val="tx2"/>
                          </a:solidFill>
                          <a:effectLst/>
                          <a:latin typeface="Book Antiqua" pitchFamily="18" charset="0"/>
                        </a:rPr>
                        <a:t>...</a:t>
                      </a:r>
                      <a:endParaRPr kumimoji="0" lang="en-GB" sz="1600" b="1" i="0" u="none" strike="noStrike" cap="none" normalizeH="0" baseline="0" dirty="0" smtClean="0">
                        <a:ln>
                          <a:noFill/>
                        </a:ln>
                        <a:solidFill>
                          <a:srgbClr val="FF0066"/>
                        </a:solidFill>
                        <a:effectLst/>
                        <a:latin typeface="Book Antiqua" pitchFamily="18" charset="0"/>
                      </a:endParaRPr>
                    </a:p>
                    <a:p>
                      <a:pPr marL="261938" marR="0" lvl="0" indent="-261938" algn="l" defTabSz="914400" rtl="0" eaLnBrk="0" fontAlgn="base" latinLnBrk="0" hangingPunct="0">
                        <a:lnSpc>
                          <a:spcPct val="100000"/>
                        </a:lnSpc>
                        <a:spcBef>
                          <a:spcPct val="5000"/>
                        </a:spcBef>
                        <a:spcAft>
                          <a:spcPct val="0"/>
                        </a:spcAft>
                        <a:buClr>
                          <a:schemeClr val="tx1"/>
                        </a:buClr>
                        <a:buSzPct val="70000"/>
                        <a:buFontTx/>
                        <a:buAutoNum type="alphaUcPeriod"/>
                        <a:tabLst/>
                      </a:pPr>
                      <a:r>
                        <a:rPr kumimoji="0" lang="id-ID" sz="1600" b="1" i="0" u="none" strike="noStrike" cap="none" normalizeH="0" baseline="0" dirty="0" smtClean="0">
                          <a:ln>
                            <a:noFill/>
                          </a:ln>
                          <a:solidFill>
                            <a:schemeClr val="tx2"/>
                          </a:solidFill>
                          <a:effectLst/>
                          <a:latin typeface="Book Antiqua" pitchFamily="18" charset="0"/>
                        </a:rPr>
                        <a:t>...</a:t>
                      </a:r>
                      <a:endParaRPr kumimoji="0" lang="en-GB" sz="1600" b="1" i="0" u="none" strike="noStrike" cap="none" normalizeH="0" baseline="0" dirty="0" smtClean="0">
                        <a:ln>
                          <a:noFill/>
                        </a:ln>
                        <a:solidFill>
                          <a:srgbClr val="FF0066"/>
                        </a:solidFill>
                        <a:effectLst/>
                        <a:latin typeface="Book Antiqua" pitchFamily="18" charset="0"/>
                      </a:endParaRPr>
                    </a:p>
                    <a:p>
                      <a:pPr marL="261938" marR="0" lvl="0" indent="-261938" algn="l" defTabSz="914400" rtl="0" eaLnBrk="0" fontAlgn="base" latinLnBrk="0" hangingPunct="0">
                        <a:lnSpc>
                          <a:spcPct val="100000"/>
                        </a:lnSpc>
                        <a:spcBef>
                          <a:spcPct val="5000"/>
                        </a:spcBef>
                        <a:spcAft>
                          <a:spcPct val="0"/>
                        </a:spcAft>
                        <a:buClr>
                          <a:schemeClr val="tx1"/>
                        </a:buClr>
                        <a:buSzPct val="70000"/>
                        <a:buFontTx/>
                        <a:buAutoNum type="alphaUcPeriod"/>
                        <a:tabLst/>
                      </a:pPr>
                      <a:r>
                        <a:rPr kumimoji="0" lang="id-ID" sz="1600" b="1" i="0" u="none" strike="noStrike" cap="none" normalizeH="0" baseline="0" dirty="0" smtClean="0">
                          <a:ln>
                            <a:noFill/>
                          </a:ln>
                          <a:solidFill>
                            <a:schemeClr val="tx1"/>
                          </a:solidFill>
                          <a:effectLst/>
                          <a:latin typeface="Book Antiqua" pitchFamily="18" charset="0"/>
                        </a:rPr>
                        <a:t>...</a:t>
                      </a:r>
                      <a:endParaRPr kumimoji="0" lang="en-GB" sz="1600" b="1" i="0" u="none" strike="noStrike" cap="none" normalizeH="0" baseline="0" dirty="0" smtClean="0">
                        <a:ln>
                          <a:noFill/>
                        </a:ln>
                        <a:solidFill>
                          <a:srgbClr val="FF3300"/>
                        </a:solidFill>
                        <a:effectLst/>
                        <a:latin typeface="Book Antiqua" pitchFamily="18" charset="0"/>
                      </a:endParaRPr>
                    </a:p>
                    <a:p>
                      <a:pPr marL="261938" marR="0" lvl="0" indent="-261938" algn="l" defTabSz="914400" rtl="0" eaLnBrk="0" fontAlgn="base" latinLnBrk="0" hangingPunct="0">
                        <a:lnSpc>
                          <a:spcPct val="100000"/>
                        </a:lnSpc>
                        <a:spcBef>
                          <a:spcPct val="5000"/>
                        </a:spcBef>
                        <a:spcAft>
                          <a:spcPct val="0"/>
                        </a:spcAft>
                        <a:buClr>
                          <a:schemeClr val="tx1"/>
                        </a:buClr>
                        <a:buSzPct val="70000"/>
                        <a:buFontTx/>
                        <a:buAutoNum type="alphaUcPeriod"/>
                        <a:tabLst/>
                      </a:pPr>
                      <a:r>
                        <a:rPr kumimoji="0" lang="id-ID" sz="1600" b="1" i="0" u="none" strike="noStrike" cap="none" normalizeH="0" baseline="0" dirty="0" smtClean="0">
                          <a:ln>
                            <a:noFill/>
                          </a:ln>
                          <a:solidFill>
                            <a:schemeClr val="tx1"/>
                          </a:solidFill>
                          <a:effectLst/>
                          <a:latin typeface="Book Antiqua" pitchFamily="18" charset="0"/>
                        </a:rPr>
                        <a:t>...</a:t>
                      </a:r>
                      <a:endParaRPr kumimoji="0" lang="en-GB" sz="1600" b="1" i="0" u="none" strike="noStrike" cap="none" normalizeH="0" baseline="0" dirty="0" smtClean="0">
                        <a:ln>
                          <a:noFill/>
                        </a:ln>
                        <a:solidFill>
                          <a:srgbClr val="FF3300"/>
                        </a:solidFill>
                        <a:effectLst/>
                        <a:latin typeface="Book Antiqua"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7403">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GB" sz="1600" b="0" i="0" u="none" strike="noStrike" cap="none" normalizeH="0" baseline="0" smtClean="0">
                          <a:ln>
                            <a:noFill/>
                          </a:ln>
                          <a:solidFill>
                            <a:schemeClr val="tx2"/>
                          </a:solidFill>
                          <a:effectLst/>
                          <a:latin typeface="Arial Rounded MT Bold" pitchFamily="34" charset="0"/>
                        </a:rPr>
                        <a:t>III</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GB" sz="1600" b="1" i="0" u="none" strike="noStrike" cap="none" normalizeH="0" baseline="0" dirty="0" err="1" smtClean="0">
                          <a:ln>
                            <a:noFill/>
                          </a:ln>
                          <a:solidFill>
                            <a:schemeClr val="tx2"/>
                          </a:solidFill>
                          <a:effectLst/>
                          <a:latin typeface="Book Antiqua" pitchFamily="18" charset="0"/>
                        </a:rPr>
                        <a:t>Pengemb</a:t>
                      </a:r>
                      <a:r>
                        <a:rPr kumimoji="0" lang="en-GB" sz="1600" b="1" i="0" u="none" strike="noStrike" cap="none" normalizeH="0" baseline="0" dirty="0" smtClean="0">
                          <a:ln>
                            <a:noFill/>
                          </a:ln>
                          <a:solidFill>
                            <a:schemeClr val="tx2"/>
                          </a:solidFill>
                          <a:effectLst/>
                          <a:latin typeface="Book Antiqua" pitchFamily="18" charset="0"/>
                        </a:rPr>
                        <a:t>.</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GB" sz="1600" b="1" i="0" u="none" strike="noStrike" cap="none" normalizeH="0" baseline="0" dirty="0" err="1" smtClean="0">
                          <a:ln>
                            <a:noFill/>
                          </a:ln>
                          <a:solidFill>
                            <a:schemeClr val="tx2"/>
                          </a:solidFill>
                          <a:effectLst/>
                          <a:latin typeface="Book Antiqua" pitchFamily="18" charset="0"/>
                        </a:rPr>
                        <a:t>Profesi</a:t>
                      </a:r>
                      <a:endParaRPr kumimoji="0" lang="en-GB" sz="1600" b="1" i="0" u="none" strike="noStrike" cap="none" normalizeH="0" baseline="0" dirty="0" smtClean="0">
                        <a:ln>
                          <a:noFill/>
                        </a:ln>
                        <a:solidFill>
                          <a:schemeClr val="tx2"/>
                        </a:solidFill>
                        <a:effectLst/>
                        <a:latin typeface="Book Antiqua"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1938" marR="0" lvl="0" indent="-261938" algn="l" defTabSz="914400" rtl="0" eaLnBrk="0" fontAlgn="base" latinLnBrk="0" hangingPunct="0">
                        <a:lnSpc>
                          <a:spcPct val="100000"/>
                        </a:lnSpc>
                        <a:spcBef>
                          <a:spcPct val="5000"/>
                        </a:spcBef>
                        <a:spcAft>
                          <a:spcPct val="0"/>
                        </a:spcAft>
                        <a:buClr>
                          <a:schemeClr val="tx1"/>
                        </a:buClr>
                        <a:buSzPct val="70000"/>
                        <a:buFontTx/>
                        <a:buAutoNum type="alphaUcPeriod"/>
                        <a:tabLst/>
                      </a:pPr>
                      <a:r>
                        <a:rPr kumimoji="0" lang="en-US" sz="1600" b="1" i="0" u="none" strike="noStrike" cap="none" normalizeH="0" baseline="0" dirty="0" err="1" smtClean="0">
                          <a:ln>
                            <a:noFill/>
                          </a:ln>
                          <a:solidFill>
                            <a:schemeClr val="tx1"/>
                          </a:solidFill>
                          <a:effectLst/>
                          <a:latin typeface="Book Antiqua" pitchFamily="18" charset="0"/>
                        </a:rPr>
                        <a:t>Menyusun</a:t>
                      </a:r>
                      <a:r>
                        <a:rPr kumimoji="0" lang="en-US" sz="1600" b="1" i="0" u="none" strike="noStrike" cap="none" normalizeH="0" baseline="0" dirty="0" smtClean="0">
                          <a:ln>
                            <a:noFill/>
                          </a:ln>
                          <a:solidFill>
                            <a:schemeClr val="tx1"/>
                          </a:solidFill>
                          <a:effectLst/>
                          <a:latin typeface="Book Antiqua" pitchFamily="18" charset="0"/>
                        </a:rPr>
                        <a:t> KTI  </a:t>
                      </a:r>
                      <a:endParaRPr kumimoji="0" lang="id-ID" sz="1600" b="1" i="0" u="none" strike="noStrike" cap="none" normalizeH="0" baseline="0" dirty="0" smtClean="0">
                        <a:ln>
                          <a:noFill/>
                        </a:ln>
                        <a:solidFill>
                          <a:schemeClr val="tx1"/>
                        </a:solidFill>
                        <a:effectLst/>
                        <a:latin typeface="Book Antiqua" pitchFamily="18" charset="0"/>
                      </a:endParaRPr>
                    </a:p>
                    <a:p>
                      <a:pPr marL="261938" marR="0" lvl="0" indent="-261938" algn="l" defTabSz="914400" rtl="0" eaLnBrk="0" fontAlgn="base" latinLnBrk="0" hangingPunct="0">
                        <a:lnSpc>
                          <a:spcPct val="100000"/>
                        </a:lnSpc>
                        <a:spcBef>
                          <a:spcPct val="5000"/>
                        </a:spcBef>
                        <a:spcAft>
                          <a:spcPct val="0"/>
                        </a:spcAft>
                        <a:buClr>
                          <a:schemeClr val="tx1"/>
                        </a:buClr>
                        <a:buSzPct val="70000"/>
                        <a:buFontTx/>
                        <a:buAutoNum type="alphaUcPeriod"/>
                        <a:tabLst/>
                      </a:pPr>
                      <a:r>
                        <a:rPr kumimoji="0" lang="en-US" sz="1600" b="1" i="0" u="none" strike="noStrike" cap="none" normalizeH="0" baseline="0" dirty="0" err="1" smtClean="0">
                          <a:ln>
                            <a:noFill/>
                          </a:ln>
                          <a:solidFill>
                            <a:schemeClr val="tx1"/>
                          </a:solidFill>
                          <a:effectLst/>
                          <a:latin typeface="Book Antiqua" pitchFamily="18" charset="0"/>
                        </a:rPr>
                        <a:t>Menerjemahkan</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buku</a:t>
                      </a:r>
                      <a:r>
                        <a:rPr kumimoji="0" lang="en-US" sz="1600" b="1" i="0" u="none" strike="noStrike" cap="none" normalizeH="0" baseline="0" dirty="0" smtClean="0">
                          <a:ln>
                            <a:noFill/>
                          </a:ln>
                          <a:solidFill>
                            <a:schemeClr val="tx1"/>
                          </a:solidFill>
                          <a:effectLst/>
                          <a:latin typeface="Book Antiqua" pitchFamily="18" charset="0"/>
                        </a:rPr>
                        <a:t> bid</a:t>
                      </a:r>
                      <a:r>
                        <a:rPr kumimoji="0" lang="id-ID" sz="1600" b="1" i="0" u="none" strike="noStrike" cap="none" normalizeH="0" baseline="0" dirty="0" smtClean="0">
                          <a:ln>
                            <a:noFill/>
                          </a:ln>
                          <a:solidFill>
                            <a:schemeClr val="tx1"/>
                          </a:solidFill>
                          <a:effectLst/>
                          <a:latin typeface="Book Antiqua" pitchFamily="18" charset="0"/>
                        </a:rPr>
                        <a:t>ang tugas JFT</a:t>
                      </a:r>
                      <a:endParaRPr kumimoji="0" lang="en-US" sz="1600" b="1" i="0" u="none" strike="noStrike" cap="none" normalizeH="0" baseline="0" dirty="0" smtClean="0">
                        <a:ln>
                          <a:noFill/>
                        </a:ln>
                        <a:solidFill>
                          <a:schemeClr val="tx1"/>
                        </a:solidFill>
                        <a:effectLst/>
                        <a:latin typeface="Book Antiqua" pitchFamily="18" charset="0"/>
                      </a:endParaRPr>
                    </a:p>
                    <a:p>
                      <a:pPr marL="261938" marR="0" lvl="0" indent="-261938" algn="l" defTabSz="914400" rtl="0" eaLnBrk="0" fontAlgn="base" latinLnBrk="0" hangingPunct="0">
                        <a:lnSpc>
                          <a:spcPct val="100000"/>
                        </a:lnSpc>
                        <a:spcBef>
                          <a:spcPct val="5000"/>
                        </a:spcBef>
                        <a:spcAft>
                          <a:spcPct val="0"/>
                        </a:spcAft>
                        <a:buClr>
                          <a:schemeClr val="tx1"/>
                        </a:buClr>
                        <a:buSzPct val="70000"/>
                        <a:buFontTx/>
                        <a:buAutoNum type="alphaUcPeriod"/>
                        <a:tabLst/>
                      </a:pPr>
                      <a:r>
                        <a:rPr kumimoji="0" lang="en-US" sz="1600" b="1" i="0" u="none" strike="noStrike" cap="none" normalizeH="0" baseline="0" dirty="0" err="1" smtClean="0">
                          <a:ln>
                            <a:noFill/>
                          </a:ln>
                          <a:solidFill>
                            <a:schemeClr val="tx1"/>
                          </a:solidFill>
                          <a:effectLst/>
                          <a:latin typeface="Book Antiqua" pitchFamily="18" charset="0"/>
                        </a:rPr>
                        <a:t>Membuat</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karya</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inovatif</a:t>
                      </a:r>
                      <a:r>
                        <a:rPr kumimoji="0" lang="en-US" sz="1600" b="1" i="0" u="none" strike="noStrike" cap="none" normalizeH="0" baseline="0" dirty="0" smtClean="0">
                          <a:ln>
                            <a:noFill/>
                          </a:ln>
                          <a:solidFill>
                            <a:schemeClr val="tx1"/>
                          </a:solidFill>
                          <a:effectLst/>
                          <a:latin typeface="Book Antiqua" pitchFamily="18" charset="0"/>
                        </a:rPr>
                        <a:t> </a:t>
                      </a:r>
                      <a:endParaRPr kumimoji="0" lang="id-ID" sz="1600" b="1" i="0" u="none" strike="noStrike" cap="none" normalizeH="0" baseline="0" dirty="0" smtClean="0">
                        <a:ln>
                          <a:noFill/>
                        </a:ln>
                        <a:solidFill>
                          <a:schemeClr val="tx1"/>
                        </a:solidFill>
                        <a:effectLst/>
                        <a:latin typeface="Book Antiqua"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 name="Group 55"/>
          <p:cNvGraphicFramePr>
            <a:graphicFrameLocks noGrp="1"/>
          </p:cNvGraphicFramePr>
          <p:nvPr>
            <p:extLst/>
          </p:nvPr>
        </p:nvGraphicFramePr>
        <p:xfrm>
          <a:off x="301041" y="4397531"/>
          <a:ext cx="7623759" cy="1857375"/>
        </p:xfrm>
        <a:graphic>
          <a:graphicData uri="http://schemas.openxmlformats.org/drawingml/2006/table">
            <a:tbl>
              <a:tblPr/>
              <a:tblGrid>
                <a:gridCol w="571784"/>
                <a:gridCol w="1413953"/>
                <a:gridCol w="5638022"/>
              </a:tblGrid>
              <a:tr h="1857375">
                <a:tc>
                  <a:txBody>
                    <a:bodyPr/>
                    <a:lstStyle/>
                    <a:p>
                      <a:pPr marL="68263"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1600" b="0" i="0" u="none" strike="noStrike" cap="none" normalizeH="0" baseline="0" dirty="0" smtClean="0">
                        <a:ln>
                          <a:noFill/>
                        </a:ln>
                        <a:solidFill>
                          <a:schemeClr val="tx2"/>
                        </a:solidFill>
                        <a:effectLst/>
                        <a:latin typeface="Arial Rounded MT Bold" pitchFamily="34" charset="0"/>
                      </a:endParaRPr>
                    </a:p>
                    <a:p>
                      <a:pPr marL="68263"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1600" b="0" i="0" u="none" strike="noStrike" cap="none" normalizeH="0" baseline="0" dirty="0" smtClean="0">
                          <a:ln>
                            <a:noFill/>
                          </a:ln>
                          <a:solidFill>
                            <a:schemeClr val="tx2"/>
                          </a:solidFill>
                          <a:effectLst/>
                          <a:latin typeface="Arial Rounded MT Bold" pitchFamily="34" charset="0"/>
                        </a:rPr>
                        <a:t>IV</a:t>
                      </a:r>
                      <a:endParaRPr kumimoji="0" lang="en-GB" sz="1600" b="0" i="0" u="none" strike="noStrike" cap="none" normalizeH="0" baseline="0" dirty="0" smtClean="0">
                        <a:ln>
                          <a:noFill/>
                        </a:ln>
                        <a:solidFill>
                          <a:schemeClr val="tx2"/>
                        </a:solidFill>
                        <a:effectLst/>
                        <a:latin typeface="Arial Rounded MT Bold" pitchFamily="34" charset="0"/>
                      </a:endParaRPr>
                    </a:p>
                    <a:p>
                      <a:pPr marL="68263"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GB" sz="1600" b="0" i="0" u="none" strike="noStrike" cap="none" normalizeH="0" baseline="0" dirty="0" smtClean="0">
                        <a:ln>
                          <a:noFill/>
                        </a:ln>
                        <a:solidFill>
                          <a:schemeClr val="tx2"/>
                        </a:solidFill>
                        <a:effectLst/>
                        <a:latin typeface="Arial Rounded MT Bold"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8263"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1600" b="1" i="0" u="none" strike="noStrike" cap="none" normalizeH="0" baseline="0" dirty="0" smtClean="0">
                        <a:ln>
                          <a:noFill/>
                        </a:ln>
                        <a:solidFill>
                          <a:schemeClr val="tx2"/>
                        </a:solidFill>
                        <a:effectLst/>
                        <a:latin typeface="Arial Rounded MT Bold" pitchFamily="34" charset="0"/>
                      </a:endParaRPr>
                    </a:p>
                    <a:p>
                      <a:pPr marL="68263"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id-ID" sz="1600" b="1" i="0" u="none" strike="noStrike" cap="none" normalizeH="0" baseline="0" dirty="0" smtClean="0">
                          <a:ln>
                            <a:noFill/>
                          </a:ln>
                          <a:solidFill>
                            <a:schemeClr val="tx2"/>
                          </a:solidFill>
                          <a:effectLst/>
                          <a:latin typeface="Book Antiqua" pitchFamily="18" charset="0"/>
                        </a:rPr>
                        <a:t>Penunjang Tugas</a:t>
                      </a:r>
                      <a:r>
                        <a:rPr kumimoji="0" lang="en-US" sz="1600" b="1" i="0" u="none" strike="noStrike" cap="none" normalizeH="0" baseline="0" dirty="0" smtClean="0">
                          <a:ln>
                            <a:noFill/>
                          </a:ln>
                          <a:solidFill>
                            <a:schemeClr val="tx2"/>
                          </a:solidFill>
                          <a:effectLst/>
                          <a:latin typeface="Book Antiqua" pitchFamily="18" charset="0"/>
                        </a:rPr>
                        <a:t> </a:t>
                      </a:r>
                      <a:r>
                        <a:rPr kumimoji="0" lang="id-ID" sz="1600" b="1" i="0" u="none" strike="noStrike" cap="none" normalizeH="0" baseline="0" dirty="0" smtClean="0">
                          <a:ln>
                            <a:noFill/>
                          </a:ln>
                          <a:solidFill>
                            <a:schemeClr val="tx2"/>
                          </a:solidFill>
                          <a:effectLst/>
                          <a:latin typeface="Book Antiqua" pitchFamily="18" charset="0"/>
                        </a:rPr>
                        <a:t>JFT</a:t>
                      </a:r>
                      <a:endParaRPr kumimoji="0" lang="en-GB" sz="1600" b="1" i="0" u="none" strike="noStrike" cap="none" normalizeH="0" baseline="0" dirty="0" smtClean="0">
                        <a:ln>
                          <a:noFill/>
                        </a:ln>
                        <a:solidFill>
                          <a:schemeClr val="tx2"/>
                        </a:solidFill>
                        <a:effectLst/>
                        <a:latin typeface="Book Antiqua" pitchFamily="18" charset="0"/>
                      </a:endParaRPr>
                    </a:p>
                    <a:p>
                      <a:pPr marL="68263"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GB" sz="1600" b="1" i="0" u="none" strike="noStrike" cap="none" normalizeH="0" baseline="0" dirty="0" smtClean="0">
                        <a:ln>
                          <a:noFill/>
                        </a:ln>
                        <a:solidFill>
                          <a:schemeClr val="tx2"/>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1938" marR="0" lvl="0" indent="-193675" algn="l" defTabSz="914400" rtl="0" eaLnBrk="0" fontAlgn="base" latinLnBrk="0" hangingPunct="0">
                        <a:lnSpc>
                          <a:spcPct val="100000"/>
                        </a:lnSpc>
                        <a:spcBef>
                          <a:spcPct val="20000"/>
                        </a:spcBef>
                        <a:spcAft>
                          <a:spcPct val="0"/>
                        </a:spcAft>
                        <a:buClr>
                          <a:schemeClr val="tx1"/>
                        </a:buClr>
                        <a:buSzPct val="70000"/>
                        <a:buFontTx/>
                        <a:buAutoNum type="alphaUcPeriod"/>
                        <a:tabLst/>
                      </a:pPr>
                      <a:r>
                        <a:rPr kumimoji="0" lang="en-US" sz="1600" b="1" i="0" u="none" strike="noStrike" cap="none" normalizeH="0" baseline="0" dirty="0" err="1" smtClean="0">
                          <a:ln>
                            <a:noFill/>
                          </a:ln>
                          <a:solidFill>
                            <a:schemeClr val="tx1"/>
                          </a:solidFill>
                          <a:effectLst/>
                          <a:latin typeface="Book Antiqua" pitchFamily="18" charset="0"/>
                        </a:rPr>
                        <a:t>Peran</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serta</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dlm</a:t>
                      </a:r>
                      <a:r>
                        <a:rPr kumimoji="0" lang="en-US" sz="1600" b="1" i="0" u="none" strike="noStrike" cap="none" normalizeH="0" baseline="0" dirty="0" smtClean="0">
                          <a:ln>
                            <a:noFill/>
                          </a:ln>
                          <a:solidFill>
                            <a:schemeClr val="tx1"/>
                          </a:solidFill>
                          <a:effectLst/>
                          <a:latin typeface="Book Antiqua" pitchFamily="18" charset="0"/>
                        </a:rPr>
                        <a:t> seminar/</a:t>
                      </a:r>
                      <a:r>
                        <a:rPr kumimoji="0" lang="en-US" sz="1600" b="1" i="0" u="none" strike="noStrike" cap="none" normalizeH="0" baseline="0" dirty="0" err="1" smtClean="0">
                          <a:ln>
                            <a:noFill/>
                          </a:ln>
                          <a:solidFill>
                            <a:schemeClr val="tx1"/>
                          </a:solidFill>
                          <a:effectLst/>
                          <a:latin typeface="Book Antiqua" pitchFamily="18" charset="0"/>
                        </a:rPr>
                        <a:t>lokakarya</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bidang</a:t>
                      </a:r>
                      <a:r>
                        <a:rPr kumimoji="0" lang="en-US" sz="1600" b="1" i="0" u="none" strike="noStrike" cap="none" normalizeH="0" baseline="0" dirty="0" smtClean="0">
                          <a:ln>
                            <a:noFill/>
                          </a:ln>
                          <a:solidFill>
                            <a:schemeClr val="tx1"/>
                          </a:solidFill>
                          <a:effectLst/>
                          <a:latin typeface="Book Antiqua" pitchFamily="18" charset="0"/>
                        </a:rPr>
                        <a:t> </a:t>
                      </a:r>
                      <a:r>
                        <a:rPr kumimoji="0" lang="id-ID" sz="1600" b="1" i="0" u="none" strike="noStrike" cap="none" normalizeH="0" baseline="0" dirty="0" smtClean="0">
                          <a:ln>
                            <a:noFill/>
                          </a:ln>
                          <a:solidFill>
                            <a:schemeClr val="tx1"/>
                          </a:solidFill>
                          <a:effectLst/>
                          <a:latin typeface="Book Antiqua" pitchFamily="18" charset="0"/>
                        </a:rPr>
                        <a:t>tugas JFT</a:t>
                      </a:r>
                      <a:endParaRPr kumimoji="0" lang="en-US" sz="1600" b="1" i="0" u="none" strike="noStrike" cap="none" normalizeH="0" baseline="0" dirty="0" smtClean="0">
                        <a:ln>
                          <a:noFill/>
                        </a:ln>
                        <a:solidFill>
                          <a:schemeClr val="tx1"/>
                        </a:solidFill>
                        <a:effectLst/>
                        <a:latin typeface="Book Antiqua" pitchFamily="18" charset="0"/>
                      </a:endParaRPr>
                    </a:p>
                    <a:p>
                      <a:pPr marL="261938" marR="0" lvl="0" indent="-193675" algn="l" defTabSz="914400" rtl="0" eaLnBrk="0" fontAlgn="base" latinLnBrk="0" hangingPunct="0">
                        <a:lnSpc>
                          <a:spcPct val="100000"/>
                        </a:lnSpc>
                        <a:spcBef>
                          <a:spcPct val="20000"/>
                        </a:spcBef>
                        <a:spcAft>
                          <a:spcPct val="0"/>
                        </a:spcAft>
                        <a:buClr>
                          <a:schemeClr val="tx1"/>
                        </a:buClr>
                        <a:buSzPct val="70000"/>
                        <a:buFontTx/>
                        <a:buAutoNum type="alphaUcPeriod"/>
                        <a:tabLst/>
                      </a:pPr>
                      <a:r>
                        <a:rPr kumimoji="0" lang="en-US" sz="1600" b="1" i="0" u="none" strike="noStrike" cap="none" normalizeH="0" baseline="0" dirty="0" err="1" smtClean="0">
                          <a:ln>
                            <a:noFill/>
                          </a:ln>
                          <a:solidFill>
                            <a:schemeClr val="tx1"/>
                          </a:solidFill>
                          <a:effectLst/>
                          <a:latin typeface="Book Antiqua" pitchFamily="18" charset="0"/>
                        </a:rPr>
                        <a:t>Menjadi</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anggota</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organisasi</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profesi</a:t>
                      </a:r>
                      <a:r>
                        <a:rPr kumimoji="0" lang="en-US" sz="1600" b="1" i="0" u="none" strike="noStrike" cap="none" normalizeH="0" baseline="0" dirty="0" smtClean="0">
                          <a:ln>
                            <a:noFill/>
                          </a:ln>
                          <a:solidFill>
                            <a:schemeClr val="tx1"/>
                          </a:solidFill>
                          <a:effectLst/>
                          <a:latin typeface="Book Antiqua" pitchFamily="18" charset="0"/>
                        </a:rPr>
                        <a:t> </a:t>
                      </a:r>
                      <a:endParaRPr kumimoji="0" lang="id-ID" sz="1600" b="1" i="0" u="none" strike="noStrike" cap="none" normalizeH="0" baseline="0" dirty="0" smtClean="0">
                        <a:ln>
                          <a:noFill/>
                        </a:ln>
                        <a:solidFill>
                          <a:schemeClr val="tx1"/>
                        </a:solidFill>
                        <a:effectLst/>
                        <a:latin typeface="Book Antiqua" pitchFamily="18" charset="0"/>
                      </a:endParaRPr>
                    </a:p>
                    <a:p>
                      <a:pPr marL="261938" marR="0" lvl="0" indent="-193675" algn="l" defTabSz="914400" rtl="0" eaLnBrk="0" fontAlgn="base" latinLnBrk="0" hangingPunct="0">
                        <a:lnSpc>
                          <a:spcPct val="100000"/>
                        </a:lnSpc>
                        <a:spcBef>
                          <a:spcPct val="20000"/>
                        </a:spcBef>
                        <a:spcAft>
                          <a:spcPct val="0"/>
                        </a:spcAft>
                        <a:buClr>
                          <a:schemeClr val="tx1"/>
                        </a:buClr>
                        <a:buSzPct val="70000"/>
                        <a:buFontTx/>
                        <a:buAutoNum type="alphaUcPeriod"/>
                        <a:tabLst/>
                      </a:pPr>
                      <a:r>
                        <a:rPr kumimoji="0" lang="en-US" sz="1600" b="1" i="0" u="none" strike="noStrike" cap="none" normalizeH="0" baseline="0" dirty="0" err="1" smtClean="0">
                          <a:ln>
                            <a:noFill/>
                          </a:ln>
                          <a:solidFill>
                            <a:schemeClr val="tx1"/>
                          </a:solidFill>
                          <a:effectLst/>
                          <a:latin typeface="Book Antiqua" pitchFamily="18" charset="0"/>
                        </a:rPr>
                        <a:t>Menjadi</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anggota</a:t>
                      </a:r>
                      <a:r>
                        <a:rPr kumimoji="0" lang="en-US" sz="1600" b="1" i="0" u="none" strike="noStrike" cap="none" normalizeH="0" baseline="0" dirty="0" smtClean="0">
                          <a:ln>
                            <a:noFill/>
                          </a:ln>
                          <a:solidFill>
                            <a:schemeClr val="tx1"/>
                          </a:solidFill>
                          <a:effectLst/>
                          <a:latin typeface="Book Antiqua" pitchFamily="18" charset="0"/>
                        </a:rPr>
                        <a:t> Tim </a:t>
                      </a:r>
                      <a:r>
                        <a:rPr kumimoji="0" lang="en-US" sz="1600" b="1" i="0" u="none" strike="noStrike" cap="none" normalizeH="0" baseline="0" dirty="0" err="1" smtClean="0">
                          <a:ln>
                            <a:noFill/>
                          </a:ln>
                          <a:solidFill>
                            <a:schemeClr val="tx1"/>
                          </a:solidFill>
                          <a:effectLst/>
                          <a:latin typeface="Book Antiqua" pitchFamily="18" charset="0"/>
                        </a:rPr>
                        <a:t>Penilai</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Angka</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Kredit</a:t>
                      </a:r>
                      <a:r>
                        <a:rPr kumimoji="0" lang="en-US" sz="1600" b="1" i="0" u="none" strike="noStrike" cap="none" normalizeH="0" baseline="0" dirty="0" smtClean="0">
                          <a:ln>
                            <a:noFill/>
                          </a:ln>
                          <a:solidFill>
                            <a:schemeClr val="tx1"/>
                          </a:solidFill>
                          <a:effectLst/>
                          <a:latin typeface="Book Antiqua" pitchFamily="18" charset="0"/>
                        </a:rPr>
                        <a:t> </a:t>
                      </a:r>
                    </a:p>
                    <a:p>
                      <a:pPr marL="261938" marR="0" lvl="0" indent="-193675" algn="l" defTabSz="914400" rtl="0" eaLnBrk="0" fontAlgn="base" latinLnBrk="0" hangingPunct="0">
                        <a:lnSpc>
                          <a:spcPct val="100000"/>
                        </a:lnSpc>
                        <a:spcBef>
                          <a:spcPct val="20000"/>
                        </a:spcBef>
                        <a:spcAft>
                          <a:spcPct val="0"/>
                        </a:spcAft>
                        <a:buClr>
                          <a:schemeClr val="tx1"/>
                        </a:buClr>
                        <a:buSzPct val="70000"/>
                        <a:buFontTx/>
                        <a:buAutoNum type="alphaUcPeriod"/>
                        <a:tabLst/>
                      </a:pPr>
                      <a:r>
                        <a:rPr kumimoji="0" lang="id-ID" sz="1600" b="1" i="0" u="none" strike="noStrike" cap="none" normalizeH="0" baseline="0" dirty="0" smtClean="0">
                          <a:ln>
                            <a:noFill/>
                          </a:ln>
                          <a:solidFill>
                            <a:schemeClr val="tx1"/>
                          </a:solidFill>
                          <a:effectLst/>
                          <a:latin typeface="Book Antiqua" pitchFamily="18" charset="0"/>
                        </a:rPr>
                        <a:t>Perolehan gelar</a:t>
                      </a:r>
                      <a:r>
                        <a:rPr kumimoji="0" lang="en-US" sz="1600" b="1" i="0" u="none" strike="noStrike" cap="none" normalizeH="0" baseline="0" dirty="0" smtClean="0">
                          <a:ln>
                            <a:noFill/>
                          </a:ln>
                          <a:solidFill>
                            <a:schemeClr val="tx1"/>
                          </a:solidFill>
                          <a:effectLst/>
                          <a:latin typeface="Book Antiqua" pitchFamily="18" charset="0"/>
                        </a:rPr>
                        <a:t>/</a:t>
                      </a:r>
                      <a:r>
                        <a:rPr kumimoji="0" lang="en-US" sz="1600" b="1" i="0" u="none" strike="noStrike" cap="none" normalizeH="0" baseline="0" dirty="0" err="1" smtClean="0">
                          <a:ln>
                            <a:noFill/>
                          </a:ln>
                          <a:solidFill>
                            <a:schemeClr val="tx1"/>
                          </a:solidFill>
                          <a:effectLst/>
                          <a:latin typeface="Book Antiqua" pitchFamily="18" charset="0"/>
                        </a:rPr>
                        <a:t>ijazah</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diluar</a:t>
                      </a:r>
                      <a:r>
                        <a:rPr kumimoji="0" lang="en-US" sz="1600" b="1" i="0" u="none" strike="noStrike" cap="none" normalizeH="0" baseline="0" dirty="0" smtClean="0">
                          <a:ln>
                            <a:noFill/>
                          </a:ln>
                          <a:solidFill>
                            <a:schemeClr val="tx1"/>
                          </a:solidFill>
                          <a:effectLst/>
                          <a:latin typeface="Book Antiqua" pitchFamily="18" charset="0"/>
                        </a:rPr>
                        <a:t> bid </a:t>
                      </a:r>
                      <a:r>
                        <a:rPr kumimoji="0" lang="en-US" sz="1600" b="1" i="0" u="none" strike="noStrike" cap="none" normalizeH="0" baseline="0" dirty="0" err="1" smtClean="0">
                          <a:ln>
                            <a:noFill/>
                          </a:ln>
                          <a:solidFill>
                            <a:schemeClr val="tx1"/>
                          </a:solidFill>
                          <a:effectLst/>
                          <a:latin typeface="Book Antiqua" pitchFamily="18" charset="0"/>
                        </a:rPr>
                        <a:t>yg</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diampunya</a:t>
                      </a:r>
                      <a:r>
                        <a:rPr kumimoji="0" lang="en-US" sz="1600" b="1" i="0" u="none" strike="noStrike" cap="none" normalizeH="0" baseline="0" dirty="0" smtClean="0">
                          <a:ln>
                            <a:noFill/>
                          </a:ln>
                          <a:solidFill>
                            <a:schemeClr val="tx1"/>
                          </a:solidFill>
                          <a:effectLst/>
                          <a:latin typeface="Book Antiqua" pitchFamily="18" charset="0"/>
                        </a:rPr>
                        <a:t>  </a:t>
                      </a:r>
                      <a:endParaRPr kumimoji="0" lang="en-GB" sz="1600" b="1" i="0" u="none" strike="noStrike" cap="none" normalizeH="0" baseline="0" dirty="0" smtClean="0">
                        <a:ln>
                          <a:noFill/>
                        </a:ln>
                        <a:solidFill>
                          <a:schemeClr val="tx1"/>
                        </a:solidFill>
                        <a:effectLst/>
                        <a:latin typeface="Book Antiqua" pitchFamily="18" charset="0"/>
                      </a:endParaRPr>
                    </a:p>
                    <a:p>
                      <a:pPr marL="261938" marR="0" lvl="0" indent="-193675" algn="l" defTabSz="914400" rtl="0" eaLnBrk="0" fontAlgn="base" latinLnBrk="0" hangingPunct="0">
                        <a:lnSpc>
                          <a:spcPct val="100000"/>
                        </a:lnSpc>
                        <a:spcBef>
                          <a:spcPct val="20000"/>
                        </a:spcBef>
                        <a:spcAft>
                          <a:spcPct val="0"/>
                        </a:spcAft>
                        <a:buClr>
                          <a:schemeClr val="tx1"/>
                        </a:buClr>
                        <a:buSzPct val="70000"/>
                        <a:buFontTx/>
                        <a:buAutoNum type="alphaUcPeriod"/>
                        <a:tabLst/>
                      </a:pPr>
                      <a:r>
                        <a:rPr kumimoji="0" lang="id-ID" sz="1600" b="1" i="0" u="none" strike="noStrike" cap="none" normalizeH="0" baseline="0" dirty="0" smtClean="0">
                          <a:ln>
                            <a:noFill/>
                          </a:ln>
                          <a:solidFill>
                            <a:schemeClr val="tx1"/>
                          </a:solidFill>
                          <a:effectLst/>
                          <a:latin typeface="Book Antiqua" pitchFamily="18" charset="0"/>
                        </a:rPr>
                        <a:t>Perolehan penghargaan/tanda jasa</a:t>
                      </a:r>
                      <a:r>
                        <a:rPr kumimoji="0" lang="en-US" sz="1600" b="1" i="0" u="none" strike="noStrike" cap="none" normalizeH="0" baseline="0" dirty="0" smtClean="0">
                          <a:ln>
                            <a:noFill/>
                          </a:ln>
                          <a:solidFill>
                            <a:schemeClr val="tx1"/>
                          </a:solidFill>
                          <a:effectLst/>
                          <a:latin typeface="Book Antiqua" pitchFamily="18" charset="0"/>
                        </a:rPr>
                        <a:t> </a:t>
                      </a:r>
                    </a:p>
                    <a:p>
                      <a:pPr marL="261938" marR="0" lvl="0" indent="-193675" algn="l" defTabSz="914400" rtl="0" eaLnBrk="0" fontAlgn="base" latinLnBrk="0" hangingPunct="0">
                        <a:lnSpc>
                          <a:spcPct val="100000"/>
                        </a:lnSpc>
                        <a:spcBef>
                          <a:spcPct val="20000"/>
                        </a:spcBef>
                        <a:spcAft>
                          <a:spcPct val="0"/>
                        </a:spcAft>
                        <a:buClr>
                          <a:schemeClr val="tx1"/>
                        </a:buClr>
                        <a:buSzPct val="70000"/>
                        <a:buFontTx/>
                        <a:buAutoNum type="alphaUcPeriod"/>
                        <a:tabLst/>
                      </a:pPr>
                      <a:r>
                        <a:rPr kumimoji="0" lang="en-US" sz="1600" b="1" i="0" u="none" strike="noStrike" cap="none" normalizeH="0" baseline="0" dirty="0" err="1" smtClean="0">
                          <a:ln>
                            <a:noFill/>
                          </a:ln>
                          <a:solidFill>
                            <a:schemeClr val="tx1"/>
                          </a:solidFill>
                          <a:effectLst/>
                          <a:latin typeface="Book Antiqua" pitchFamily="18" charset="0"/>
                        </a:rPr>
                        <a:t>Melaksanakan</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kegiatan</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yg</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mendukung</a:t>
                      </a:r>
                      <a:r>
                        <a:rPr kumimoji="0" lang="en-US" sz="1600" b="1" i="0" u="none" strike="noStrike" cap="none" normalizeH="0" baseline="0" dirty="0" smtClean="0">
                          <a:ln>
                            <a:noFill/>
                          </a:ln>
                          <a:solidFill>
                            <a:schemeClr val="tx1"/>
                          </a:solidFill>
                          <a:effectLst/>
                          <a:latin typeface="Book Antiqua" pitchFamily="18" charset="0"/>
                        </a:rPr>
                        <a:t> </a:t>
                      </a:r>
                      <a:r>
                        <a:rPr kumimoji="0" lang="en-US" sz="1600" b="1" i="0" u="none" strike="noStrike" cap="none" normalizeH="0" baseline="0" dirty="0" err="1" smtClean="0">
                          <a:ln>
                            <a:noFill/>
                          </a:ln>
                          <a:solidFill>
                            <a:schemeClr val="tx1"/>
                          </a:solidFill>
                          <a:effectLst/>
                          <a:latin typeface="Book Antiqua" pitchFamily="18" charset="0"/>
                        </a:rPr>
                        <a:t>tugas</a:t>
                      </a:r>
                      <a:r>
                        <a:rPr kumimoji="0" lang="en-US" sz="1600" b="1" i="0" u="none" strike="noStrike" cap="none" normalizeH="0" baseline="0" dirty="0" smtClean="0">
                          <a:ln>
                            <a:noFill/>
                          </a:ln>
                          <a:solidFill>
                            <a:schemeClr val="tx1"/>
                          </a:solidFill>
                          <a:effectLst/>
                          <a:latin typeface="Book Antiqua" pitchFamily="18" charset="0"/>
                        </a:rPr>
                        <a:t> </a:t>
                      </a:r>
                      <a:r>
                        <a:rPr kumimoji="0" lang="id-ID" sz="1600" b="1" i="0" u="none" strike="noStrike" cap="none" normalizeH="0" baseline="0" dirty="0" smtClean="0">
                          <a:ln>
                            <a:noFill/>
                          </a:ln>
                          <a:solidFill>
                            <a:schemeClr val="tx1"/>
                          </a:solidFill>
                          <a:effectLst/>
                          <a:latin typeface="Book Antiqua" pitchFamily="18" charset="0"/>
                        </a:rPr>
                        <a:t>JFT</a:t>
                      </a:r>
                      <a:endParaRPr kumimoji="0" lang="id-ID" sz="1600" b="1" i="0" u="none" strike="noStrike" cap="none" normalizeH="0" baseline="0" dirty="0" smtClean="0">
                        <a:ln>
                          <a:noFill/>
                        </a:ln>
                        <a:solidFill>
                          <a:srgbClr val="CC0066"/>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ight Brace 7"/>
          <p:cNvSpPr/>
          <p:nvPr/>
        </p:nvSpPr>
        <p:spPr>
          <a:xfrm>
            <a:off x="8001000" y="762000"/>
            <a:ext cx="304800" cy="35814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8001000" y="44196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8305800" y="2209800"/>
            <a:ext cx="699230" cy="369332"/>
          </a:xfrm>
          <a:prstGeom prst="rect">
            <a:avLst/>
          </a:prstGeom>
          <a:noFill/>
        </p:spPr>
        <p:txBody>
          <a:bodyPr wrap="none" rtlCol="0">
            <a:spAutoFit/>
          </a:bodyPr>
          <a:lstStyle/>
          <a:p>
            <a:r>
              <a:rPr lang="en-US" dirty="0" smtClean="0"/>
              <a:t>≥80%</a:t>
            </a:r>
            <a:endParaRPr lang="en-US" dirty="0"/>
          </a:p>
        </p:txBody>
      </p:sp>
      <p:sp>
        <p:nvSpPr>
          <p:cNvPr id="16" name="TextBox 15"/>
          <p:cNvSpPr txBox="1"/>
          <p:nvPr/>
        </p:nvSpPr>
        <p:spPr>
          <a:xfrm>
            <a:off x="8305800" y="2590800"/>
            <a:ext cx="699230" cy="369332"/>
          </a:xfrm>
          <a:prstGeom prst="rect">
            <a:avLst/>
          </a:prstGeom>
          <a:noFill/>
        </p:spPr>
        <p:txBody>
          <a:bodyPr wrap="none" rtlCol="0">
            <a:spAutoFit/>
          </a:bodyPr>
          <a:lstStyle/>
          <a:p>
            <a:r>
              <a:rPr lang="en-US" dirty="0" smtClean="0"/>
              <a:t>≥90%</a:t>
            </a:r>
            <a:endParaRPr lang="en-US" dirty="0"/>
          </a:p>
        </p:txBody>
      </p:sp>
      <p:sp>
        <p:nvSpPr>
          <p:cNvPr id="17" name="TextBox 16"/>
          <p:cNvSpPr txBox="1"/>
          <p:nvPr/>
        </p:nvSpPr>
        <p:spPr>
          <a:xfrm>
            <a:off x="8305800" y="4964668"/>
            <a:ext cx="699230" cy="369332"/>
          </a:xfrm>
          <a:prstGeom prst="rect">
            <a:avLst/>
          </a:prstGeom>
          <a:noFill/>
        </p:spPr>
        <p:txBody>
          <a:bodyPr wrap="none" rtlCol="0">
            <a:spAutoFit/>
          </a:bodyPr>
          <a:lstStyle/>
          <a:p>
            <a:r>
              <a:rPr lang="en-US" dirty="0" smtClean="0"/>
              <a:t>≤20%</a:t>
            </a:r>
            <a:endParaRPr lang="en-US" dirty="0"/>
          </a:p>
        </p:txBody>
      </p:sp>
      <p:sp>
        <p:nvSpPr>
          <p:cNvPr id="19" name="TextBox 18"/>
          <p:cNvSpPr txBox="1"/>
          <p:nvPr/>
        </p:nvSpPr>
        <p:spPr>
          <a:xfrm>
            <a:off x="8305800" y="5345668"/>
            <a:ext cx="699230"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 xmlns:p14="http://schemas.microsoft.com/office/powerpoint/2010/main" val="186268960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type="body" idx="1"/>
          </p:nvPr>
        </p:nvSpPr>
        <p:spPr>
          <a:xfrm>
            <a:off x="228600" y="2286000"/>
            <a:ext cx="8458200" cy="4876800"/>
          </a:xfrm>
        </p:spPr>
        <p:txBody>
          <a:bodyPr/>
          <a:lstStyle/>
          <a:p>
            <a:pPr indent="14288" eaLnBrk="1" hangingPunct="1">
              <a:buFontTx/>
              <a:buNone/>
              <a:defRPr/>
            </a:pPr>
            <a:r>
              <a:rPr lang="sv-SE" sz="2300" b="1" dirty="0" smtClean="0">
                <a:solidFill>
                  <a:srgbClr val="000000"/>
                </a:solidFill>
                <a:effectLst>
                  <a:outerShdw blurRad="38100" dist="38100" dir="2700000" algn="tl">
                    <a:srgbClr val="FFFFFF"/>
                  </a:outerShdw>
                </a:effectLst>
              </a:rPr>
              <a:t>PEMENPAN No. 60 / 2005. </a:t>
            </a:r>
            <a:r>
              <a:rPr lang="sv-SE" sz="2300" b="1" i="1" u="sng" dirty="0" smtClean="0">
                <a:solidFill>
                  <a:srgbClr val="000000"/>
                </a:solidFill>
                <a:effectLst>
                  <a:outerShdw blurRad="38100" dist="38100" dir="2700000" algn="tl">
                    <a:srgbClr val="FFFFFF"/>
                  </a:outerShdw>
                </a:effectLst>
              </a:rPr>
              <a:t/>
            </a:r>
            <a:br>
              <a:rPr lang="sv-SE" sz="2300" b="1" i="1" u="sng" dirty="0" smtClean="0">
                <a:solidFill>
                  <a:srgbClr val="000000"/>
                </a:solidFill>
                <a:effectLst>
                  <a:outerShdw blurRad="38100" dist="38100" dir="2700000" algn="tl">
                    <a:srgbClr val="FFFFFF"/>
                  </a:outerShdw>
                </a:effectLst>
              </a:rPr>
            </a:br>
            <a:r>
              <a:rPr lang="sv-SE" sz="2300" b="1" i="1" u="sng" dirty="0" smtClean="0">
                <a:solidFill>
                  <a:srgbClr val="000000"/>
                </a:solidFill>
                <a:effectLst>
                  <a:outerShdw blurRad="38100" dist="38100" dir="2700000" algn="tl">
                    <a:srgbClr val="FFFFFF"/>
                  </a:outerShdw>
                </a:effectLst>
              </a:rPr>
              <a:t/>
            </a:r>
            <a:br>
              <a:rPr lang="sv-SE" sz="2300" b="1" i="1" u="sng" dirty="0" smtClean="0">
                <a:solidFill>
                  <a:srgbClr val="000000"/>
                </a:solidFill>
                <a:effectLst>
                  <a:outerShdw blurRad="38100" dist="38100" dir="2700000" algn="tl">
                    <a:srgbClr val="FFFFFF"/>
                  </a:outerShdw>
                </a:effectLst>
              </a:rPr>
            </a:br>
            <a:r>
              <a:rPr lang="sv-SE" sz="2300" b="1" i="1" u="sng" dirty="0" smtClean="0">
                <a:solidFill>
                  <a:srgbClr val="000000"/>
                </a:solidFill>
                <a:effectLst>
                  <a:outerShdw blurRad="38100" dist="38100" dir="2700000" algn="tl">
                    <a:srgbClr val="FFFFFF"/>
                  </a:outerShdw>
                </a:effectLst>
              </a:rPr>
              <a:t>ANGKA KREDIT PENDIDIKAN UNTUK TKT TRAMPIL :</a:t>
            </a:r>
            <a:r>
              <a:rPr lang="sv-SE" sz="2300" dirty="0" smtClean="0">
                <a:solidFill>
                  <a:srgbClr val="000000"/>
                </a:solidFill>
                <a:effectLst>
                  <a:outerShdw blurRad="38100" dist="38100" dir="2700000" algn="tl">
                    <a:srgbClr val="FFFFFF"/>
                  </a:outerShdw>
                </a:effectLst>
              </a:rPr>
              <a:t/>
            </a:r>
            <a:br>
              <a:rPr lang="sv-SE" sz="2300" dirty="0" smtClean="0">
                <a:solidFill>
                  <a:srgbClr val="000000"/>
                </a:solidFill>
                <a:effectLst>
                  <a:outerShdw blurRad="38100" dist="38100" dir="2700000" algn="tl">
                    <a:srgbClr val="FFFFFF"/>
                  </a:outerShdw>
                </a:effectLst>
              </a:rPr>
            </a:br>
            <a:r>
              <a:rPr lang="sv-SE" sz="2300" dirty="0" smtClean="0">
                <a:solidFill>
                  <a:srgbClr val="000000"/>
                </a:solidFill>
                <a:effectLst>
                  <a:outerShdw blurRad="38100" dist="38100" dir="2700000" algn="tl">
                    <a:srgbClr val="FFFFFF"/>
                  </a:outerShdw>
                </a:effectLst>
              </a:rPr>
              <a:t>SLTA/D I	                     </a:t>
            </a:r>
            <a:r>
              <a:rPr lang="id-ID" sz="2300" dirty="0" smtClean="0">
                <a:solidFill>
                  <a:srgbClr val="000000"/>
                </a:solidFill>
                <a:effectLst>
                  <a:outerShdw blurRad="38100" dist="38100" dir="2700000" algn="tl">
                    <a:srgbClr val="FFFFFF"/>
                  </a:outerShdw>
                </a:effectLst>
              </a:rPr>
              <a:t>	</a:t>
            </a:r>
            <a:r>
              <a:rPr lang="sv-SE" sz="2300" dirty="0" smtClean="0">
                <a:solidFill>
                  <a:srgbClr val="000000"/>
                </a:solidFill>
                <a:effectLst>
                  <a:outerShdw blurRad="38100" dist="38100" dir="2700000" algn="tl">
                    <a:srgbClr val="FFFFFF"/>
                  </a:outerShdw>
                </a:effectLst>
              </a:rPr>
              <a:t>: 25    Menjadi 	25 AK</a:t>
            </a:r>
            <a:br>
              <a:rPr lang="sv-SE" sz="2300" dirty="0" smtClean="0">
                <a:solidFill>
                  <a:srgbClr val="000000"/>
                </a:solidFill>
                <a:effectLst>
                  <a:outerShdw blurRad="38100" dist="38100" dir="2700000" algn="tl">
                    <a:srgbClr val="FFFFFF"/>
                  </a:outerShdw>
                </a:effectLst>
              </a:rPr>
            </a:br>
            <a:r>
              <a:rPr lang="sv-SE" sz="2300" dirty="0" smtClean="0">
                <a:solidFill>
                  <a:srgbClr val="000000"/>
                </a:solidFill>
                <a:effectLst>
                  <a:outerShdw blurRad="38100" dist="38100" dir="2700000" algn="tl">
                    <a:srgbClr val="FFFFFF"/>
                  </a:outerShdw>
                </a:effectLst>
              </a:rPr>
              <a:t>DIPLOMA II	            </a:t>
            </a:r>
            <a:r>
              <a:rPr lang="id-ID" sz="2300" dirty="0" smtClean="0">
                <a:solidFill>
                  <a:srgbClr val="000000"/>
                </a:solidFill>
                <a:effectLst>
                  <a:outerShdw blurRad="38100" dist="38100" dir="2700000" algn="tl">
                    <a:srgbClr val="FFFFFF"/>
                  </a:outerShdw>
                </a:effectLst>
              </a:rPr>
              <a:t>		</a:t>
            </a:r>
            <a:r>
              <a:rPr lang="sv-SE" sz="2300" dirty="0" smtClean="0">
                <a:solidFill>
                  <a:srgbClr val="000000"/>
                </a:solidFill>
                <a:effectLst>
                  <a:outerShdw blurRad="38100" dist="38100" dir="2700000" algn="tl">
                    <a:srgbClr val="FFFFFF"/>
                  </a:outerShdw>
                </a:effectLst>
              </a:rPr>
              <a:t>: 50    Menjadi	40 AK</a:t>
            </a:r>
            <a:br>
              <a:rPr lang="sv-SE" sz="2300" dirty="0" smtClean="0">
                <a:solidFill>
                  <a:srgbClr val="000000"/>
                </a:solidFill>
                <a:effectLst>
                  <a:outerShdw blurRad="38100" dist="38100" dir="2700000" algn="tl">
                    <a:srgbClr val="FFFFFF"/>
                  </a:outerShdw>
                </a:effectLst>
              </a:rPr>
            </a:br>
            <a:r>
              <a:rPr lang="sv-SE" sz="2300" dirty="0" smtClean="0">
                <a:solidFill>
                  <a:srgbClr val="000000"/>
                </a:solidFill>
                <a:effectLst>
                  <a:outerShdw blurRad="38100" dist="38100" dir="2700000" algn="tl">
                    <a:srgbClr val="FFFFFF"/>
                  </a:outerShdw>
                </a:effectLst>
              </a:rPr>
              <a:t>DIPLOMA III/SARMUD       </a:t>
            </a:r>
            <a:r>
              <a:rPr lang="id-ID" sz="2300" dirty="0" smtClean="0">
                <a:solidFill>
                  <a:srgbClr val="000000"/>
                </a:solidFill>
                <a:effectLst>
                  <a:outerShdw blurRad="38100" dist="38100" dir="2700000" algn="tl">
                    <a:srgbClr val="FFFFFF"/>
                  </a:outerShdw>
                </a:effectLst>
              </a:rPr>
              <a:t>	</a:t>
            </a:r>
            <a:r>
              <a:rPr lang="sv-SE" sz="2300" dirty="0" smtClean="0">
                <a:solidFill>
                  <a:srgbClr val="000000"/>
                </a:solidFill>
                <a:effectLst>
                  <a:outerShdw blurRad="38100" dist="38100" dir="2700000" algn="tl">
                    <a:srgbClr val="FFFFFF"/>
                  </a:outerShdw>
                </a:effectLst>
              </a:rPr>
              <a:t>: 50    Menjadi  	60 AK</a:t>
            </a:r>
            <a:r>
              <a:rPr lang="sv-SE" sz="2300" b="1" i="1" u="sng" dirty="0" smtClean="0">
                <a:solidFill>
                  <a:srgbClr val="000000"/>
                </a:solidFill>
                <a:effectLst>
                  <a:outerShdw blurRad="38100" dist="38100" dir="2700000" algn="tl">
                    <a:srgbClr val="FFFFFF"/>
                  </a:outerShdw>
                </a:effectLst>
              </a:rPr>
              <a:t/>
            </a:r>
            <a:br>
              <a:rPr lang="sv-SE" sz="2300" b="1" i="1" u="sng" dirty="0" smtClean="0">
                <a:solidFill>
                  <a:srgbClr val="000000"/>
                </a:solidFill>
                <a:effectLst>
                  <a:outerShdw blurRad="38100" dist="38100" dir="2700000" algn="tl">
                    <a:srgbClr val="FFFFFF"/>
                  </a:outerShdw>
                </a:effectLst>
              </a:rPr>
            </a:br>
            <a:r>
              <a:rPr lang="sv-SE" sz="2300" b="1" i="1" u="sng" dirty="0" smtClean="0">
                <a:solidFill>
                  <a:srgbClr val="000000"/>
                </a:solidFill>
                <a:effectLst>
                  <a:outerShdw blurRad="38100" dist="38100" dir="2700000" algn="tl">
                    <a:srgbClr val="FFFFFF"/>
                  </a:outerShdw>
                </a:effectLst>
              </a:rPr>
              <a:t/>
            </a:r>
            <a:br>
              <a:rPr lang="sv-SE" sz="2300" b="1" i="1" u="sng" dirty="0" smtClean="0">
                <a:solidFill>
                  <a:srgbClr val="000000"/>
                </a:solidFill>
                <a:effectLst>
                  <a:outerShdw blurRad="38100" dist="38100" dir="2700000" algn="tl">
                    <a:srgbClr val="FFFFFF"/>
                  </a:outerShdw>
                </a:effectLst>
              </a:rPr>
            </a:br>
            <a:r>
              <a:rPr lang="sv-SE" sz="2300" b="1" i="1" u="sng" dirty="0" smtClean="0">
                <a:solidFill>
                  <a:srgbClr val="000000"/>
                </a:solidFill>
                <a:effectLst>
                  <a:outerShdw blurRad="38100" dist="38100" dir="2700000" algn="tl">
                    <a:srgbClr val="FFFFFF"/>
                  </a:outerShdw>
                </a:effectLst>
              </a:rPr>
              <a:t>ANGKA KREDIT PENDIDIKAN UNTUK TKT AHLI :</a:t>
            </a:r>
            <a:r>
              <a:rPr lang="sv-SE" sz="2300" dirty="0" smtClean="0">
                <a:solidFill>
                  <a:srgbClr val="000000"/>
                </a:solidFill>
                <a:effectLst>
                  <a:outerShdw blurRad="38100" dist="38100" dir="2700000" algn="tl">
                    <a:srgbClr val="FFFFFF"/>
                  </a:outerShdw>
                </a:effectLst>
              </a:rPr>
              <a:t/>
            </a:r>
            <a:br>
              <a:rPr lang="sv-SE" sz="2300" dirty="0" smtClean="0">
                <a:solidFill>
                  <a:srgbClr val="000000"/>
                </a:solidFill>
                <a:effectLst>
                  <a:outerShdw blurRad="38100" dist="38100" dir="2700000" algn="tl">
                    <a:srgbClr val="FFFFFF"/>
                  </a:outerShdw>
                </a:effectLst>
              </a:rPr>
            </a:br>
            <a:r>
              <a:rPr lang="sv-SE" sz="2300" dirty="0" smtClean="0">
                <a:solidFill>
                  <a:srgbClr val="000000"/>
                </a:solidFill>
                <a:effectLst>
                  <a:outerShdw blurRad="38100" dist="38100" dir="2700000" algn="tl">
                    <a:srgbClr val="FFFFFF"/>
                  </a:outerShdw>
                </a:effectLst>
              </a:rPr>
              <a:t>SARJANA (S-1) /D-IV	</a:t>
            </a:r>
            <a:r>
              <a:rPr lang="id-ID" sz="2300" dirty="0" smtClean="0">
                <a:solidFill>
                  <a:srgbClr val="000000"/>
                </a:solidFill>
                <a:effectLst>
                  <a:outerShdw blurRad="38100" dist="38100" dir="2700000" algn="tl">
                    <a:srgbClr val="FFFFFF"/>
                  </a:outerShdw>
                </a:effectLst>
              </a:rPr>
              <a:t>	</a:t>
            </a:r>
            <a:r>
              <a:rPr lang="sv-SE" sz="2300" dirty="0" smtClean="0">
                <a:solidFill>
                  <a:srgbClr val="000000"/>
                </a:solidFill>
                <a:effectLst>
                  <a:outerShdw blurRad="38100" dist="38100" dir="2700000" algn="tl">
                    <a:srgbClr val="FFFFFF"/>
                  </a:outerShdw>
                </a:effectLst>
              </a:rPr>
              <a:t>: 75    Menjadi	100 AK</a:t>
            </a:r>
            <a:br>
              <a:rPr lang="sv-SE" sz="2300" dirty="0" smtClean="0">
                <a:solidFill>
                  <a:srgbClr val="000000"/>
                </a:solidFill>
                <a:effectLst>
                  <a:outerShdw blurRad="38100" dist="38100" dir="2700000" algn="tl">
                    <a:srgbClr val="FFFFFF"/>
                  </a:outerShdw>
                </a:effectLst>
              </a:rPr>
            </a:br>
            <a:r>
              <a:rPr lang="sv-SE" sz="2300" dirty="0" smtClean="0">
                <a:solidFill>
                  <a:srgbClr val="000000"/>
                </a:solidFill>
                <a:effectLst>
                  <a:outerShdw blurRad="38100" dist="38100" dir="2700000" algn="tl">
                    <a:srgbClr val="FFFFFF"/>
                  </a:outerShdw>
                </a:effectLst>
              </a:rPr>
              <a:t>DOKTER/APOTEKER/	: 100  Menjadi	150 AK</a:t>
            </a:r>
            <a:br>
              <a:rPr lang="sv-SE" sz="2300" dirty="0" smtClean="0">
                <a:solidFill>
                  <a:srgbClr val="000000"/>
                </a:solidFill>
                <a:effectLst>
                  <a:outerShdw blurRad="38100" dist="38100" dir="2700000" algn="tl">
                    <a:srgbClr val="FFFFFF"/>
                  </a:outerShdw>
                </a:effectLst>
              </a:rPr>
            </a:br>
            <a:r>
              <a:rPr lang="sv-SE" sz="2300" dirty="0" smtClean="0">
                <a:solidFill>
                  <a:srgbClr val="000000"/>
                </a:solidFill>
                <a:effectLst>
                  <a:outerShdw blurRad="38100" dist="38100" dir="2700000" algn="tl">
                    <a:srgbClr val="FFFFFF"/>
                  </a:outerShdw>
                </a:effectLst>
              </a:rPr>
              <a:t>MAGISTER (S-2)</a:t>
            </a:r>
            <a:r>
              <a:rPr lang="pt-BR" sz="2300" dirty="0" smtClean="0">
                <a:solidFill>
                  <a:srgbClr val="000000"/>
                </a:solidFill>
                <a:effectLst>
                  <a:outerShdw blurRad="38100" dist="38100" dir="2700000" algn="tl">
                    <a:srgbClr val="FFFFFF"/>
                  </a:outerShdw>
                </a:effectLst>
              </a:rPr>
              <a:t/>
            </a:r>
            <a:br>
              <a:rPr lang="pt-BR" sz="2300" dirty="0" smtClean="0">
                <a:solidFill>
                  <a:srgbClr val="000000"/>
                </a:solidFill>
                <a:effectLst>
                  <a:outerShdw blurRad="38100" dist="38100" dir="2700000" algn="tl">
                    <a:srgbClr val="FFFFFF"/>
                  </a:outerShdw>
                </a:effectLst>
              </a:rPr>
            </a:br>
            <a:r>
              <a:rPr lang="pt-BR" sz="2300" dirty="0" smtClean="0">
                <a:solidFill>
                  <a:srgbClr val="000000"/>
                </a:solidFill>
                <a:effectLst>
                  <a:outerShdw blurRad="38100" dist="38100" dir="2700000" algn="tl">
                    <a:srgbClr val="FFFFFF"/>
                  </a:outerShdw>
                </a:effectLst>
              </a:rPr>
              <a:t>DOKTOR (S-3)	          </a:t>
            </a:r>
            <a:r>
              <a:rPr lang="id-ID" sz="2300" dirty="0" smtClean="0">
                <a:solidFill>
                  <a:srgbClr val="000000"/>
                </a:solidFill>
                <a:effectLst>
                  <a:outerShdw blurRad="38100" dist="38100" dir="2700000" algn="tl">
                    <a:srgbClr val="FFFFFF"/>
                  </a:outerShdw>
                </a:effectLst>
              </a:rPr>
              <a:t>	</a:t>
            </a:r>
            <a:r>
              <a:rPr lang="pt-BR" sz="2300" dirty="0" smtClean="0">
                <a:solidFill>
                  <a:srgbClr val="000000"/>
                </a:solidFill>
                <a:effectLst>
                  <a:outerShdw blurRad="38100" dist="38100" dir="2700000" algn="tl">
                    <a:srgbClr val="FFFFFF"/>
                  </a:outerShdw>
                </a:effectLst>
              </a:rPr>
              <a:t>: 150  Menjadi	200 AK</a:t>
            </a:r>
            <a:endParaRPr lang="en-US" sz="2300" dirty="0" smtClean="0">
              <a:solidFill>
                <a:srgbClr val="000000"/>
              </a:solidFill>
              <a:effectLst>
                <a:outerShdw blurRad="38100" dist="38100" dir="2700000" algn="tl">
                  <a:srgbClr val="FFFFFF"/>
                </a:outerShdw>
              </a:effectLst>
            </a:endParaRPr>
          </a:p>
        </p:txBody>
      </p:sp>
      <p:sp>
        <p:nvSpPr>
          <p:cNvPr id="3" name="WordArt 1233"/>
          <p:cNvSpPr>
            <a:spLocks noChangeArrowheads="1" noChangeShapeType="1" noTextEdit="1"/>
          </p:cNvSpPr>
          <p:nvPr/>
        </p:nvSpPr>
        <p:spPr bwMode="auto">
          <a:xfrm>
            <a:off x="762000" y="609600"/>
            <a:ext cx="7696200" cy="533400"/>
          </a:xfrm>
          <a:prstGeom prst="rect">
            <a:avLst/>
          </a:prstGeom>
          <a:solidFill>
            <a:schemeClr val="accent2"/>
          </a:solidFill>
        </p:spPr>
        <p:txBody>
          <a:bodyPr wrap="none" fromWordArt="1">
            <a:prstTxWarp prst="textPlain">
              <a:avLst>
                <a:gd name="adj" fmla="val 50000"/>
              </a:avLst>
            </a:prstTxWarp>
          </a:bodyPr>
          <a:lstStyle/>
          <a:p>
            <a:pPr algn="ctr"/>
            <a:r>
              <a:rPr lang="id-ID" sz="3600" b="1" kern="10" dirty="0" smtClean="0">
                <a:ln w="9525">
                  <a:solidFill>
                    <a:srgbClr val="66FF33"/>
                  </a:solidFill>
                  <a:round/>
                  <a:headEnd/>
                  <a:tailEnd/>
                </a:ln>
                <a:solidFill>
                  <a:schemeClr val="bg1"/>
                </a:solidFill>
                <a:latin typeface="Bookman Old Style"/>
              </a:rPr>
              <a:t>AK IJAZAH YANG LINIER</a:t>
            </a:r>
            <a:endParaRPr lang="en-US" sz="3600" b="1" kern="10" dirty="0">
              <a:ln w="9525">
                <a:solidFill>
                  <a:srgbClr val="66FF33"/>
                </a:solidFill>
                <a:round/>
                <a:headEnd/>
                <a:tailEnd/>
              </a:ln>
              <a:solidFill>
                <a:schemeClr val="bg1"/>
              </a:solidFill>
              <a:latin typeface="Bookman Old Style"/>
            </a:endParaRPr>
          </a:p>
        </p:txBody>
      </p:sp>
      <p:sp>
        <p:nvSpPr>
          <p:cNvPr id="4" name="WordArt 1233"/>
          <p:cNvSpPr>
            <a:spLocks noChangeArrowheads="1" noChangeShapeType="1" noTextEdit="1"/>
          </p:cNvSpPr>
          <p:nvPr/>
        </p:nvSpPr>
        <p:spPr bwMode="auto">
          <a:xfrm>
            <a:off x="609600" y="1876424"/>
            <a:ext cx="3352800" cy="395288"/>
          </a:xfrm>
          <a:prstGeom prst="rect">
            <a:avLst/>
          </a:prstGeom>
        </p:spPr>
        <p:txBody>
          <a:bodyPr wrap="none" fromWordArt="1">
            <a:prstTxWarp prst="textPlain">
              <a:avLst>
                <a:gd name="adj" fmla="val 50000"/>
              </a:avLst>
            </a:prstTxWarp>
          </a:bodyPr>
          <a:lstStyle/>
          <a:p>
            <a:pPr algn="ctr"/>
            <a:r>
              <a:rPr lang="id-ID" sz="3600" b="1" kern="10" dirty="0" smtClean="0">
                <a:ln w="9525">
                  <a:solidFill>
                    <a:srgbClr val="66FF33"/>
                  </a:solidFill>
                  <a:round/>
                  <a:headEnd/>
                  <a:tailEnd/>
                </a:ln>
                <a:solidFill>
                  <a:srgbClr val="FF0000"/>
                </a:solidFill>
                <a:latin typeface="Bookman Old Style"/>
              </a:rPr>
              <a:t>Masuk Unsur Utama</a:t>
            </a:r>
            <a:endParaRPr lang="en-US" sz="3600" b="1" kern="10" dirty="0">
              <a:ln w="9525">
                <a:solidFill>
                  <a:srgbClr val="66FF33"/>
                </a:solidFill>
                <a:round/>
                <a:headEnd/>
                <a:tailEnd/>
              </a:ln>
              <a:solidFill>
                <a:srgbClr val="FF0000"/>
              </a:solidFill>
              <a:latin typeface="Bookman Old Style"/>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00600" y="969168"/>
            <a:ext cx="2209800" cy="2209800"/>
          </a:xfrm>
          <a:prstGeom prst="ellipse">
            <a:avLst/>
          </a:prstGeom>
          <a:ln>
            <a:noFill/>
          </a:ln>
          <a:effectLst>
            <a:softEdge rad="112500"/>
          </a:effectLst>
        </p:spPr>
      </p:pic>
    </p:spTree>
    <p:extLst>
      <p:ext uri="{BB962C8B-B14F-4D97-AF65-F5344CB8AC3E}">
        <p14:creationId xmlns="" xmlns:p14="http://schemas.microsoft.com/office/powerpoint/2010/main" val="1936989253"/>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wipe(left)">
                                      <p:cBhvr>
                                        <p:cTn id="7" dur="2000"/>
                                        <p:tgtEl>
                                          <p:spTgt spid="207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95600"/>
            <a:ext cx="8229600" cy="3352800"/>
          </a:xfrm>
        </p:spPr>
        <p:txBody>
          <a:bodyPr>
            <a:normAutofit fontScale="92500" lnSpcReduction="20000"/>
          </a:bodyPr>
          <a:lstStyle/>
          <a:p>
            <a:pPr>
              <a:buClr>
                <a:srgbClr val="000000"/>
              </a:buClr>
              <a:defRPr/>
            </a:pPr>
            <a:r>
              <a:rPr lang="en-US" dirty="0" err="1" smtClean="0">
                <a:solidFill>
                  <a:srgbClr val="000000"/>
                </a:solidFill>
                <a:effectLst/>
              </a:rPr>
              <a:t>Apabila</a:t>
            </a:r>
            <a:r>
              <a:rPr lang="en-US" dirty="0" smtClean="0">
                <a:solidFill>
                  <a:srgbClr val="000000"/>
                </a:solidFill>
                <a:effectLst/>
              </a:rPr>
              <a:t> </a:t>
            </a:r>
            <a:r>
              <a:rPr lang="en-US" dirty="0" err="1" smtClean="0">
                <a:solidFill>
                  <a:srgbClr val="000000"/>
                </a:solidFill>
                <a:effectLst/>
              </a:rPr>
              <a:t>ijazah</a:t>
            </a:r>
            <a:r>
              <a:rPr lang="en-US" dirty="0" smtClean="0">
                <a:solidFill>
                  <a:srgbClr val="000000"/>
                </a:solidFill>
                <a:effectLst/>
              </a:rPr>
              <a:t> </a:t>
            </a:r>
            <a:r>
              <a:rPr lang="en-US" dirty="0" err="1" smtClean="0">
                <a:solidFill>
                  <a:srgbClr val="000000"/>
                </a:solidFill>
                <a:effectLst/>
              </a:rPr>
              <a:t>tersebut</a:t>
            </a:r>
            <a:r>
              <a:rPr lang="en-US" dirty="0" smtClean="0">
                <a:solidFill>
                  <a:srgbClr val="000000"/>
                </a:solidFill>
                <a:effectLst/>
              </a:rPr>
              <a:t> </a:t>
            </a:r>
            <a:r>
              <a:rPr lang="en-US" dirty="0" err="1" smtClean="0">
                <a:solidFill>
                  <a:srgbClr val="000000"/>
                </a:solidFill>
                <a:effectLst/>
              </a:rPr>
              <a:t>tidak</a:t>
            </a:r>
            <a:r>
              <a:rPr lang="en-US" dirty="0" smtClean="0">
                <a:solidFill>
                  <a:srgbClr val="000000"/>
                </a:solidFill>
                <a:effectLst/>
              </a:rPr>
              <a:t> </a:t>
            </a:r>
            <a:r>
              <a:rPr lang="en-US" dirty="0" err="1" smtClean="0">
                <a:solidFill>
                  <a:srgbClr val="000000"/>
                </a:solidFill>
                <a:effectLst/>
              </a:rPr>
              <a:t>relevan</a:t>
            </a:r>
            <a:r>
              <a:rPr lang="en-US" dirty="0" smtClean="0">
                <a:solidFill>
                  <a:srgbClr val="000000"/>
                </a:solidFill>
                <a:effectLst/>
              </a:rPr>
              <a:t> </a:t>
            </a:r>
            <a:r>
              <a:rPr lang="en-US" dirty="0" err="1" smtClean="0">
                <a:solidFill>
                  <a:srgbClr val="000000"/>
                </a:solidFill>
                <a:effectLst/>
              </a:rPr>
              <a:t>dengan</a:t>
            </a:r>
            <a:r>
              <a:rPr lang="en-US" dirty="0" smtClean="0">
                <a:solidFill>
                  <a:srgbClr val="000000"/>
                </a:solidFill>
                <a:effectLst/>
              </a:rPr>
              <a:t> </a:t>
            </a:r>
            <a:r>
              <a:rPr lang="en-US" dirty="0" err="1" smtClean="0">
                <a:solidFill>
                  <a:srgbClr val="000000"/>
                </a:solidFill>
                <a:effectLst/>
              </a:rPr>
              <a:t>tugas</a:t>
            </a:r>
            <a:r>
              <a:rPr lang="en-US" dirty="0" smtClean="0">
                <a:solidFill>
                  <a:srgbClr val="000000"/>
                </a:solidFill>
                <a:effectLst/>
              </a:rPr>
              <a:t> </a:t>
            </a:r>
            <a:r>
              <a:rPr lang="en-US" dirty="0" err="1" smtClean="0">
                <a:solidFill>
                  <a:srgbClr val="000000"/>
                </a:solidFill>
                <a:effectLst/>
              </a:rPr>
              <a:t>pokok</a:t>
            </a:r>
            <a:r>
              <a:rPr lang="en-US" dirty="0" smtClean="0">
                <a:solidFill>
                  <a:srgbClr val="000000"/>
                </a:solidFill>
                <a:effectLst/>
              </a:rPr>
              <a:t> </a:t>
            </a:r>
            <a:r>
              <a:rPr lang="en-US" dirty="0" err="1" smtClean="0">
                <a:solidFill>
                  <a:srgbClr val="000000"/>
                </a:solidFill>
                <a:effectLst/>
              </a:rPr>
              <a:t>dalam</a:t>
            </a:r>
            <a:r>
              <a:rPr lang="en-US" dirty="0" smtClean="0">
                <a:solidFill>
                  <a:srgbClr val="000000"/>
                </a:solidFill>
                <a:effectLst/>
              </a:rPr>
              <a:t> </a:t>
            </a:r>
            <a:r>
              <a:rPr lang="en-US" dirty="0" err="1" smtClean="0">
                <a:solidFill>
                  <a:srgbClr val="000000"/>
                </a:solidFill>
                <a:effectLst/>
              </a:rPr>
              <a:t>jabatan</a:t>
            </a:r>
            <a:r>
              <a:rPr lang="en-US" dirty="0" smtClean="0">
                <a:solidFill>
                  <a:srgbClr val="000000"/>
                </a:solidFill>
                <a:effectLst/>
              </a:rPr>
              <a:t> </a:t>
            </a:r>
            <a:r>
              <a:rPr lang="en-US" dirty="0" err="1" smtClean="0">
                <a:solidFill>
                  <a:srgbClr val="000000"/>
                </a:solidFill>
                <a:effectLst/>
              </a:rPr>
              <a:t>fungsionalnya</a:t>
            </a:r>
            <a:r>
              <a:rPr lang="en-US" dirty="0" smtClean="0">
                <a:solidFill>
                  <a:srgbClr val="000000"/>
                </a:solidFill>
                <a:effectLst/>
              </a:rPr>
              <a:t>, </a:t>
            </a:r>
            <a:r>
              <a:rPr lang="en-US" dirty="0" err="1" smtClean="0">
                <a:solidFill>
                  <a:srgbClr val="000000"/>
                </a:solidFill>
                <a:effectLst/>
              </a:rPr>
              <a:t>maka</a:t>
            </a:r>
            <a:r>
              <a:rPr lang="en-US" dirty="0" smtClean="0">
                <a:solidFill>
                  <a:srgbClr val="000000"/>
                </a:solidFill>
                <a:effectLst/>
              </a:rPr>
              <a:t> :</a:t>
            </a:r>
          </a:p>
          <a:p>
            <a:pPr lvl="1">
              <a:spcBef>
                <a:spcPts val="1800"/>
              </a:spcBef>
              <a:buClr>
                <a:srgbClr val="000000"/>
              </a:buClr>
              <a:buFontTx/>
              <a:buChar char="-"/>
              <a:defRPr/>
            </a:pPr>
            <a:r>
              <a:rPr lang="en-US" dirty="0" err="1" smtClean="0">
                <a:solidFill>
                  <a:srgbClr val="000000"/>
                </a:solidFill>
                <a:effectLst/>
              </a:rPr>
              <a:t>Ijazah</a:t>
            </a:r>
            <a:r>
              <a:rPr lang="en-US" dirty="0" smtClean="0">
                <a:solidFill>
                  <a:srgbClr val="000000"/>
                </a:solidFill>
                <a:effectLst/>
              </a:rPr>
              <a:t> S-1/D-IV </a:t>
            </a:r>
            <a:r>
              <a:rPr lang="en-US" dirty="0" err="1" smtClean="0">
                <a:solidFill>
                  <a:srgbClr val="000000"/>
                </a:solidFill>
                <a:effectLst/>
              </a:rPr>
              <a:t>dinilai</a:t>
            </a:r>
            <a:r>
              <a:rPr lang="en-US" dirty="0" smtClean="0">
                <a:solidFill>
                  <a:srgbClr val="000000"/>
                </a:solidFill>
                <a:effectLst/>
              </a:rPr>
              <a:t>  </a:t>
            </a:r>
            <a:r>
              <a:rPr lang="id-ID" dirty="0" smtClean="0">
                <a:solidFill>
                  <a:srgbClr val="000000"/>
                </a:solidFill>
                <a:effectLst/>
              </a:rPr>
              <a:t>.</a:t>
            </a:r>
            <a:r>
              <a:rPr lang="en-US" dirty="0" smtClean="0">
                <a:solidFill>
                  <a:srgbClr val="000000"/>
                </a:solidFill>
                <a:effectLst/>
              </a:rPr>
              <a:t>……..	  5  AK</a:t>
            </a:r>
          </a:p>
          <a:p>
            <a:pPr lvl="1">
              <a:buClr>
                <a:srgbClr val="000000"/>
              </a:buClr>
              <a:buFontTx/>
              <a:buChar char="-"/>
              <a:defRPr/>
            </a:pPr>
            <a:r>
              <a:rPr lang="en-US" dirty="0" err="1" smtClean="0">
                <a:solidFill>
                  <a:srgbClr val="000000"/>
                </a:solidFill>
                <a:effectLst/>
              </a:rPr>
              <a:t>Ijazah</a:t>
            </a:r>
            <a:r>
              <a:rPr lang="en-US" dirty="0" smtClean="0">
                <a:solidFill>
                  <a:srgbClr val="000000"/>
                </a:solidFill>
                <a:effectLst/>
              </a:rPr>
              <a:t> S-2/</a:t>
            </a:r>
            <a:r>
              <a:rPr lang="en-US" dirty="0" err="1" smtClean="0">
                <a:solidFill>
                  <a:srgbClr val="000000"/>
                </a:solidFill>
                <a:effectLst/>
              </a:rPr>
              <a:t>sederajat</a:t>
            </a:r>
            <a:r>
              <a:rPr lang="en-US" dirty="0" smtClean="0">
                <a:solidFill>
                  <a:srgbClr val="000000"/>
                </a:solidFill>
                <a:effectLst/>
              </a:rPr>
              <a:t> </a:t>
            </a:r>
            <a:r>
              <a:rPr lang="en-US" dirty="0" err="1" smtClean="0">
                <a:solidFill>
                  <a:srgbClr val="000000"/>
                </a:solidFill>
                <a:effectLst/>
              </a:rPr>
              <a:t>dinilai</a:t>
            </a:r>
            <a:r>
              <a:rPr lang="en-US" dirty="0" smtClean="0">
                <a:solidFill>
                  <a:srgbClr val="000000"/>
                </a:solidFill>
                <a:effectLst/>
              </a:rPr>
              <a:t> … 10  AK</a:t>
            </a:r>
          </a:p>
          <a:p>
            <a:pPr lvl="1">
              <a:buClr>
                <a:srgbClr val="000000"/>
              </a:buClr>
              <a:buFontTx/>
              <a:buChar char="-"/>
              <a:defRPr/>
            </a:pPr>
            <a:r>
              <a:rPr lang="en-US" dirty="0" err="1" smtClean="0">
                <a:solidFill>
                  <a:srgbClr val="000000"/>
                </a:solidFill>
                <a:effectLst/>
              </a:rPr>
              <a:t>Ijazah</a:t>
            </a:r>
            <a:r>
              <a:rPr lang="en-US" dirty="0" smtClean="0">
                <a:solidFill>
                  <a:srgbClr val="000000"/>
                </a:solidFill>
                <a:effectLst/>
              </a:rPr>
              <a:t> S-3/</a:t>
            </a:r>
            <a:r>
              <a:rPr lang="en-US" dirty="0" err="1" smtClean="0">
                <a:solidFill>
                  <a:srgbClr val="000000"/>
                </a:solidFill>
                <a:effectLst/>
              </a:rPr>
              <a:t>Doktor</a:t>
            </a:r>
            <a:r>
              <a:rPr lang="en-US" dirty="0" smtClean="0">
                <a:solidFill>
                  <a:srgbClr val="000000"/>
                </a:solidFill>
                <a:effectLst/>
              </a:rPr>
              <a:t> </a:t>
            </a:r>
            <a:r>
              <a:rPr lang="en-US" dirty="0" err="1" smtClean="0">
                <a:solidFill>
                  <a:srgbClr val="000000"/>
                </a:solidFill>
                <a:effectLst/>
              </a:rPr>
              <a:t>dinilai</a:t>
            </a:r>
            <a:r>
              <a:rPr lang="en-US" dirty="0" smtClean="0">
                <a:solidFill>
                  <a:srgbClr val="000000"/>
                </a:solidFill>
                <a:effectLst/>
              </a:rPr>
              <a:t>  …… 15  AK</a:t>
            </a:r>
          </a:p>
          <a:p>
            <a:pPr>
              <a:buClr>
                <a:srgbClr val="000000"/>
              </a:buClr>
              <a:buFontTx/>
              <a:buNone/>
              <a:defRPr/>
            </a:pPr>
            <a:endParaRPr lang="en-US" dirty="0" smtClean="0">
              <a:solidFill>
                <a:srgbClr val="000000"/>
              </a:solidFill>
              <a:effectLst/>
            </a:endParaRPr>
          </a:p>
          <a:p>
            <a:pPr>
              <a:buClr>
                <a:srgbClr val="000000"/>
              </a:buClr>
              <a:buFont typeface="Wingdings" pitchFamily="2" charset="2"/>
              <a:buChar char="q"/>
              <a:defRPr/>
            </a:pPr>
            <a:r>
              <a:rPr lang="en-US" b="1" dirty="0" err="1" smtClean="0">
                <a:solidFill>
                  <a:srgbClr val="FF0000"/>
                </a:solidFill>
                <a:effectLst/>
              </a:rPr>
              <a:t>Masuk</a:t>
            </a:r>
            <a:r>
              <a:rPr lang="en-US" b="1" dirty="0" smtClean="0">
                <a:solidFill>
                  <a:srgbClr val="FF0000"/>
                </a:solidFill>
                <a:effectLst/>
              </a:rPr>
              <a:t> </a:t>
            </a:r>
            <a:r>
              <a:rPr lang="en-US" b="1" dirty="0" err="1" smtClean="0">
                <a:solidFill>
                  <a:srgbClr val="FF0000"/>
                </a:solidFill>
                <a:effectLst/>
              </a:rPr>
              <a:t>dalam</a:t>
            </a:r>
            <a:r>
              <a:rPr lang="en-US" b="1" dirty="0" smtClean="0">
                <a:solidFill>
                  <a:srgbClr val="FF0000"/>
                </a:solidFill>
                <a:effectLst/>
              </a:rPr>
              <a:t> </a:t>
            </a:r>
            <a:r>
              <a:rPr lang="en-US" b="1" dirty="0" err="1" smtClean="0">
                <a:solidFill>
                  <a:srgbClr val="FF0000"/>
                </a:solidFill>
                <a:effectLst/>
              </a:rPr>
              <a:t>unsur</a:t>
            </a:r>
            <a:r>
              <a:rPr lang="en-US" b="1" dirty="0" smtClean="0">
                <a:solidFill>
                  <a:srgbClr val="FF0000"/>
                </a:solidFill>
                <a:effectLst/>
              </a:rPr>
              <a:t> </a:t>
            </a:r>
            <a:r>
              <a:rPr lang="en-US" b="1" dirty="0" err="1" smtClean="0">
                <a:solidFill>
                  <a:srgbClr val="FF0000"/>
                </a:solidFill>
                <a:effectLst/>
              </a:rPr>
              <a:t>penunjang</a:t>
            </a:r>
            <a:r>
              <a:rPr lang="en-US" b="1" dirty="0" smtClean="0">
                <a:solidFill>
                  <a:srgbClr val="FF0000"/>
                </a:solidFill>
                <a:effectLst/>
              </a:rPr>
              <a:t>.</a:t>
            </a:r>
            <a:endParaRPr lang="en-US" dirty="0">
              <a:solidFill>
                <a:srgbClr val="FF0000"/>
              </a:solidFill>
            </a:endParaRPr>
          </a:p>
        </p:txBody>
      </p:sp>
      <p:sp>
        <p:nvSpPr>
          <p:cNvPr id="4" name="WordArt 1233"/>
          <p:cNvSpPr>
            <a:spLocks noChangeArrowheads="1" noChangeShapeType="1" noTextEdit="1"/>
          </p:cNvSpPr>
          <p:nvPr/>
        </p:nvSpPr>
        <p:spPr bwMode="auto">
          <a:xfrm>
            <a:off x="762000" y="609600"/>
            <a:ext cx="7696200" cy="533400"/>
          </a:xfrm>
          <a:prstGeom prst="rect">
            <a:avLst/>
          </a:prstGeom>
          <a:solidFill>
            <a:schemeClr val="accent2"/>
          </a:solidFill>
        </p:spPr>
        <p:txBody>
          <a:bodyPr wrap="none" fromWordArt="1">
            <a:prstTxWarp prst="textPlain">
              <a:avLst>
                <a:gd name="adj" fmla="val 50000"/>
              </a:avLst>
            </a:prstTxWarp>
          </a:bodyPr>
          <a:lstStyle/>
          <a:p>
            <a:pPr algn="ctr"/>
            <a:r>
              <a:rPr lang="id-ID" sz="3600" b="1" kern="10" dirty="0" smtClean="0">
                <a:ln w="9525">
                  <a:solidFill>
                    <a:srgbClr val="66FF33"/>
                  </a:solidFill>
                  <a:round/>
                  <a:headEnd/>
                  <a:tailEnd/>
                </a:ln>
                <a:solidFill>
                  <a:schemeClr val="bg1"/>
                </a:solidFill>
                <a:latin typeface="Bookman Old Style"/>
              </a:rPr>
              <a:t>AK IJAZAH YANG TIDAK LINIER</a:t>
            </a:r>
            <a:endParaRPr lang="en-US" sz="3600" b="1" kern="10" dirty="0">
              <a:ln w="9525">
                <a:solidFill>
                  <a:srgbClr val="66FF33"/>
                </a:solidFill>
                <a:round/>
                <a:headEnd/>
                <a:tailEnd/>
              </a:ln>
              <a:solidFill>
                <a:schemeClr val="bg1"/>
              </a:solidFill>
              <a:latin typeface="Bookman Old Style"/>
            </a:endParaRPr>
          </a:p>
        </p:txBody>
      </p:sp>
    </p:spTree>
    <p:extLst>
      <p:ext uri="{BB962C8B-B14F-4D97-AF65-F5344CB8AC3E}">
        <p14:creationId xmlns="" xmlns:p14="http://schemas.microsoft.com/office/powerpoint/2010/main" val="67393562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50" name="Picture 2" descr="D:\A GAMBAR\3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4267201"/>
            <a:ext cx="3165115"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4114800" y="1981200"/>
            <a:ext cx="4267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40000"/>
              </a:spcBef>
            </a:pPr>
            <a:r>
              <a:rPr lang="en-US" sz="2000" dirty="0" err="1">
                <a:solidFill>
                  <a:srgbClr val="000000"/>
                </a:solidFill>
                <a:latin typeface="Berlin Sans FB Demi" panose="020E0802020502020306" pitchFamily="34" charset="0"/>
              </a:rPr>
              <a:t>melakukan</a:t>
            </a:r>
            <a:r>
              <a:rPr lang="en-US" sz="2000" dirty="0">
                <a:solidFill>
                  <a:srgbClr val="000000"/>
                </a:solidFill>
                <a:latin typeface="Berlin Sans FB Demi" panose="020E0802020502020306" pitchFamily="34" charset="0"/>
              </a:rPr>
              <a:t> </a:t>
            </a:r>
            <a:r>
              <a:rPr lang="en-US" sz="2000" dirty="0" err="1">
                <a:solidFill>
                  <a:srgbClr val="000000"/>
                </a:solidFill>
                <a:latin typeface="Berlin Sans FB Demi" panose="020E0802020502020306" pitchFamily="34" charset="0"/>
              </a:rPr>
              <a:t>tugas</a:t>
            </a:r>
            <a:r>
              <a:rPr lang="en-US" sz="2000" dirty="0">
                <a:solidFill>
                  <a:srgbClr val="000000"/>
                </a:solidFill>
                <a:latin typeface="Berlin Sans FB Demi" panose="020E0802020502020306" pitchFamily="34" charset="0"/>
              </a:rPr>
              <a:t> </a:t>
            </a:r>
            <a:r>
              <a:rPr lang="en-US" sz="2000" dirty="0" err="1">
                <a:solidFill>
                  <a:srgbClr val="000000"/>
                </a:solidFill>
                <a:latin typeface="Berlin Sans FB Demi" panose="020E0802020502020306" pitchFamily="34" charset="0"/>
              </a:rPr>
              <a:t>satu</a:t>
            </a:r>
            <a:r>
              <a:rPr lang="en-US" sz="2000" dirty="0">
                <a:solidFill>
                  <a:srgbClr val="000000"/>
                </a:solidFill>
                <a:latin typeface="Berlin Sans FB Demi" panose="020E0802020502020306" pitchFamily="34" charset="0"/>
              </a:rPr>
              <a:t> </a:t>
            </a:r>
            <a:r>
              <a:rPr lang="en-US" sz="2000" dirty="0" err="1">
                <a:solidFill>
                  <a:srgbClr val="000000"/>
                </a:solidFill>
                <a:latin typeface="Berlin Sans FB Demi" panose="020E0802020502020306" pitchFamily="34" charset="0"/>
              </a:rPr>
              <a:t>tingkat</a:t>
            </a:r>
            <a:r>
              <a:rPr lang="en-US" sz="2000" dirty="0">
                <a:solidFill>
                  <a:srgbClr val="000000"/>
                </a:solidFill>
                <a:latin typeface="Berlin Sans FB Demi" panose="020E0802020502020306" pitchFamily="34" charset="0"/>
              </a:rPr>
              <a:t> </a:t>
            </a:r>
            <a:r>
              <a:rPr lang="en-US" sz="2000" dirty="0" err="1">
                <a:solidFill>
                  <a:srgbClr val="000000"/>
                </a:solidFill>
                <a:latin typeface="Berlin Sans FB Demi" panose="020E0802020502020306" pitchFamily="34" charset="0"/>
              </a:rPr>
              <a:t>diatas</a:t>
            </a:r>
            <a:r>
              <a:rPr lang="en-US" sz="2000" dirty="0">
                <a:solidFill>
                  <a:srgbClr val="000000"/>
                </a:solidFill>
                <a:latin typeface="Berlin Sans FB Demi" panose="020E0802020502020306" pitchFamily="34" charset="0"/>
              </a:rPr>
              <a:t> </a:t>
            </a:r>
            <a:r>
              <a:rPr lang="en-US" sz="2000" dirty="0" err="1">
                <a:solidFill>
                  <a:srgbClr val="000000"/>
                </a:solidFill>
                <a:latin typeface="Berlin Sans FB Demi" panose="020E0802020502020306" pitchFamily="34" charset="0"/>
              </a:rPr>
              <a:t>jenjang</a:t>
            </a:r>
            <a:r>
              <a:rPr lang="en-US" sz="2000" dirty="0">
                <a:solidFill>
                  <a:srgbClr val="000000"/>
                </a:solidFill>
                <a:latin typeface="Berlin Sans FB Demi" panose="020E0802020502020306" pitchFamily="34" charset="0"/>
              </a:rPr>
              <a:t> </a:t>
            </a:r>
            <a:r>
              <a:rPr lang="en-US" sz="2000" dirty="0" err="1">
                <a:solidFill>
                  <a:srgbClr val="000000"/>
                </a:solidFill>
                <a:latin typeface="Berlin Sans FB Demi" panose="020E0802020502020306" pitchFamily="34" charset="0"/>
              </a:rPr>
              <a:t>jabatan</a:t>
            </a:r>
            <a:r>
              <a:rPr lang="en-US" sz="2000" dirty="0">
                <a:solidFill>
                  <a:srgbClr val="000000"/>
                </a:solidFill>
                <a:latin typeface="Berlin Sans FB Demi" panose="020E0802020502020306" pitchFamily="34" charset="0"/>
              </a:rPr>
              <a:t> d</a:t>
            </a:r>
            <a:r>
              <a:rPr lang="id-ID" sz="2000" dirty="0">
                <a:solidFill>
                  <a:srgbClr val="000000"/>
                </a:solidFill>
                <a:latin typeface="Berlin Sans FB Demi" panose="020E0802020502020306" pitchFamily="34" charset="0"/>
              </a:rPr>
              <a:t>inilai </a:t>
            </a:r>
            <a:r>
              <a:rPr lang="en-US" sz="2000" dirty="0">
                <a:solidFill>
                  <a:srgbClr val="000000"/>
                </a:solidFill>
                <a:latin typeface="Berlin Sans FB Demi" panose="020E0802020502020306" pitchFamily="34" charset="0"/>
              </a:rPr>
              <a:t> </a:t>
            </a:r>
            <a:r>
              <a:rPr lang="en-US" sz="2000" dirty="0">
                <a:solidFill>
                  <a:srgbClr val="FF0000"/>
                </a:solidFill>
                <a:latin typeface="Berlin Sans FB Demi" panose="020E0802020502020306" pitchFamily="34" charset="0"/>
              </a:rPr>
              <a:t>8</a:t>
            </a:r>
            <a:r>
              <a:rPr lang="id-ID" sz="2000" dirty="0">
                <a:solidFill>
                  <a:srgbClr val="FF0000"/>
                </a:solidFill>
                <a:latin typeface="Berlin Sans FB Demi" panose="020E0802020502020306" pitchFamily="34" charset="0"/>
              </a:rPr>
              <a:t>0 %</a:t>
            </a:r>
            <a:r>
              <a:rPr lang="id-ID" sz="2000" dirty="0">
                <a:solidFill>
                  <a:srgbClr val="000000"/>
                </a:solidFill>
                <a:latin typeface="Berlin Sans FB Demi" panose="020E0802020502020306" pitchFamily="34" charset="0"/>
              </a:rPr>
              <a:t> dari besaran </a:t>
            </a:r>
            <a:r>
              <a:rPr lang="en-US" sz="2000" dirty="0" smtClean="0">
                <a:solidFill>
                  <a:srgbClr val="000000"/>
                </a:solidFill>
                <a:latin typeface="Berlin Sans FB Demi" panose="020E0802020502020306" pitchFamily="34" charset="0"/>
              </a:rPr>
              <a:t>AK</a:t>
            </a:r>
            <a:r>
              <a:rPr lang="id-ID" sz="2000" dirty="0" smtClean="0">
                <a:solidFill>
                  <a:srgbClr val="000000"/>
                </a:solidFill>
                <a:latin typeface="Berlin Sans FB Demi" panose="020E0802020502020306" pitchFamily="34" charset="0"/>
              </a:rPr>
              <a:t> </a:t>
            </a:r>
            <a:r>
              <a:rPr lang="id-ID" sz="2000" dirty="0">
                <a:solidFill>
                  <a:srgbClr val="000000"/>
                </a:solidFill>
                <a:latin typeface="Berlin Sans FB Demi" panose="020E0802020502020306" pitchFamily="34" charset="0"/>
              </a:rPr>
              <a:t>untuk kegiatan y</a:t>
            </a:r>
            <a:r>
              <a:rPr lang="en-US" sz="2000" dirty="0" err="1">
                <a:solidFill>
                  <a:srgbClr val="000000"/>
                </a:solidFill>
                <a:latin typeface="Berlin Sans FB Demi" panose="020E0802020502020306" pitchFamily="34" charset="0"/>
              </a:rPr>
              <a:t>bs</a:t>
            </a:r>
            <a:endParaRPr lang="id-ID" sz="2000" dirty="0">
              <a:solidFill>
                <a:srgbClr val="000000"/>
              </a:solidFill>
              <a:latin typeface="Berlin Sans FB Demi" panose="020E0802020502020306" pitchFamily="34" charset="0"/>
            </a:endParaRPr>
          </a:p>
        </p:txBody>
      </p:sp>
      <p:sp>
        <p:nvSpPr>
          <p:cNvPr id="60425" name="Text Box 9"/>
          <p:cNvSpPr txBox="1">
            <a:spLocks noChangeArrowheads="1"/>
          </p:cNvSpPr>
          <p:nvPr/>
        </p:nvSpPr>
        <p:spPr bwMode="auto">
          <a:xfrm>
            <a:off x="2411413" y="2000250"/>
            <a:ext cx="14001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00"/>
                </a:solidFill>
                <a:latin typeface="Arial Rounded MT Bold" panose="020F0704030504030204" pitchFamily="34" charset="0"/>
              </a:rPr>
              <a:t>MADYA </a:t>
            </a:r>
          </a:p>
        </p:txBody>
      </p:sp>
      <p:sp>
        <p:nvSpPr>
          <p:cNvPr id="60426" name="Text Box 10"/>
          <p:cNvSpPr txBox="1">
            <a:spLocks noChangeArrowheads="1"/>
          </p:cNvSpPr>
          <p:nvPr/>
        </p:nvSpPr>
        <p:spPr bwMode="auto">
          <a:xfrm>
            <a:off x="2462213" y="3295650"/>
            <a:ext cx="11874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Arial Rounded MT Bold" panose="020F0704030504030204" pitchFamily="34" charset="0"/>
              </a:rPr>
              <a:t>MUDA </a:t>
            </a:r>
          </a:p>
        </p:txBody>
      </p:sp>
      <p:sp>
        <p:nvSpPr>
          <p:cNvPr id="60427" name="Text Box 11"/>
          <p:cNvSpPr txBox="1">
            <a:spLocks noChangeArrowheads="1"/>
          </p:cNvSpPr>
          <p:nvPr/>
        </p:nvSpPr>
        <p:spPr bwMode="auto">
          <a:xfrm>
            <a:off x="2335213" y="4743450"/>
            <a:ext cx="17367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0000FF"/>
                </a:solidFill>
                <a:latin typeface="Arial Rounded MT Bold" panose="020F0704030504030204" pitchFamily="34" charset="0"/>
              </a:rPr>
              <a:t>PERTAMA </a:t>
            </a:r>
          </a:p>
        </p:txBody>
      </p:sp>
      <p:sp>
        <p:nvSpPr>
          <p:cNvPr id="60429" name="Line 13"/>
          <p:cNvSpPr>
            <a:spLocks noChangeShapeType="1"/>
          </p:cNvSpPr>
          <p:nvPr/>
        </p:nvSpPr>
        <p:spPr bwMode="auto">
          <a:xfrm>
            <a:off x="2944813" y="3829050"/>
            <a:ext cx="0" cy="762000"/>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
        <p:nvSpPr>
          <p:cNvPr id="60430" name="Line 14"/>
          <p:cNvSpPr>
            <a:spLocks noChangeShapeType="1"/>
          </p:cNvSpPr>
          <p:nvPr/>
        </p:nvSpPr>
        <p:spPr bwMode="auto">
          <a:xfrm flipV="1">
            <a:off x="2944813" y="2438400"/>
            <a:ext cx="0" cy="838200"/>
          </a:xfrm>
          <a:prstGeom prst="line">
            <a:avLst/>
          </a:prstGeom>
          <a:noFill/>
          <a:ln w="5715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
        <p:nvSpPr>
          <p:cNvPr id="11" name="Rectangle 10"/>
          <p:cNvSpPr/>
          <p:nvPr/>
        </p:nvSpPr>
        <p:spPr>
          <a:xfrm>
            <a:off x="2143108" y="428604"/>
            <a:ext cx="3639907" cy="923330"/>
          </a:xfrm>
          <a:prstGeom prst="rect">
            <a:avLst/>
          </a:prstGeom>
          <a:noFill/>
        </p:spPr>
        <p:txBody>
          <a:bodyPr wrap="none">
            <a:spAutoFit/>
          </a:bodyPr>
          <a:lstStyle/>
          <a:p>
            <a:pPr>
              <a:defRPr/>
            </a:pPr>
            <a:r>
              <a:rPr lang="id-ID" sz="5400" kern="10" dirty="0">
                <a:ln w="17780" cmpd="sng">
                  <a:solidFill>
                    <a:srgbClr val="FFFFFF"/>
                  </a:solidFill>
                  <a:prstDash val="solid"/>
                  <a:miter lim="800000"/>
                </a:ln>
                <a:solidFill>
                  <a:srgbClr val="0000FF"/>
                </a:solidFill>
                <a:effectLst>
                  <a:outerShdw blurRad="50800" algn="tl" rotWithShape="0">
                    <a:srgbClr val="000000"/>
                  </a:outerShdw>
                </a:effectLst>
                <a:latin typeface="Rockwell Condensed" pitchFamily="18" charset="0"/>
                <a:cs typeface="Aharoni" pitchFamily="2" charset="-79"/>
              </a:rPr>
              <a:t>TUGAS LIMPAH</a:t>
            </a:r>
            <a:endParaRPr lang="id-ID" sz="5400" dirty="0">
              <a:ln w="17780" cmpd="sng">
                <a:solidFill>
                  <a:srgbClr val="FFFFFF"/>
                </a:solidFill>
                <a:prstDash val="solid"/>
                <a:miter lim="800000"/>
              </a:ln>
              <a:solidFill>
                <a:srgbClr val="0000FF"/>
              </a:solidFill>
              <a:effectLst>
                <a:outerShdw blurRad="50800" algn="tl" rotWithShape="0">
                  <a:srgbClr val="000000"/>
                </a:outerShdw>
              </a:effectLst>
              <a:latin typeface="Rockwell Condensed" pitchFamily="18" charset="0"/>
            </a:endParaRPr>
          </a:p>
        </p:txBody>
      </p:sp>
      <p:sp>
        <p:nvSpPr>
          <p:cNvPr id="13" name="Text Box 3"/>
          <p:cNvSpPr txBox="1">
            <a:spLocks noChangeArrowheads="1"/>
          </p:cNvSpPr>
          <p:nvPr/>
        </p:nvSpPr>
        <p:spPr bwMode="auto">
          <a:xfrm>
            <a:off x="4143375" y="4761637"/>
            <a:ext cx="426720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sz="2000" dirty="0" err="1">
                <a:solidFill>
                  <a:srgbClr val="0000FF"/>
                </a:solidFill>
                <a:latin typeface="Berlin Sans FB Demi" panose="020E0802020502020306" pitchFamily="34" charset="0"/>
              </a:rPr>
              <a:t>melakukan</a:t>
            </a:r>
            <a:r>
              <a:rPr lang="en-US" sz="2000" dirty="0">
                <a:solidFill>
                  <a:srgbClr val="0000FF"/>
                </a:solidFill>
                <a:latin typeface="Berlin Sans FB Demi" panose="020E0802020502020306" pitchFamily="34" charset="0"/>
              </a:rPr>
              <a:t> </a:t>
            </a:r>
            <a:r>
              <a:rPr lang="en-US" sz="2000" dirty="0" err="1">
                <a:solidFill>
                  <a:srgbClr val="0000FF"/>
                </a:solidFill>
                <a:latin typeface="Berlin Sans FB Demi" panose="020E0802020502020306" pitchFamily="34" charset="0"/>
              </a:rPr>
              <a:t>tugas</a:t>
            </a:r>
            <a:r>
              <a:rPr lang="en-US" sz="2000" dirty="0">
                <a:solidFill>
                  <a:srgbClr val="0000FF"/>
                </a:solidFill>
                <a:latin typeface="Berlin Sans FB Demi" panose="020E0802020502020306" pitchFamily="34" charset="0"/>
              </a:rPr>
              <a:t> </a:t>
            </a:r>
            <a:r>
              <a:rPr lang="en-US" sz="2000" dirty="0" err="1">
                <a:solidFill>
                  <a:srgbClr val="0000FF"/>
                </a:solidFill>
                <a:latin typeface="Berlin Sans FB Demi" panose="020E0802020502020306" pitchFamily="34" charset="0"/>
              </a:rPr>
              <a:t>satu</a:t>
            </a:r>
            <a:r>
              <a:rPr lang="en-US" sz="2000" dirty="0">
                <a:solidFill>
                  <a:srgbClr val="0000FF"/>
                </a:solidFill>
                <a:latin typeface="Berlin Sans FB Demi" panose="020E0802020502020306" pitchFamily="34" charset="0"/>
              </a:rPr>
              <a:t> </a:t>
            </a:r>
            <a:r>
              <a:rPr lang="en-US" sz="2000" dirty="0" err="1">
                <a:solidFill>
                  <a:srgbClr val="0000FF"/>
                </a:solidFill>
                <a:latin typeface="Berlin Sans FB Demi" panose="020E0802020502020306" pitchFamily="34" charset="0"/>
              </a:rPr>
              <a:t>tingkat</a:t>
            </a:r>
            <a:r>
              <a:rPr lang="en-US" sz="2000" dirty="0">
                <a:solidFill>
                  <a:srgbClr val="0000FF"/>
                </a:solidFill>
                <a:latin typeface="Berlin Sans FB Demi" panose="020E0802020502020306" pitchFamily="34" charset="0"/>
              </a:rPr>
              <a:t> </a:t>
            </a:r>
            <a:r>
              <a:rPr lang="en-US" sz="2000" dirty="0" err="1">
                <a:solidFill>
                  <a:srgbClr val="0000FF"/>
                </a:solidFill>
                <a:latin typeface="Berlin Sans FB Demi" panose="020E0802020502020306" pitchFamily="34" charset="0"/>
              </a:rPr>
              <a:t>dibawah</a:t>
            </a:r>
            <a:r>
              <a:rPr lang="en-US" sz="2000" dirty="0">
                <a:solidFill>
                  <a:srgbClr val="0000FF"/>
                </a:solidFill>
                <a:latin typeface="Berlin Sans FB Demi" panose="020E0802020502020306" pitchFamily="34" charset="0"/>
              </a:rPr>
              <a:t> </a:t>
            </a:r>
            <a:r>
              <a:rPr lang="en-US" sz="2000" dirty="0" err="1">
                <a:solidFill>
                  <a:srgbClr val="0000FF"/>
                </a:solidFill>
                <a:latin typeface="Berlin Sans FB Demi" panose="020E0802020502020306" pitchFamily="34" charset="0"/>
              </a:rPr>
              <a:t>jenjang</a:t>
            </a:r>
            <a:r>
              <a:rPr lang="en-US" sz="2000" dirty="0">
                <a:solidFill>
                  <a:srgbClr val="0000FF"/>
                </a:solidFill>
                <a:latin typeface="Berlin Sans FB Demi" panose="020E0802020502020306" pitchFamily="34" charset="0"/>
              </a:rPr>
              <a:t> </a:t>
            </a:r>
            <a:r>
              <a:rPr lang="en-US" sz="2000" dirty="0" err="1">
                <a:solidFill>
                  <a:srgbClr val="0000FF"/>
                </a:solidFill>
                <a:latin typeface="Berlin Sans FB Demi" panose="020E0802020502020306" pitchFamily="34" charset="0"/>
              </a:rPr>
              <a:t>jabatan</a:t>
            </a:r>
            <a:r>
              <a:rPr lang="en-US" sz="2000" dirty="0">
                <a:solidFill>
                  <a:srgbClr val="0000FF"/>
                </a:solidFill>
                <a:latin typeface="Berlin Sans FB Demi" panose="020E0802020502020306" pitchFamily="34" charset="0"/>
              </a:rPr>
              <a:t> d</a:t>
            </a:r>
            <a:r>
              <a:rPr lang="id-ID" sz="2000" dirty="0">
                <a:solidFill>
                  <a:srgbClr val="0000FF"/>
                </a:solidFill>
                <a:latin typeface="Berlin Sans FB Demi" panose="020E0802020502020306" pitchFamily="34" charset="0"/>
              </a:rPr>
              <a:t>inilai </a:t>
            </a:r>
            <a:r>
              <a:rPr lang="en-US" sz="2000" dirty="0">
                <a:solidFill>
                  <a:srgbClr val="0000FF"/>
                </a:solidFill>
                <a:latin typeface="Berlin Sans FB Demi" panose="020E0802020502020306" pitchFamily="34" charset="0"/>
              </a:rPr>
              <a:t> </a:t>
            </a:r>
          </a:p>
          <a:p>
            <a:pPr eaLnBrk="1" hangingPunct="1">
              <a:lnSpc>
                <a:spcPct val="85000"/>
              </a:lnSpc>
            </a:pPr>
            <a:r>
              <a:rPr lang="id-ID" sz="2000" dirty="0">
                <a:solidFill>
                  <a:srgbClr val="FF0000"/>
                </a:solidFill>
                <a:latin typeface="Berlin Sans FB Demi" panose="020E0802020502020306" pitchFamily="34" charset="0"/>
              </a:rPr>
              <a:t>100 %</a:t>
            </a:r>
            <a:r>
              <a:rPr lang="id-ID" sz="2000" dirty="0">
                <a:solidFill>
                  <a:srgbClr val="0000FF"/>
                </a:solidFill>
                <a:latin typeface="Berlin Sans FB Demi" panose="020E0802020502020306" pitchFamily="34" charset="0"/>
              </a:rPr>
              <a:t> dari </a:t>
            </a:r>
            <a:r>
              <a:rPr lang="en-US" sz="2000" dirty="0" smtClean="0">
                <a:solidFill>
                  <a:srgbClr val="0000FF"/>
                </a:solidFill>
                <a:latin typeface="Berlin Sans FB Demi" panose="020E0802020502020306" pitchFamily="34" charset="0"/>
              </a:rPr>
              <a:t>AK </a:t>
            </a:r>
            <a:r>
              <a:rPr lang="id-ID" sz="2000" dirty="0" smtClean="0">
                <a:solidFill>
                  <a:srgbClr val="0000FF"/>
                </a:solidFill>
                <a:latin typeface="Berlin Sans FB Demi" panose="020E0802020502020306" pitchFamily="34" charset="0"/>
              </a:rPr>
              <a:t>untuk</a:t>
            </a:r>
            <a:r>
              <a:rPr lang="en-US" sz="2000" dirty="0" smtClean="0">
                <a:solidFill>
                  <a:srgbClr val="0000FF"/>
                </a:solidFill>
                <a:latin typeface="Berlin Sans FB Demi" panose="020E0802020502020306" pitchFamily="34" charset="0"/>
              </a:rPr>
              <a:t> </a:t>
            </a:r>
            <a:r>
              <a:rPr lang="id-ID" sz="2000" dirty="0" smtClean="0">
                <a:solidFill>
                  <a:srgbClr val="0000FF"/>
                </a:solidFill>
                <a:latin typeface="Berlin Sans FB Demi" panose="020E0802020502020306" pitchFamily="34" charset="0"/>
              </a:rPr>
              <a:t>kegiatan </a:t>
            </a:r>
            <a:r>
              <a:rPr lang="id-ID" sz="2000" dirty="0">
                <a:solidFill>
                  <a:srgbClr val="0000FF"/>
                </a:solidFill>
                <a:latin typeface="Berlin Sans FB Demi" panose="020E0802020502020306" pitchFamily="34" charset="0"/>
              </a:rPr>
              <a:t>y</a:t>
            </a:r>
            <a:r>
              <a:rPr lang="en-US" sz="2000" dirty="0" err="1">
                <a:solidFill>
                  <a:srgbClr val="0000FF"/>
                </a:solidFill>
                <a:latin typeface="Berlin Sans FB Demi" panose="020E0802020502020306" pitchFamily="34" charset="0"/>
              </a:rPr>
              <a:t>bs</a:t>
            </a:r>
            <a:endParaRPr lang="id-ID" sz="2000" dirty="0">
              <a:solidFill>
                <a:srgbClr val="0000FF"/>
              </a:solidFill>
              <a:latin typeface="Berlin Sans FB Demi" panose="020E0802020502020306" pitchFamily="34" charset="0"/>
            </a:endParaRPr>
          </a:p>
        </p:txBody>
      </p:sp>
      <p:sp>
        <p:nvSpPr>
          <p:cNvPr id="12" name="Right Arrow 11"/>
          <p:cNvSpPr/>
          <p:nvPr/>
        </p:nvSpPr>
        <p:spPr>
          <a:xfrm>
            <a:off x="76200" y="2233748"/>
            <a:ext cx="2438400" cy="2667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rgbClr val="FF0000"/>
                </a:solidFill>
                <a:latin typeface="Berlin Sans FB Demi" panose="020E0802020502020306" pitchFamily="34" charset="0"/>
              </a:rPr>
              <a:t>Harus</a:t>
            </a:r>
            <a:r>
              <a:rPr lang="en-US" sz="1600" dirty="0" smtClean="0">
                <a:solidFill>
                  <a:srgbClr val="FF0000"/>
                </a:solidFill>
                <a:latin typeface="Berlin Sans FB Demi" panose="020E0802020502020306" pitchFamily="34" charset="0"/>
              </a:rPr>
              <a:t> </a:t>
            </a:r>
            <a:r>
              <a:rPr lang="en-US" sz="1600" dirty="0" err="1" smtClean="0">
                <a:solidFill>
                  <a:srgbClr val="FF0000"/>
                </a:solidFill>
                <a:latin typeface="Berlin Sans FB Demi" panose="020E0802020502020306" pitchFamily="34" charset="0"/>
              </a:rPr>
              <a:t>ada</a:t>
            </a:r>
            <a:r>
              <a:rPr lang="en-US" sz="1600" dirty="0" smtClean="0">
                <a:solidFill>
                  <a:srgbClr val="FF0000"/>
                </a:solidFill>
                <a:latin typeface="Berlin Sans FB Demi" panose="020E0802020502020306" pitchFamily="34" charset="0"/>
              </a:rPr>
              <a:t> </a:t>
            </a:r>
            <a:r>
              <a:rPr lang="en-US" sz="1600" dirty="0" err="1" smtClean="0">
                <a:solidFill>
                  <a:srgbClr val="FF0000"/>
                </a:solidFill>
                <a:latin typeface="Berlin Sans FB Demi" panose="020E0802020502020306" pitchFamily="34" charset="0"/>
              </a:rPr>
              <a:t>surat</a:t>
            </a:r>
            <a:r>
              <a:rPr lang="en-US" sz="1600" dirty="0" smtClean="0">
                <a:solidFill>
                  <a:srgbClr val="FF0000"/>
                </a:solidFill>
                <a:latin typeface="Berlin Sans FB Demi" panose="020E0802020502020306" pitchFamily="34" charset="0"/>
              </a:rPr>
              <a:t> </a:t>
            </a:r>
            <a:r>
              <a:rPr lang="en-US" sz="1600" dirty="0" err="1" smtClean="0">
                <a:solidFill>
                  <a:srgbClr val="FF0000"/>
                </a:solidFill>
                <a:latin typeface="Berlin Sans FB Demi" panose="020E0802020502020306" pitchFamily="34" charset="0"/>
              </a:rPr>
              <a:t>penugasan</a:t>
            </a:r>
            <a:r>
              <a:rPr lang="en-US" sz="1600" dirty="0" smtClean="0">
                <a:solidFill>
                  <a:srgbClr val="FF0000"/>
                </a:solidFill>
                <a:latin typeface="Berlin Sans FB Demi" panose="020E0802020502020306" pitchFamily="34" charset="0"/>
              </a:rPr>
              <a:t> </a:t>
            </a:r>
            <a:r>
              <a:rPr lang="en-US" sz="1600" dirty="0" err="1" smtClean="0">
                <a:solidFill>
                  <a:srgbClr val="FF0000"/>
                </a:solidFill>
                <a:latin typeface="Berlin Sans FB Demi" panose="020E0802020502020306" pitchFamily="34" charset="0"/>
              </a:rPr>
              <a:t>dari</a:t>
            </a:r>
            <a:r>
              <a:rPr lang="en-US" sz="1600" dirty="0" smtClean="0">
                <a:solidFill>
                  <a:srgbClr val="FF0000"/>
                </a:solidFill>
                <a:latin typeface="Berlin Sans FB Demi" panose="020E0802020502020306" pitchFamily="34" charset="0"/>
              </a:rPr>
              <a:t> </a:t>
            </a:r>
            <a:r>
              <a:rPr lang="en-US" sz="1600" dirty="0" err="1" smtClean="0">
                <a:solidFill>
                  <a:srgbClr val="FF0000"/>
                </a:solidFill>
                <a:latin typeface="Berlin Sans FB Demi" panose="020E0802020502020306" pitchFamily="34" charset="0"/>
              </a:rPr>
              <a:t>pimpinan</a:t>
            </a:r>
            <a:r>
              <a:rPr lang="en-US" sz="1600" dirty="0" smtClean="0">
                <a:solidFill>
                  <a:srgbClr val="FF0000"/>
                </a:solidFill>
                <a:latin typeface="Berlin Sans FB Demi" panose="020E0802020502020306" pitchFamily="34" charset="0"/>
              </a:rPr>
              <a:t> unit </a:t>
            </a:r>
            <a:r>
              <a:rPr lang="en-US" sz="1600" dirty="0" err="1" smtClean="0">
                <a:solidFill>
                  <a:srgbClr val="FF0000"/>
                </a:solidFill>
                <a:latin typeface="Berlin Sans FB Demi" panose="020E0802020502020306" pitchFamily="34" charset="0"/>
              </a:rPr>
              <a:t>kerja</a:t>
            </a:r>
            <a:r>
              <a:rPr lang="en-US" sz="1600" dirty="0" smtClean="0">
                <a:solidFill>
                  <a:srgbClr val="FF0000"/>
                </a:solidFill>
                <a:latin typeface="Berlin Sans FB Demi" panose="020E0802020502020306" pitchFamily="34" charset="0"/>
              </a:rPr>
              <a:t> </a:t>
            </a:r>
            <a:endParaRPr lang="en-US" sz="1600" dirty="0">
              <a:solidFill>
                <a:srgbClr val="FF0000"/>
              </a:solidFill>
              <a:latin typeface="Berlin Sans FB Demi" panose="020E0802020502020306" pitchFamily="34" charset="0"/>
            </a:endParaRPr>
          </a:p>
        </p:txBody>
      </p:sp>
    </p:spTree>
    <p:extLst>
      <p:ext uri="{BB962C8B-B14F-4D97-AF65-F5344CB8AC3E}">
        <p14:creationId xmlns="" xmlns:p14="http://schemas.microsoft.com/office/powerpoint/2010/main" val="3649634223"/>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6"/>
                                        </p:tgtEl>
                                        <p:attrNameLst>
                                          <p:attrName>style.visibility</p:attrName>
                                        </p:attrNameLst>
                                      </p:cBhvr>
                                      <p:to>
                                        <p:strVal val="visible"/>
                                      </p:to>
                                    </p:set>
                                    <p:anim calcmode="lin" valueType="num">
                                      <p:cBhvr additive="base">
                                        <p:cTn id="7" dur="500" fill="hold"/>
                                        <p:tgtEl>
                                          <p:spTgt spid="60426"/>
                                        </p:tgtEl>
                                        <p:attrNameLst>
                                          <p:attrName>ppt_x</p:attrName>
                                        </p:attrNameLst>
                                      </p:cBhvr>
                                      <p:tavLst>
                                        <p:tav tm="0">
                                          <p:val>
                                            <p:strVal val="#ppt_x"/>
                                          </p:val>
                                        </p:tav>
                                        <p:tav tm="100000">
                                          <p:val>
                                            <p:strVal val="#ppt_x"/>
                                          </p:val>
                                        </p:tav>
                                      </p:tavLst>
                                    </p:anim>
                                    <p:anim calcmode="lin" valueType="num">
                                      <p:cBhvr additive="base">
                                        <p:cTn id="8" dur="500" fill="hold"/>
                                        <p:tgtEl>
                                          <p:spTgt spid="604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29"/>
                                        </p:tgtEl>
                                        <p:attrNameLst>
                                          <p:attrName>style.visibility</p:attrName>
                                        </p:attrNameLst>
                                      </p:cBhvr>
                                      <p:to>
                                        <p:strVal val="visible"/>
                                      </p:to>
                                    </p:set>
                                    <p:anim calcmode="lin" valueType="num">
                                      <p:cBhvr additive="base">
                                        <p:cTn id="13" dur="500" fill="hold"/>
                                        <p:tgtEl>
                                          <p:spTgt spid="60429"/>
                                        </p:tgtEl>
                                        <p:attrNameLst>
                                          <p:attrName>ppt_x</p:attrName>
                                        </p:attrNameLst>
                                      </p:cBhvr>
                                      <p:tavLst>
                                        <p:tav tm="0">
                                          <p:val>
                                            <p:strVal val="#ppt_x"/>
                                          </p:val>
                                        </p:tav>
                                        <p:tav tm="100000">
                                          <p:val>
                                            <p:strVal val="#ppt_x"/>
                                          </p:val>
                                        </p:tav>
                                      </p:tavLst>
                                    </p:anim>
                                    <p:anim calcmode="lin" valueType="num">
                                      <p:cBhvr additive="base">
                                        <p:cTn id="14" dur="500" fill="hold"/>
                                        <p:tgtEl>
                                          <p:spTgt spid="6042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27"/>
                                        </p:tgtEl>
                                        <p:attrNameLst>
                                          <p:attrName>style.visibility</p:attrName>
                                        </p:attrNameLst>
                                      </p:cBhvr>
                                      <p:to>
                                        <p:strVal val="visible"/>
                                      </p:to>
                                    </p:set>
                                    <p:anim calcmode="lin" valueType="num">
                                      <p:cBhvr additive="base">
                                        <p:cTn id="19" dur="500" fill="hold"/>
                                        <p:tgtEl>
                                          <p:spTgt spid="60427"/>
                                        </p:tgtEl>
                                        <p:attrNameLst>
                                          <p:attrName>ppt_x</p:attrName>
                                        </p:attrNameLst>
                                      </p:cBhvr>
                                      <p:tavLst>
                                        <p:tav tm="0">
                                          <p:val>
                                            <p:strVal val="#ppt_x"/>
                                          </p:val>
                                        </p:tav>
                                        <p:tav tm="100000">
                                          <p:val>
                                            <p:strVal val="#ppt_x"/>
                                          </p:val>
                                        </p:tav>
                                      </p:tavLst>
                                    </p:anim>
                                    <p:anim calcmode="lin" valueType="num">
                                      <p:cBhvr additive="base">
                                        <p:cTn id="20" dur="500" fill="hold"/>
                                        <p:tgtEl>
                                          <p:spTgt spid="6042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30"/>
                                        </p:tgtEl>
                                        <p:attrNameLst>
                                          <p:attrName>style.visibility</p:attrName>
                                        </p:attrNameLst>
                                      </p:cBhvr>
                                      <p:to>
                                        <p:strVal val="visible"/>
                                      </p:to>
                                    </p:set>
                                    <p:anim calcmode="lin" valueType="num">
                                      <p:cBhvr additive="base">
                                        <p:cTn id="25" dur="500" fill="hold"/>
                                        <p:tgtEl>
                                          <p:spTgt spid="60430"/>
                                        </p:tgtEl>
                                        <p:attrNameLst>
                                          <p:attrName>ppt_x</p:attrName>
                                        </p:attrNameLst>
                                      </p:cBhvr>
                                      <p:tavLst>
                                        <p:tav tm="0">
                                          <p:val>
                                            <p:strVal val="#ppt_x"/>
                                          </p:val>
                                        </p:tav>
                                        <p:tav tm="100000">
                                          <p:val>
                                            <p:strVal val="#ppt_x"/>
                                          </p:val>
                                        </p:tav>
                                      </p:tavLst>
                                    </p:anim>
                                    <p:anim calcmode="lin" valueType="num">
                                      <p:cBhvr additive="base">
                                        <p:cTn id="26" dur="500" fill="hold"/>
                                        <p:tgtEl>
                                          <p:spTgt spid="6043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25"/>
                                        </p:tgtEl>
                                        <p:attrNameLst>
                                          <p:attrName>style.visibility</p:attrName>
                                        </p:attrNameLst>
                                      </p:cBhvr>
                                      <p:to>
                                        <p:strVal val="visible"/>
                                      </p:to>
                                    </p:set>
                                    <p:anim calcmode="lin" valueType="num">
                                      <p:cBhvr additive="base">
                                        <p:cTn id="31" dur="500" fill="hold"/>
                                        <p:tgtEl>
                                          <p:spTgt spid="60425"/>
                                        </p:tgtEl>
                                        <p:attrNameLst>
                                          <p:attrName>ppt_x</p:attrName>
                                        </p:attrNameLst>
                                      </p:cBhvr>
                                      <p:tavLst>
                                        <p:tav tm="0">
                                          <p:val>
                                            <p:strVal val="#ppt_x"/>
                                          </p:val>
                                        </p:tav>
                                        <p:tav tm="100000">
                                          <p:val>
                                            <p:strVal val="#ppt_x"/>
                                          </p:val>
                                        </p:tav>
                                      </p:tavLst>
                                    </p:anim>
                                    <p:anim calcmode="lin" valueType="num">
                                      <p:cBhvr additive="base">
                                        <p:cTn id="32" dur="500" fill="hold"/>
                                        <p:tgtEl>
                                          <p:spTgt spid="6042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ppt_x</p:attrName>
                                        </p:attrNameLst>
                                      </p:cBhvr>
                                      <p:tavLst>
                                        <p:tav tm="0">
                                          <p:val>
                                            <p:strVal val="#ppt_x-.2"/>
                                          </p:val>
                                        </p:tav>
                                        <p:tav tm="100000">
                                          <p:val>
                                            <p:strVal val="#ppt_x"/>
                                          </p:val>
                                        </p:tav>
                                      </p:tavLst>
                                    </p:anim>
                                    <p:anim calcmode="lin" valueType="num">
                                      <p:cBhvr>
                                        <p:cTn id="4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425" grpId="0"/>
      <p:bldP spid="60426" grpId="0"/>
      <p:bldP spid="60427" grpId="0"/>
      <p:bldP spid="60429" grpId="0" animBg="1"/>
      <p:bldP spid="60430" grpId="0" animBg="1"/>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228600" y="762000"/>
            <a:ext cx="8647113" cy="657225"/>
          </a:xfrm>
          <a:prstGeom prst="rect">
            <a:avLst/>
          </a:prstGeom>
          <a:noFill/>
          <a:ln w="9525">
            <a:noFill/>
            <a:miter lim="800000"/>
            <a:headEnd/>
            <a:tailEnd/>
          </a:ln>
        </p:spPr>
        <p:txBody>
          <a:bodyPr anchor="b"/>
          <a:lstStyle/>
          <a:p>
            <a:pPr algn="ctr">
              <a:buClr>
                <a:schemeClr val="tx1"/>
              </a:buClr>
              <a:defRPr/>
            </a:pPr>
            <a:r>
              <a:rPr lang="id-ID" sz="2800" b="1" dirty="0">
                <a:solidFill>
                  <a:schemeClr val="accent5">
                    <a:lumMod val="50000"/>
                  </a:schemeClr>
                </a:solidFill>
              </a:rPr>
              <a:t>PENUGASAN</a:t>
            </a:r>
          </a:p>
        </p:txBody>
      </p:sp>
      <p:sp>
        <p:nvSpPr>
          <p:cNvPr id="4" name="Rectangle 3"/>
          <p:cNvSpPr/>
          <p:nvPr/>
        </p:nvSpPr>
        <p:spPr>
          <a:xfrm>
            <a:off x="685800" y="1828800"/>
            <a:ext cx="7848600" cy="1920875"/>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just" defTabSz="663575">
              <a:lnSpc>
                <a:spcPct val="90000"/>
              </a:lnSpc>
              <a:spcBef>
                <a:spcPct val="20000"/>
              </a:spcBef>
              <a:buClr>
                <a:schemeClr val="folHlink"/>
              </a:buClr>
              <a:buSzPct val="60000"/>
              <a:buFont typeface="Wingdings" pitchFamily="2" charset="2"/>
              <a:buNone/>
              <a:defRPr/>
            </a:pPr>
            <a:r>
              <a:rPr lang="en-US" sz="2200" dirty="0"/>
              <a:t>A</a:t>
            </a:r>
            <a:r>
              <a:rPr lang="id-ID" sz="2200" dirty="0"/>
              <a:t>pabila suatu unit kerja tidak terdapat Pejabat Fungsional yang sesuai dengan jenjang jabatannya untuk melaksanakan kegiatan/tugas pokoknya, maka pejabat fungsional yang berada pada satu tingkat di atas atau di bawah jenjang jabatannya dapat melakukan kegiatan tersebut berdasarkan penugasan tertulis dari pimpinan unit kerja ybs</a:t>
            </a:r>
            <a:endParaRPr lang="en-US" sz="2200" dirty="0"/>
          </a:p>
        </p:txBody>
      </p:sp>
      <p:sp>
        <p:nvSpPr>
          <p:cNvPr id="5" name="Rectangle 4"/>
          <p:cNvSpPr/>
          <p:nvPr/>
        </p:nvSpPr>
        <p:spPr>
          <a:xfrm>
            <a:off x="685800" y="4343400"/>
            <a:ext cx="7924800" cy="161607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just" defTabSz="663575">
              <a:lnSpc>
                <a:spcPct val="90000"/>
              </a:lnSpc>
              <a:spcBef>
                <a:spcPct val="20000"/>
              </a:spcBef>
              <a:buClr>
                <a:schemeClr val="folHlink"/>
              </a:buClr>
              <a:buSzPct val="60000"/>
              <a:buFont typeface="Wingdings" pitchFamily="2" charset="2"/>
              <a:buNone/>
              <a:defRPr/>
            </a:pPr>
            <a:r>
              <a:rPr lang="en-US" sz="2200" dirty="0"/>
              <a:t>A</a:t>
            </a:r>
            <a:r>
              <a:rPr lang="id-ID" sz="2200" dirty="0"/>
              <a:t>pabila suatu unit kerja dalam situasi kegawatdaruratan tidak terdapat  pejabat fungsional yang sesuai dengan jabatannya untuk melaksanakan kegiatan/tugas pokok maka pejabat fungsional dapat melakukan pekerjaan dua tingkat di atas atau di bawah jenjang jabatannya </a:t>
            </a:r>
            <a:r>
              <a:rPr lang="en-US" sz="2200" dirty="0"/>
              <a:t>.</a:t>
            </a:r>
          </a:p>
        </p:txBody>
      </p:sp>
    </p:spTree>
    <p:extLst>
      <p:ext uri="{BB962C8B-B14F-4D97-AF65-F5344CB8AC3E}">
        <p14:creationId xmlns="" xmlns:p14="http://schemas.microsoft.com/office/powerpoint/2010/main" val="11357141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mtClean="0"/>
          </a:p>
        </p:txBody>
      </p:sp>
      <p:sp>
        <p:nvSpPr>
          <p:cNvPr id="30723"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3DB588-D3F2-4B53-BA3C-A17D2BBE3251}" type="slidenum">
              <a:rPr lang="en-US"/>
              <a:pPr eaLnBrk="1" hangingPunct="1"/>
              <a:t>85</a:t>
            </a:fld>
            <a:endParaRPr lang="en-US"/>
          </a:p>
        </p:txBody>
      </p:sp>
      <p:sp>
        <p:nvSpPr>
          <p:cNvPr id="4" name="Text Box 4"/>
          <p:cNvSpPr txBox="1">
            <a:spLocks noChangeArrowheads="1"/>
          </p:cNvSpPr>
          <p:nvPr/>
        </p:nvSpPr>
        <p:spPr bwMode="auto">
          <a:xfrm>
            <a:off x="468313" y="1743075"/>
            <a:ext cx="2816225" cy="400050"/>
          </a:xfrm>
          <a:prstGeom prst="rect">
            <a:avLst/>
          </a:prstGeom>
          <a:solidFill>
            <a:srgbClr val="00B050"/>
          </a:solidFill>
          <a:ln>
            <a:solidFill>
              <a:srgbClr val="00B050"/>
            </a:solidFill>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2000" b="1" dirty="0">
                <a:latin typeface="Berlin Sans FB Demi" pitchFamily="34" charset="0"/>
              </a:rPr>
              <a:t>TUGAS POKOK</a:t>
            </a:r>
            <a:endParaRPr lang="id-ID" sz="2000" b="1" dirty="0">
              <a:latin typeface="Berlin Sans FB Demi" pitchFamily="34" charset="0"/>
            </a:endParaRPr>
          </a:p>
        </p:txBody>
      </p:sp>
      <p:sp>
        <p:nvSpPr>
          <p:cNvPr id="6" name="Text Box 4"/>
          <p:cNvSpPr txBox="1">
            <a:spLocks noChangeArrowheads="1"/>
          </p:cNvSpPr>
          <p:nvPr/>
        </p:nvSpPr>
        <p:spPr bwMode="auto">
          <a:xfrm>
            <a:off x="1028700" y="3246438"/>
            <a:ext cx="2247900" cy="70802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sz="2000" b="1" dirty="0">
                <a:latin typeface="Berlin Sans FB Demi" pitchFamily="34" charset="0"/>
              </a:rPr>
              <a:t>PENDIDIKAN DAN LATIHAN </a:t>
            </a:r>
            <a:endParaRPr lang="id-ID" sz="2000" b="1" dirty="0">
              <a:latin typeface="Berlin Sans FB Demi" pitchFamily="34" charset="0"/>
            </a:endParaRPr>
          </a:p>
        </p:txBody>
      </p:sp>
      <p:sp>
        <p:nvSpPr>
          <p:cNvPr id="7" name="Text Box 4"/>
          <p:cNvSpPr txBox="1">
            <a:spLocks noChangeArrowheads="1"/>
          </p:cNvSpPr>
          <p:nvPr/>
        </p:nvSpPr>
        <p:spPr bwMode="auto">
          <a:xfrm>
            <a:off x="539552" y="4869160"/>
            <a:ext cx="2880320" cy="70788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b="1" dirty="0">
                <a:latin typeface="Berlin Sans FB Demi" pitchFamily="34" charset="0"/>
              </a:rPr>
              <a:t>PENGEMBANGAN PROFESI</a:t>
            </a:r>
            <a:endParaRPr lang="id-ID" sz="2000" b="1" dirty="0">
              <a:latin typeface="Berlin Sans FB Demi" pitchFamily="34" charset="0"/>
            </a:endParaRPr>
          </a:p>
        </p:txBody>
      </p:sp>
      <p:sp>
        <p:nvSpPr>
          <p:cNvPr id="8" name="TextBox 7"/>
          <p:cNvSpPr txBox="1"/>
          <p:nvPr/>
        </p:nvSpPr>
        <p:spPr>
          <a:xfrm>
            <a:off x="3962400" y="3124200"/>
            <a:ext cx="3235325" cy="830263"/>
          </a:xfrm>
          <a:prstGeom prst="rect">
            <a:avLst/>
          </a:prstGeom>
          <a:solidFill>
            <a:srgbClr val="0000CC"/>
          </a:solidFill>
        </p:spPr>
        <p:style>
          <a:lnRef idx="1">
            <a:schemeClr val="accent4"/>
          </a:lnRef>
          <a:fillRef idx="3">
            <a:schemeClr val="accent4"/>
          </a:fillRef>
          <a:effectRef idx="2">
            <a:schemeClr val="accent4"/>
          </a:effectRef>
          <a:fontRef idx="minor">
            <a:schemeClr val="lt1"/>
          </a:fontRef>
        </p:style>
        <p:txBody>
          <a:bodyPr wrap="none">
            <a:spAutoFit/>
          </a:bodyPr>
          <a:lstStyle/>
          <a:p>
            <a:pPr>
              <a:defRPr/>
            </a:pPr>
            <a:r>
              <a:rPr lang="en-US" sz="2000" dirty="0">
                <a:latin typeface="Berlin Sans FB Demi" pitchFamily="34" charset="0"/>
              </a:rPr>
              <a:t>X  65%  </a:t>
            </a:r>
            <a:r>
              <a:rPr lang="en-US" sz="2800" dirty="0">
                <a:latin typeface="Berlin Sans FB Demi" pitchFamily="34" charset="0"/>
              </a:rPr>
              <a:t>+ </a:t>
            </a:r>
            <a:r>
              <a:rPr lang="en-US" sz="2000" dirty="0">
                <a:latin typeface="Berlin Sans FB Demi" pitchFamily="34" charset="0"/>
              </a:rPr>
              <a:t> ANGKA KREDIT</a:t>
            </a:r>
          </a:p>
          <a:p>
            <a:pPr>
              <a:defRPr/>
            </a:pPr>
            <a:r>
              <a:rPr lang="en-US" sz="2000" dirty="0">
                <a:latin typeface="Berlin Sans FB Demi" pitchFamily="34" charset="0"/>
              </a:rPr>
              <a:t>  PENDIDIKAN FORMAL</a:t>
            </a:r>
          </a:p>
        </p:txBody>
      </p:sp>
      <p:sp>
        <p:nvSpPr>
          <p:cNvPr id="10" name="Right Brace 9"/>
          <p:cNvSpPr/>
          <p:nvPr/>
        </p:nvSpPr>
        <p:spPr>
          <a:xfrm>
            <a:off x="3635375" y="1916113"/>
            <a:ext cx="144463" cy="3457575"/>
          </a:xfrm>
          <a:prstGeom prst="rightBrace">
            <a:avLst/>
          </a:prstGeom>
          <a:ln w="76200">
            <a:solidFill>
              <a:srgbClr val="FF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ffectLst>
                <a:outerShdw blurRad="38100" dist="38100" dir="2700000" algn="tl">
                  <a:srgbClr val="000000">
                    <a:alpha val="43137"/>
                  </a:srgbClr>
                </a:outerShdw>
              </a:effectLst>
            </a:endParaRPr>
          </a:p>
        </p:txBody>
      </p:sp>
      <p:pic>
        <p:nvPicPr>
          <p:cNvPr id="30731" name="Picture 11" descr="b.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071938" y="4143375"/>
            <a:ext cx="1571625"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lide Number Placeholder 5"/>
          <p:cNvSpPr txBox="1">
            <a:spLocks/>
          </p:cNvSpPr>
          <p:nvPr/>
        </p:nvSpPr>
        <p:spPr bwMode="auto">
          <a:xfrm>
            <a:off x="8647113" y="6408738"/>
            <a:ext cx="366712"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E4774E5-6DA3-4FFA-A7C0-1B9B4F98F21F}" type="slidenum">
              <a:rPr lang="en-US" sz="1000"/>
              <a:pPr algn="r" eaLnBrk="1" hangingPunct="1"/>
              <a:t>85</a:t>
            </a:fld>
            <a:endParaRPr lang="en-US" sz="1000"/>
          </a:p>
        </p:txBody>
      </p:sp>
      <p:sp>
        <p:nvSpPr>
          <p:cNvPr id="12" name="Folded Corner 11"/>
          <p:cNvSpPr/>
          <p:nvPr/>
        </p:nvSpPr>
        <p:spPr>
          <a:xfrm>
            <a:off x="5643563" y="4192588"/>
            <a:ext cx="3214687" cy="2214562"/>
          </a:xfrm>
          <a:prstGeom prst="foldedCorner">
            <a:avLst/>
          </a:prstGeom>
          <a:solidFill>
            <a:srgbClr val="FF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id-ID" sz="1600" dirty="0">
              <a:latin typeface="Berlin Sans FB" pitchFamily="34" charset="0"/>
            </a:endParaRPr>
          </a:p>
        </p:txBody>
      </p:sp>
      <p:sp>
        <p:nvSpPr>
          <p:cNvPr id="13" name="Rectangle 12"/>
          <p:cNvSpPr>
            <a:spLocks noChangeArrowheads="1"/>
          </p:cNvSpPr>
          <p:nvPr/>
        </p:nvSpPr>
        <p:spPr bwMode="auto">
          <a:xfrm>
            <a:off x="5643563" y="4335463"/>
            <a:ext cx="3000375"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AutoNum type="arabicPeriod"/>
            </a:pPr>
            <a:r>
              <a:rPr lang="sv-SE" sz="1200">
                <a:latin typeface="Berlin Sans FB" panose="020E0602020502020306" pitchFamily="34" charset="0"/>
              </a:rPr>
              <a:t>berijazah paling </a:t>
            </a:r>
            <a:r>
              <a:rPr lang="sv-SE" sz="1200">
                <a:solidFill>
                  <a:srgbClr val="DE0000"/>
                </a:solidFill>
                <a:latin typeface="Berlin Sans FB" panose="020E0602020502020306" pitchFamily="34" charset="0"/>
              </a:rPr>
              <a:t>rendah sarjana atau diploma IV</a:t>
            </a:r>
            <a:r>
              <a:rPr lang="sv-SE" sz="1200">
                <a:latin typeface="Berlin Sans FB" panose="020E0602020502020306" pitchFamily="34" charset="0"/>
              </a:rPr>
              <a:t> sesuai dengan kualifikasi pendidikan yang dibutuhkan; </a:t>
            </a:r>
            <a:endParaRPr lang="id-ID" sz="1200">
              <a:latin typeface="Berlin Sans FB" panose="020E0602020502020306" pitchFamily="34" charset="0"/>
            </a:endParaRPr>
          </a:p>
          <a:p>
            <a:pPr algn="just" eaLnBrk="1" hangingPunct="1">
              <a:buFontTx/>
              <a:buAutoNum type="arabicPeriod"/>
            </a:pPr>
            <a:r>
              <a:rPr lang="id-ID" sz="1200">
                <a:latin typeface="Berlin Sans FB" panose="020E0602020502020306" pitchFamily="34" charset="0"/>
              </a:rPr>
              <a:t>Telah lulus diklat fungsional ahli kelompok dr jabfung terampil ke jabfung ahli ; </a:t>
            </a:r>
          </a:p>
          <a:p>
            <a:pPr algn="just" eaLnBrk="1" hangingPunct="1">
              <a:buFontTx/>
              <a:buAutoNum type="arabicPeriod"/>
            </a:pPr>
            <a:r>
              <a:rPr lang="id-ID" sz="1200">
                <a:latin typeface="Berlin Sans FB" panose="020E0602020502020306" pitchFamily="34" charset="0"/>
              </a:rPr>
              <a:t>Memenuhi jmlh angka kredit kumulatif yg ditentukan</a:t>
            </a:r>
          </a:p>
          <a:p>
            <a:pPr algn="just" eaLnBrk="1" hangingPunct="1">
              <a:buFontTx/>
              <a:buAutoNum type="arabicPeriod"/>
            </a:pPr>
            <a:r>
              <a:rPr lang="id-ID" sz="1200">
                <a:solidFill>
                  <a:srgbClr val="DE0000"/>
                </a:solidFill>
                <a:latin typeface="Berlin Sans FB" panose="020E0602020502020306" pitchFamily="34" charset="0"/>
              </a:rPr>
              <a:t>Tersedia formasi untuk jabfung ahli</a:t>
            </a:r>
          </a:p>
          <a:p>
            <a:pPr algn="just" eaLnBrk="1" hangingPunct="1"/>
            <a:endParaRPr lang="id-ID" sz="1200">
              <a:latin typeface="Berlin Sans FB" panose="020E0602020502020306" pitchFamily="34" charset="0"/>
            </a:endParaRPr>
          </a:p>
          <a:p>
            <a:pPr algn="just" eaLnBrk="1" hangingPunct="1">
              <a:buFontTx/>
              <a:buAutoNum type="arabicPeriod"/>
            </a:pPr>
            <a:endParaRPr lang="sv-SE" sz="1200">
              <a:latin typeface="Berlin Sans FB" panose="020E0602020502020306" pitchFamily="34" charset="0"/>
            </a:endParaRPr>
          </a:p>
        </p:txBody>
      </p:sp>
      <p:sp>
        <p:nvSpPr>
          <p:cNvPr id="14" name="TextBox 13"/>
          <p:cNvSpPr txBox="1"/>
          <p:nvPr/>
        </p:nvSpPr>
        <p:spPr>
          <a:xfrm>
            <a:off x="357188" y="500063"/>
            <a:ext cx="7967246" cy="523220"/>
          </a:xfrm>
          <a:prstGeom prst="rect">
            <a:avLst/>
          </a:prstGeom>
          <a:noFill/>
        </p:spPr>
        <p:txBody>
          <a:bodyPr wrap="none">
            <a:spAutoFit/>
          </a:bodyPr>
          <a:lstStyle/>
          <a:p>
            <a:pPr>
              <a:defRPr/>
            </a:pPr>
            <a:r>
              <a:rPr lang="en-US" sz="2800" b="1" dirty="0" smtClean="0">
                <a:solidFill>
                  <a:srgbClr val="FF0000"/>
                </a:solidFill>
                <a:effectLst>
                  <a:outerShdw blurRad="38100" dist="38100" dir="2700000" algn="tl">
                    <a:srgbClr val="000000">
                      <a:alpha val="43137"/>
                    </a:srgbClr>
                  </a:outerShdw>
                </a:effectLst>
                <a:latin typeface="Rockwell" pitchFamily="18" charset="0"/>
              </a:rPr>
              <a:t>AK ALIH KELOMPOK : TERAMPIL </a:t>
            </a:r>
            <a:r>
              <a:rPr lang="en-US" sz="2800" b="1" dirty="0">
                <a:solidFill>
                  <a:srgbClr val="FF0000"/>
                </a:solidFill>
                <a:effectLst>
                  <a:outerShdw blurRad="38100" dist="38100" dir="2700000" algn="tl">
                    <a:srgbClr val="000000">
                      <a:alpha val="43137"/>
                    </a:srgbClr>
                  </a:outerShdw>
                </a:effectLst>
                <a:latin typeface="Rockwell" pitchFamily="18" charset="0"/>
              </a:rPr>
              <a:t>KE AHLI </a:t>
            </a:r>
          </a:p>
        </p:txBody>
      </p:sp>
    </p:spTree>
    <p:extLst>
      <p:ext uri="{BB962C8B-B14F-4D97-AF65-F5344CB8AC3E}">
        <p14:creationId xmlns="" xmlns:p14="http://schemas.microsoft.com/office/powerpoint/2010/main" val="4146815560"/>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4)">
                                      <p:cBhvr>
                                        <p:cTn id="34" dur="20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57"/>
          <p:cNvGraphicFramePr>
            <a:graphicFrameLocks noGrp="1"/>
          </p:cNvGraphicFramePr>
          <p:nvPr>
            <p:extLst>
              <p:ext uri="{D42A27DB-BD31-4B8C-83A1-F6EECF244321}">
                <p14:modId xmlns="" xmlns:p14="http://schemas.microsoft.com/office/powerpoint/2010/main" val="3748933042"/>
              </p:ext>
            </p:extLst>
          </p:nvPr>
        </p:nvGraphicFramePr>
        <p:xfrm>
          <a:off x="117567" y="1474149"/>
          <a:ext cx="8936799" cy="4679969"/>
        </p:xfrm>
        <a:graphic>
          <a:graphicData uri="http://schemas.openxmlformats.org/drawingml/2006/table">
            <a:tbl>
              <a:tblPr/>
              <a:tblGrid>
                <a:gridCol w="393689"/>
                <a:gridCol w="531552"/>
                <a:gridCol w="3740004"/>
                <a:gridCol w="888274"/>
                <a:gridCol w="849086"/>
                <a:gridCol w="1084217"/>
                <a:gridCol w="1449977"/>
              </a:tblGrid>
              <a:tr h="303041">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PENETAPAN ANGKA KREDIT</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Book Antiqua" pitchFamily="18" charset="0"/>
                        <a:cs typeface="Arial"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LAMA</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BARU</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JUMLAH</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AK 65%</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272118">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I.</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UNSUR UTAMA</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Book Antiqua" pitchFamily="18"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25</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75</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100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100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273664">
                <a:tc vMerge="1">
                  <a:txBody>
                    <a:bodyPr/>
                    <a:lstStyle/>
                    <a:p>
                      <a:endParaRPr lang="en-US"/>
                    </a:p>
                  </a:txBody>
                  <a:tcPr/>
                </a:tc>
                <a:tc>
                  <a:txBody>
                    <a:bodyPr/>
                    <a:lstStyle/>
                    <a:p>
                      <a:pPr algn="ctr"/>
                      <a:r>
                        <a:rPr lang="en-US" sz="1600" b="1" dirty="0" smtClean="0">
                          <a:solidFill>
                            <a:schemeClr val="tx1"/>
                          </a:solidFill>
                          <a:latin typeface="Arial" pitchFamily="34" charset="0"/>
                          <a:cs typeface="Arial" pitchFamily="34" charset="0"/>
                        </a:rPr>
                        <a:t>A</a:t>
                      </a:r>
                      <a:endParaRPr lang="en-US" sz="1600" b="1" dirty="0">
                        <a:solidFill>
                          <a:schemeClr val="tx1"/>
                        </a:solidFill>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 PENDIDIKAN</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3664">
                <a:tc vMerge="1">
                  <a:txBody>
                    <a:bodyPr/>
                    <a:lstStyle/>
                    <a:p>
                      <a:endParaRPr lang="en-US"/>
                    </a:p>
                  </a:txBody>
                  <a:tcPr/>
                </a:tc>
                <a:tc rowSpan="3">
                  <a:txBody>
                    <a:bodyPr/>
                    <a:lstStyle/>
                    <a:p>
                      <a:pPr algn="ctr"/>
                      <a:endParaRPr lang="en-US" sz="1600" b="1" dirty="0">
                        <a:solidFill>
                          <a:schemeClr val="tx1"/>
                        </a:solidFill>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1. </a:t>
                      </a:r>
                      <a:r>
                        <a:rPr kumimoji="0" lang="en-US" sz="1600" b="1" i="0" u="none" strike="noStrike" cap="none" normalizeH="0" baseline="0" dirty="0" err="1" smtClean="0">
                          <a:ln>
                            <a:noFill/>
                          </a:ln>
                          <a:solidFill>
                            <a:schemeClr val="tx1"/>
                          </a:solidFill>
                          <a:effectLst/>
                          <a:latin typeface="Arial" pitchFamily="34" charset="0"/>
                          <a:cs typeface="Arial" pitchFamily="34" charset="0"/>
                        </a:rPr>
                        <a:t>Pendidikan</a:t>
                      </a:r>
                      <a:r>
                        <a:rPr kumimoji="0" lang="en-US" sz="1600" b="1" i="0" u="none" strike="noStrike" cap="none" normalizeH="0" baseline="0" dirty="0" smtClean="0">
                          <a:ln>
                            <a:noFill/>
                          </a:ln>
                          <a:solidFill>
                            <a:schemeClr val="tx1"/>
                          </a:solidFill>
                          <a:effectLst/>
                          <a:latin typeface="Arial" pitchFamily="34" charset="0"/>
                          <a:cs typeface="Arial" pitchFamily="34" charset="0"/>
                        </a:rPr>
                        <a:t> &amp; </a:t>
                      </a:r>
                      <a:r>
                        <a:rPr kumimoji="0" lang="en-US" sz="1600" b="1" i="0" u="none" strike="noStrike" cap="none" normalizeH="0" baseline="0" dirty="0" err="1" smtClean="0">
                          <a:ln>
                            <a:noFill/>
                          </a:ln>
                          <a:solidFill>
                            <a:schemeClr val="tx1"/>
                          </a:solidFill>
                          <a:effectLst/>
                          <a:latin typeface="Arial" pitchFamily="34" charset="0"/>
                          <a:cs typeface="Arial" pitchFamily="34" charset="0"/>
                        </a:rPr>
                        <a:t>Memperoleh</a:t>
                      </a: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ijazah</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17952">
                <a:tc vMerge="1">
                  <a:txBody>
                    <a:bodyPr/>
                    <a:lstStyle/>
                    <a:p>
                      <a:endParaRPr lang="en-US"/>
                    </a:p>
                  </a:txBody>
                  <a:tcPr/>
                </a:tc>
                <a:tc vMerge="1">
                  <a:txBody>
                    <a:bodyPr/>
                    <a:lstStyle/>
                    <a:p>
                      <a:pPr algn="ctr"/>
                      <a:endParaRPr lang="en-US" sz="1200" b="1" dirty="0"/>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2.  </a:t>
                      </a:r>
                      <a:r>
                        <a:rPr kumimoji="0" lang="en-US" sz="1600" b="1" i="0" u="none" strike="noStrike" cap="none" normalizeH="0" baseline="0" dirty="0" err="1" smtClean="0">
                          <a:ln>
                            <a:noFill/>
                          </a:ln>
                          <a:solidFill>
                            <a:schemeClr val="tx1"/>
                          </a:solidFill>
                          <a:effectLst/>
                          <a:latin typeface="Arial" pitchFamily="34" charset="0"/>
                          <a:cs typeface="Arial" pitchFamily="34" charset="0"/>
                        </a:rPr>
                        <a:t>Diklat</a:t>
                      </a: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Fungsional</a:t>
                      </a: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id-ID" sz="1600" b="1" i="0" u="none" strike="noStrike" cap="none" normalizeH="0" baseline="0" dirty="0" smtClean="0">
                          <a:ln>
                            <a:noFill/>
                          </a:ln>
                          <a:solidFill>
                            <a:schemeClr val="tx1"/>
                          </a:solidFill>
                          <a:effectLst/>
                          <a:latin typeface="Arial" pitchFamily="34" charset="0"/>
                          <a:cs typeface="Arial" pitchFamily="34" charset="0"/>
                        </a:rPr>
                        <a:t>Bid ......... </a:t>
                      </a:r>
                      <a:r>
                        <a:rPr kumimoji="0" lang="en-US" sz="1600" b="1" i="0" u="none" strike="noStrike" cap="none" normalizeH="0" baseline="0" dirty="0" smtClean="0">
                          <a:ln>
                            <a:noFill/>
                          </a:ln>
                          <a:solidFill>
                            <a:schemeClr val="tx1"/>
                          </a:solidFill>
                          <a:effectLst/>
                          <a:latin typeface="Arial" pitchFamily="34" charset="0"/>
                          <a:cs typeface="Arial" pitchFamily="34" charset="0"/>
                        </a:rPr>
                        <a:t>&amp; </a:t>
                      </a:r>
                      <a:r>
                        <a:rPr kumimoji="0" lang="en-US" sz="1600" b="1" i="0" u="none" strike="noStrike" cap="none" normalizeH="0" baseline="0" dirty="0" err="1" smtClean="0">
                          <a:ln>
                            <a:noFill/>
                          </a:ln>
                          <a:solidFill>
                            <a:schemeClr val="tx1"/>
                          </a:solidFill>
                          <a:effectLst/>
                          <a:latin typeface="Arial" pitchFamily="34" charset="0"/>
                          <a:cs typeface="Arial" pitchFamily="34" charset="0"/>
                        </a:rPr>
                        <a:t>Memperoleh</a:t>
                      </a:r>
                      <a:r>
                        <a:rPr kumimoji="0" lang="en-US" sz="1600" b="1" i="0" u="none" strike="noStrike" cap="none" normalizeH="0" baseline="0" dirty="0" smtClean="0">
                          <a:ln>
                            <a:noFill/>
                          </a:ln>
                          <a:solidFill>
                            <a:schemeClr val="tx1"/>
                          </a:solidFill>
                          <a:effectLst/>
                          <a:latin typeface="Arial" pitchFamily="34" charset="0"/>
                          <a:cs typeface="Arial" pitchFamily="34" charset="0"/>
                        </a:rPr>
                        <a:t> STTPP</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6</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65%x6</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17952">
                <a:tc vMerge="1">
                  <a:txBody>
                    <a:bodyPr/>
                    <a:lstStyle/>
                    <a:p>
                      <a:endParaRPr lang="en-US"/>
                    </a:p>
                  </a:txBody>
                  <a:tcPr/>
                </a:tc>
                <a:tc vMerge="1">
                  <a:txBody>
                    <a:bodyPr/>
                    <a:lstStyle/>
                    <a:p>
                      <a:pPr algn="ctr"/>
                      <a:endParaRPr lang="en-US" sz="1200" b="1" dirty="0"/>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3. </a:t>
                      </a:r>
                      <a:r>
                        <a:rPr kumimoji="0" lang="en-US" sz="1600" b="1" i="0" u="none" strike="noStrike" cap="none" normalizeH="0" baseline="0" dirty="0" err="1" smtClean="0">
                          <a:ln>
                            <a:noFill/>
                          </a:ln>
                          <a:solidFill>
                            <a:schemeClr val="tx1"/>
                          </a:solidFill>
                          <a:effectLst/>
                          <a:latin typeface="Arial" pitchFamily="34" charset="0"/>
                          <a:cs typeface="Arial" pitchFamily="34" charset="0"/>
                        </a:rPr>
                        <a:t>Diklat</a:t>
                      </a: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id-ID" sz="1600" b="1" i="0" u="none" strike="noStrike" cap="none" normalizeH="0" baseline="0" dirty="0" smtClean="0">
                          <a:ln>
                            <a:noFill/>
                          </a:ln>
                          <a:solidFill>
                            <a:schemeClr val="tx1"/>
                          </a:solidFill>
                          <a:effectLst/>
                          <a:latin typeface="Arial" pitchFamily="34" charset="0"/>
                          <a:cs typeface="Arial" pitchFamily="34" charset="0"/>
                        </a:rPr>
                        <a:t>Prajabatan</a:t>
                      </a:r>
                      <a:r>
                        <a:rPr kumimoji="0" lang="en-US" sz="1600" b="1" i="0" u="none" strike="noStrike" cap="none" normalizeH="0" baseline="0" dirty="0" smtClean="0">
                          <a:ln>
                            <a:noFill/>
                          </a:ln>
                          <a:solidFill>
                            <a:schemeClr val="tx1"/>
                          </a:solidFill>
                          <a:effectLst/>
                          <a:latin typeface="Arial" pitchFamily="34" charset="0"/>
                          <a:cs typeface="Arial" pitchFamily="34" charset="0"/>
                        </a:rPr>
                        <a:t> &amp; </a:t>
                      </a:r>
                      <a:r>
                        <a:rPr kumimoji="0" lang="en-US" sz="1600" b="1" i="0" u="none" strike="noStrike" cap="none" normalizeH="0" baseline="0" dirty="0" err="1" smtClean="0">
                          <a:ln>
                            <a:noFill/>
                          </a:ln>
                          <a:solidFill>
                            <a:schemeClr val="tx1"/>
                          </a:solidFill>
                          <a:effectLst/>
                          <a:latin typeface="Arial" pitchFamily="34" charset="0"/>
                          <a:cs typeface="Arial" pitchFamily="34" charset="0"/>
                        </a:rPr>
                        <a:t>memperoleh</a:t>
                      </a:r>
                      <a:r>
                        <a:rPr kumimoji="0" lang="en-US" sz="1600" b="1" i="0" u="none" strike="noStrike" cap="none" normalizeH="0" baseline="0" dirty="0" smtClean="0">
                          <a:ln>
                            <a:noFill/>
                          </a:ln>
                          <a:solidFill>
                            <a:schemeClr val="tx1"/>
                          </a:solidFill>
                          <a:effectLst/>
                          <a:latin typeface="Arial" pitchFamily="34" charset="0"/>
                          <a:cs typeface="Arial" pitchFamily="34" charset="0"/>
                        </a:rPr>
                        <a:t> STTPP</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a:t>
                      </a:r>
                      <a:r>
                        <a:rPr kumimoji="0" lang="id-ID" sz="1600" b="1" i="0" u="none" strike="noStrike" cap="none" normalizeH="0" baseline="0" dirty="0" smtClean="0">
                          <a:ln>
                            <a:noFill/>
                          </a:ln>
                          <a:solidFill>
                            <a:schemeClr val="tx1"/>
                          </a:solidFill>
                          <a:effectLst/>
                          <a:latin typeface="Arial" pitchFamily="34" charset="0"/>
                          <a:cs typeface="Arial" pitchFamily="34" charset="0"/>
                        </a:rPr>
                        <a:t>,5</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Arial" pitchFamily="34" charset="0"/>
                          <a:cs typeface="Arial" pitchFamily="34" charset="0"/>
                        </a:rPr>
                        <a: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Arial" pitchFamily="34" charset="0"/>
                          <a:cs typeface="Arial" pitchFamily="34" charset="0"/>
                        </a:rPr>
                        <a:t>1,5</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65%x</a:t>
                      </a:r>
                      <a:r>
                        <a:rPr kumimoji="0" lang="id-ID" sz="1600" b="1" i="0" u="none" strike="noStrike" cap="none" normalizeH="0" baseline="0" dirty="0" smtClean="0">
                          <a:ln>
                            <a:noFill/>
                          </a:ln>
                          <a:solidFill>
                            <a:schemeClr val="tx1"/>
                          </a:solidFill>
                          <a:effectLst/>
                          <a:latin typeface="Arial" pitchFamily="34" charset="0"/>
                          <a:cs typeface="Arial" pitchFamily="34" charset="0"/>
                        </a:rPr>
                        <a:t>1,5</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17952">
                <a:tc vMerge="1">
                  <a:txBody>
                    <a:bodyPr/>
                    <a:lstStyle/>
                    <a:p>
                      <a:endParaRPr lang="en-US"/>
                    </a:p>
                  </a:txBody>
                  <a:tcPr/>
                </a:tc>
                <a:tc>
                  <a:txBody>
                    <a:bodyPr/>
                    <a:lstStyle/>
                    <a:p>
                      <a:pPr algn="ctr"/>
                      <a:r>
                        <a:rPr lang="en-US" sz="1600" b="1" dirty="0" smtClean="0">
                          <a:solidFill>
                            <a:schemeClr val="tx1"/>
                          </a:solidFill>
                          <a:latin typeface="Arial" pitchFamily="34" charset="0"/>
                          <a:cs typeface="Arial" pitchFamily="34" charset="0"/>
                        </a:rPr>
                        <a:t>B</a:t>
                      </a:r>
                      <a:endParaRPr lang="en-US" sz="1600" b="1" dirty="0">
                        <a:solidFill>
                          <a:schemeClr val="tx1"/>
                        </a:solidFill>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Arial" pitchFamily="34" charset="0"/>
                          <a:cs typeface="Arial" pitchFamily="34" charset="0"/>
                        </a:rPr>
                        <a:t>TUGAS POKOK</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150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15</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165</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65%x165</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17952">
                <a:tc vMerge="1">
                  <a:txBody>
                    <a:bodyPr/>
                    <a:lstStyle/>
                    <a:p>
                      <a:endParaRPr lang="en-US"/>
                    </a:p>
                  </a:txBody>
                  <a:tcPr/>
                </a:tc>
                <a:tc>
                  <a:txBody>
                    <a:bodyPr/>
                    <a:lstStyle/>
                    <a:p>
                      <a:pPr algn="ctr"/>
                      <a:r>
                        <a:rPr lang="en-US" sz="1600" b="1" dirty="0" smtClean="0">
                          <a:solidFill>
                            <a:schemeClr val="tx1"/>
                          </a:solidFill>
                          <a:latin typeface="Arial" pitchFamily="34" charset="0"/>
                          <a:cs typeface="Arial" pitchFamily="34" charset="0"/>
                        </a:rPr>
                        <a:t>C</a:t>
                      </a:r>
                      <a:endParaRPr lang="en-US" sz="1600" b="1" dirty="0">
                        <a:solidFill>
                          <a:schemeClr val="tx1"/>
                        </a:solidFill>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PENGEMBANGAN PROFESI</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6</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4</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65%x10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1640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II. </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UNSUR PENUNJANG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cap="none" normalizeH="0" baseline="0" dirty="0" err="1" smtClean="0">
                          <a:ln>
                            <a:noFill/>
                          </a:ln>
                          <a:solidFill>
                            <a:schemeClr val="tx1"/>
                          </a:solidFill>
                          <a:effectLst/>
                          <a:latin typeface="Arial" pitchFamily="34" charset="0"/>
                          <a:cs typeface="Arial" pitchFamily="34" charset="0"/>
                        </a:rPr>
                        <a:t>Kegiatan</a:t>
                      </a: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Penunjang</a:t>
                      </a: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Tugas</a:t>
                      </a: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id-ID" sz="1600" b="1" i="0" u="none" strike="noStrike" cap="none" normalizeH="0" baseline="0" dirty="0" smtClean="0">
                          <a:ln>
                            <a:noFill/>
                          </a:ln>
                          <a:solidFill>
                            <a:schemeClr val="tx1"/>
                          </a:solidFill>
                          <a:effectLst/>
                          <a:latin typeface="Arial" pitchFamily="34" charset="0"/>
                          <a:cs typeface="Arial" pitchFamily="34" charset="0"/>
                        </a:rPr>
                        <a:t>POPT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Book Antiqua" pitchFamily="18"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5</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15</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0</a:t>
                      </a:r>
                      <a:endParaRPr kumimoji="0" lang="id-ID"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Arial" pitchFamily="34" charset="0"/>
                          <a:cs typeface="Arial" pitchFamily="34" charset="0"/>
                        </a:rPr>
                        <a:t>(nihil)</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504655">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JUMLAH</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Book Antiqua" pitchFamily="18"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bl>
          </a:graphicData>
        </a:graphic>
      </p:graphicFrame>
      <p:sp>
        <p:nvSpPr>
          <p:cNvPr id="3" name="TextBox 7"/>
          <p:cNvSpPr txBox="1">
            <a:spLocks noChangeArrowheads="1"/>
          </p:cNvSpPr>
          <p:nvPr/>
        </p:nvSpPr>
        <p:spPr bwMode="auto">
          <a:xfrm>
            <a:off x="0" y="195407"/>
            <a:ext cx="9144000" cy="954107"/>
          </a:xfrm>
          <a:prstGeom prst="rect">
            <a:avLst/>
          </a:prstGeom>
          <a:solidFill>
            <a:schemeClr val="accent3">
              <a:lumMod val="75000"/>
            </a:schemeClr>
          </a:solidFill>
          <a:ln w="9525">
            <a:noFill/>
            <a:miter lim="800000"/>
            <a:headEnd/>
            <a:tailEnd/>
          </a:ln>
        </p:spPr>
        <p:txBody>
          <a:bodyPr wrap="square">
            <a:spAutoFit/>
          </a:bodyPr>
          <a:lstStyle/>
          <a:p>
            <a:pPr algn="ctr"/>
            <a:r>
              <a:rPr lang="en-US" sz="2800" b="1" dirty="0" smtClean="0">
                <a:solidFill>
                  <a:schemeClr val="bg1"/>
                </a:solidFill>
              </a:rPr>
              <a:t>AK </a:t>
            </a:r>
            <a:r>
              <a:rPr lang="en-US" sz="2800" b="1" dirty="0" err="1" smtClean="0">
                <a:solidFill>
                  <a:schemeClr val="bg1"/>
                </a:solidFill>
              </a:rPr>
              <a:t>Konversi</a:t>
            </a:r>
            <a:r>
              <a:rPr lang="en-US" sz="2800" b="1" dirty="0" smtClean="0">
                <a:solidFill>
                  <a:schemeClr val="bg1"/>
                </a:solidFill>
              </a:rPr>
              <a:t> 65%</a:t>
            </a:r>
            <a:r>
              <a:rPr lang="id-ID" sz="2800" b="1" dirty="0" smtClean="0">
                <a:solidFill>
                  <a:schemeClr val="bg1"/>
                </a:solidFill>
              </a:rPr>
              <a:t> </a:t>
            </a:r>
          </a:p>
          <a:p>
            <a:pPr algn="ctr"/>
            <a:r>
              <a:rPr lang="id-ID" sz="2800" b="1" dirty="0" smtClean="0">
                <a:solidFill>
                  <a:schemeClr val="bg1"/>
                </a:solidFill>
              </a:rPr>
              <a:t>(Alih Kelompok Terampil ke Ahli)</a:t>
            </a:r>
            <a:endParaRPr lang="en-SG" sz="1400" dirty="0">
              <a:solidFill>
                <a:schemeClr val="bg1"/>
              </a:solidFill>
            </a:endParaRPr>
          </a:p>
        </p:txBody>
      </p:sp>
    </p:spTree>
    <p:extLst>
      <p:ext uri="{BB962C8B-B14F-4D97-AF65-F5344CB8AC3E}">
        <p14:creationId xmlns="" xmlns:p14="http://schemas.microsoft.com/office/powerpoint/2010/main" val="117004174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045032788"/>
              </p:ext>
            </p:extLst>
          </p:nvPr>
        </p:nvGraphicFramePr>
        <p:xfrm>
          <a:off x="152400" y="709411"/>
          <a:ext cx="8839199" cy="5681135"/>
        </p:xfrm>
        <a:graphic>
          <a:graphicData uri="http://schemas.openxmlformats.org/drawingml/2006/table">
            <a:tbl>
              <a:tblPr firstRow="1" bandRow="1">
                <a:tableStyleId>{5C22544A-7EE6-4342-B048-85BDC9FD1C3A}</a:tableStyleId>
              </a:tblPr>
              <a:tblGrid>
                <a:gridCol w="1744011"/>
                <a:gridCol w="746990"/>
                <a:gridCol w="746990"/>
                <a:gridCol w="921490"/>
                <a:gridCol w="837888"/>
                <a:gridCol w="920303"/>
                <a:gridCol w="898475"/>
                <a:gridCol w="976646"/>
                <a:gridCol w="1046406"/>
              </a:tblGrid>
              <a:tr h="491065">
                <a:tc>
                  <a:txBody>
                    <a:bodyPr/>
                    <a:lstStyle/>
                    <a:p>
                      <a:pPr algn="ctr"/>
                      <a:r>
                        <a:rPr lang="id-ID" sz="2400" b="1" dirty="0" smtClean="0">
                          <a:solidFill>
                            <a:schemeClr val="tx1"/>
                          </a:solidFill>
                        </a:rPr>
                        <a:t>P/GR</a:t>
                      </a:r>
                      <a:endParaRPr lang="en-SG" sz="2400" b="1" dirty="0">
                        <a:solidFill>
                          <a:schemeClr val="tx1"/>
                        </a:solidFill>
                      </a:endParaRPr>
                    </a:p>
                  </a:txBody>
                  <a:tcPr>
                    <a:solidFill>
                      <a:srgbClr val="FFC000"/>
                    </a:solidFill>
                  </a:tcPr>
                </a:tc>
                <a:tc>
                  <a:txBody>
                    <a:bodyPr/>
                    <a:lstStyle/>
                    <a:p>
                      <a:pPr algn="ctr"/>
                      <a:r>
                        <a:rPr lang="id-ID" sz="2000" dirty="0" smtClean="0">
                          <a:solidFill>
                            <a:srgbClr val="C00000"/>
                          </a:solidFill>
                        </a:rPr>
                        <a:t>III/b</a:t>
                      </a:r>
                      <a:endParaRPr lang="en-SG" sz="2000" dirty="0">
                        <a:solidFill>
                          <a:srgbClr val="C00000"/>
                        </a:solidFill>
                      </a:endParaRPr>
                    </a:p>
                  </a:txBody>
                  <a:tcPr>
                    <a:solidFill>
                      <a:schemeClr val="accent6">
                        <a:lumMod val="20000"/>
                        <a:lumOff val="80000"/>
                      </a:schemeClr>
                    </a:solidFill>
                  </a:tcPr>
                </a:tc>
                <a:tc>
                  <a:txBody>
                    <a:bodyPr/>
                    <a:lstStyle/>
                    <a:p>
                      <a:pPr algn="ctr"/>
                      <a:r>
                        <a:rPr lang="en-US" sz="2000" dirty="0" smtClean="0">
                          <a:solidFill>
                            <a:srgbClr val="C00000"/>
                          </a:solidFill>
                        </a:rPr>
                        <a:t>III</a:t>
                      </a:r>
                      <a:r>
                        <a:rPr lang="id-ID" sz="2000" dirty="0" smtClean="0">
                          <a:solidFill>
                            <a:srgbClr val="C00000"/>
                          </a:solidFill>
                        </a:rPr>
                        <a:t>/c</a:t>
                      </a:r>
                      <a:r>
                        <a:rPr lang="en-US" sz="2000" dirty="0" smtClean="0">
                          <a:solidFill>
                            <a:srgbClr val="C00000"/>
                          </a:solidFill>
                        </a:rPr>
                        <a:t> </a:t>
                      </a:r>
                      <a:endParaRPr lang="en-SG" sz="2000" dirty="0">
                        <a:solidFill>
                          <a:srgbClr val="C00000"/>
                        </a:solidFill>
                      </a:endParaRPr>
                    </a:p>
                  </a:txBody>
                  <a:tcPr>
                    <a:solidFill>
                      <a:schemeClr val="accent6">
                        <a:lumMod val="20000"/>
                        <a:lumOff val="80000"/>
                      </a:schemeClr>
                    </a:solidFill>
                  </a:tcPr>
                </a:tc>
                <a:tc>
                  <a:txBody>
                    <a:bodyPr/>
                    <a:lstStyle/>
                    <a:p>
                      <a:pPr algn="ctr"/>
                      <a:r>
                        <a:rPr lang="en-US" sz="2000" dirty="0" smtClean="0">
                          <a:solidFill>
                            <a:srgbClr val="C00000"/>
                          </a:solidFill>
                        </a:rPr>
                        <a:t>III</a:t>
                      </a:r>
                      <a:r>
                        <a:rPr lang="id-ID" sz="2000" dirty="0" smtClean="0">
                          <a:solidFill>
                            <a:srgbClr val="C00000"/>
                          </a:solidFill>
                        </a:rPr>
                        <a:t>/d</a:t>
                      </a:r>
                      <a:endParaRPr lang="en-SG" sz="2000" dirty="0">
                        <a:solidFill>
                          <a:srgbClr val="C00000"/>
                        </a:solidFill>
                      </a:endParaRPr>
                    </a:p>
                  </a:txBody>
                  <a:tcPr>
                    <a:solidFill>
                      <a:schemeClr val="accent6">
                        <a:lumMod val="20000"/>
                        <a:lumOff val="80000"/>
                      </a:schemeClr>
                    </a:solidFill>
                  </a:tcPr>
                </a:tc>
                <a:tc>
                  <a:txBody>
                    <a:bodyPr/>
                    <a:lstStyle/>
                    <a:p>
                      <a:pPr algn="ctr"/>
                      <a:r>
                        <a:rPr lang="id-ID" sz="2000" dirty="0" smtClean="0">
                          <a:solidFill>
                            <a:srgbClr val="C00000"/>
                          </a:solidFill>
                        </a:rPr>
                        <a:t>IV/a</a:t>
                      </a:r>
                      <a:endParaRPr lang="en-SG" sz="2000" dirty="0">
                        <a:solidFill>
                          <a:srgbClr val="C00000"/>
                        </a:solidFill>
                      </a:endParaRPr>
                    </a:p>
                  </a:txBody>
                  <a:tcPr>
                    <a:solidFill>
                      <a:schemeClr val="accent6">
                        <a:lumMod val="20000"/>
                        <a:lumOff val="80000"/>
                      </a:schemeClr>
                    </a:solidFill>
                  </a:tcPr>
                </a:tc>
                <a:tc>
                  <a:txBody>
                    <a:bodyPr/>
                    <a:lstStyle/>
                    <a:p>
                      <a:pPr algn="ctr"/>
                      <a:r>
                        <a:rPr lang="id-ID" sz="2000" dirty="0" smtClean="0">
                          <a:solidFill>
                            <a:srgbClr val="C00000"/>
                          </a:solidFill>
                        </a:rPr>
                        <a:t>IV/b</a:t>
                      </a:r>
                      <a:endParaRPr lang="en-SG" sz="2000" dirty="0">
                        <a:solidFill>
                          <a:srgbClr val="C00000"/>
                        </a:solidFill>
                      </a:endParaRPr>
                    </a:p>
                  </a:txBody>
                  <a:tcPr>
                    <a:solidFill>
                      <a:schemeClr val="accent6">
                        <a:lumMod val="20000"/>
                        <a:lumOff val="80000"/>
                      </a:schemeClr>
                    </a:solidFill>
                  </a:tcPr>
                </a:tc>
                <a:tc>
                  <a:txBody>
                    <a:bodyPr/>
                    <a:lstStyle/>
                    <a:p>
                      <a:pPr algn="ctr"/>
                      <a:r>
                        <a:rPr lang="en-US" sz="2000" dirty="0" smtClean="0">
                          <a:solidFill>
                            <a:srgbClr val="C00000"/>
                          </a:solidFill>
                        </a:rPr>
                        <a:t>IV</a:t>
                      </a:r>
                      <a:r>
                        <a:rPr lang="id-ID" sz="2000" dirty="0" smtClean="0">
                          <a:solidFill>
                            <a:srgbClr val="C00000"/>
                          </a:solidFill>
                        </a:rPr>
                        <a:t>/c</a:t>
                      </a:r>
                      <a:endParaRPr lang="en-SG" sz="2000" dirty="0">
                        <a:solidFill>
                          <a:srgbClr val="C00000"/>
                        </a:solidFill>
                      </a:endParaRPr>
                    </a:p>
                  </a:txBody>
                  <a:tcPr>
                    <a:solidFill>
                      <a:schemeClr val="accent6">
                        <a:lumMod val="20000"/>
                        <a:lumOff val="80000"/>
                      </a:schemeClr>
                    </a:solidFill>
                  </a:tcPr>
                </a:tc>
                <a:tc>
                  <a:txBody>
                    <a:bodyPr/>
                    <a:lstStyle/>
                    <a:p>
                      <a:pPr algn="ctr"/>
                      <a:r>
                        <a:rPr lang="en-SG" sz="2000" dirty="0" smtClean="0">
                          <a:solidFill>
                            <a:srgbClr val="C00000"/>
                          </a:solidFill>
                        </a:rPr>
                        <a:t>IV/d</a:t>
                      </a:r>
                      <a:endParaRPr lang="en-SG" sz="2000" dirty="0">
                        <a:solidFill>
                          <a:srgbClr val="C00000"/>
                        </a:solidFill>
                      </a:endParaRPr>
                    </a:p>
                  </a:txBody>
                  <a:tcPr>
                    <a:solidFill>
                      <a:schemeClr val="accent6">
                        <a:lumMod val="20000"/>
                        <a:lumOff val="80000"/>
                      </a:schemeClr>
                    </a:solidFill>
                  </a:tcPr>
                </a:tc>
                <a:tc>
                  <a:txBody>
                    <a:bodyPr/>
                    <a:lstStyle/>
                    <a:p>
                      <a:pPr algn="ctr"/>
                      <a:r>
                        <a:rPr lang="en-SG" sz="2000" dirty="0" smtClean="0">
                          <a:solidFill>
                            <a:srgbClr val="C00000"/>
                          </a:solidFill>
                        </a:rPr>
                        <a:t>IV/e</a:t>
                      </a:r>
                      <a:endParaRPr lang="en-SG" sz="2000" dirty="0">
                        <a:solidFill>
                          <a:srgbClr val="C00000"/>
                        </a:solidFill>
                      </a:endParaRPr>
                    </a:p>
                  </a:txBody>
                  <a:tcPr>
                    <a:solidFill>
                      <a:schemeClr val="accent6">
                        <a:lumMod val="20000"/>
                        <a:lumOff val="80000"/>
                      </a:schemeClr>
                    </a:solidFill>
                  </a:tcPr>
                </a:tc>
              </a:tr>
              <a:tr h="347135">
                <a:tc>
                  <a:txBody>
                    <a:bodyPr/>
                    <a:lstStyle/>
                    <a:p>
                      <a:pPr algn="ctr"/>
                      <a:r>
                        <a:rPr lang="id-ID" sz="1200" b="1" dirty="0" smtClean="0">
                          <a:latin typeface="Arial Black" pitchFamily="34" charset="0"/>
                        </a:rPr>
                        <a:t>DOKTER / DR GIGI</a:t>
                      </a:r>
                      <a:endParaRPr lang="en-SG" sz="12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r>
              <a:tr h="304800">
                <a:tc>
                  <a:txBody>
                    <a:bodyPr/>
                    <a:lstStyle/>
                    <a:p>
                      <a:pPr algn="ctr"/>
                      <a:r>
                        <a:rPr lang="id-ID" sz="1200" b="1" dirty="0" smtClean="0">
                          <a:latin typeface="Arial Black" pitchFamily="34" charset="0"/>
                        </a:rPr>
                        <a:t>APOPTEKER</a:t>
                      </a:r>
                      <a:endParaRPr lang="en-SG" sz="1200" b="1" dirty="0">
                        <a:latin typeface="Arial Black" pitchFamily="34" charset="0"/>
                      </a:endParaRPr>
                    </a:p>
                  </a:txBody>
                  <a:tcPr>
                    <a:solidFill>
                      <a:srgbClr val="FFC00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12</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12</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r>
              <a:tr h="350520">
                <a:tc>
                  <a:txBody>
                    <a:bodyPr/>
                    <a:lstStyle/>
                    <a:p>
                      <a:pPr algn="ctr"/>
                      <a:r>
                        <a:rPr lang="id-ID" sz="1200" b="1" dirty="0" smtClean="0">
                          <a:latin typeface="Arial Black" pitchFamily="34" charset="0"/>
                        </a:rPr>
                        <a:t>ASS. APOTEKER</a:t>
                      </a:r>
                      <a:endParaRPr lang="en-SG" sz="1200" b="1" dirty="0">
                        <a:latin typeface="Arial Black" pitchFamily="34" charset="0"/>
                      </a:endParaRPr>
                    </a:p>
                  </a:txBody>
                  <a:tcPr>
                    <a:solidFill>
                      <a:srgbClr val="FFC00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r>
              <a:tr h="381000">
                <a:tc>
                  <a:txBody>
                    <a:bodyPr/>
                    <a:lstStyle/>
                    <a:p>
                      <a:pPr algn="ctr"/>
                      <a:r>
                        <a:rPr lang="id-ID" sz="1200" b="1" dirty="0" smtClean="0">
                          <a:latin typeface="Arial Black" pitchFamily="34" charset="0"/>
                        </a:rPr>
                        <a:t>PERAWAT</a:t>
                      </a:r>
                      <a:endParaRPr lang="en-SG" sz="12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US" sz="1600" b="1" dirty="0" smtClean="0">
                          <a:latin typeface="Arial Black" pitchFamily="34" charset="0"/>
                        </a:rPr>
                        <a:t>2</a:t>
                      </a:r>
                      <a:endParaRPr lang="en-SG" sz="1600" b="1" dirty="0">
                        <a:latin typeface="Arial Black" pitchFamily="34" charset="0"/>
                      </a:endParaRPr>
                    </a:p>
                  </a:txBody>
                  <a:tcPr>
                    <a:solidFill>
                      <a:srgbClr val="92D050"/>
                    </a:solidFill>
                  </a:tcPr>
                </a:tc>
                <a:tc>
                  <a:txBody>
                    <a:bodyPr/>
                    <a:lstStyle/>
                    <a:p>
                      <a:pPr algn="ctr"/>
                      <a:r>
                        <a:rPr lang="en-US" sz="1600" b="1" dirty="0" smtClean="0">
                          <a:latin typeface="Arial Black" pitchFamily="34" charset="0"/>
                        </a:rPr>
                        <a:t>4</a:t>
                      </a:r>
                      <a:endParaRPr lang="en-SG" sz="1600" b="1" dirty="0">
                        <a:latin typeface="Arial Black" pitchFamily="34" charset="0"/>
                      </a:endParaRPr>
                    </a:p>
                  </a:txBody>
                  <a:tcPr>
                    <a:solidFill>
                      <a:srgbClr val="92D050"/>
                    </a:solidFill>
                  </a:tcPr>
                </a:tc>
                <a:tc>
                  <a:txBody>
                    <a:bodyPr/>
                    <a:lstStyle/>
                    <a:p>
                      <a:pPr algn="ctr"/>
                      <a:r>
                        <a:rPr lang="en-US" sz="1600" b="1" dirty="0" smtClean="0">
                          <a:latin typeface="Arial Black" pitchFamily="34" charset="0"/>
                        </a:rPr>
                        <a:t>6</a:t>
                      </a:r>
                      <a:endParaRPr lang="en-SG" sz="1600" b="1" dirty="0">
                        <a:latin typeface="Arial Black" pitchFamily="34" charset="0"/>
                      </a:endParaRPr>
                    </a:p>
                  </a:txBody>
                  <a:tcPr>
                    <a:solidFill>
                      <a:srgbClr val="92D050"/>
                    </a:solidFill>
                  </a:tcPr>
                </a:tc>
                <a:tc>
                  <a:txBody>
                    <a:bodyPr/>
                    <a:lstStyle/>
                    <a:p>
                      <a:pPr algn="ctr"/>
                      <a:r>
                        <a:rPr lang="en-US" sz="1600" b="1" dirty="0" smtClean="0">
                          <a:latin typeface="Arial Black" pitchFamily="34" charset="0"/>
                        </a:rPr>
                        <a:t>8</a:t>
                      </a:r>
                      <a:endParaRPr lang="en-SG" sz="1600" b="1" dirty="0">
                        <a:latin typeface="Arial Black" pitchFamily="34" charset="0"/>
                      </a:endParaRPr>
                    </a:p>
                  </a:txBody>
                  <a:tcPr>
                    <a:solidFill>
                      <a:srgbClr val="92D050"/>
                    </a:solidFill>
                  </a:tcPr>
                </a:tc>
                <a:tc>
                  <a:txBody>
                    <a:bodyPr/>
                    <a:lstStyle/>
                    <a:p>
                      <a:pPr algn="ctr"/>
                      <a:r>
                        <a:rPr lang="en-US" sz="1600" b="1" dirty="0" smtClean="0">
                          <a:latin typeface="Arial Black" pitchFamily="34" charset="0"/>
                        </a:rPr>
                        <a:t>10</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20</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25</a:t>
                      </a:r>
                      <a:endParaRPr lang="en-SG" sz="1600" b="1" dirty="0">
                        <a:latin typeface="Arial Black" pitchFamily="34" charset="0"/>
                      </a:endParaRPr>
                    </a:p>
                  </a:txBody>
                  <a:tcPr>
                    <a:solidFill>
                      <a:srgbClr val="92D050"/>
                    </a:solidFill>
                  </a:tcPr>
                </a:tc>
              </a:tr>
              <a:tr h="347135">
                <a:tc>
                  <a:txBody>
                    <a:bodyPr/>
                    <a:lstStyle/>
                    <a:p>
                      <a:pPr algn="ctr"/>
                      <a:r>
                        <a:rPr lang="id-ID" sz="1200" b="1" dirty="0" smtClean="0">
                          <a:latin typeface="Arial Black" pitchFamily="34" charset="0"/>
                        </a:rPr>
                        <a:t>BIDAN</a:t>
                      </a:r>
                      <a:endParaRPr lang="en-SG" sz="12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r>
              <a:tr h="335280">
                <a:tc>
                  <a:txBody>
                    <a:bodyPr/>
                    <a:lstStyle/>
                    <a:p>
                      <a:pPr algn="ctr"/>
                      <a:r>
                        <a:rPr lang="id-ID" sz="1200" b="1" dirty="0" smtClean="0">
                          <a:latin typeface="Arial Black" pitchFamily="34" charset="0"/>
                        </a:rPr>
                        <a:t>PRANATA LAB KES</a:t>
                      </a:r>
                      <a:endParaRPr lang="en-SG" sz="12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r>
              <a:tr h="335280">
                <a:tc>
                  <a:txBody>
                    <a:bodyPr/>
                    <a:lstStyle/>
                    <a:p>
                      <a:pPr algn="ctr"/>
                      <a:r>
                        <a:rPr lang="id-ID" sz="1200" b="1" dirty="0" smtClean="0">
                          <a:latin typeface="Arial Black" pitchFamily="34" charset="0"/>
                        </a:rPr>
                        <a:t>NUTRISIONIS</a:t>
                      </a:r>
                      <a:endParaRPr lang="en-SG" sz="12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r>
              <a:tr h="350520">
                <a:tc>
                  <a:txBody>
                    <a:bodyPr/>
                    <a:lstStyle/>
                    <a:p>
                      <a:pPr algn="ctr"/>
                      <a:r>
                        <a:rPr lang="id-ID" sz="1200" b="1" dirty="0" smtClean="0">
                          <a:latin typeface="Arial Black" pitchFamily="34" charset="0"/>
                        </a:rPr>
                        <a:t>RADIOGRAFER</a:t>
                      </a:r>
                      <a:endParaRPr lang="en-SG" sz="12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4</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6</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8</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10</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r>
              <a:tr h="457200">
                <a:tc>
                  <a:txBody>
                    <a:bodyPr/>
                    <a:lstStyle/>
                    <a:p>
                      <a:pPr algn="ctr"/>
                      <a:r>
                        <a:rPr lang="id-ID" sz="1100" b="1" dirty="0" smtClean="0">
                          <a:latin typeface="Arial Black" pitchFamily="34" charset="0"/>
                        </a:rPr>
                        <a:t>TEKNIK ELEKTROMEDIS</a:t>
                      </a:r>
                      <a:endParaRPr lang="en-SG" sz="11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4</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6</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8</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r>
              <a:tr h="457200">
                <a:tc>
                  <a:txBody>
                    <a:bodyPr/>
                    <a:lstStyle/>
                    <a:p>
                      <a:pPr algn="ctr"/>
                      <a:r>
                        <a:rPr lang="id-ID" sz="1200" b="1" dirty="0" smtClean="0">
                          <a:latin typeface="Arial Black" pitchFamily="34" charset="0"/>
                        </a:rPr>
                        <a:t>PEREKAM MEDIS</a:t>
                      </a:r>
                      <a:endParaRPr lang="en-SG" sz="12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4</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6</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8</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10</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r>
              <a:tr h="335280">
                <a:tc>
                  <a:txBody>
                    <a:bodyPr/>
                    <a:lstStyle/>
                    <a:p>
                      <a:pPr algn="ctr"/>
                      <a:r>
                        <a:rPr lang="id-ID" sz="1200" b="1" dirty="0" smtClean="0">
                          <a:latin typeface="Arial Black" pitchFamily="34" charset="0"/>
                        </a:rPr>
                        <a:t>FISIKAWAN MEDIS</a:t>
                      </a:r>
                      <a:endParaRPr lang="en-SG" sz="12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r>
              <a:tr h="457200">
                <a:tc>
                  <a:txBody>
                    <a:bodyPr/>
                    <a:lstStyle/>
                    <a:p>
                      <a:pPr algn="ctr"/>
                      <a:r>
                        <a:rPr lang="id-ID" sz="1200" b="1" dirty="0" smtClean="0">
                          <a:latin typeface="Arial Black" pitchFamily="34" charset="0"/>
                        </a:rPr>
                        <a:t>PENGAWAS RADIASI</a:t>
                      </a:r>
                      <a:endParaRPr lang="en-SG" sz="12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4</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6</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8</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10</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14</a:t>
                      </a:r>
                      <a:endParaRPr lang="en-SG" sz="1600" b="1" dirty="0">
                        <a:latin typeface="Arial Black" pitchFamily="34" charset="0"/>
                      </a:endParaRPr>
                    </a:p>
                  </a:txBody>
                  <a:tcPr>
                    <a:solidFill>
                      <a:srgbClr val="92D050"/>
                    </a:solidFill>
                  </a:tcPr>
                </a:tc>
              </a:tr>
              <a:tr h="457200">
                <a:tc>
                  <a:txBody>
                    <a:bodyPr/>
                    <a:lstStyle/>
                    <a:p>
                      <a:pPr algn="ctr"/>
                      <a:r>
                        <a:rPr lang="id-ID" sz="1200" b="1" dirty="0" smtClean="0">
                          <a:latin typeface="Arial Black" pitchFamily="34" charset="0"/>
                        </a:rPr>
                        <a:t>SANITARIAN</a:t>
                      </a:r>
                      <a:endParaRPr lang="en-SG" sz="12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r>
            </a:tbl>
          </a:graphicData>
        </a:graphic>
      </p:graphicFrame>
      <p:sp>
        <p:nvSpPr>
          <p:cNvPr id="3" name="WordArt 1233"/>
          <p:cNvSpPr>
            <a:spLocks noChangeArrowheads="1" noChangeShapeType="1" noTextEdit="1"/>
          </p:cNvSpPr>
          <p:nvPr/>
        </p:nvSpPr>
        <p:spPr bwMode="auto">
          <a:xfrm>
            <a:off x="2133600" y="76200"/>
            <a:ext cx="4495800" cy="457200"/>
          </a:xfrm>
          <a:prstGeom prst="rect">
            <a:avLst/>
          </a:prstGeom>
        </p:spPr>
        <p:txBody>
          <a:bodyPr wrap="none" fromWordArt="1">
            <a:prstTxWarp prst="textPlain">
              <a:avLst>
                <a:gd name="adj" fmla="val 50000"/>
              </a:avLst>
            </a:prstTxWarp>
          </a:bodyPr>
          <a:lstStyle/>
          <a:p>
            <a:pPr algn="ctr"/>
            <a:r>
              <a:rPr lang="id-ID" sz="3600" b="1" kern="10" dirty="0" smtClean="0">
                <a:ln w="9525">
                  <a:solidFill>
                    <a:srgbClr val="66FF33"/>
                  </a:solidFill>
                  <a:round/>
                  <a:headEnd/>
                  <a:tailEnd/>
                </a:ln>
                <a:latin typeface="Bookman Old Style"/>
              </a:rPr>
              <a:t>AK PENGEMBANGAN PROFESI</a:t>
            </a:r>
            <a:r>
              <a:rPr lang="en-US" sz="3600" b="1" kern="10" dirty="0" smtClean="0">
                <a:ln w="9525">
                  <a:solidFill>
                    <a:srgbClr val="66FF33"/>
                  </a:solidFill>
                  <a:round/>
                  <a:headEnd/>
                  <a:tailEnd/>
                </a:ln>
                <a:latin typeface="Bookman Old Style"/>
              </a:rPr>
              <a:t> JABFUNG KESEHATAN</a:t>
            </a:r>
            <a:endParaRPr lang="en-US" sz="3600" b="1" kern="10" dirty="0">
              <a:ln w="9525">
                <a:solidFill>
                  <a:srgbClr val="66FF33"/>
                </a:solidFill>
                <a:round/>
                <a:headEnd/>
                <a:tailEnd/>
              </a:ln>
              <a:latin typeface="Bookman Old Style"/>
            </a:endParaRPr>
          </a:p>
        </p:txBody>
      </p:sp>
    </p:spTree>
    <p:extLst>
      <p:ext uri="{BB962C8B-B14F-4D97-AF65-F5344CB8AC3E}">
        <p14:creationId xmlns="" xmlns:p14="http://schemas.microsoft.com/office/powerpoint/2010/main" val="4049176391"/>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936455380"/>
              </p:ext>
            </p:extLst>
          </p:nvPr>
        </p:nvGraphicFramePr>
        <p:xfrm>
          <a:off x="152400" y="1066800"/>
          <a:ext cx="8839199" cy="5654040"/>
        </p:xfrm>
        <a:graphic>
          <a:graphicData uri="http://schemas.openxmlformats.org/drawingml/2006/table">
            <a:tbl>
              <a:tblPr firstRow="1" bandRow="1">
                <a:tableStyleId>{5C22544A-7EE6-4342-B048-85BDC9FD1C3A}</a:tableStyleId>
              </a:tblPr>
              <a:tblGrid>
                <a:gridCol w="1744011"/>
                <a:gridCol w="746990"/>
                <a:gridCol w="746990"/>
                <a:gridCol w="921490"/>
                <a:gridCol w="837888"/>
                <a:gridCol w="920303"/>
                <a:gridCol w="898475"/>
                <a:gridCol w="976646"/>
                <a:gridCol w="1046406"/>
              </a:tblGrid>
              <a:tr h="491065">
                <a:tc>
                  <a:txBody>
                    <a:bodyPr/>
                    <a:lstStyle/>
                    <a:p>
                      <a:pPr algn="ctr"/>
                      <a:r>
                        <a:rPr lang="id-ID" sz="2400" b="1" dirty="0" smtClean="0">
                          <a:solidFill>
                            <a:schemeClr val="tx1"/>
                          </a:solidFill>
                        </a:rPr>
                        <a:t>P/GR</a:t>
                      </a:r>
                      <a:endParaRPr lang="en-SG" sz="2400" b="1" dirty="0">
                        <a:solidFill>
                          <a:schemeClr val="tx1"/>
                        </a:solidFill>
                      </a:endParaRPr>
                    </a:p>
                  </a:txBody>
                  <a:tcPr>
                    <a:solidFill>
                      <a:srgbClr val="FFC000"/>
                    </a:solidFill>
                  </a:tcPr>
                </a:tc>
                <a:tc>
                  <a:txBody>
                    <a:bodyPr/>
                    <a:lstStyle/>
                    <a:p>
                      <a:pPr algn="ctr"/>
                      <a:r>
                        <a:rPr lang="id-ID" sz="2000" dirty="0" smtClean="0">
                          <a:solidFill>
                            <a:srgbClr val="C00000"/>
                          </a:solidFill>
                        </a:rPr>
                        <a:t>III/b</a:t>
                      </a:r>
                      <a:endParaRPr lang="en-SG" sz="2000" dirty="0">
                        <a:solidFill>
                          <a:srgbClr val="C00000"/>
                        </a:solidFill>
                      </a:endParaRPr>
                    </a:p>
                  </a:txBody>
                  <a:tcPr>
                    <a:solidFill>
                      <a:schemeClr val="accent6">
                        <a:lumMod val="20000"/>
                        <a:lumOff val="80000"/>
                      </a:schemeClr>
                    </a:solidFill>
                  </a:tcPr>
                </a:tc>
                <a:tc>
                  <a:txBody>
                    <a:bodyPr/>
                    <a:lstStyle/>
                    <a:p>
                      <a:pPr algn="ctr"/>
                      <a:r>
                        <a:rPr lang="en-US" sz="2000" dirty="0" smtClean="0">
                          <a:solidFill>
                            <a:srgbClr val="C00000"/>
                          </a:solidFill>
                        </a:rPr>
                        <a:t>III</a:t>
                      </a:r>
                      <a:r>
                        <a:rPr lang="id-ID" sz="2000" dirty="0" smtClean="0">
                          <a:solidFill>
                            <a:srgbClr val="C00000"/>
                          </a:solidFill>
                        </a:rPr>
                        <a:t>/c</a:t>
                      </a:r>
                      <a:r>
                        <a:rPr lang="en-US" sz="2000" dirty="0" smtClean="0">
                          <a:solidFill>
                            <a:srgbClr val="C00000"/>
                          </a:solidFill>
                        </a:rPr>
                        <a:t> </a:t>
                      </a:r>
                      <a:endParaRPr lang="en-SG" sz="2000" dirty="0">
                        <a:solidFill>
                          <a:srgbClr val="C00000"/>
                        </a:solidFill>
                      </a:endParaRPr>
                    </a:p>
                  </a:txBody>
                  <a:tcPr>
                    <a:solidFill>
                      <a:schemeClr val="accent6">
                        <a:lumMod val="20000"/>
                        <a:lumOff val="80000"/>
                      </a:schemeClr>
                    </a:solidFill>
                  </a:tcPr>
                </a:tc>
                <a:tc>
                  <a:txBody>
                    <a:bodyPr/>
                    <a:lstStyle/>
                    <a:p>
                      <a:pPr algn="ctr"/>
                      <a:r>
                        <a:rPr lang="en-US" sz="2000" dirty="0" smtClean="0">
                          <a:solidFill>
                            <a:srgbClr val="C00000"/>
                          </a:solidFill>
                        </a:rPr>
                        <a:t>III</a:t>
                      </a:r>
                      <a:r>
                        <a:rPr lang="id-ID" sz="2000" dirty="0" smtClean="0">
                          <a:solidFill>
                            <a:srgbClr val="C00000"/>
                          </a:solidFill>
                        </a:rPr>
                        <a:t>/d</a:t>
                      </a:r>
                      <a:endParaRPr lang="en-SG" sz="2000" dirty="0">
                        <a:solidFill>
                          <a:srgbClr val="C00000"/>
                        </a:solidFill>
                      </a:endParaRPr>
                    </a:p>
                  </a:txBody>
                  <a:tcPr>
                    <a:solidFill>
                      <a:schemeClr val="accent6">
                        <a:lumMod val="20000"/>
                        <a:lumOff val="80000"/>
                      </a:schemeClr>
                    </a:solidFill>
                  </a:tcPr>
                </a:tc>
                <a:tc>
                  <a:txBody>
                    <a:bodyPr/>
                    <a:lstStyle/>
                    <a:p>
                      <a:pPr algn="ctr"/>
                      <a:r>
                        <a:rPr lang="id-ID" sz="2000" dirty="0" smtClean="0">
                          <a:solidFill>
                            <a:srgbClr val="C00000"/>
                          </a:solidFill>
                        </a:rPr>
                        <a:t>IV/a</a:t>
                      </a:r>
                      <a:endParaRPr lang="en-SG" sz="2000" dirty="0">
                        <a:solidFill>
                          <a:srgbClr val="C00000"/>
                        </a:solidFill>
                      </a:endParaRPr>
                    </a:p>
                  </a:txBody>
                  <a:tcPr>
                    <a:solidFill>
                      <a:schemeClr val="accent6">
                        <a:lumMod val="20000"/>
                        <a:lumOff val="80000"/>
                      </a:schemeClr>
                    </a:solidFill>
                  </a:tcPr>
                </a:tc>
                <a:tc>
                  <a:txBody>
                    <a:bodyPr/>
                    <a:lstStyle/>
                    <a:p>
                      <a:pPr algn="ctr"/>
                      <a:r>
                        <a:rPr lang="id-ID" sz="2000" dirty="0" smtClean="0">
                          <a:solidFill>
                            <a:srgbClr val="C00000"/>
                          </a:solidFill>
                        </a:rPr>
                        <a:t>IV/b</a:t>
                      </a:r>
                      <a:endParaRPr lang="en-SG" sz="2000" dirty="0">
                        <a:solidFill>
                          <a:srgbClr val="C00000"/>
                        </a:solidFill>
                      </a:endParaRPr>
                    </a:p>
                  </a:txBody>
                  <a:tcPr>
                    <a:solidFill>
                      <a:schemeClr val="accent6">
                        <a:lumMod val="20000"/>
                        <a:lumOff val="80000"/>
                      </a:schemeClr>
                    </a:solidFill>
                  </a:tcPr>
                </a:tc>
                <a:tc>
                  <a:txBody>
                    <a:bodyPr/>
                    <a:lstStyle/>
                    <a:p>
                      <a:pPr algn="ctr"/>
                      <a:r>
                        <a:rPr lang="en-US" sz="2000" dirty="0" smtClean="0">
                          <a:solidFill>
                            <a:srgbClr val="C00000"/>
                          </a:solidFill>
                        </a:rPr>
                        <a:t>IV</a:t>
                      </a:r>
                      <a:r>
                        <a:rPr lang="id-ID" sz="2000" dirty="0" smtClean="0">
                          <a:solidFill>
                            <a:srgbClr val="C00000"/>
                          </a:solidFill>
                        </a:rPr>
                        <a:t>/c</a:t>
                      </a:r>
                      <a:endParaRPr lang="en-SG" sz="2000" dirty="0">
                        <a:solidFill>
                          <a:srgbClr val="C00000"/>
                        </a:solidFill>
                      </a:endParaRPr>
                    </a:p>
                  </a:txBody>
                  <a:tcPr>
                    <a:solidFill>
                      <a:schemeClr val="accent6">
                        <a:lumMod val="20000"/>
                        <a:lumOff val="80000"/>
                      </a:schemeClr>
                    </a:solidFill>
                  </a:tcPr>
                </a:tc>
                <a:tc>
                  <a:txBody>
                    <a:bodyPr/>
                    <a:lstStyle/>
                    <a:p>
                      <a:pPr algn="ctr"/>
                      <a:r>
                        <a:rPr lang="en-SG" sz="2000" dirty="0" smtClean="0">
                          <a:solidFill>
                            <a:srgbClr val="C00000"/>
                          </a:solidFill>
                        </a:rPr>
                        <a:t>IV/d</a:t>
                      </a:r>
                      <a:endParaRPr lang="en-SG" sz="2000" dirty="0">
                        <a:solidFill>
                          <a:srgbClr val="C00000"/>
                        </a:solidFill>
                      </a:endParaRPr>
                    </a:p>
                  </a:txBody>
                  <a:tcPr>
                    <a:solidFill>
                      <a:schemeClr val="accent6">
                        <a:lumMod val="20000"/>
                        <a:lumOff val="80000"/>
                      </a:schemeClr>
                    </a:solidFill>
                  </a:tcPr>
                </a:tc>
                <a:tc>
                  <a:txBody>
                    <a:bodyPr/>
                    <a:lstStyle/>
                    <a:p>
                      <a:pPr algn="ctr"/>
                      <a:r>
                        <a:rPr lang="en-SG" sz="2000" dirty="0" smtClean="0">
                          <a:solidFill>
                            <a:srgbClr val="C00000"/>
                          </a:solidFill>
                        </a:rPr>
                        <a:t>IV/e</a:t>
                      </a:r>
                      <a:endParaRPr lang="en-SG" sz="2000" dirty="0">
                        <a:solidFill>
                          <a:srgbClr val="C00000"/>
                        </a:solidFill>
                      </a:endParaRPr>
                    </a:p>
                  </a:txBody>
                  <a:tcPr>
                    <a:solidFill>
                      <a:schemeClr val="accent6">
                        <a:lumMod val="20000"/>
                        <a:lumOff val="80000"/>
                      </a:schemeClr>
                    </a:solidFill>
                  </a:tcPr>
                </a:tc>
              </a:tr>
              <a:tr h="347135">
                <a:tc>
                  <a:txBody>
                    <a:bodyPr/>
                    <a:lstStyle/>
                    <a:p>
                      <a:pPr algn="ctr"/>
                      <a:r>
                        <a:rPr lang="en-SG" sz="1400" b="1" dirty="0" smtClean="0">
                          <a:latin typeface="Arial Black" pitchFamily="34" charset="0"/>
                        </a:rPr>
                        <a:t>ANALIS KEPEGAWAIAN</a:t>
                      </a:r>
                      <a:endParaRPr lang="en-SG" sz="14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r>
              <a:tr h="347135">
                <a:tc>
                  <a:txBody>
                    <a:bodyPr/>
                    <a:lstStyle/>
                    <a:p>
                      <a:pPr algn="ctr"/>
                      <a:r>
                        <a:rPr lang="id-ID" sz="1400" b="1" dirty="0" smtClean="0">
                          <a:latin typeface="Arial Black" pitchFamily="34" charset="0"/>
                        </a:rPr>
                        <a:t>ASESSOR SDM</a:t>
                      </a:r>
                      <a:endParaRPr lang="en-SG" sz="14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4</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6</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8</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10</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id-ID" sz="1600" b="1" dirty="0" smtClean="0">
                          <a:latin typeface="Arial Black" pitchFamily="34" charset="0"/>
                        </a:rPr>
                        <a:t>14</a:t>
                      </a:r>
                      <a:endParaRPr lang="en-SG" sz="1600" b="1" dirty="0">
                        <a:latin typeface="Arial Black" pitchFamily="34" charset="0"/>
                      </a:endParaRPr>
                    </a:p>
                  </a:txBody>
                  <a:tcPr>
                    <a:solidFill>
                      <a:srgbClr val="92D050"/>
                    </a:solidFill>
                  </a:tcPr>
                </a:tc>
              </a:tr>
              <a:tr h="304800">
                <a:tc>
                  <a:txBody>
                    <a:bodyPr/>
                    <a:lstStyle/>
                    <a:p>
                      <a:pPr algn="ctr"/>
                      <a:r>
                        <a:rPr lang="en-SG" sz="1400" b="1" dirty="0" smtClean="0">
                          <a:latin typeface="Arial Black" pitchFamily="34" charset="0"/>
                        </a:rPr>
                        <a:t>AUDIWAN</a:t>
                      </a:r>
                      <a:endParaRPr lang="en-SG" sz="1400" b="1" dirty="0">
                        <a:latin typeface="Arial Black" pitchFamily="34" charset="0"/>
                      </a:endParaRPr>
                    </a:p>
                  </a:txBody>
                  <a:tcPr>
                    <a:solidFill>
                      <a:srgbClr val="FFC00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2</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4</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6</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8</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10</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r>
              <a:tr h="350520">
                <a:tc>
                  <a:txBody>
                    <a:bodyPr/>
                    <a:lstStyle/>
                    <a:p>
                      <a:pPr algn="ctr"/>
                      <a:r>
                        <a:rPr lang="en-SG" sz="1400" b="1" dirty="0" smtClean="0">
                          <a:latin typeface="Arial Black" pitchFamily="34" charset="0"/>
                        </a:rPr>
                        <a:t>STATISTISI</a:t>
                      </a:r>
                      <a:endParaRPr lang="en-SG" sz="1400" b="1" dirty="0">
                        <a:latin typeface="Arial Black" pitchFamily="34" charset="0"/>
                      </a:endParaRPr>
                    </a:p>
                  </a:txBody>
                  <a:tcPr>
                    <a:solidFill>
                      <a:srgbClr val="FFC00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2</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a:latin typeface="Arial Black" pitchFamily="34" charset="0"/>
                          <a:ea typeface="Calibri"/>
                          <a:cs typeface="Times New Roman"/>
                        </a:rPr>
                        <a:t>4</a:t>
                      </a:r>
                      <a:endParaRPr lang="en-US" sz="160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a:latin typeface="Arial Black" pitchFamily="34" charset="0"/>
                          <a:ea typeface="Calibri"/>
                          <a:cs typeface="Times New Roman"/>
                        </a:rPr>
                        <a:t>6</a:t>
                      </a:r>
                      <a:endParaRPr lang="en-US" sz="160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8</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a:latin typeface="Arial Black" pitchFamily="34" charset="0"/>
                          <a:ea typeface="Calibri"/>
                          <a:cs typeface="Times New Roman"/>
                        </a:rPr>
                        <a:t>10</a:t>
                      </a:r>
                      <a:endParaRPr lang="en-US" sz="160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a:latin typeface="Arial Black" pitchFamily="34" charset="0"/>
                          <a:ea typeface="Calibri"/>
                          <a:cs typeface="Times New Roman"/>
                        </a:rPr>
                        <a:t>12</a:t>
                      </a:r>
                      <a:endParaRPr lang="en-US" sz="160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14</a:t>
                      </a:r>
                      <a:endParaRPr lang="en-US" sz="1600" dirty="0">
                        <a:latin typeface="Arial Black" pitchFamily="34" charset="0"/>
                        <a:ea typeface="Calibri"/>
                        <a:cs typeface="Times New Roman"/>
                      </a:endParaRPr>
                    </a:p>
                  </a:txBody>
                  <a:tcPr marL="68580" marR="68580" marT="0" marB="0">
                    <a:solidFill>
                      <a:srgbClr val="92D050"/>
                    </a:solidFill>
                  </a:tcPr>
                </a:tc>
              </a:tr>
              <a:tr h="381000">
                <a:tc>
                  <a:txBody>
                    <a:bodyPr/>
                    <a:lstStyle/>
                    <a:p>
                      <a:pPr algn="ctr"/>
                      <a:r>
                        <a:rPr lang="en-SG" sz="1400" b="1" dirty="0" smtClean="0">
                          <a:latin typeface="Arial Black" pitchFamily="34" charset="0"/>
                        </a:rPr>
                        <a:t>PRANATA HUMAS</a:t>
                      </a:r>
                      <a:endParaRPr lang="en-SG" sz="1400" b="1" dirty="0">
                        <a:latin typeface="Arial Black" pitchFamily="34" charset="0"/>
                      </a:endParaRPr>
                    </a:p>
                  </a:txBody>
                  <a:tcPr>
                    <a:solidFill>
                      <a:srgbClr val="FFC000"/>
                    </a:solidFill>
                  </a:tcPr>
                </a:tc>
                <a:tc>
                  <a:txBody>
                    <a:bodyPr/>
                    <a:lstStyle/>
                    <a:p>
                      <a:pPr marL="0" marR="0" algn="ctr">
                        <a:lnSpc>
                          <a:spcPct val="107000"/>
                        </a:lnSpc>
                        <a:spcBef>
                          <a:spcPts val="0"/>
                        </a:spcBef>
                        <a:spcAft>
                          <a:spcPts val="0"/>
                        </a:spcAft>
                      </a:pPr>
                      <a:r>
                        <a:rPr lang="id-ID" sz="1600" dirty="0" smtClean="0">
                          <a:latin typeface="Arial Black" pitchFamily="34" charset="0"/>
                          <a:ea typeface="Calibri"/>
                          <a:cs typeface="Times New Roman"/>
                        </a:rPr>
                        <a:t>-</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2</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4</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6</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8</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marL="0" marR="0" algn="ctr">
                        <a:lnSpc>
                          <a:spcPct val="107000"/>
                        </a:lnSpc>
                        <a:spcBef>
                          <a:spcPts val="0"/>
                        </a:spcBef>
                        <a:spcAft>
                          <a:spcPts val="0"/>
                        </a:spcAft>
                      </a:pPr>
                      <a:r>
                        <a:rPr lang="id-ID" sz="1600" dirty="0">
                          <a:latin typeface="Arial Black" pitchFamily="34" charset="0"/>
                          <a:ea typeface="Calibri"/>
                          <a:cs typeface="Times New Roman"/>
                        </a:rPr>
                        <a:t>12</a:t>
                      </a:r>
                      <a:endParaRPr lang="en-US" sz="1600" dirty="0">
                        <a:latin typeface="Arial Black" pitchFamily="34" charset="0"/>
                        <a:ea typeface="Calibri"/>
                        <a:cs typeface="Times New Roman"/>
                      </a:endParaRPr>
                    </a:p>
                  </a:txBody>
                  <a:tcPr marL="68580" marR="68580" marT="0" marB="0">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r>
              <a:tr h="457200">
                <a:tc>
                  <a:txBody>
                    <a:bodyPr/>
                    <a:lstStyle/>
                    <a:p>
                      <a:pPr algn="ctr"/>
                      <a:r>
                        <a:rPr lang="en-SG" sz="1400" b="1" dirty="0" smtClean="0">
                          <a:latin typeface="Arial Black" pitchFamily="34" charset="0"/>
                        </a:rPr>
                        <a:t>MEDIK VETERINER</a:t>
                      </a:r>
                      <a:endParaRPr lang="en-SG" sz="14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4</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6</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8</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10</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14</a:t>
                      </a:r>
                      <a:endParaRPr lang="en-SG" sz="1600" b="1" dirty="0">
                        <a:latin typeface="Arial Black" pitchFamily="34" charset="0"/>
                      </a:endParaRPr>
                    </a:p>
                  </a:txBody>
                  <a:tcPr>
                    <a:solidFill>
                      <a:srgbClr val="92D050"/>
                    </a:solidFill>
                  </a:tcPr>
                </a:tc>
              </a:tr>
              <a:tr h="335280">
                <a:tc>
                  <a:txBody>
                    <a:bodyPr/>
                    <a:lstStyle/>
                    <a:p>
                      <a:pPr algn="ctr"/>
                      <a:r>
                        <a:rPr lang="en-SG" sz="1400" b="1" dirty="0" smtClean="0">
                          <a:latin typeface="Arial Black" pitchFamily="34" charset="0"/>
                        </a:rPr>
                        <a:t>ARSIPARIS</a:t>
                      </a:r>
                      <a:endParaRPr lang="en-SG" sz="14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16</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18</a:t>
                      </a:r>
                      <a:endParaRPr lang="en-SG" sz="1600" b="1" dirty="0">
                        <a:latin typeface="Arial Black" pitchFamily="34" charset="0"/>
                      </a:endParaRPr>
                    </a:p>
                  </a:txBody>
                  <a:tcPr>
                    <a:solidFill>
                      <a:srgbClr val="92D050"/>
                    </a:solidFill>
                  </a:tcPr>
                </a:tc>
              </a:tr>
              <a:tr h="335280">
                <a:tc>
                  <a:txBody>
                    <a:bodyPr/>
                    <a:lstStyle/>
                    <a:p>
                      <a:pPr algn="ctr"/>
                      <a:r>
                        <a:rPr lang="en-SG" sz="1400" b="1" dirty="0" smtClean="0">
                          <a:latin typeface="Arial Black" pitchFamily="34" charset="0"/>
                        </a:rPr>
                        <a:t>PERENCANA</a:t>
                      </a:r>
                      <a:endParaRPr lang="en-SG" sz="14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r>
              <a:tr h="350520">
                <a:tc>
                  <a:txBody>
                    <a:bodyPr/>
                    <a:lstStyle/>
                    <a:p>
                      <a:pPr algn="ctr"/>
                      <a:r>
                        <a:rPr lang="en-SG" sz="1400" b="1" dirty="0" smtClean="0">
                          <a:latin typeface="Arial Black" pitchFamily="34" charset="0"/>
                        </a:rPr>
                        <a:t>PENYULUH KB</a:t>
                      </a:r>
                      <a:endParaRPr lang="en-SG" sz="14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r>
              <a:tr h="457200">
                <a:tc>
                  <a:txBody>
                    <a:bodyPr/>
                    <a:lstStyle/>
                    <a:p>
                      <a:pPr algn="ctr"/>
                      <a:r>
                        <a:rPr lang="en-SG" sz="1400" b="1" dirty="0" smtClean="0">
                          <a:latin typeface="Arial Black" pitchFamily="34" charset="0"/>
                        </a:rPr>
                        <a:t>PENYULUH PERIKANAN</a:t>
                      </a:r>
                      <a:endParaRPr lang="en-SG" sz="14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r>
              <a:tr h="457200">
                <a:tc>
                  <a:txBody>
                    <a:bodyPr/>
                    <a:lstStyle/>
                    <a:p>
                      <a:pPr algn="ctr"/>
                      <a:r>
                        <a:rPr lang="en-SG" sz="1400" b="1" dirty="0" smtClean="0">
                          <a:latin typeface="Arial Black" pitchFamily="34" charset="0"/>
                        </a:rPr>
                        <a:t>PENYULUH PERINDAG</a:t>
                      </a:r>
                      <a:endParaRPr lang="en-SG" sz="1400" b="1" dirty="0">
                        <a:latin typeface="Arial Black" pitchFamily="34" charset="0"/>
                      </a:endParaRPr>
                    </a:p>
                  </a:txBody>
                  <a:tcPr>
                    <a:solidFill>
                      <a:srgbClr val="FFC000"/>
                    </a:solidFill>
                  </a:tcPr>
                </a:tc>
                <a:tc>
                  <a:txBody>
                    <a:bodyPr/>
                    <a:lstStyle/>
                    <a:p>
                      <a:pPr algn="ctr"/>
                      <a:r>
                        <a:rPr lang="id-ID"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12</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c>
                  <a:txBody>
                    <a:bodyPr/>
                    <a:lstStyle/>
                    <a:p>
                      <a:pPr algn="ctr"/>
                      <a:r>
                        <a:rPr lang="en-SG" sz="1600" b="1" dirty="0" smtClean="0">
                          <a:latin typeface="Arial Black" pitchFamily="34" charset="0"/>
                        </a:rPr>
                        <a:t>-</a:t>
                      </a:r>
                      <a:endParaRPr lang="en-SG" sz="1600" b="1" dirty="0">
                        <a:latin typeface="Arial Black" pitchFamily="34" charset="0"/>
                      </a:endParaRPr>
                    </a:p>
                  </a:txBody>
                  <a:tcPr>
                    <a:solidFill>
                      <a:srgbClr val="92D050"/>
                    </a:solidFill>
                  </a:tcPr>
                </a:tc>
              </a:tr>
              <a:tr h="457200">
                <a:tc>
                  <a:txBody>
                    <a:bodyPr/>
                    <a:lstStyle/>
                    <a:p>
                      <a:pPr algn="ctr"/>
                      <a:r>
                        <a:rPr lang="id-ID" sz="1400" b="1" dirty="0" smtClean="0">
                          <a:latin typeface="Arial Black" pitchFamily="34" charset="0"/>
                        </a:rPr>
                        <a:t>PENGAWAS</a:t>
                      </a:r>
                      <a:r>
                        <a:rPr lang="id-ID" sz="1400" b="1" baseline="0" dirty="0" smtClean="0">
                          <a:latin typeface="Arial Black" pitchFamily="34" charset="0"/>
                        </a:rPr>
                        <a:t> PENY PEM</a:t>
                      </a:r>
                      <a:endParaRPr lang="id-ID" sz="1400" b="1" dirty="0">
                        <a:latin typeface="Arial Black" pitchFamily="34" charset="0"/>
                      </a:endParaRPr>
                    </a:p>
                  </a:txBody>
                  <a:tcPr>
                    <a:solidFill>
                      <a:srgbClr val="FFC000"/>
                    </a:solidFill>
                  </a:tcPr>
                </a:tc>
                <a:tc>
                  <a:txBody>
                    <a:bodyPr/>
                    <a:lstStyle/>
                    <a:p>
                      <a:pPr algn="ctr"/>
                      <a:r>
                        <a:rPr lang="id-ID" sz="1400" b="1" dirty="0" smtClean="0">
                          <a:latin typeface="Arial Black" pitchFamily="34" charset="0"/>
                        </a:rPr>
                        <a:t>-</a:t>
                      </a:r>
                      <a:endParaRPr lang="id-ID" sz="1400" b="1" dirty="0">
                        <a:latin typeface="Arial Black" pitchFamily="34" charset="0"/>
                      </a:endParaRPr>
                    </a:p>
                  </a:txBody>
                  <a:tcPr>
                    <a:solidFill>
                      <a:srgbClr val="92D050"/>
                    </a:solidFill>
                  </a:tcPr>
                </a:tc>
                <a:tc>
                  <a:txBody>
                    <a:bodyPr/>
                    <a:lstStyle/>
                    <a:p>
                      <a:pPr algn="ctr"/>
                      <a:r>
                        <a:rPr lang="id-ID" sz="1400" b="1" dirty="0" smtClean="0">
                          <a:latin typeface="Arial Black" pitchFamily="34" charset="0"/>
                        </a:rPr>
                        <a:t>-</a:t>
                      </a:r>
                      <a:endParaRPr lang="id-ID" sz="1400" b="1" dirty="0">
                        <a:latin typeface="Arial Black" pitchFamily="34" charset="0"/>
                      </a:endParaRPr>
                    </a:p>
                  </a:txBody>
                  <a:tcPr>
                    <a:solidFill>
                      <a:srgbClr val="92D050"/>
                    </a:solidFill>
                  </a:tcPr>
                </a:tc>
                <a:tc>
                  <a:txBody>
                    <a:bodyPr/>
                    <a:lstStyle/>
                    <a:p>
                      <a:pPr algn="ctr"/>
                      <a:r>
                        <a:rPr lang="id-ID" sz="1400" b="1" dirty="0" smtClean="0">
                          <a:latin typeface="Arial Black" pitchFamily="34" charset="0"/>
                        </a:rPr>
                        <a:t>-</a:t>
                      </a:r>
                      <a:endParaRPr lang="id-ID" sz="1400" b="1" dirty="0">
                        <a:latin typeface="Arial Black" pitchFamily="34" charset="0"/>
                      </a:endParaRPr>
                    </a:p>
                  </a:txBody>
                  <a:tcPr>
                    <a:solidFill>
                      <a:srgbClr val="92D050"/>
                    </a:solidFill>
                  </a:tcPr>
                </a:tc>
                <a:tc>
                  <a:txBody>
                    <a:bodyPr/>
                    <a:lstStyle/>
                    <a:p>
                      <a:pPr algn="ctr"/>
                      <a:r>
                        <a:rPr lang="id-ID" sz="1400" b="1" dirty="0" smtClean="0">
                          <a:latin typeface="Arial Black" pitchFamily="34" charset="0"/>
                        </a:rPr>
                        <a:t>-</a:t>
                      </a:r>
                      <a:endParaRPr lang="id-ID" sz="1400" b="1" dirty="0">
                        <a:latin typeface="Arial Black" pitchFamily="34" charset="0"/>
                      </a:endParaRPr>
                    </a:p>
                  </a:txBody>
                  <a:tcPr>
                    <a:solidFill>
                      <a:srgbClr val="92D050"/>
                    </a:solidFill>
                  </a:tcPr>
                </a:tc>
                <a:tc>
                  <a:txBody>
                    <a:bodyPr/>
                    <a:lstStyle/>
                    <a:p>
                      <a:pPr algn="ctr"/>
                      <a:r>
                        <a:rPr lang="id-ID" sz="1400" b="1" dirty="0" smtClean="0">
                          <a:latin typeface="Arial Black" pitchFamily="34" charset="0"/>
                        </a:rPr>
                        <a:t>12</a:t>
                      </a:r>
                      <a:endParaRPr lang="id-ID" sz="1400" b="1" dirty="0">
                        <a:latin typeface="Arial Black" pitchFamily="34" charset="0"/>
                      </a:endParaRPr>
                    </a:p>
                  </a:txBody>
                  <a:tcPr>
                    <a:solidFill>
                      <a:srgbClr val="92D050"/>
                    </a:solidFill>
                  </a:tcPr>
                </a:tc>
                <a:tc>
                  <a:txBody>
                    <a:bodyPr/>
                    <a:lstStyle/>
                    <a:p>
                      <a:pPr algn="ctr"/>
                      <a:r>
                        <a:rPr lang="id-ID" sz="1400" b="1" dirty="0" smtClean="0">
                          <a:latin typeface="Arial Black" pitchFamily="34" charset="0"/>
                        </a:rPr>
                        <a:t>12</a:t>
                      </a:r>
                      <a:endParaRPr lang="id-ID" sz="1400" b="1" dirty="0">
                        <a:latin typeface="Arial Black" pitchFamily="34" charset="0"/>
                      </a:endParaRPr>
                    </a:p>
                  </a:txBody>
                  <a:tcPr>
                    <a:solidFill>
                      <a:srgbClr val="92D050"/>
                    </a:solidFill>
                  </a:tcPr>
                </a:tc>
                <a:tc>
                  <a:txBody>
                    <a:bodyPr/>
                    <a:lstStyle/>
                    <a:p>
                      <a:pPr algn="ctr"/>
                      <a:r>
                        <a:rPr lang="id-ID" sz="1400" b="1" dirty="0" smtClean="0">
                          <a:latin typeface="Arial Black" pitchFamily="34" charset="0"/>
                        </a:rPr>
                        <a:t>-</a:t>
                      </a:r>
                      <a:endParaRPr lang="id-ID" sz="1400" b="1" dirty="0">
                        <a:latin typeface="Arial Black" pitchFamily="34" charset="0"/>
                      </a:endParaRPr>
                    </a:p>
                  </a:txBody>
                  <a:tcPr>
                    <a:solidFill>
                      <a:srgbClr val="92D050"/>
                    </a:solidFill>
                  </a:tcPr>
                </a:tc>
                <a:tc>
                  <a:txBody>
                    <a:bodyPr/>
                    <a:lstStyle/>
                    <a:p>
                      <a:pPr algn="ctr"/>
                      <a:r>
                        <a:rPr lang="id-ID" sz="1400" b="1" dirty="0" smtClean="0">
                          <a:latin typeface="Arial Black" pitchFamily="34" charset="0"/>
                        </a:rPr>
                        <a:t>-</a:t>
                      </a:r>
                      <a:endParaRPr lang="id-ID" sz="1400" b="1" dirty="0">
                        <a:latin typeface="Arial Black" pitchFamily="34" charset="0"/>
                      </a:endParaRPr>
                    </a:p>
                  </a:txBody>
                  <a:tcPr>
                    <a:solidFill>
                      <a:srgbClr val="92D050"/>
                    </a:solidFill>
                  </a:tcPr>
                </a:tc>
              </a:tr>
            </a:tbl>
          </a:graphicData>
        </a:graphic>
      </p:graphicFrame>
      <p:sp>
        <p:nvSpPr>
          <p:cNvPr id="3" name="WordArt 1233"/>
          <p:cNvSpPr>
            <a:spLocks noChangeArrowheads="1" noChangeShapeType="1" noTextEdit="1"/>
          </p:cNvSpPr>
          <p:nvPr/>
        </p:nvSpPr>
        <p:spPr bwMode="auto">
          <a:xfrm>
            <a:off x="1905000" y="228600"/>
            <a:ext cx="5562600" cy="647700"/>
          </a:xfrm>
          <a:prstGeom prst="rect">
            <a:avLst/>
          </a:prstGeom>
        </p:spPr>
        <p:txBody>
          <a:bodyPr wrap="none" fromWordArt="1">
            <a:prstTxWarp prst="textPlain">
              <a:avLst>
                <a:gd name="adj" fmla="val 50000"/>
              </a:avLst>
            </a:prstTxWarp>
          </a:bodyPr>
          <a:lstStyle/>
          <a:p>
            <a:pPr algn="ctr"/>
            <a:r>
              <a:rPr lang="id-ID" sz="3600" b="1" kern="10" dirty="0" smtClean="0">
                <a:ln w="9525">
                  <a:solidFill>
                    <a:srgbClr val="66FF33"/>
                  </a:solidFill>
                  <a:round/>
                  <a:headEnd/>
                  <a:tailEnd/>
                </a:ln>
                <a:latin typeface="Bookman Old Style"/>
              </a:rPr>
              <a:t>AK PENGEMBANGAN PROFESI</a:t>
            </a:r>
            <a:r>
              <a:rPr lang="en-US" sz="3600" b="1" kern="10" dirty="0" smtClean="0">
                <a:ln w="9525">
                  <a:solidFill>
                    <a:srgbClr val="66FF33"/>
                  </a:solidFill>
                  <a:round/>
                  <a:headEnd/>
                  <a:tailEnd/>
                </a:ln>
                <a:latin typeface="Bookman Old Style"/>
              </a:rPr>
              <a:t> JABFUNG NON KESEHATAN</a:t>
            </a:r>
            <a:endParaRPr lang="en-US" sz="3600" b="1" kern="10" dirty="0">
              <a:ln w="9525">
                <a:solidFill>
                  <a:srgbClr val="66FF33"/>
                </a:solidFill>
                <a:round/>
                <a:headEnd/>
                <a:tailEnd/>
              </a:ln>
              <a:latin typeface="Bookman Old Style"/>
            </a:endParaRPr>
          </a:p>
        </p:txBody>
      </p:sp>
    </p:spTree>
    <p:extLst>
      <p:ext uri="{BB962C8B-B14F-4D97-AF65-F5344CB8AC3E}">
        <p14:creationId xmlns="" xmlns:p14="http://schemas.microsoft.com/office/powerpoint/2010/main" val="1100645658"/>
      </p:ext>
    </p:extLst>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 xmlns:p14="http://schemas.microsoft.com/office/powerpoint/2010/main" val="3997995179"/>
              </p:ext>
            </p:extLst>
          </p:nvPr>
        </p:nvGraphicFramePr>
        <p:xfrm>
          <a:off x="304800" y="1643063"/>
          <a:ext cx="8572500" cy="4122763"/>
        </p:xfrm>
        <a:graphic>
          <a:graphicData uri="http://schemas.openxmlformats.org/drawingml/2006/table">
            <a:tbl>
              <a:tblPr/>
              <a:tblGrid>
                <a:gridCol w="1803394"/>
                <a:gridCol w="1653247"/>
                <a:gridCol w="1653247"/>
                <a:gridCol w="1633812"/>
                <a:gridCol w="1828800"/>
              </a:tblGrid>
              <a:tr h="738192">
                <a:tc rowSpan="2">
                  <a:txBody>
                    <a:bodyPr/>
                    <a:lstStyle/>
                    <a:p>
                      <a:pPr marL="203200" indent="-215900" algn="just">
                        <a:lnSpc>
                          <a:spcPct val="125000"/>
                        </a:lnSpc>
                        <a:spcBef>
                          <a:spcPts val="300"/>
                        </a:spcBef>
                        <a:spcAft>
                          <a:spcPts val="300"/>
                        </a:spcAft>
                      </a:pPr>
                      <a:r>
                        <a:rPr lang="en-SG" sz="2800" b="1" dirty="0" smtClean="0">
                          <a:latin typeface="MV Boli" pitchFamily="2" charset="0"/>
                          <a:ea typeface="Times New Roman"/>
                          <a:cs typeface="MV Boli" pitchFamily="2" charset="0"/>
                        </a:rPr>
                        <a:t> </a:t>
                      </a:r>
                      <a:r>
                        <a:rPr lang="en-SG" sz="2800" b="1" dirty="0" err="1" smtClean="0">
                          <a:latin typeface="MV Boli" pitchFamily="2" charset="0"/>
                          <a:ea typeface="Times New Roman"/>
                          <a:cs typeface="MV Boli" pitchFamily="2" charset="0"/>
                        </a:rPr>
                        <a:t>Jumlah</a:t>
                      </a:r>
                      <a:r>
                        <a:rPr lang="en-SG" sz="2800" b="1" dirty="0" smtClean="0">
                          <a:latin typeface="MV Boli" pitchFamily="2" charset="0"/>
                          <a:ea typeface="Times New Roman"/>
                          <a:cs typeface="MV Boli" pitchFamily="2" charset="0"/>
                        </a:rPr>
                        <a:t> </a:t>
                      </a:r>
                      <a:r>
                        <a:rPr lang="id-ID" sz="2800" b="1" dirty="0" smtClean="0">
                          <a:latin typeface="MV Boli" pitchFamily="2" charset="0"/>
                          <a:ea typeface="Times New Roman"/>
                          <a:cs typeface="MV Boli" pitchFamily="2" charset="0"/>
                        </a:rPr>
                        <a:t>Penulis</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4">
                  <a:txBody>
                    <a:bodyPr/>
                    <a:lstStyle/>
                    <a:p>
                      <a:pPr marL="203200" indent="-215900" algn="just">
                        <a:lnSpc>
                          <a:spcPct val="125000"/>
                        </a:lnSpc>
                        <a:spcBef>
                          <a:spcPts val="300"/>
                        </a:spcBef>
                        <a:spcAft>
                          <a:spcPts val="300"/>
                        </a:spcAft>
                      </a:pPr>
                      <a:r>
                        <a:rPr lang="en-SG" sz="2800" b="1" dirty="0" err="1">
                          <a:latin typeface="MV Boli" pitchFamily="2" charset="0"/>
                          <a:ea typeface="Times New Roman"/>
                          <a:cs typeface="MV Boli" pitchFamily="2" charset="0"/>
                        </a:rPr>
                        <a:t>Pembagian</a:t>
                      </a:r>
                      <a:r>
                        <a:rPr lang="en-SG" sz="2800" b="1" dirty="0">
                          <a:latin typeface="MV Boli" pitchFamily="2" charset="0"/>
                          <a:ea typeface="Times New Roman"/>
                          <a:cs typeface="MV Boli" pitchFamily="2" charset="0"/>
                        </a:rPr>
                        <a:t> </a:t>
                      </a:r>
                      <a:r>
                        <a:rPr lang="en-SG" sz="2800" b="1" dirty="0" err="1">
                          <a:latin typeface="MV Boli" pitchFamily="2" charset="0"/>
                          <a:ea typeface="Times New Roman"/>
                          <a:cs typeface="MV Boli" pitchFamily="2" charset="0"/>
                        </a:rPr>
                        <a:t>angka</a:t>
                      </a:r>
                      <a:r>
                        <a:rPr lang="en-SG" sz="2800" b="1" dirty="0">
                          <a:latin typeface="MV Boli" pitchFamily="2" charset="0"/>
                          <a:ea typeface="Times New Roman"/>
                          <a:cs typeface="MV Boli" pitchFamily="2" charset="0"/>
                        </a:rPr>
                        <a:t> </a:t>
                      </a:r>
                      <a:r>
                        <a:rPr lang="en-SG" sz="2800" b="1" dirty="0" err="1">
                          <a:latin typeface="MV Boli" pitchFamily="2" charset="0"/>
                          <a:ea typeface="Times New Roman"/>
                          <a:cs typeface="MV Boli" pitchFamily="2" charset="0"/>
                        </a:rPr>
                        <a:t>kredit</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tr>
              <a:tr h="1169995">
                <a:tc vMerge="1">
                  <a:txBody>
                    <a:bodyPr/>
                    <a:lstStyle/>
                    <a:p>
                      <a:endParaRPr lang="en-SG"/>
                    </a:p>
                  </a:txBody>
                  <a:tcPr/>
                </a:tc>
                <a:tc>
                  <a:txBody>
                    <a:bodyPr/>
                    <a:lstStyle/>
                    <a:p>
                      <a:pPr marL="203200" indent="-215900" algn="just">
                        <a:lnSpc>
                          <a:spcPct val="125000"/>
                        </a:lnSpc>
                        <a:spcBef>
                          <a:spcPts val="300"/>
                        </a:spcBef>
                        <a:spcAft>
                          <a:spcPts val="300"/>
                        </a:spcAft>
                      </a:pPr>
                      <a:r>
                        <a:rPr lang="en-SG" sz="1800" b="1" dirty="0" err="1">
                          <a:latin typeface="MV Boli" pitchFamily="2" charset="0"/>
                          <a:ea typeface="Times New Roman"/>
                          <a:cs typeface="MV Boli" pitchFamily="2" charset="0"/>
                        </a:rPr>
                        <a:t>Penulis</a:t>
                      </a:r>
                      <a:r>
                        <a:rPr lang="en-SG" sz="1800" b="1" dirty="0">
                          <a:latin typeface="MV Boli" pitchFamily="2" charset="0"/>
                          <a:ea typeface="Times New Roman"/>
                          <a:cs typeface="MV Boli" pitchFamily="2" charset="0"/>
                        </a:rPr>
                        <a:t> </a:t>
                      </a:r>
                      <a:r>
                        <a:rPr lang="en-SG" sz="1800" b="1" dirty="0" err="1">
                          <a:latin typeface="MV Boli" pitchFamily="2" charset="0"/>
                          <a:ea typeface="Times New Roman"/>
                          <a:cs typeface="MV Boli" pitchFamily="2" charset="0"/>
                        </a:rPr>
                        <a:t>utama</a:t>
                      </a:r>
                      <a:endParaRPr lang="en-SG" sz="14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03200" indent="-215900" algn="just">
                        <a:lnSpc>
                          <a:spcPct val="125000"/>
                        </a:lnSpc>
                        <a:spcBef>
                          <a:spcPts val="300"/>
                        </a:spcBef>
                        <a:spcAft>
                          <a:spcPts val="300"/>
                        </a:spcAft>
                      </a:pPr>
                      <a:r>
                        <a:rPr lang="en-SG" sz="1800" b="1" dirty="0" smtClean="0">
                          <a:latin typeface="MV Boli" pitchFamily="2" charset="0"/>
                          <a:ea typeface="Times New Roman"/>
                          <a:cs typeface="MV Boli" pitchFamily="2" charset="0"/>
                        </a:rPr>
                        <a:t>  </a:t>
                      </a:r>
                      <a:r>
                        <a:rPr lang="en-SG" sz="1800" b="1" dirty="0" err="1" smtClean="0">
                          <a:latin typeface="MV Boli" pitchFamily="2" charset="0"/>
                          <a:ea typeface="Times New Roman"/>
                          <a:cs typeface="MV Boli" pitchFamily="2" charset="0"/>
                        </a:rPr>
                        <a:t>Penulis</a:t>
                      </a:r>
                      <a:r>
                        <a:rPr lang="en-SG" sz="1800" b="1" dirty="0" smtClean="0">
                          <a:latin typeface="MV Boli" pitchFamily="2" charset="0"/>
                          <a:ea typeface="Times New Roman"/>
                          <a:cs typeface="MV Boli" pitchFamily="2" charset="0"/>
                        </a:rPr>
                        <a:t> </a:t>
                      </a:r>
                      <a:r>
                        <a:rPr lang="en-SG" sz="1800" b="1" dirty="0" err="1">
                          <a:latin typeface="MV Boli" pitchFamily="2" charset="0"/>
                          <a:ea typeface="Times New Roman"/>
                          <a:cs typeface="MV Boli" pitchFamily="2" charset="0"/>
                        </a:rPr>
                        <a:t>pembantu</a:t>
                      </a:r>
                      <a:r>
                        <a:rPr lang="en-SG" sz="1800" b="1" dirty="0">
                          <a:latin typeface="MV Boli" pitchFamily="2" charset="0"/>
                          <a:ea typeface="Times New Roman"/>
                          <a:cs typeface="MV Boli" pitchFamily="2" charset="0"/>
                        </a:rPr>
                        <a:t> I</a:t>
                      </a:r>
                      <a:endParaRPr lang="en-SG" sz="14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03200" indent="-215900" algn="just">
                        <a:lnSpc>
                          <a:spcPct val="125000"/>
                        </a:lnSpc>
                        <a:spcBef>
                          <a:spcPts val="300"/>
                        </a:spcBef>
                        <a:spcAft>
                          <a:spcPts val="300"/>
                        </a:spcAft>
                      </a:pPr>
                      <a:r>
                        <a:rPr lang="en-SG" sz="1800" b="1" dirty="0" smtClean="0">
                          <a:latin typeface="MV Boli" pitchFamily="2" charset="0"/>
                          <a:ea typeface="Times New Roman"/>
                          <a:cs typeface="MV Boli" pitchFamily="2" charset="0"/>
                        </a:rPr>
                        <a:t>  </a:t>
                      </a:r>
                      <a:r>
                        <a:rPr lang="en-SG" sz="1800" b="1" dirty="0" err="1" smtClean="0">
                          <a:latin typeface="MV Boli" pitchFamily="2" charset="0"/>
                          <a:ea typeface="Times New Roman"/>
                          <a:cs typeface="MV Boli" pitchFamily="2" charset="0"/>
                        </a:rPr>
                        <a:t>Penulis</a:t>
                      </a:r>
                      <a:r>
                        <a:rPr lang="en-SG" sz="1800" b="1" dirty="0" smtClean="0">
                          <a:latin typeface="MV Boli" pitchFamily="2" charset="0"/>
                          <a:ea typeface="Times New Roman"/>
                          <a:cs typeface="MV Boli" pitchFamily="2" charset="0"/>
                        </a:rPr>
                        <a:t> </a:t>
                      </a:r>
                      <a:r>
                        <a:rPr lang="en-SG" sz="1800" b="1" dirty="0" err="1">
                          <a:latin typeface="MV Boli" pitchFamily="2" charset="0"/>
                          <a:ea typeface="Times New Roman"/>
                          <a:cs typeface="MV Boli" pitchFamily="2" charset="0"/>
                        </a:rPr>
                        <a:t>pembantu</a:t>
                      </a:r>
                      <a:r>
                        <a:rPr lang="en-SG" sz="1800" b="1" dirty="0">
                          <a:latin typeface="MV Boli" pitchFamily="2" charset="0"/>
                          <a:ea typeface="Times New Roman"/>
                          <a:cs typeface="MV Boli" pitchFamily="2" charset="0"/>
                        </a:rPr>
                        <a:t> II</a:t>
                      </a:r>
                      <a:endParaRPr lang="en-SG" sz="14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03200" indent="-215900" algn="just">
                        <a:lnSpc>
                          <a:spcPct val="125000"/>
                        </a:lnSpc>
                        <a:spcBef>
                          <a:spcPts val="300"/>
                        </a:spcBef>
                        <a:spcAft>
                          <a:spcPts val="300"/>
                        </a:spcAft>
                      </a:pPr>
                      <a:r>
                        <a:rPr lang="en-SG" sz="1800" b="1" dirty="0" smtClean="0">
                          <a:latin typeface="MV Boli" pitchFamily="2" charset="0"/>
                          <a:ea typeface="Times New Roman"/>
                          <a:cs typeface="MV Boli" pitchFamily="2" charset="0"/>
                        </a:rPr>
                        <a:t>  </a:t>
                      </a:r>
                      <a:r>
                        <a:rPr lang="en-SG" sz="1800" b="1" dirty="0" err="1" smtClean="0">
                          <a:latin typeface="MV Boli" pitchFamily="2" charset="0"/>
                          <a:ea typeface="Times New Roman"/>
                          <a:cs typeface="MV Boli" pitchFamily="2" charset="0"/>
                        </a:rPr>
                        <a:t>Penulis</a:t>
                      </a:r>
                      <a:r>
                        <a:rPr lang="en-SG" sz="1800" b="1" dirty="0" smtClean="0">
                          <a:latin typeface="MV Boli" pitchFamily="2" charset="0"/>
                          <a:ea typeface="Times New Roman"/>
                          <a:cs typeface="MV Boli" pitchFamily="2" charset="0"/>
                        </a:rPr>
                        <a:t> </a:t>
                      </a:r>
                      <a:r>
                        <a:rPr lang="en-SG" sz="1800" b="1" dirty="0" err="1">
                          <a:latin typeface="MV Boli" pitchFamily="2" charset="0"/>
                          <a:ea typeface="Times New Roman"/>
                          <a:cs typeface="MV Boli" pitchFamily="2" charset="0"/>
                        </a:rPr>
                        <a:t>pembantu</a:t>
                      </a:r>
                      <a:r>
                        <a:rPr lang="en-SG" sz="1800" b="1" dirty="0">
                          <a:latin typeface="MV Boli" pitchFamily="2" charset="0"/>
                          <a:ea typeface="Times New Roman"/>
                          <a:cs typeface="MV Boli" pitchFamily="2" charset="0"/>
                        </a:rPr>
                        <a:t> III</a:t>
                      </a:r>
                      <a:endParaRPr lang="en-SG" sz="14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38192">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2 </a:t>
                      </a:r>
                      <a:r>
                        <a:rPr lang="en-SG" sz="2800" b="1" dirty="0" err="1">
                          <a:latin typeface="MV Boli" pitchFamily="2" charset="0"/>
                          <a:ea typeface="Times New Roman"/>
                          <a:cs typeface="MV Boli" pitchFamily="2" charset="0"/>
                        </a:rPr>
                        <a:t>orang</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60%</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40%</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a:latin typeface="MV Boli" pitchFamily="2" charset="0"/>
                          <a:ea typeface="Times New Roman"/>
                          <a:cs typeface="MV Boli" pitchFamily="2" charset="0"/>
                        </a:rPr>
                        <a:t>-</a:t>
                      </a:r>
                      <a:endParaRPr lang="en-SG" sz="2000" b="1">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2">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3 </a:t>
                      </a:r>
                      <a:r>
                        <a:rPr lang="en-SG" sz="2800" b="1" dirty="0" err="1">
                          <a:latin typeface="MV Boli" pitchFamily="2" charset="0"/>
                          <a:ea typeface="Times New Roman"/>
                          <a:cs typeface="MV Boli" pitchFamily="2" charset="0"/>
                        </a:rPr>
                        <a:t>orang</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a:latin typeface="MV Boli" pitchFamily="2" charset="0"/>
                          <a:ea typeface="Times New Roman"/>
                          <a:cs typeface="MV Boli" pitchFamily="2" charset="0"/>
                        </a:rPr>
                        <a:t>50%</a:t>
                      </a:r>
                      <a:endParaRPr lang="en-SG" sz="2000" b="1">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25%</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25%</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2">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4 </a:t>
                      </a:r>
                      <a:r>
                        <a:rPr lang="en-SG" sz="2800" b="1" dirty="0" err="1">
                          <a:latin typeface="MV Boli" pitchFamily="2" charset="0"/>
                          <a:ea typeface="Times New Roman"/>
                          <a:cs typeface="MV Boli" pitchFamily="2" charset="0"/>
                        </a:rPr>
                        <a:t>orang</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a:latin typeface="MV Boli" pitchFamily="2" charset="0"/>
                          <a:ea typeface="Times New Roman"/>
                          <a:cs typeface="MV Boli" pitchFamily="2" charset="0"/>
                        </a:rPr>
                        <a:t>40%</a:t>
                      </a:r>
                      <a:endParaRPr lang="en-SG" sz="2000" b="1">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a:latin typeface="MV Boli" pitchFamily="2" charset="0"/>
                          <a:ea typeface="Times New Roman"/>
                          <a:cs typeface="MV Boli" pitchFamily="2" charset="0"/>
                        </a:rPr>
                        <a:t>20%</a:t>
                      </a:r>
                      <a:endParaRPr lang="en-SG" sz="2000" b="1">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20%</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20%</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43" name="TextBox 7"/>
          <p:cNvSpPr txBox="1">
            <a:spLocks noChangeArrowheads="1"/>
          </p:cNvSpPr>
          <p:nvPr/>
        </p:nvSpPr>
        <p:spPr bwMode="auto">
          <a:xfrm>
            <a:off x="571500" y="785813"/>
            <a:ext cx="7407990" cy="830997"/>
          </a:xfrm>
          <a:prstGeom prst="rect">
            <a:avLst/>
          </a:prstGeom>
          <a:noFill/>
          <a:ln w="9525">
            <a:noFill/>
            <a:miter lim="800000"/>
            <a:headEnd/>
            <a:tailEnd/>
          </a:ln>
        </p:spPr>
        <p:txBody>
          <a:bodyPr wrap="none">
            <a:spAutoFit/>
          </a:bodyPr>
          <a:lstStyle/>
          <a:p>
            <a:r>
              <a:rPr lang="en-SG" sz="2400" b="1" dirty="0" err="1"/>
              <a:t>Angka</a:t>
            </a:r>
            <a:r>
              <a:rPr lang="en-SG" sz="2400" b="1" dirty="0"/>
              <a:t> </a:t>
            </a:r>
            <a:r>
              <a:rPr lang="en-SG" sz="2400" b="1" dirty="0" err="1"/>
              <a:t>kredit</a:t>
            </a:r>
            <a:r>
              <a:rPr lang="en-SG" sz="2400" b="1" dirty="0"/>
              <a:t> </a:t>
            </a:r>
            <a:r>
              <a:rPr lang="en-SG" sz="2400" b="1" dirty="0" err="1"/>
              <a:t>untuk</a:t>
            </a:r>
            <a:r>
              <a:rPr lang="en-SG" sz="2400" b="1" dirty="0"/>
              <a:t> </a:t>
            </a:r>
            <a:r>
              <a:rPr lang="id-ID" sz="2400" b="1" dirty="0" smtClean="0"/>
              <a:t>KT/KI</a:t>
            </a:r>
            <a:r>
              <a:rPr lang="en-SG" sz="2400" b="1" dirty="0" smtClean="0"/>
              <a:t> </a:t>
            </a:r>
            <a:r>
              <a:rPr lang="en-SG" sz="2400" b="1" dirty="0"/>
              <a:t>yang </a:t>
            </a:r>
            <a:r>
              <a:rPr lang="en-SG" sz="2400" b="1" dirty="0" err="1"/>
              <a:t>dilakukan</a:t>
            </a:r>
            <a:r>
              <a:rPr lang="en-SG" sz="2400" b="1" dirty="0"/>
              <a:t> </a:t>
            </a:r>
            <a:r>
              <a:rPr lang="en-SG" sz="2400" b="1" dirty="0" err="1"/>
              <a:t>secara</a:t>
            </a:r>
            <a:r>
              <a:rPr lang="en-SG" sz="2400" b="1" dirty="0"/>
              <a:t> </a:t>
            </a:r>
            <a:r>
              <a:rPr lang="en-SG" sz="2400" b="1" dirty="0" err="1" smtClean="0"/>
              <a:t>bersama</a:t>
            </a:r>
            <a:endParaRPr lang="id-ID" sz="2400" b="1" dirty="0" smtClean="0"/>
          </a:p>
          <a:p>
            <a:r>
              <a:rPr lang="id-ID" sz="2400" b="1" dirty="0" smtClean="0"/>
              <a:t>VERSI-1</a:t>
            </a:r>
            <a:endParaRPr lang="en-SG" sz="2400" dirty="0">
              <a:solidFill>
                <a:srgbClr val="FF0000"/>
              </a:solidFill>
            </a:endParaRPr>
          </a:p>
        </p:txBody>
      </p:sp>
      <p:sp>
        <p:nvSpPr>
          <p:cNvPr id="2" name="TextBox 1"/>
          <p:cNvSpPr txBox="1"/>
          <p:nvPr/>
        </p:nvSpPr>
        <p:spPr>
          <a:xfrm>
            <a:off x="4616389" y="5791200"/>
            <a:ext cx="3645037" cy="369332"/>
          </a:xfrm>
          <a:prstGeom prst="rect">
            <a:avLst/>
          </a:prstGeom>
          <a:noFill/>
        </p:spPr>
        <p:txBody>
          <a:bodyPr wrap="none" rtlCol="0">
            <a:spAutoFit/>
          </a:bodyPr>
          <a:lstStyle/>
          <a:p>
            <a:r>
              <a:rPr lang="id-ID" b="1" dirty="0" smtClean="0">
                <a:solidFill>
                  <a:srgbClr val="FF0000"/>
                </a:solidFill>
              </a:rPr>
              <a:t>Penulis Pembantu maksimal 3 orang</a:t>
            </a:r>
            <a:endParaRPr lang="id-ID" b="1" dirty="0">
              <a:solidFill>
                <a:srgbClr val="FF0000"/>
              </a:solidFill>
            </a:endParaRPr>
          </a:p>
        </p:txBody>
      </p:sp>
    </p:spTree>
    <p:extLst>
      <p:ext uri="{BB962C8B-B14F-4D97-AF65-F5344CB8AC3E}">
        <p14:creationId xmlns="" xmlns:p14="http://schemas.microsoft.com/office/powerpoint/2010/main" val="73504043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461908339"/>
              </p:ext>
            </p:extLst>
          </p:nvPr>
        </p:nvGraphicFramePr>
        <p:xfrm>
          <a:off x="971600" y="1268760"/>
          <a:ext cx="770485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id-ID" b="1" dirty="0" smtClean="0">
                <a:solidFill>
                  <a:srgbClr val="C00000"/>
                </a:solidFill>
              </a:rPr>
              <a:t>TUGAS &amp; FUNGSI</a:t>
            </a:r>
            <a:r>
              <a:rPr lang="en-US" b="1" dirty="0" smtClean="0">
                <a:solidFill>
                  <a:srgbClr val="C00000"/>
                </a:solidFill>
              </a:rPr>
              <a:t> </a:t>
            </a:r>
            <a:r>
              <a:rPr lang="id-ID" b="1" dirty="0" smtClean="0">
                <a:solidFill>
                  <a:srgbClr val="C00000"/>
                </a:solidFill>
              </a:rPr>
              <a:t>JF AHLI</a:t>
            </a:r>
            <a:endParaRPr lang="en-US" b="1" dirty="0">
              <a:solidFill>
                <a:srgbClr val="C00000"/>
              </a:solidFill>
            </a:endParaRPr>
          </a:p>
        </p:txBody>
      </p:sp>
    </p:spTree>
    <p:extLst>
      <p:ext uri="{BB962C8B-B14F-4D97-AF65-F5344CB8AC3E}">
        <p14:creationId xmlns:p14="http://schemas.microsoft.com/office/powerpoint/2010/main" xmlns="" val="3864499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9EE60166-866E-49D8-88D2-2205C1D08802}"/>
                                            </p:graphicEl>
                                          </p:spTgt>
                                        </p:tgtEl>
                                        <p:attrNameLst>
                                          <p:attrName>style.visibility</p:attrName>
                                        </p:attrNameLst>
                                      </p:cBhvr>
                                      <p:to>
                                        <p:strVal val="visible"/>
                                      </p:to>
                                    </p:set>
                                    <p:animEffect transition="in" filter="wipe(left)">
                                      <p:cBhvr>
                                        <p:cTn id="27" dur="500"/>
                                        <p:tgtEl>
                                          <p:spTgt spid="3">
                                            <p:graphicEl>
                                              <a:dgm id="{9EE60166-866E-49D8-88D2-2205C1D0880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2741790-0B52-4C45-A197-F6A38A95FB8C}"/>
                                            </p:graphicEl>
                                          </p:spTgt>
                                        </p:tgtEl>
                                        <p:attrNameLst>
                                          <p:attrName>style.visibility</p:attrName>
                                        </p:attrNameLst>
                                      </p:cBhvr>
                                      <p:to>
                                        <p:strVal val="visible"/>
                                      </p:to>
                                    </p:set>
                                    <p:animEffect transition="in" filter="wipe(left)">
                                      <p:cBhvr>
                                        <p:cTn id="32" dur="500"/>
                                        <p:tgtEl>
                                          <p:spTgt spid="3">
                                            <p:graphicEl>
                                              <a:dgm id="{C2741790-0B52-4C45-A197-F6A38A95FB8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9844DA8C-2180-44E9-8CEE-F393903FF8C8}"/>
                                            </p:graphicEl>
                                          </p:spTgt>
                                        </p:tgtEl>
                                        <p:attrNameLst>
                                          <p:attrName>style.visibility</p:attrName>
                                        </p:attrNameLst>
                                      </p:cBhvr>
                                      <p:to>
                                        <p:strVal val="visible"/>
                                      </p:to>
                                    </p:set>
                                    <p:animEffect transition="in" filter="wipe(left)">
                                      <p:cBhvr>
                                        <p:cTn id="37" dur="500"/>
                                        <p:tgtEl>
                                          <p:spTgt spid="3">
                                            <p:graphicEl>
                                              <a:dgm id="{9844DA8C-2180-44E9-8CEE-F393903FF8C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1AC2A44F-C222-4F1C-B52F-9C269A64C310}"/>
                                            </p:graphicEl>
                                          </p:spTgt>
                                        </p:tgtEl>
                                        <p:attrNameLst>
                                          <p:attrName>style.visibility</p:attrName>
                                        </p:attrNameLst>
                                      </p:cBhvr>
                                      <p:to>
                                        <p:strVal val="visible"/>
                                      </p:to>
                                    </p:set>
                                    <p:animEffect transition="in" filter="wipe(left)">
                                      <p:cBhvr>
                                        <p:cTn id="42" dur="500"/>
                                        <p:tgtEl>
                                          <p:spTgt spid="3">
                                            <p:graphicEl>
                                              <a:dgm id="{1AC2A44F-C222-4F1C-B52F-9C269A64C3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68091" y="1656510"/>
          <a:ext cx="8787654" cy="4122763"/>
        </p:xfrm>
        <a:graphic>
          <a:graphicData uri="http://schemas.openxmlformats.org/drawingml/2006/table">
            <a:tbl>
              <a:tblPr/>
              <a:tblGrid>
                <a:gridCol w="1869180"/>
                <a:gridCol w="1713556"/>
                <a:gridCol w="1713556"/>
                <a:gridCol w="1749162"/>
                <a:gridCol w="1742200"/>
              </a:tblGrid>
              <a:tr h="738192">
                <a:tc rowSpan="2">
                  <a:txBody>
                    <a:bodyPr/>
                    <a:lstStyle/>
                    <a:p>
                      <a:pPr marL="203200" indent="-215900" algn="just">
                        <a:lnSpc>
                          <a:spcPct val="125000"/>
                        </a:lnSpc>
                        <a:spcBef>
                          <a:spcPts val="300"/>
                        </a:spcBef>
                        <a:spcAft>
                          <a:spcPts val="300"/>
                        </a:spcAft>
                      </a:pPr>
                      <a:r>
                        <a:rPr lang="en-SG" sz="2800" b="1" dirty="0" smtClean="0">
                          <a:latin typeface="MV Boli" pitchFamily="2" charset="0"/>
                          <a:ea typeface="Times New Roman"/>
                          <a:cs typeface="MV Boli" pitchFamily="2" charset="0"/>
                        </a:rPr>
                        <a:t> </a:t>
                      </a:r>
                      <a:r>
                        <a:rPr lang="en-SG" sz="2800" b="1" dirty="0" err="1" smtClean="0">
                          <a:latin typeface="MV Boli" pitchFamily="2" charset="0"/>
                          <a:ea typeface="Times New Roman"/>
                          <a:cs typeface="MV Boli" pitchFamily="2" charset="0"/>
                        </a:rPr>
                        <a:t>Jumlah</a:t>
                      </a:r>
                      <a:r>
                        <a:rPr lang="en-SG" sz="2800" b="1" dirty="0" smtClean="0">
                          <a:latin typeface="MV Boli" pitchFamily="2" charset="0"/>
                          <a:ea typeface="Times New Roman"/>
                          <a:cs typeface="MV Boli" pitchFamily="2" charset="0"/>
                        </a:rPr>
                        <a:t> </a:t>
                      </a:r>
                      <a:r>
                        <a:rPr lang="id-ID" sz="2800" b="1" dirty="0" smtClean="0">
                          <a:latin typeface="MV Boli" pitchFamily="2" charset="0"/>
                          <a:ea typeface="Times New Roman"/>
                          <a:cs typeface="MV Boli" pitchFamily="2" charset="0"/>
                        </a:rPr>
                        <a:t>Penulis</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4">
                  <a:txBody>
                    <a:bodyPr/>
                    <a:lstStyle/>
                    <a:p>
                      <a:pPr marL="203200" indent="-215900" algn="ctr">
                        <a:lnSpc>
                          <a:spcPct val="125000"/>
                        </a:lnSpc>
                        <a:spcBef>
                          <a:spcPts val="300"/>
                        </a:spcBef>
                        <a:spcAft>
                          <a:spcPts val="300"/>
                        </a:spcAft>
                      </a:pPr>
                      <a:r>
                        <a:rPr lang="en-SG" sz="2800" b="1" dirty="0" err="1">
                          <a:latin typeface="MV Boli" pitchFamily="2" charset="0"/>
                          <a:ea typeface="Times New Roman"/>
                          <a:cs typeface="MV Boli" pitchFamily="2" charset="0"/>
                        </a:rPr>
                        <a:t>Pembagian</a:t>
                      </a:r>
                      <a:r>
                        <a:rPr lang="en-SG" sz="2800" b="1" dirty="0">
                          <a:latin typeface="MV Boli" pitchFamily="2" charset="0"/>
                          <a:ea typeface="Times New Roman"/>
                          <a:cs typeface="MV Boli" pitchFamily="2" charset="0"/>
                        </a:rPr>
                        <a:t> </a:t>
                      </a:r>
                      <a:r>
                        <a:rPr lang="en-SG" sz="2800" b="1" dirty="0" err="1">
                          <a:latin typeface="MV Boli" pitchFamily="2" charset="0"/>
                          <a:ea typeface="Times New Roman"/>
                          <a:cs typeface="MV Boli" pitchFamily="2" charset="0"/>
                        </a:rPr>
                        <a:t>angka</a:t>
                      </a:r>
                      <a:r>
                        <a:rPr lang="en-SG" sz="2800" b="1" dirty="0">
                          <a:latin typeface="MV Boli" pitchFamily="2" charset="0"/>
                          <a:ea typeface="Times New Roman"/>
                          <a:cs typeface="MV Boli" pitchFamily="2" charset="0"/>
                        </a:rPr>
                        <a:t> </a:t>
                      </a:r>
                      <a:r>
                        <a:rPr lang="en-SG" sz="2800" b="1" dirty="0" err="1">
                          <a:latin typeface="MV Boli" pitchFamily="2" charset="0"/>
                          <a:ea typeface="Times New Roman"/>
                          <a:cs typeface="MV Boli" pitchFamily="2" charset="0"/>
                        </a:rPr>
                        <a:t>kredit</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tr>
              <a:tr h="1169995">
                <a:tc vMerge="1">
                  <a:txBody>
                    <a:bodyPr/>
                    <a:lstStyle/>
                    <a:p>
                      <a:endParaRPr lang="en-SG"/>
                    </a:p>
                  </a:txBody>
                  <a:tcPr/>
                </a:tc>
                <a:tc>
                  <a:txBody>
                    <a:bodyPr/>
                    <a:lstStyle/>
                    <a:p>
                      <a:pPr marL="203200" indent="-215900" algn="just">
                        <a:lnSpc>
                          <a:spcPct val="125000"/>
                        </a:lnSpc>
                        <a:spcBef>
                          <a:spcPts val="300"/>
                        </a:spcBef>
                        <a:spcAft>
                          <a:spcPts val="300"/>
                        </a:spcAft>
                      </a:pPr>
                      <a:r>
                        <a:rPr lang="en-SG" sz="1800" b="1" dirty="0" err="1">
                          <a:latin typeface="MV Boli" pitchFamily="2" charset="0"/>
                          <a:ea typeface="Times New Roman"/>
                          <a:cs typeface="MV Boli" pitchFamily="2" charset="0"/>
                        </a:rPr>
                        <a:t>Penulis</a:t>
                      </a:r>
                      <a:r>
                        <a:rPr lang="en-SG" sz="1800" b="1" dirty="0">
                          <a:latin typeface="MV Boli" pitchFamily="2" charset="0"/>
                          <a:ea typeface="Times New Roman"/>
                          <a:cs typeface="MV Boli" pitchFamily="2" charset="0"/>
                        </a:rPr>
                        <a:t> </a:t>
                      </a:r>
                      <a:r>
                        <a:rPr lang="en-SG" sz="1800" b="1" dirty="0" err="1">
                          <a:latin typeface="MV Boli" pitchFamily="2" charset="0"/>
                          <a:ea typeface="Times New Roman"/>
                          <a:cs typeface="MV Boli" pitchFamily="2" charset="0"/>
                        </a:rPr>
                        <a:t>utama</a:t>
                      </a:r>
                      <a:endParaRPr lang="en-SG" sz="14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03200" indent="-215900" algn="just">
                        <a:lnSpc>
                          <a:spcPct val="125000"/>
                        </a:lnSpc>
                        <a:spcBef>
                          <a:spcPts val="300"/>
                        </a:spcBef>
                        <a:spcAft>
                          <a:spcPts val="300"/>
                        </a:spcAft>
                      </a:pPr>
                      <a:r>
                        <a:rPr lang="en-SG" sz="1800" b="1" dirty="0" smtClean="0">
                          <a:latin typeface="MV Boli" pitchFamily="2" charset="0"/>
                          <a:ea typeface="Times New Roman"/>
                          <a:cs typeface="MV Boli" pitchFamily="2" charset="0"/>
                        </a:rPr>
                        <a:t>  </a:t>
                      </a:r>
                      <a:r>
                        <a:rPr lang="en-SG" sz="1800" b="1" dirty="0" err="1" smtClean="0">
                          <a:latin typeface="MV Boli" pitchFamily="2" charset="0"/>
                          <a:ea typeface="Times New Roman"/>
                          <a:cs typeface="MV Boli" pitchFamily="2" charset="0"/>
                        </a:rPr>
                        <a:t>Penulis</a:t>
                      </a:r>
                      <a:r>
                        <a:rPr lang="en-SG" sz="1800" b="1" dirty="0" smtClean="0">
                          <a:latin typeface="MV Boli" pitchFamily="2" charset="0"/>
                          <a:ea typeface="Times New Roman"/>
                          <a:cs typeface="MV Boli" pitchFamily="2" charset="0"/>
                        </a:rPr>
                        <a:t> </a:t>
                      </a:r>
                      <a:r>
                        <a:rPr lang="en-SG" sz="1800" b="1" dirty="0" err="1">
                          <a:latin typeface="MV Boli" pitchFamily="2" charset="0"/>
                          <a:ea typeface="Times New Roman"/>
                          <a:cs typeface="MV Boli" pitchFamily="2" charset="0"/>
                        </a:rPr>
                        <a:t>pembantu</a:t>
                      </a:r>
                      <a:r>
                        <a:rPr lang="en-SG" sz="1800" b="1" dirty="0">
                          <a:latin typeface="MV Boli" pitchFamily="2" charset="0"/>
                          <a:ea typeface="Times New Roman"/>
                          <a:cs typeface="MV Boli" pitchFamily="2" charset="0"/>
                        </a:rPr>
                        <a:t> I</a:t>
                      </a:r>
                      <a:endParaRPr lang="en-SG" sz="14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03200" indent="-215900" algn="just">
                        <a:lnSpc>
                          <a:spcPct val="125000"/>
                        </a:lnSpc>
                        <a:spcBef>
                          <a:spcPts val="300"/>
                        </a:spcBef>
                        <a:spcAft>
                          <a:spcPts val="300"/>
                        </a:spcAft>
                      </a:pPr>
                      <a:r>
                        <a:rPr lang="en-SG" sz="1800" b="1" dirty="0" smtClean="0">
                          <a:latin typeface="MV Boli" pitchFamily="2" charset="0"/>
                          <a:ea typeface="Times New Roman"/>
                          <a:cs typeface="MV Boli" pitchFamily="2" charset="0"/>
                        </a:rPr>
                        <a:t>  </a:t>
                      </a:r>
                      <a:r>
                        <a:rPr lang="en-SG" sz="1800" b="1" dirty="0" err="1" smtClean="0">
                          <a:latin typeface="MV Boli" pitchFamily="2" charset="0"/>
                          <a:ea typeface="Times New Roman"/>
                          <a:cs typeface="MV Boli" pitchFamily="2" charset="0"/>
                        </a:rPr>
                        <a:t>Penulis</a:t>
                      </a:r>
                      <a:r>
                        <a:rPr lang="en-SG" sz="1800" b="1" dirty="0" smtClean="0">
                          <a:latin typeface="MV Boli" pitchFamily="2" charset="0"/>
                          <a:ea typeface="Times New Roman"/>
                          <a:cs typeface="MV Boli" pitchFamily="2" charset="0"/>
                        </a:rPr>
                        <a:t> </a:t>
                      </a:r>
                      <a:r>
                        <a:rPr lang="en-SG" sz="1800" b="1" dirty="0" err="1">
                          <a:latin typeface="MV Boli" pitchFamily="2" charset="0"/>
                          <a:ea typeface="Times New Roman"/>
                          <a:cs typeface="MV Boli" pitchFamily="2" charset="0"/>
                        </a:rPr>
                        <a:t>pembantu</a:t>
                      </a:r>
                      <a:r>
                        <a:rPr lang="en-SG" sz="1800" b="1" dirty="0">
                          <a:latin typeface="MV Boli" pitchFamily="2" charset="0"/>
                          <a:ea typeface="Times New Roman"/>
                          <a:cs typeface="MV Boli" pitchFamily="2" charset="0"/>
                        </a:rPr>
                        <a:t> II</a:t>
                      </a:r>
                      <a:endParaRPr lang="en-SG" sz="14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03200" indent="-215900" algn="just">
                        <a:lnSpc>
                          <a:spcPct val="125000"/>
                        </a:lnSpc>
                        <a:spcBef>
                          <a:spcPts val="300"/>
                        </a:spcBef>
                        <a:spcAft>
                          <a:spcPts val="300"/>
                        </a:spcAft>
                      </a:pPr>
                      <a:r>
                        <a:rPr lang="en-SG" sz="1800" b="1" dirty="0" smtClean="0">
                          <a:latin typeface="MV Boli" pitchFamily="2" charset="0"/>
                          <a:ea typeface="Times New Roman"/>
                          <a:cs typeface="MV Boli" pitchFamily="2" charset="0"/>
                        </a:rPr>
                        <a:t>  </a:t>
                      </a:r>
                      <a:r>
                        <a:rPr lang="en-SG" sz="1800" b="1" dirty="0" err="1" smtClean="0">
                          <a:latin typeface="MV Boli" pitchFamily="2" charset="0"/>
                          <a:ea typeface="Times New Roman"/>
                          <a:cs typeface="MV Boli" pitchFamily="2" charset="0"/>
                        </a:rPr>
                        <a:t>Penulis</a:t>
                      </a:r>
                      <a:r>
                        <a:rPr lang="en-SG" sz="1800" b="1" dirty="0" smtClean="0">
                          <a:latin typeface="MV Boli" pitchFamily="2" charset="0"/>
                          <a:ea typeface="Times New Roman"/>
                          <a:cs typeface="MV Boli" pitchFamily="2" charset="0"/>
                        </a:rPr>
                        <a:t> </a:t>
                      </a:r>
                      <a:r>
                        <a:rPr lang="en-SG" sz="1800" b="1" dirty="0" err="1">
                          <a:latin typeface="MV Boli" pitchFamily="2" charset="0"/>
                          <a:ea typeface="Times New Roman"/>
                          <a:cs typeface="MV Boli" pitchFamily="2" charset="0"/>
                        </a:rPr>
                        <a:t>pembantu</a:t>
                      </a:r>
                      <a:r>
                        <a:rPr lang="en-SG" sz="1800" b="1" dirty="0">
                          <a:latin typeface="MV Boli" pitchFamily="2" charset="0"/>
                          <a:ea typeface="Times New Roman"/>
                          <a:cs typeface="MV Boli" pitchFamily="2" charset="0"/>
                        </a:rPr>
                        <a:t> III</a:t>
                      </a:r>
                      <a:endParaRPr lang="en-SG" sz="14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38192">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2 </a:t>
                      </a:r>
                      <a:r>
                        <a:rPr lang="en-SG" sz="2800" b="1" dirty="0" err="1">
                          <a:latin typeface="MV Boli" pitchFamily="2" charset="0"/>
                          <a:ea typeface="Times New Roman"/>
                          <a:cs typeface="MV Boli" pitchFamily="2" charset="0"/>
                        </a:rPr>
                        <a:t>orang</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60%</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40%</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a:latin typeface="MV Boli" pitchFamily="2" charset="0"/>
                          <a:ea typeface="Times New Roman"/>
                          <a:cs typeface="MV Boli" pitchFamily="2" charset="0"/>
                        </a:rPr>
                        <a:t>-</a:t>
                      </a:r>
                      <a:endParaRPr lang="en-SG" sz="2000" b="1">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2">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3 </a:t>
                      </a:r>
                      <a:r>
                        <a:rPr lang="en-SG" sz="2800" b="1" dirty="0" err="1">
                          <a:latin typeface="MV Boli" pitchFamily="2" charset="0"/>
                          <a:ea typeface="Times New Roman"/>
                          <a:cs typeface="MV Boli" pitchFamily="2" charset="0"/>
                        </a:rPr>
                        <a:t>orang</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id-ID" sz="2800" b="1" dirty="0" smtClean="0">
                          <a:latin typeface="MV Boli" pitchFamily="2" charset="0"/>
                          <a:ea typeface="Times New Roman"/>
                          <a:cs typeface="MV Boli" pitchFamily="2" charset="0"/>
                        </a:rPr>
                        <a:t>6</a:t>
                      </a:r>
                      <a:r>
                        <a:rPr lang="en-SG" sz="2800" b="1" dirty="0" smtClean="0">
                          <a:latin typeface="MV Boli" pitchFamily="2" charset="0"/>
                          <a:ea typeface="Times New Roman"/>
                          <a:cs typeface="MV Boli" pitchFamily="2" charset="0"/>
                        </a:rPr>
                        <a:t>0</a:t>
                      </a:r>
                      <a:r>
                        <a:rPr lang="en-SG" sz="2800" b="1" dirty="0">
                          <a:latin typeface="MV Boli" pitchFamily="2" charset="0"/>
                          <a:ea typeface="Times New Roman"/>
                          <a:cs typeface="MV Boli" pitchFamily="2" charset="0"/>
                        </a:rPr>
                        <a:t>%</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03200" indent="-215900" algn="ctr">
                        <a:lnSpc>
                          <a:spcPct val="125000"/>
                        </a:lnSpc>
                        <a:spcBef>
                          <a:spcPts val="300"/>
                        </a:spcBef>
                        <a:spcAft>
                          <a:spcPts val="300"/>
                        </a:spcAft>
                      </a:pPr>
                      <a:r>
                        <a:rPr lang="id-ID" sz="2800" b="1" dirty="0" smtClean="0">
                          <a:latin typeface="MV Boli" pitchFamily="2" charset="0"/>
                          <a:ea typeface="Times New Roman"/>
                          <a:cs typeface="MV Boli" pitchFamily="2" charset="0"/>
                        </a:rPr>
                        <a:t>40%</a:t>
                      </a:r>
                      <a:endParaRPr lang="en-SG" sz="2800" b="1" dirty="0" smtClean="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203200" indent="-215900" algn="ctr">
                        <a:lnSpc>
                          <a:spcPct val="125000"/>
                        </a:lnSpc>
                        <a:spcBef>
                          <a:spcPts val="300"/>
                        </a:spcBef>
                        <a:spcAft>
                          <a:spcPts val="300"/>
                        </a:spcAft>
                      </a:pPr>
                      <a:endParaRPr lang="en-SG" sz="2000" b="1" dirty="0" smtClean="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en-SG" sz="2800" b="1" dirty="0" smtClean="0">
                          <a:latin typeface="MV Boli" pitchFamily="2" charset="0"/>
                          <a:ea typeface="Times New Roman"/>
                          <a:cs typeface="MV Boli" pitchFamily="2" charset="0"/>
                        </a:rPr>
                        <a:t>-</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2">
                <a:tc>
                  <a:txBody>
                    <a:bodyPr/>
                    <a:lstStyle/>
                    <a:p>
                      <a:pPr marL="203200" indent="-215900" algn="ctr">
                        <a:lnSpc>
                          <a:spcPct val="125000"/>
                        </a:lnSpc>
                        <a:spcBef>
                          <a:spcPts val="300"/>
                        </a:spcBef>
                        <a:spcAft>
                          <a:spcPts val="300"/>
                        </a:spcAft>
                      </a:pPr>
                      <a:r>
                        <a:rPr lang="en-SG" sz="2800" b="1" dirty="0">
                          <a:latin typeface="MV Boli" pitchFamily="2" charset="0"/>
                          <a:ea typeface="Times New Roman"/>
                          <a:cs typeface="MV Boli" pitchFamily="2" charset="0"/>
                        </a:rPr>
                        <a:t>4 </a:t>
                      </a:r>
                      <a:r>
                        <a:rPr lang="en-SG" sz="2800" b="1" dirty="0" err="1">
                          <a:latin typeface="MV Boli" pitchFamily="2" charset="0"/>
                          <a:ea typeface="Times New Roman"/>
                          <a:cs typeface="MV Boli" pitchFamily="2" charset="0"/>
                        </a:rPr>
                        <a:t>orang</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0" indent="-215900" algn="ctr">
                        <a:lnSpc>
                          <a:spcPct val="125000"/>
                        </a:lnSpc>
                        <a:spcBef>
                          <a:spcPts val="300"/>
                        </a:spcBef>
                        <a:spcAft>
                          <a:spcPts val="300"/>
                        </a:spcAft>
                      </a:pPr>
                      <a:r>
                        <a:rPr lang="id-ID" sz="2800" b="1" dirty="0" smtClean="0">
                          <a:latin typeface="MV Boli" pitchFamily="2" charset="0"/>
                          <a:ea typeface="Times New Roman"/>
                          <a:cs typeface="MV Boli" pitchFamily="2" charset="0"/>
                        </a:rPr>
                        <a:t>6</a:t>
                      </a:r>
                      <a:r>
                        <a:rPr lang="en-SG" sz="2800" b="1" dirty="0" smtClean="0">
                          <a:latin typeface="MV Boli" pitchFamily="2" charset="0"/>
                          <a:ea typeface="Times New Roman"/>
                          <a:cs typeface="MV Boli" pitchFamily="2" charset="0"/>
                        </a:rPr>
                        <a:t>0</a:t>
                      </a:r>
                      <a:r>
                        <a:rPr lang="en-SG" sz="2800" b="1" dirty="0">
                          <a:latin typeface="MV Boli" pitchFamily="2" charset="0"/>
                          <a:ea typeface="Times New Roman"/>
                          <a:cs typeface="MV Boli" pitchFamily="2" charset="0"/>
                        </a:rPr>
                        <a:t>%</a:t>
                      </a: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03200" indent="-215900" algn="ctr">
                        <a:lnSpc>
                          <a:spcPct val="125000"/>
                        </a:lnSpc>
                        <a:spcBef>
                          <a:spcPts val="300"/>
                        </a:spcBef>
                        <a:spcAft>
                          <a:spcPts val="300"/>
                        </a:spcAft>
                      </a:pPr>
                      <a:r>
                        <a:rPr lang="id-ID" sz="2800" b="1" dirty="0" smtClean="0">
                          <a:latin typeface="MV Boli" pitchFamily="2" charset="0"/>
                          <a:ea typeface="Times New Roman"/>
                          <a:cs typeface="MV Boli" pitchFamily="2" charset="0"/>
                        </a:rPr>
                        <a:t>40%</a:t>
                      </a:r>
                      <a:endParaRPr lang="en-SG" sz="28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203200" indent="-215900" algn="ctr">
                        <a:lnSpc>
                          <a:spcPct val="125000"/>
                        </a:lnSpc>
                        <a:spcBef>
                          <a:spcPts val="300"/>
                        </a:spcBef>
                        <a:spcAft>
                          <a:spcPts val="300"/>
                        </a:spcAft>
                      </a:pP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203200" indent="-215900" algn="ctr">
                        <a:lnSpc>
                          <a:spcPct val="125000"/>
                        </a:lnSpc>
                        <a:spcBef>
                          <a:spcPts val="300"/>
                        </a:spcBef>
                        <a:spcAft>
                          <a:spcPts val="300"/>
                        </a:spcAft>
                      </a:pPr>
                      <a:endParaRPr lang="en-SG" sz="2000" b="1" dirty="0">
                        <a:latin typeface="MV Boli" pitchFamily="2" charset="0"/>
                        <a:ea typeface="Times New Roman"/>
                        <a:cs typeface="MV Boli"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43" name="TextBox 7"/>
          <p:cNvSpPr txBox="1">
            <a:spLocks noChangeArrowheads="1"/>
          </p:cNvSpPr>
          <p:nvPr/>
        </p:nvSpPr>
        <p:spPr bwMode="auto">
          <a:xfrm>
            <a:off x="571500" y="570661"/>
            <a:ext cx="8374408" cy="1077218"/>
          </a:xfrm>
          <a:prstGeom prst="rect">
            <a:avLst/>
          </a:prstGeom>
          <a:noFill/>
          <a:ln w="9525">
            <a:noFill/>
            <a:miter lim="800000"/>
            <a:headEnd/>
            <a:tailEnd/>
          </a:ln>
        </p:spPr>
        <p:txBody>
          <a:bodyPr wrap="none">
            <a:spAutoFit/>
          </a:bodyPr>
          <a:lstStyle/>
          <a:p>
            <a:r>
              <a:rPr lang="id-ID" sz="3200" b="1" dirty="0" smtClean="0">
                <a:solidFill>
                  <a:srgbClr val="C00000"/>
                </a:solidFill>
              </a:rPr>
              <a:t>AK</a:t>
            </a:r>
            <a:r>
              <a:rPr lang="en-SG" sz="3200" b="1" dirty="0" smtClean="0">
                <a:solidFill>
                  <a:srgbClr val="C00000"/>
                </a:solidFill>
              </a:rPr>
              <a:t> </a:t>
            </a:r>
            <a:r>
              <a:rPr lang="en-SG" sz="3200" b="1" dirty="0" err="1">
                <a:solidFill>
                  <a:srgbClr val="C00000"/>
                </a:solidFill>
              </a:rPr>
              <a:t>untuk</a:t>
            </a:r>
            <a:r>
              <a:rPr lang="en-SG" sz="3200" b="1" dirty="0">
                <a:solidFill>
                  <a:srgbClr val="C00000"/>
                </a:solidFill>
              </a:rPr>
              <a:t> </a:t>
            </a:r>
            <a:r>
              <a:rPr lang="id-ID" sz="3200" b="1" dirty="0" smtClean="0">
                <a:solidFill>
                  <a:srgbClr val="C00000"/>
                </a:solidFill>
              </a:rPr>
              <a:t>KT/KI</a:t>
            </a:r>
            <a:r>
              <a:rPr lang="en-SG" sz="3200" b="1" dirty="0" smtClean="0">
                <a:solidFill>
                  <a:srgbClr val="C00000"/>
                </a:solidFill>
              </a:rPr>
              <a:t> </a:t>
            </a:r>
            <a:r>
              <a:rPr lang="en-SG" sz="3200" b="1" dirty="0">
                <a:solidFill>
                  <a:srgbClr val="C00000"/>
                </a:solidFill>
              </a:rPr>
              <a:t>yang </a:t>
            </a:r>
            <a:r>
              <a:rPr lang="en-SG" sz="3200" b="1" dirty="0" err="1">
                <a:solidFill>
                  <a:srgbClr val="C00000"/>
                </a:solidFill>
              </a:rPr>
              <a:t>dilakukan</a:t>
            </a:r>
            <a:r>
              <a:rPr lang="en-SG" sz="3200" b="1" dirty="0">
                <a:solidFill>
                  <a:srgbClr val="C00000"/>
                </a:solidFill>
              </a:rPr>
              <a:t> </a:t>
            </a:r>
            <a:r>
              <a:rPr lang="en-SG" sz="3200" b="1" dirty="0" err="1">
                <a:solidFill>
                  <a:srgbClr val="C00000"/>
                </a:solidFill>
              </a:rPr>
              <a:t>secara</a:t>
            </a:r>
            <a:r>
              <a:rPr lang="en-SG" sz="3200" b="1" dirty="0">
                <a:solidFill>
                  <a:srgbClr val="C00000"/>
                </a:solidFill>
              </a:rPr>
              <a:t> </a:t>
            </a:r>
            <a:r>
              <a:rPr lang="en-SG" sz="3200" b="1" dirty="0" err="1" smtClean="0">
                <a:solidFill>
                  <a:srgbClr val="C00000"/>
                </a:solidFill>
              </a:rPr>
              <a:t>bersama</a:t>
            </a:r>
            <a:endParaRPr lang="en-SG" sz="3200" b="1" dirty="0" smtClean="0">
              <a:solidFill>
                <a:srgbClr val="C00000"/>
              </a:solidFill>
            </a:endParaRPr>
          </a:p>
          <a:p>
            <a:r>
              <a:rPr lang="en-SG" sz="3200" b="1" dirty="0" err="1" smtClean="0">
                <a:solidFill>
                  <a:srgbClr val="C00000"/>
                </a:solidFill>
              </a:rPr>
              <a:t>Versi</a:t>
            </a:r>
            <a:r>
              <a:rPr lang="en-SG" sz="3200" b="1" dirty="0" smtClean="0">
                <a:solidFill>
                  <a:srgbClr val="C00000"/>
                </a:solidFill>
              </a:rPr>
              <a:t> 2 :</a:t>
            </a:r>
            <a:endParaRPr lang="en-SG" sz="3200" dirty="0">
              <a:solidFill>
                <a:srgbClr val="C00000"/>
              </a:solidFill>
            </a:endParaRPr>
          </a:p>
        </p:txBody>
      </p:sp>
      <p:sp>
        <p:nvSpPr>
          <p:cNvPr id="4" name="TextBox 3"/>
          <p:cNvSpPr txBox="1"/>
          <p:nvPr/>
        </p:nvSpPr>
        <p:spPr>
          <a:xfrm>
            <a:off x="4191000" y="5791200"/>
            <a:ext cx="3645037" cy="369332"/>
          </a:xfrm>
          <a:prstGeom prst="rect">
            <a:avLst/>
          </a:prstGeom>
          <a:noFill/>
        </p:spPr>
        <p:txBody>
          <a:bodyPr wrap="none" rtlCol="0">
            <a:spAutoFit/>
          </a:bodyPr>
          <a:lstStyle/>
          <a:p>
            <a:r>
              <a:rPr lang="id-ID" b="1" dirty="0" smtClean="0">
                <a:solidFill>
                  <a:srgbClr val="FF0000"/>
                </a:solidFill>
              </a:rPr>
              <a:t>Penulis Pembantu maksimal 3 orang</a:t>
            </a:r>
            <a:endParaRPr lang="id-ID" b="1" dirty="0">
              <a:solidFill>
                <a:srgbClr val="FF0000"/>
              </a:solidFill>
            </a:endParaRPr>
          </a:p>
        </p:txBody>
      </p:sp>
    </p:spTree>
    <p:extLst>
      <p:ext uri="{BB962C8B-B14F-4D97-AF65-F5344CB8AC3E}">
        <p14:creationId xmlns="" xmlns:p14="http://schemas.microsoft.com/office/powerpoint/2010/main" val="2417228842"/>
      </p:ext>
    </p:extLst>
  </p:cSld>
  <p:clrMapOvr>
    <a:masterClrMapping/>
  </p:clrMapOvr>
  <p:transition spd="slow">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3595688" y="2743200"/>
            <a:ext cx="2362199" cy="2247900"/>
            <a:chOff x="2477" y="1824"/>
            <a:chExt cx="1375" cy="1434"/>
          </a:xfrm>
        </p:grpSpPr>
        <p:sp>
          <p:nvSpPr>
            <p:cNvPr id="18499" name="AutoShape 15"/>
            <p:cNvSpPr>
              <a:spLocks noChangeArrowheads="1"/>
            </p:cNvSpPr>
            <p:nvPr/>
          </p:nvSpPr>
          <p:spPr bwMode="gray">
            <a:xfrm rot="10800000">
              <a:off x="3468" y="1824"/>
              <a:ext cx="384" cy="288"/>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id-ID">
                <a:latin typeface="Arial" charset="0"/>
              </a:endParaRPr>
            </a:p>
          </p:txBody>
        </p:sp>
        <p:sp>
          <p:nvSpPr>
            <p:cNvPr id="18500" name="AutoShape 16"/>
            <p:cNvSpPr>
              <a:spLocks noChangeArrowheads="1"/>
            </p:cNvSpPr>
            <p:nvPr/>
          </p:nvSpPr>
          <p:spPr bwMode="gray">
            <a:xfrm rot="17914860">
              <a:off x="2429" y="2922"/>
              <a:ext cx="384" cy="288"/>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id-ID">
                <a:latin typeface="Arial" charset="0"/>
              </a:endParaRPr>
            </a:p>
          </p:txBody>
        </p:sp>
        <p:sp>
          <p:nvSpPr>
            <p:cNvPr id="18502" name="AutoShape 18"/>
            <p:cNvSpPr>
              <a:spLocks noChangeArrowheads="1"/>
            </p:cNvSpPr>
            <p:nvPr/>
          </p:nvSpPr>
          <p:spPr bwMode="gray">
            <a:xfrm rot="13815450">
              <a:off x="3184" y="2651"/>
              <a:ext cx="384" cy="288"/>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id-ID">
                <a:latin typeface="Arial" charset="0"/>
              </a:endParaRPr>
            </a:p>
          </p:txBody>
        </p:sp>
      </p:grpSp>
      <p:sp>
        <p:nvSpPr>
          <p:cNvPr id="21508" name="Text Box 19"/>
          <p:cNvSpPr txBox="1">
            <a:spLocks noChangeArrowheads="1"/>
          </p:cNvSpPr>
          <p:nvPr/>
        </p:nvSpPr>
        <p:spPr bwMode="gray">
          <a:xfrm>
            <a:off x="4151313" y="2590800"/>
            <a:ext cx="1571625" cy="830263"/>
          </a:xfrm>
          <a:prstGeom prst="rect">
            <a:avLst/>
          </a:prstGeom>
          <a:noFill/>
          <a:ln w="9525" algn="ctr">
            <a:noFill/>
            <a:miter lim="800000"/>
            <a:headEnd/>
            <a:tailEnd/>
          </a:ln>
        </p:spPr>
        <p:txBody>
          <a:bodyPr wrap="none">
            <a:spAutoFit/>
          </a:bodyPr>
          <a:lstStyle/>
          <a:p>
            <a:pPr algn="ctr" eaLnBrk="0" hangingPunct="0">
              <a:defRPr/>
            </a:pPr>
            <a:r>
              <a:rPr lang="en-US" sz="2400" b="1" dirty="0">
                <a:solidFill>
                  <a:schemeClr val="bg1"/>
                </a:solidFill>
                <a:effectLst>
                  <a:outerShdw blurRad="38100" dist="38100" dir="2700000" algn="tl">
                    <a:srgbClr val="000000">
                      <a:alpha val="43137"/>
                    </a:srgbClr>
                  </a:outerShdw>
                </a:effectLst>
                <a:latin typeface="Arial Black" pitchFamily="34" charset="0"/>
              </a:rPr>
              <a:t>TIM </a:t>
            </a:r>
          </a:p>
          <a:p>
            <a:pPr algn="ctr" eaLnBrk="0" hangingPunct="0">
              <a:defRPr/>
            </a:pPr>
            <a:r>
              <a:rPr lang="en-US" sz="2400" b="1" dirty="0">
                <a:solidFill>
                  <a:schemeClr val="bg1"/>
                </a:solidFill>
                <a:effectLst>
                  <a:outerShdw blurRad="38100" dist="38100" dir="2700000" algn="tl">
                    <a:srgbClr val="000000">
                      <a:alpha val="43137"/>
                    </a:srgbClr>
                  </a:outerShdw>
                </a:effectLst>
                <a:latin typeface="Arial Black" pitchFamily="34" charset="0"/>
              </a:rPr>
              <a:t>PENILAI</a:t>
            </a:r>
          </a:p>
        </p:txBody>
      </p:sp>
      <p:sp>
        <p:nvSpPr>
          <p:cNvPr id="21510" name="Text Box 31"/>
          <p:cNvSpPr txBox="1">
            <a:spLocks noChangeArrowheads="1"/>
          </p:cNvSpPr>
          <p:nvPr/>
        </p:nvSpPr>
        <p:spPr bwMode="gray">
          <a:xfrm>
            <a:off x="6442075" y="2667000"/>
            <a:ext cx="963612"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200" b="1" dirty="0">
                <a:solidFill>
                  <a:schemeClr val="bg1"/>
                </a:solidFill>
              </a:rPr>
              <a:t>KAB/</a:t>
            </a:r>
          </a:p>
          <a:p>
            <a:pPr algn="ctr"/>
            <a:r>
              <a:rPr lang="en-US" sz="2200" b="1" dirty="0">
                <a:solidFill>
                  <a:schemeClr val="bg1"/>
                </a:solidFill>
              </a:rPr>
              <a:t>KOTA</a:t>
            </a:r>
          </a:p>
        </p:txBody>
      </p:sp>
      <p:sp>
        <p:nvSpPr>
          <p:cNvPr id="21513" name="Text Box 53"/>
          <p:cNvSpPr txBox="1">
            <a:spLocks noChangeArrowheads="1"/>
          </p:cNvSpPr>
          <p:nvPr/>
        </p:nvSpPr>
        <p:spPr bwMode="gray">
          <a:xfrm>
            <a:off x="838200" y="2667000"/>
            <a:ext cx="1119187" cy="430212"/>
          </a:xfrm>
          <a:prstGeom prst="rect">
            <a:avLst/>
          </a:prstGeom>
          <a:noFill/>
          <a:ln w="9525" algn="ctr">
            <a:noFill/>
            <a:miter lim="800000"/>
            <a:headEnd/>
            <a:tailEnd/>
          </a:ln>
        </p:spPr>
        <p:txBody>
          <a:bodyPr wrap="none">
            <a:spAutoFit/>
          </a:bodyPr>
          <a:lstStyle/>
          <a:p>
            <a:pPr algn="ctr" eaLnBrk="0" hangingPunct="0">
              <a:defRPr/>
            </a:pPr>
            <a:r>
              <a:rPr lang="en-US" sz="2200" b="1" dirty="0">
                <a:solidFill>
                  <a:srgbClr val="000000"/>
                </a:solidFill>
                <a:effectLst>
                  <a:outerShdw blurRad="38100" dist="38100" dir="2700000" algn="tl">
                    <a:srgbClr val="000000">
                      <a:alpha val="43137"/>
                    </a:srgbClr>
                  </a:outerShdw>
                </a:effectLst>
                <a:latin typeface="Arial" charset="0"/>
              </a:rPr>
              <a:t>PUSAT</a:t>
            </a:r>
          </a:p>
        </p:txBody>
      </p:sp>
      <p:sp>
        <p:nvSpPr>
          <p:cNvPr id="18445" name="AutoShape 17"/>
          <p:cNvSpPr>
            <a:spLocks noChangeArrowheads="1"/>
          </p:cNvSpPr>
          <p:nvPr/>
        </p:nvSpPr>
        <p:spPr bwMode="gray">
          <a:xfrm rot="17991540">
            <a:off x="2440816" y="3364238"/>
            <a:ext cx="609600" cy="457200"/>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id-ID">
              <a:latin typeface="Arial" charset="0"/>
            </a:endParaRPr>
          </a:p>
        </p:txBody>
      </p:sp>
      <p:sp>
        <p:nvSpPr>
          <p:cNvPr id="82" name="AutoShape 15"/>
          <p:cNvSpPr>
            <a:spLocks noChangeArrowheads="1"/>
          </p:cNvSpPr>
          <p:nvPr/>
        </p:nvSpPr>
        <p:spPr bwMode="gray">
          <a:xfrm rot="10800000" flipH="1">
            <a:off x="2057400" y="2590800"/>
            <a:ext cx="685800" cy="533400"/>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id-ID">
              <a:latin typeface="Arial" charset="0"/>
            </a:endParaRPr>
          </a:p>
        </p:txBody>
      </p:sp>
      <p:pic>
        <p:nvPicPr>
          <p:cNvPr id="162818" name="Picture 2" descr="D:\A GAMBAR\1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71800" y="2362200"/>
            <a:ext cx="22860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 name="Text Box 53"/>
          <p:cNvSpPr txBox="1">
            <a:spLocks noChangeArrowheads="1"/>
          </p:cNvSpPr>
          <p:nvPr/>
        </p:nvSpPr>
        <p:spPr bwMode="gray">
          <a:xfrm>
            <a:off x="1833562" y="3857625"/>
            <a:ext cx="1139825" cy="769938"/>
          </a:xfrm>
          <a:prstGeom prst="rect">
            <a:avLst/>
          </a:prstGeom>
          <a:noFill/>
          <a:ln w="9525" algn="ctr">
            <a:noFill/>
            <a:miter lim="800000"/>
            <a:headEnd/>
            <a:tailEnd/>
          </a:ln>
        </p:spPr>
        <p:txBody>
          <a:bodyPr wrap="none">
            <a:spAutoFit/>
          </a:bodyPr>
          <a:lstStyle/>
          <a:p>
            <a:pPr algn="ctr" eaLnBrk="0" hangingPunct="0">
              <a:defRPr/>
            </a:pPr>
            <a:r>
              <a:rPr lang="en-US" sz="2200" b="1" dirty="0">
                <a:solidFill>
                  <a:srgbClr val="000000"/>
                </a:solidFill>
                <a:effectLst>
                  <a:outerShdw blurRad="38100" dist="38100" dir="2700000" algn="tl">
                    <a:srgbClr val="000000">
                      <a:alpha val="43137"/>
                    </a:srgbClr>
                  </a:outerShdw>
                </a:effectLst>
                <a:latin typeface="Arial" charset="0"/>
              </a:rPr>
              <a:t>UNIT </a:t>
            </a:r>
          </a:p>
          <a:p>
            <a:pPr algn="ctr" eaLnBrk="0" hangingPunct="0">
              <a:defRPr/>
            </a:pPr>
            <a:r>
              <a:rPr lang="en-US" sz="2200" b="1" dirty="0">
                <a:solidFill>
                  <a:srgbClr val="000000"/>
                </a:solidFill>
                <a:effectLst>
                  <a:outerShdw blurRad="38100" dist="38100" dir="2700000" algn="tl">
                    <a:srgbClr val="000000">
                      <a:alpha val="43137"/>
                    </a:srgbClr>
                  </a:outerShdw>
                </a:effectLst>
                <a:latin typeface="Arial" charset="0"/>
              </a:rPr>
              <a:t>KERJA</a:t>
            </a:r>
          </a:p>
        </p:txBody>
      </p:sp>
      <p:sp>
        <p:nvSpPr>
          <p:cNvPr id="85" name="Text Box 53"/>
          <p:cNvSpPr txBox="1">
            <a:spLocks noChangeArrowheads="1"/>
          </p:cNvSpPr>
          <p:nvPr/>
        </p:nvSpPr>
        <p:spPr bwMode="gray">
          <a:xfrm>
            <a:off x="2952750" y="5070475"/>
            <a:ext cx="1558925" cy="430213"/>
          </a:xfrm>
          <a:prstGeom prst="rect">
            <a:avLst/>
          </a:prstGeom>
          <a:noFill/>
          <a:ln w="9525" algn="ctr">
            <a:noFill/>
            <a:miter lim="800000"/>
            <a:headEnd/>
            <a:tailEnd/>
          </a:ln>
        </p:spPr>
        <p:txBody>
          <a:bodyPr wrap="none">
            <a:spAutoFit/>
          </a:bodyPr>
          <a:lstStyle/>
          <a:p>
            <a:pPr algn="ctr" eaLnBrk="0" hangingPunct="0">
              <a:defRPr/>
            </a:pPr>
            <a:r>
              <a:rPr lang="en-US" sz="2200" b="1" dirty="0">
                <a:solidFill>
                  <a:srgbClr val="000000"/>
                </a:solidFill>
                <a:effectLst>
                  <a:outerShdw blurRad="38100" dist="38100" dir="2700000" algn="tl">
                    <a:srgbClr val="000000">
                      <a:alpha val="43137"/>
                    </a:srgbClr>
                  </a:outerShdw>
                </a:effectLst>
                <a:latin typeface="Arial" charset="0"/>
              </a:rPr>
              <a:t>INSTANSI </a:t>
            </a:r>
          </a:p>
        </p:txBody>
      </p:sp>
      <p:sp>
        <p:nvSpPr>
          <p:cNvPr id="86" name="Text Box 53"/>
          <p:cNvSpPr txBox="1">
            <a:spLocks noChangeArrowheads="1"/>
          </p:cNvSpPr>
          <p:nvPr/>
        </p:nvSpPr>
        <p:spPr bwMode="gray">
          <a:xfrm>
            <a:off x="6248400" y="2743200"/>
            <a:ext cx="1720850" cy="430213"/>
          </a:xfrm>
          <a:prstGeom prst="rect">
            <a:avLst/>
          </a:prstGeom>
          <a:noFill/>
          <a:ln w="9525" algn="ctr">
            <a:noFill/>
            <a:miter lim="800000"/>
            <a:headEnd/>
            <a:tailEnd/>
          </a:ln>
        </p:spPr>
        <p:txBody>
          <a:bodyPr wrap="none">
            <a:spAutoFit/>
          </a:bodyPr>
          <a:lstStyle/>
          <a:p>
            <a:pPr algn="ctr" eaLnBrk="0" hangingPunct="0">
              <a:defRPr/>
            </a:pPr>
            <a:r>
              <a:rPr lang="en-US" sz="2200" b="1" dirty="0">
                <a:solidFill>
                  <a:srgbClr val="000000"/>
                </a:solidFill>
                <a:effectLst>
                  <a:outerShdw blurRad="38100" dist="38100" dir="2700000" algn="tl">
                    <a:srgbClr val="000000">
                      <a:alpha val="43137"/>
                    </a:srgbClr>
                  </a:outerShdw>
                </a:effectLst>
                <a:latin typeface="Arial" charset="0"/>
              </a:rPr>
              <a:t>KAB/KOTA </a:t>
            </a:r>
          </a:p>
        </p:txBody>
      </p:sp>
      <p:sp>
        <p:nvSpPr>
          <p:cNvPr id="87" name="Text Box 53"/>
          <p:cNvSpPr txBox="1">
            <a:spLocks noChangeArrowheads="1"/>
          </p:cNvSpPr>
          <p:nvPr/>
        </p:nvSpPr>
        <p:spPr bwMode="gray">
          <a:xfrm>
            <a:off x="5029200" y="4500563"/>
            <a:ext cx="1062037" cy="430212"/>
          </a:xfrm>
          <a:prstGeom prst="rect">
            <a:avLst/>
          </a:prstGeom>
          <a:noFill/>
          <a:ln w="9525" algn="ctr">
            <a:noFill/>
            <a:miter lim="800000"/>
            <a:headEnd/>
            <a:tailEnd/>
          </a:ln>
        </p:spPr>
        <p:txBody>
          <a:bodyPr wrap="none">
            <a:spAutoFit/>
          </a:bodyPr>
          <a:lstStyle/>
          <a:p>
            <a:pPr algn="ctr" eaLnBrk="0" hangingPunct="0">
              <a:defRPr/>
            </a:pPr>
            <a:r>
              <a:rPr lang="en-US" sz="2200" b="1" dirty="0">
                <a:solidFill>
                  <a:srgbClr val="000000"/>
                </a:solidFill>
                <a:effectLst>
                  <a:outerShdw blurRad="38100" dist="38100" dir="2700000" algn="tl">
                    <a:srgbClr val="000000">
                      <a:alpha val="43137"/>
                    </a:srgbClr>
                  </a:outerShdw>
                </a:effectLst>
                <a:latin typeface="Arial" charset="0"/>
              </a:rPr>
              <a:t>PROV </a:t>
            </a:r>
          </a:p>
        </p:txBody>
      </p:sp>
      <p:sp>
        <p:nvSpPr>
          <p:cNvPr id="18" name="Rectangle 17"/>
          <p:cNvSpPr/>
          <p:nvPr/>
        </p:nvSpPr>
        <p:spPr>
          <a:xfrm>
            <a:off x="400466" y="685800"/>
            <a:ext cx="5602816" cy="181588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rPr>
              <a:t>KINERJA JABFUNG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sym typeface="Wingdings" pitchFamily="2" charset="2"/>
              </a:rPr>
              <a:t> AK</a:t>
            </a:r>
          </a:p>
          <a:p>
            <a:pPr algn="r">
              <a:defRPr/>
            </a:pP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sym typeface="Wingdings" pitchFamily="2" charset="2"/>
              </a:rPr>
              <a:t>PEJABAT FUNGSIONAL YBS</a:t>
            </a:r>
          </a:p>
          <a:p>
            <a:pPr algn="r">
              <a:defRPr/>
            </a:pP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sym typeface="Wingdings" pitchFamily="2" charset="2"/>
              </a:rPr>
              <a:t>PEJABAT PENGUSUL</a:t>
            </a:r>
          </a:p>
          <a:p>
            <a:pPr algn="r">
              <a:defRPr/>
            </a:pP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sym typeface="Wingdings" pitchFamily="2" charset="2"/>
              </a:rPr>
              <a:t>PENILAIAN :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rPr>
              <a:t>TIM PENILAI AK</a:t>
            </a:r>
          </a:p>
        </p:txBody>
      </p:sp>
      <p:sp>
        <p:nvSpPr>
          <p:cNvPr id="19" name="Rectangle 18"/>
          <p:cNvSpPr/>
          <p:nvPr/>
        </p:nvSpPr>
        <p:spPr>
          <a:xfrm>
            <a:off x="-76200" y="5638800"/>
            <a:ext cx="8219173"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rPr>
              <a:t>PENETAP PAK : PEJABAT YBW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endParaRPr>
          </a:p>
        </p:txBody>
      </p:sp>
      <p:sp>
        <p:nvSpPr>
          <p:cNvPr id="20" name="Curved Left Arrow 19"/>
          <p:cNvSpPr/>
          <p:nvPr/>
        </p:nvSpPr>
        <p:spPr>
          <a:xfrm>
            <a:off x="5943600" y="838200"/>
            <a:ext cx="533400" cy="76200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Left Arrow 20"/>
          <p:cNvSpPr/>
          <p:nvPr/>
        </p:nvSpPr>
        <p:spPr>
          <a:xfrm>
            <a:off x="6248400" y="1447800"/>
            <a:ext cx="533400" cy="609600"/>
          </a:xfrm>
          <a:prstGeom prst="curved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Left Arrow 21"/>
          <p:cNvSpPr/>
          <p:nvPr/>
        </p:nvSpPr>
        <p:spPr>
          <a:xfrm rot="21109019">
            <a:off x="7599185" y="1995008"/>
            <a:ext cx="1371600" cy="4331081"/>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Left Arrow 22"/>
          <p:cNvSpPr/>
          <p:nvPr/>
        </p:nvSpPr>
        <p:spPr>
          <a:xfrm>
            <a:off x="6400800" y="1905000"/>
            <a:ext cx="762000" cy="533400"/>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89296434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p:cTn id="12" dur="1000" fill="hold"/>
                                        <p:tgtEl>
                                          <p:spTgt spid="21508"/>
                                        </p:tgtEl>
                                        <p:attrNameLst>
                                          <p:attrName>ppt_x</p:attrName>
                                        </p:attrNameLst>
                                      </p:cBhvr>
                                      <p:tavLst>
                                        <p:tav tm="0">
                                          <p:val>
                                            <p:strVal val="#ppt_x-.2"/>
                                          </p:val>
                                        </p:tav>
                                        <p:tav tm="100000">
                                          <p:val>
                                            <p:strVal val="#ppt_x"/>
                                          </p:val>
                                        </p:tav>
                                      </p:tavLst>
                                    </p:anim>
                                    <p:anim calcmode="lin" valueType="num">
                                      <p:cBhvr>
                                        <p:cTn id="13" dur="1000" fill="hold"/>
                                        <p:tgtEl>
                                          <p:spTgt spid="2150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50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1510"/>
                                        </p:tgtEl>
                                        <p:attrNameLst>
                                          <p:attrName>style.visibility</p:attrName>
                                        </p:attrNameLst>
                                      </p:cBhvr>
                                      <p:to>
                                        <p:strVal val="visible"/>
                                      </p:to>
                                    </p:set>
                                    <p:anim calcmode="lin" valueType="num">
                                      <p:cBhvr>
                                        <p:cTn id="17" dur="1000" fill="hold"/>
                                        <p:tgtEl>
                                          <p:spTgt spid="21510"/>
                                        </p:tgtEl>
                                        <p:attrNameLst>
                                          <p:attrName>ppt_x</p:attrName>
                                        </p:attrNameLst>
                                      </p:cBhvr>
                                      <p:tavLst>
                                        <p:tav tm="0">
                                          <p:val>
                                            <p:strVal val="#ppt_x-.2"/>
                                          </p:val>
                                        </p:tav>
                                        <p:tav tm="100000">
                                          <p:val>
                                            <p:strVal val="#ppt_x"/>
                                          </p:val>
                                        </p:tav>
                                      </p:tavLst>
                                    </p:anim>
                                    <p:anim calcmode="lin" valueType="num">
                                      <p:cBhvr>
                                        <p:cTn id="18" dur="1000" fill="hold"/>
                                        <p:tgtEl>
                                          <p:spTgt spid="215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510"/>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1513"/>
                                        </p:tgtEl>
                                        <p:attrNameLst>
                                          <p:attrName>style.visibility</p:attrName>
                                        </p:attrNameLst>
                                      </p:cBhvr>
                                      <p:to>
                                        <p:strVal val="visible"/>
                                      </p:to>
                                    </p:set>
                                    <p:anim calcmode="lin" valueType="num">
                                      <p:cBhvr>
                                        <p:cTn id="22" dur="1000" fill="hold"/>
                                        <p:tgtEl>
                                          <p:spTgt spid="21513"/>
                                        </p:tgtEl>
                                        <p:attrNameLst>
                                          <p:attrName>ppt_x</p:attrName>
                                        </p:attrNameLst>
                                      </p:cBhvr>
                                      <p:tavLst>
                                        <p:tav tm="0">
                                          <p:val>
                                            <p:strVal val="#ppt_x-.2"/>
                                          </p:val>
                                        </p:tav>
                                        <p:tav tm="100000">
                                          <p:val>
                                            <p:strVal val="#ppt_x"/>
                                          </p:val>
                                        </p:tav>
                                      </p:tavLst>
                                    </p:anim>
                                    <p:anim calcmode="lin" valueType="num">
                                      <p:cBhvr>
                                        <p:cTn id="23" dur="1000" fill="hold"/>
                                        <p:tgtEl>
                                          <p:spTgt spid="2151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1513"/>
                                        </p:tgtEl>
                                      </p:cBhvr>
                                    </p:animEffect>
                                  </p:childTnLst>
                                </p:cTn>
                              </p:par>
                              <p:par>
                                <p:cTn id="25" presetID="29" presetClass="entr" presetSubtype="0" fill="hold" nodeType="with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1000" fill="hold"/>
                                        <p:tgtEl>
                                          <p:spTgt spid="18445"/>
                                        </p:tgtEl>
                                        <p:attrNameLst>
                                          <p:attrName>ppt_x</p:attrName>
                                        </p:attrNameLst>
                                      </p:cBhvr>
                                      <p:tavLst>
                                        <p:tav tm="0">
                                          <p:val>
                                            <p:strVal val="#ppt_x-.2"/>
                                          </p:val>
                                        </p:tav>
                                        <p:tav tm="100000">
                                          <p:val>
                                            <p:strVal val="#ppt_x"/>
                                          </p:val>
                                        </p:tav>
                                      </p:tavLst>
                                    </p:anim>
                                    <p:anim calcmode="lin" valueType="num">
                                      <p:cBhvr>
                                        <p:cTn id="28" dur="1000" fill="hold"/>
                                        <p:tgtEl>
                                          <p:spTgt spid="1844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8445"/>
                                        </p:tgtEl>
                                      </p:cBhvr>
                                    </p:animEffect>
                                  </p:childTnLst>
                                </p:cTn>
                              </p:par>
                              <p:par>
                                <p:cTn id="30" presetID="29" presetClass="entr" presetSubtype="0"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1000" fill="hold"/>
                                        <p:tgtEl>
                                          <p:spTgt spid="82"/>
                                        </p:tgtEl>
                                        <p:attrNameLst>
                                          <p:attrName>ppt_x</p:attrName>
                                        </p:attrNameLst>
                                      </p:cBhvr>
                                      <p:tavLst>
                                        <p:tav tm="0">
                                          <p:val>
                                            <p:strVal val="#ppt_x-.2"/>
                                          </p:val>
                                        </p:tav>
                                        <p:tav tm="100000">
                                          <p:val>
                                            <p:strVal val="#ppt_x"/>
                                          </p:val>
                                        </p:tav>
                                      </p:tavLst>
                                    </p:anim>
                                    <p:anim calcmode="lin" valueType="num">
                                      <p:cBhvr>
                                        <p:cTn id="33" dur="1000" fill="hold"/>
                                        <p:tgtEl>
                                          <p:spTgt spid="8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2"/>
                                        </p:tgtEl>
                                      </p:cBhvr>
                                    </p:animEffect>
                                  </p:childTnLst>
                                </p:cTn>
                              </p:par>
                              <p:par>
                                <p:cTn id="35" presetID="29" presetClass="entr" presetSubtype="0" fill="hold" nodeType="withEffect">
                                  <p:stCondLst>
                                    <p:cond delay="0"/>
                                  </p:stCondLst>
                                  <p:childTnLst>
                                    <p:set>
                                      <p:cBhvr>
                                        <p:cTn id="36" dur="1" fill="hold">
                                          <p:stCondLst>
                                            <p:cond delay="0"/>
                                          </p:stCondLst>
                                        </p:cTn>
                                        <p:tgtEl>
                                          <p:spTgt spid="162818"/>
                                        </p:tgtEl>
                                        <p:attrNameLst>
                                          <p:attrName>style.visibility</p:attrName>
                                        </p:attrNameLst>
                                      </p:cBhvr>
                                      <p:to>
                                        <p:strVal val="visible"/>
                                      </p:to>
                                    </p:set>
                                    <p:anim calcmode="lin" valueType="num">
                                      <p:cBhvr>
                                        <p:cTn id="37" dur="1000" fill="hold"/>
                                        <p:tgtEl>
                                          <p:spTgt spid="162818"/>
                                        </p:tgtEl>
                                        <p:attrNameLst>
                                          <p:attrName>ppt_x</p:attrName>
                                        </p:attrNameLst>
                                      </p:cBhvr>
                                      <p:tavLst>
                                        <p:tav tm="0">
                                          <p:val>
                                            <p:strVal val="#ppt_x-.2"/>
                                          </p:val>
                                        </p:tav>
                                        <p:tav tm="100000">
                                          <p:val>
                                            <p:strVal val="#ppt_x"/>
                                          </p:val>
                                        </p:tav>
                                      </p:tavLst>
                                    </p:anim>
                                    <p:anim calcmode="lin" valueType="num">
                                      <p:cBhvr>
                                        <p:cTn id="38" dur="1000" fill="hold"/>
                                        <p:tgtEl>
                                          <p:spTgt spid="16281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62818"/>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p:cTn id="42" dur="1000" fill="hold"/>
                                        <p:tgtEl>
                                          <p:spTgt spid="84"/>
                                        </p:tgtEl>
                                        <p:attrNameLst>
                                          <p:attrName>ppt_x</p:attrName>
                                        </p:attrNameLst>
                                      </p:cBhvr>
                                      <p:tavLst>
                                        <p:tav tm="0">
                                          <p:val>
                                            <p:strVal val="#ppt_x-.2"/>
                                          </p:val>
                                        </p:tav>
                                        <p:tav tm="100000">
                                          <p:val>
                                            <p:strVal val="#ppt_x"/>
                                          </p:val>
                                        </p:tav>
                                      </p:tavLst>
                                    </p:anim>
                                    <p:anim calcmode="lin" valueType="num">
                                      <p:cBhvr>
                                        <p:cTn id="43" dur="1000" fill="hold"/>
                                        <p:tgtEl>
                                          <p:spTgt spid="8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4"/>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p:cTn id="47" dur="1000" fill="hold"/>
                                        <p:tgtEl>
                                          <p:spTgt spid="85"/>
                                        </p:tgtEl>
                                        <p:attrNameLst>
                                          <p:attrName>ppt_x</p:attrName>
                                        </p:attrNameLst>
                                      </p:cBhvr>
                                      <p:tavLst>
                                        <p:tav tm="0">
                                          <p:val>
                                            <p:strVal val="#ppt_x-.2"/>
                                          </p:val>
                                        </p:tav>
                                        <p:tav tm="100000">
                                          <p:val>
                                            <p:strVal val="#ppt_x"/>
                                          </p:val>
                                        </p:tav>
                                      </p:tavLst>
                                    </p:anim>
                                    <p:anim calcmode="lin" valueType="num">
                                      <p:cBhvr>
                                        <p:cTn id="48"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5"/>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p:cTn id="52" dur="1000" fill="hold"/>
                                        <p:tgtEl>
                                          <p:spTgt spid="86"/>
                                        </p:tgtEl>
                                        <p:attrNameLst>
                                          <p:attrName>ppt_x</p:attrName>
                                        </p:attrNameLst>
                                      </p:cBhvr>
                                      <p:tavLst>
                                        <p:tav tm="0">
                                          <p:val>
                                            <p:strVal val="#ppt_x-.2"/>
                                          </p:val>
                                        </p:tav>
                                        <p:tav tm="100000">
                                          <p:val>
                                            <p:strVal val="#ppt_x"/>
                                          </p:val>
                                        </p:tav>
                                      </p:tavLst>
                                    </p:anim>
                                    <p:anim calcmode="lin" valueType="num">
                                      <p:cBhvr>
                                        <p:cTn id="53" dur="1000" fill="hold"/>
                                        <p:tgtEl>
                                          <p:spTgt spid="86"/>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6"/>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p:cTn id="57" dur="1000" fill="hold"/>
                                        <p:tgtEl>
                                          <p:spTgt spid="87"/>
                                        </p:tgtEl>
                                        <p:attrNameLst>
                                          <p:attrName>ppt_x</p:attrName>
                                        </p:attrNameLst>
                                      </p:cBhvr>
                                      <p:tavLst>
                                        <p:tav tm="0">
                                          <p:val>
                                            <p:strVal val="#ppt_x-.2"/>
                                          </p:val>
                                        </p:tav>
                                        <p:tav tm="100000">
                                          <p:val>
                                            <p:strVal val="#ppt_x"/>
                                          </p:val>
                                        </p:tav>
                                      </p:tavLst>
                                    </p:anim>
                                    <p:anim calcmode="lin" valueType="num">
                                      <p:cBhvr>
                                        <p:cTn id="5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59" dur="1000"/>
                                        <p:tgtEl>
                                          <p:spTgt spid="87"/>
                                        </p:tgtEl>
                                      </p:cBhvr>
                                    </p:animEffect>
                                  </p:childTnLst>
                                </p:cTn>
                              </p:par>
                              <p:par>
                                <p:cTn id="60" presetID="29"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1000" fill="hold"/>
                                        <p:tgtEl>
                                          <p:spTgt spid="18"/>
                                        </p:tgtEl>
                                        <p:attrNameLst>
                                          <p:attrName>ppt_x</p:attrName>
                                        </p:attrNameLst>
                                      </p:cBhvr>
                                      <p:tavLst>
                                        <p:tav tm="0">
                                          <p:val>
                                            <p:strVal val="#ppt_x-.2"/>
                                          </p:val>
                                        </p:tav>
                                        <p:tav tm="100000">
                                          <p:val>
                                            <p:strVal val="#ppt_x"/>
                                          </p:val>
                                        </p:tav>
                                      </p:tavLst>
                                    </p:anim>
                                    <p:anim calcmode="lin" valueType="num">
                                      <p:cBhvr>
                                        <p:cTn id="6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8"/>
                                        </p:tgtEl>
                                      </p:cBhvr>
                                    </p:animEffect>
                                  </p:childTnLst>
                                </p:cTn>
                              </p:par>
                              <p:par>
                                <p:cTn id="65" presetID="29"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ppt_x</p:attrName>
                                        </p:attrNameLst>
                                      </p:cBhvr>
                                      <p:tavLst>
                                        <p:tav tm="0">
                                          <p:val>
                                            <p:strVal val="#ppt_x-.2"/>
                                          </p:val>
                                        </p:tav>
                                        <p:tav tm="100000">
                                          <p:val>
                                            <p:strVal val="#ppt_x"/>
                                          </p:val>
                                        </p:tav>
                                      </p:tavLst>
                                    </p:anim>
                                    <p:anim calcmode="lin" valueType="num">
                                      <p:cBhvr>
                                        <p:cTn id="6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0" grpId="0"/>
      <p:bldP spid="21513" grpId="0"/>
      <p:bldP spid="84" grpId="0"/>
      <p:bldP spid="85" grpId="0"/>
      <p:bldP spid="86" grpId="0"/>
      <p:bldP spid="8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686799" cy="3429000"/>
          </a:xfrm>
          <a:solidFill>
            <a:srgbClr val="FFFF00"/>
          </a:solidFill>
        </p:spPr>
        <p:txBody>
          <a:bodyPr>
            <a:normAutofit fontScale="85000" lnSpcReduction="20000"/>
          </a:bodyPr>
          <a:lstStyle/>
          <a:p>
            <a:pPr marL="0" indent="0">
              <a:buNone/>
            </a:pPr>
            <a:r>
              <a:rPr lang="id-ID" dirty="0" smtClean="0"/>
              <a:t>AK dari unsur :</a:t>
            </a:r>
          </a:p>
          <a:p>
            <a:pPr>
              <a:buFontTx/>
              <a:buChar char="-"/>
            </a:pPr>
            <a:r>
              <a:rPr lang="id-ID" b="1" dirty="0" smtClean="0">
                <a:solidFill>
                  <a:srgbClr val="FF0000"/>
                </a:solidFill>
              </a:rPr>
              <a:t>Pelayanan/Pekerjaan</a:t>
            </a:r>
          </a:p>
          <a:p>
            <a:pPr>
              <a:buFontTx/>
              <a:buChar char="-"/>
            </a:pPr>
            <a:r>
              <a:rPr lang="id-ID" b="1" dirty="0" smtClean="0">
                <a:solidFill>
                  <a:srgbClr val="FF0000"/>
                </a:solidFill>
              </a:rPr>
              <a:t>Pengembangan Profesi</a:t>
            </a:r>
          </a:p>
          <a:p>
            <a:pPr>
              <a:buFontTx/>
              <a:buChar char="-"/>
            </a:pPr>
            <a:r>
              <a:rPr lang="id-ID" b="1" dirty="0" smtClean="0">
                <a:solidFill>
                  <a:srgbClr val="FF0000"/>
                </a:solidFill>
              </a:rPr>
              <a:t>Pengabdian Masyarakat</a:t>
            </a:r>
          </a:p>
          <a:p>
            <a:pPr>
              <a:buFontTx/>
              <a:buChar char="-"/>
            </a:pPr>
            <a:r>
              <a:rPr lang="id-ID" b="1" dirty="0" smtClean="0">
                <a:solidFill>
                  <a:srgbClr val="FF0000"/>
                </a:solidFill>
              </a:rPr>
              <a:t>Penunjang</a:t>
            </a:r>
          </a:p>
          <a:p>
            <a:pPr marL="0" indent="0">
              <a:buNone/>
            </a:pPr>
            <a:r>
              <a:rPr lang="id-ID" dirty="0" smtClean="0"/>
              <a:t>yang diperoleh pada masa penilaian, tetapi belum diusulkan, </a:t>
            </a:r>
            <a:r>
              <a:rPr lang="id-ID" b="1" dirty="0" smtClean="0">
                <a:solidFill>
                  <a:srgbClr val="FF0000"/>
                </a:solidFill>
              </a:rPr>
              <a:t>sudah tidak dapat diperhitungkan kembali</a:t>
            </a:r>
            <a:r>
              <a:rPr lang="id-ID" dirty="0" smtClean="0"/>
              <a:t> pada masa penilaian berikutnya</a:t>
            </a:r>
          </a:p>
        </p:txBody>
      </p:sp>
      <p:sp>
        <p:nvSpPr>
          <p:cNvPr id="3" name="Title 2"/>
          <p:cNvSpPr>
            <a:spLocks noGrp="1"/>
          </p:cNvSpPr>
          <p:nvPr>
            <p:ph type="title"/>
          </p:nvPr>
        </p:nvSpPr>
        <p:spPr>
          <a:xfrm>
            <a:off x="228600" y="256504"/>
            <a:ext cx="8686799" cy="1143000"/>
          </a:xfrm>
          <a:solidFill>
            <a:schemeClr val="accent6">
              <a:lumMod val="20000"/>
              <a:lumOff val="80000"/>
            </a:schemeClr>
          </a:solidFill>
        </p:spPr>
        <p:txBody>
          <a:bodyPr>
            <a:normAutofit fontScale="90000"/>
          </a:bodyPr>
          <a:lstStyle/>
          <a:p>
            <a:r>
              <a:rPr lang="id-ID" sz="4000" b="1" dirty="0" smtClean="0"/>
              <a:t>PENILAIAN AK </a:t>
            </a:r>
            <a:br>
              <a:rPr lang="id-ID" sz="4000" b="1" dirty="0" smtClean="0"/>
            </a:br>
            <a:r>
              <a:rPr lang="id-ID" sz="4000" b="1" dirty="0" smtClean="0"/>
              <a:t>YG SUDAH DITETAPKAN SK PAK</a:t>
            </a:r>
            <a:endParaRPr lang="id-ID" sz="4000" b="1" dirty="0"/>
          </a:p>
        </p:txBody>
      </p:sp>
      <p:sp>
        <p:nvSpPr>
          <p:cNvPr id="5" name="Content Placeholder 1"/>
          <p:cNvSpPr txBox="1">
            <a:spLocks/>
          </p:cNvSpPr>
          <p:nvPr/>
        </p:nvSpPr>
        <p:spPr bwMode="auto">
          <a:xfrm>
            <a:off x="228600" y="5257800"/>
            <a:ext cx="8686799" cy="12954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id-ID" b="1" dirty="0">
                <a:solidFill>
                  <a:srgbClr val="FF0000"/>
                </a:solidFill>
              </a:rPr>
              <a:t>Kecuali</a:t>
            </a:r>
            <a:r>
              <a:rPr lang="id-ID" dirty="0"/>
              <a:t> : utk penilaian AK dari unsur </a:t>
            </a:r>
            <a:r>
              <a:rPr lang="id-ID" b="1" dirty="0">
                <a:solidFill>
                  <a:srgbClr val="FF0000"/>
                </a:solidFill>
              </a:rPr>
              <a:t>Pendidikan &amp; Pelatihan &amp; sejenisnya</a:t>
            </a:r>
            <a:r>
              <a:rPr lang="id-ID" dirty="0"/>
              <a:t> yg memerlukan waktu utk penerbitan ijazah atau sertifikat</a:t>
            </a:r>
          </a:p>
        </p:txBody>
      </p:sp>
    </p:spTree>
    <p:extLst>
      <p:ext uri="{BB962C8B-B14F-4D97-AF65-F5344CB8AC3E}">
        <p14:creationId xmlns="" xmlns:p14="http://schemas.microsoft.com/office/powerpoint/2010/main" val="6342033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928688" y="1643063"/>
            <a:ext cx="74549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endParaRPr lang="id-ID" sz="2000">
              <a:latin typeface="Berlin Sans FB Demi" panose="020E0802020502020306" pitchFamily="34" charset="0"/>
            </a:endParaRPr>
          </a:p>
          <a:p>
            <a:pPr eaLnBrk="1" hangingPunct="1">
              <a:lnSpc>
                <a:spcPct val="85000"/>
              </a:lnSpc>
            </a:pPr>
            <a:r>
              <a:rPr lang="id-ID" sz="2000">
                <a:latin typeface="Berlin Sans FB Demi" panose="020E0802020502020306" pitchFamily="34" charset="0"/>
              </a:rPr>
              <a:t>1. </a:t>
            </a:r>
            <a:r>
              <a:rPr lang="en-US" sz="2000">
                <a:latin typeface="Berlin Sans FB Demi" panose="020E0802020502020306" pitchFamily="34" charset="0"/>
              </a:rPr>
              <a:t> </a:t>
            </a:r>
            <a:r>
              <a:rPr lang="id-ID" sz="2000">
                <a:latin typeface="Berlin Sans FB Demi" panose="020E0802020502020306" pitchFamily="34" charset="0"/>
              </a:rPr>
              <a:t> </a:t>
            </a:r>
            <a:r>
              <a:rPr lang="en-US" sz="2000">
                <a:latin typeface="Berlin Sans FB Demi" panose="020E0802020502020306" pitchFamily="34" charset="0"/>
              </a:rPr>
              <a:t>  </a:t>
            </a:r>
            <a:r>
              <a:rPr lang="id-ID" sz="2000">
                <a:latin typeface="Berlin Sans FB Demi" panose="020E0802020502020306" pitchFamily="34" charset="0"/>
              </a:rPr>
              <a:t>Dapat dipergunakan untuk  kenaikan jabatan/ </a:t>
            </a:r>
          </a:p>
          <a:p>
            <a:pPr eaLnBrk="1" hangingPunct="1">
              <a:lnSpc>
                <a:spcPct val="85000"/>
              </a:lnSpc>
            </a:pPr>
            <a:r>
              <a:rPr lang="id-ID" sz="2000">
                <a:latin typeface="Berlin Sans FB Demi" panose="020E0802020502020306" pitchFamily="34" charset="0"/>
              </a:rPr>
              <a:t>     </a:t>
            </a:r>
            <a:r>
              <a:rPr lang="en-US" sz="2000">
                <a:latin typeface="Berlin Sans FB Demi" panose="020E0802020502020306" pitchFamily="34" charset="0"/>
              </a:rPr>
              <a:t>   </a:t>
            </a:r>
            <a:r>
              <a:rPr lang="id-ID" sz="2000">
                <a:latin typeface="Berlin Sans FB Demi" panose="020E0802020502020306" pitchFamily="34" charset="0"/>
              </a:rPr>
              <a:t>pangkat setingkat lebih tinggi</a:t>
            </a:r>
          </a:p>
          <a:p>
            <a:pPr eaLnBrk="1" hangingPunct="1">
              <a:lnSpc>
                <a:spcPct val="85000"/>
              </a:lnSpc>
            </a:pPr>
            <a:endParaRPr lang="id-ID" sz="2000">
              <a:latin typeface="Berlin Sans FB Demi" panose="020E0802020502020306" pitchFamily="34" charset="0"/>
            </a:endParaRPr>
          </a:p>
          <a:p>
            <a:pPr eaLnBrk="1" hangingPunct="1">
              <a:lnSpc>
                <a:spcPct val="85000"/>
              </a:lnSpc>
              <a:buFontTx/>
              <a:buAutoNum type="arabicPeriod" startAt="2"/>
            </a:pPr>
            <a:r>
              <a:rPr lang="id-ID" sz="2000">
                <a:latin typeface="Berlin Sans FB Demi" panose="020E0802020502020306" pitchFamily="34" charset="0"/>
              </a:rPr>
              <a:t>Jumlah </a:t>
            </a:r>
            <a:r>
              <a:rPr lang="en-US" sz="2000">
                <a:latin typeface="Berlin Sans FB Demi" panose="020E0802020502020306" pitchFamily="34" charset="0"/>
              </a:rPr>
              <a:t>  </a:t>
            </a:r>
            <a:r>
              <a:rPr lang="id-ID" sz="2000">
                <a:latin typeface="Berlin Sans FB Demi" panose="020E0802020502020306" pitchFamily="34" charset="0"/>
              </a:rPr>
              <a:t>angka </a:t>
            </a:r>
            <a:r>
              <a:rPr lang="en-US" sz="2000">
                <a:latin typeface="Berlin Sans FB Demi" panose="020E0802020502020306" pitchFamily="34" charset="0"/>
              </a:rPr>
              <a:t> </a:t>
            </a:r>
            <a:r>
              <a:rPr lang="id-ID" sz="2000">
                <a:latin typeface="Berlin Sans FB Demi" panose="020E0802020502020306" pitchFamily="34" charset="0"/>
              </a:rPr>
              <a:t>kredit </a:t>
            </a:r>
            <a:r>
              <a:rPr lang="en-US" sz="2000">
                <a:latin typeface="Berlin Sans FB Demi" panose="020E0802020502020306" pitchFamily="34" charset="0"/>
              </a:rPr>
              <a:t> </a:t>
            </a:r>
            <a:r>
              <a:rPr lang="id-ID" sz="2000">
                <a:latin typeface="Berlin Sans FB Demi" panose="020E0802020502020306" pitchFamily="34" charset="0"/>
              </a:rPr>
              <a:t>yg telah memenuhi syarat untuk kenaikan jabatan </a:t>
            </a:r>
            <a:r>
              <a:rPr lang="en-US" sz="2000">
                <a:latin typeface="Berlin Sans FB Demi" panose="020E0802020502020306" pitchFamily="34" charset="0"/>
              </a:rPr>
              <a:t>setingkat </a:t>
            </a:r>
            <a:r>
              <a:rPr lang="id-ID" sz="2000">
                <a:latin typeface="Berlin Sans FB Demi" panose="020E0802020502020306" pitchFamily="34" charset="0"/>
              </a:rPr>
              <a:t>lebih tinggi,  yang bersangkutan dapat diangkat dlm jabatan sesuai dengan jumlah angka kredit yg dimiliki  </a:t>
            </a:r>
            <a:endParaRPr lang="en-US" sz="2000">
              <a:latin typeface="Berlin Sans FB Demi" panose="020E0802020502020306" pitchFamily="34" charset="0"/>
            </a:endParaRPr>
          </a:p>
          <a:p>
            <a:pPr eaLnBrk="1" hangingPunct="1">
              <a:lnSpc>
                <a:spcPct val="85000"/>
              </a:lnSpc>
            </a:pPr>
            <a:endParaRPr lang="en-US" sz="2000">
              <a:latin typeface="Berlin Sans FB Demi" panose="020E0802020502020306" pitchFamily="34" charset="0"/>
            </a:endParaRPr>
          </a:p>
          <a:p>
            <a:pPr eaLnBrk="1" hangingPunct="1">
              <a:lnSpc>
                <a:spcPct val="85000"/>
              </a:lnSpc>
              <a:buFontTx/>
              <a:buAutoNum type="arabicPeriod" startAt="2"/>
            </a:pPr>
            <a:r>
              <a:rPr lang="en-US" sz="2000">
                <a:latin typeface="Berlin Sans FB Demi" panose="020E0802020502020306" pitchFamily="34" charset="0"/>
              </a:rPr>
              <a:t>Pejabat fungsional yg telah mencapai AK untuk kenaikan jab/pangkat setingkat lebih tinggi pd th pertama dlm masa jab/pangkat yg didudukinya, pd tahun berikutnya diwajibkan mengumpulkan AK paling rendah 20 % dr jml AK yg dipersyaratkan untuk kenaikan jab/pangkat setingkat lebih tinggi yg berasal dr kegiatan tugas pokok </a:t>
            </a:r>
          </a:p>
          <a:p>
            <a:pPr eaLnBrk="1" hangingPunct="1">
              <a:lnSpc>
                <a:spcPct val="85000"/>
              </a:lnSpc>
              <a:buFontTx/>
              <a:buAutoNum type="arabicPeriod" startAt="2"/>
            </a:pPr>
            <a:endParaRPr lang="en-US" sz="2000">
              <a:latin typeface="Berlin Sans FB Demi" panose="020E0802020502020306" pitchFamily="34" charset="0"/>
            </a:endParaRPr>
          </a:p>
          <a:p>
            <a:pPr eaLnBrk="1" hangingPunct="1">
              <a:lnSpc>
                <a:spcPct val="85000"/>
              </a:lnSpc>
            </a:pPr>
            <a:endParaRPr lang="id-ID" sz="2000">
              <a:latin typeface="Berlin Sans FB Demi" panose="020E0802020502020306" pitchFamily="34" charset="0"/>
            </a:endParaRPr>
          </a:p>
          <a:p>
            <a:pPr eaLnBrk="1" hangingPunct="1">
              <a:lnSpc>
                <a:spcPct val="85000"/>
              </a:lnSpc>
            </a:pPr>
            <a:endParaRPr lang="id-ID" sz="2000">
              <a:latin typeface="Berlin Sans FB Demi" panose="020E0802020502020306" pitchFamily="34" charset="0"/>
            </a:endParaRPr>
          </a:p>
        </p:txBody>
      </p:sp>
      <p:sp>
        <p:nvSpPr>
          <p:cNvPr id="34819" name="WordArt 3"/>
          <p:cNvSpPr>
            <a:spLocks noChangeArrowheads="1" noChangeShapeType="1" noTextEdit="1"/>
          </p:cNvSpPr>
          <p:nvPr/>
        </p:nvSpPr>
        <p:spPr bwMode="auto">
          <a:xfrm>
            <a:off x="1676400" y="244475"/>
            <a:ext cx="5181600" cy="1660525"/>
          </a:xfrm>
          <a:prstGeom prst="rect">
            <a:avLst/>
          </a:prstGeom>
        </p:spPr>
        <p:txBody>
          <a:bodyPr wrap="none" fromWordArt="1">
            <a:prstTxWarp prst="textWave1">
              <a:avLst>
                <a:gd name="adj1" fmla="val 13005"/>
                <a:gd name="adj2" fmla="val 0"/>
              </a:avLst>
            </a:prstTxWarp>
          </a:bodyPr>
          <a:lstStyle/>
          <a:p>
            <a:r>
              <a:rPr lang="id-ID" sz="1600" kern="10" dirty="0">
                <a:ln w="9525">
                  <a:solidFill>
                    <a:srgbClr val="000000"/>
                  </a:solidFill>
                  <a:round/>
                  <a:headEnd/>
                  <a:tailEnd/>
                </a:ln>
                <a:solidFill>
                  <a:srgbClr val="FF0000"/>
                </a:solidFill>
                <a:effectLst>
                  <a:outerShdw dist="53882" dir="2700000" algn="ctr" rotWithShape="0">
                    <a:srgbClr val="C0C0C0">
                      <a:alpha val="79999"/>
                    </a:srgbClr>
                  </a:outerShdw>
                </a:effectLst>
                <a:latin typeface="Bodoni MT Black" panose="02070A03080606020203" pitchFamily="18" charset="0"/>
              </a:rPr>
              <a:t>Kelebihan Angka Kredit</a:t>
            </a:r>
          </a:p>
        </p:txBody>
      </p:sp>
      <p:pic>
        <p:nvPicPr>
          <p:cNvPr id="34820"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643313"/>
            <a:ext cx="1000125" cy="3214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7936036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arn(inHorizontal)">
                                      <p:cBhvr>
                                        <p:cTn id="7"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11125" y="1676400"/>
            <a:ext cx="8675688"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FF0000"/>
              </a:buClr>
              <a:buFontTx/>
              <a:buChar char="o"/>
            </a:pPr>
            <a:r>
              <a:rPr lang="id-ID" sz="2400">
                <a:solidFill>
                  <a:srgbClr val="000000"/>
                </a:solidFill>
                <a:latin typeface="Berlin Sans FB Demi" panose="020E0802020502020306" pitchFamily="34" charset="0"/>
              </a:rPr>
              <a:t>PNS yang menduduki jabatan fungsional dapat dinaikkan </a:t>
            </a:r>
            <a:r>
              <a:rPr lang="en-US" sz="2400">
                <a:solidFill>
                  <a:srgbClr val="000000"/>
                </a:solidFill>
                <a:latin typeface="Berlin Sans FB Demi" panose="020E0802020502020306" pitchFamily="34" charset="0"/>
              </a:rPr>
              <a:t>   </a:t>
            </a:r>
          </a:p>
          <a:p>
            <a:pPr algn="ctr" eaLnBrk="1" hangingPunct="1">
              <a:buClr>
                <a:srgbClr val="FF0000"/>
              </a:buClr>
            </a:pPr>
            <a:r>
              <a:rPr lang="en-US" sz="2400">
                <a:solidFill>
                  <a:srgbClr val="000000"/>
                </a:solidFill>
                <a:latin typeface="Berlin Sans FB Demi" panose="020E0802020502020306" pitchFamily="34" charset="0"/>
              </a:rPr>
              <a:t>     </a:t>
            </a:r>
            <a:r>
              <a:rPr lang="id-ID" sz="2400">
                <a:solidFill>
                  <a:srgbClr val="000000"/>
                </a:solidFill>
                <a:latin typeface="Berlin Sans FB Demi" panose="020E0802020502020306" pitchFamily="34" charset="0"/>
              </a:rPr>
              <a:t>jabatan/pangkat setingkat lebih tinggi apabila telah </a:t>
            </a:r>
            <a:endParaRPr lang="en-US" sz="2400">
              <a:solidFill>
                <a:srgbClr val="000000"/>
              </a:solidFill>
              <a:latin typeface="Berlin Sans FB Demi" panose="020E0802020502020306" pitchFamily="34" charset="0"/>
            </a:endParaRPr>
          </a:p>
          <a:p>
            <a:pPr algn="ctr" eaLnBrk="1" hangingPunct="1">
              <a:buClr>
                <a:srgbClr val="FF0000"/>
              </a:buClr>
            </a:pPr>
            <a:r>
              <a:rPr lang="en-US" sz="2400">
                <a:solidFill>
                  <a:srgbClr val="000000"/>
                </a:solidFill>
                <a:latin typeface="Berlin Sans FB Demi" panose="020E0802020502020306" pitchFamily="34" charset="0"/>
              </a:rPr>
              <a:t>     m</a:t>
            </a:r>
            <a:r>
              <a:rPr lang="id-ID" sz="2400">
                <a:solidFill>
                  <a:srgbClr val="000000"/>
                </a:solidFill>
                <a:latin typeface="Berlin Sans FB Demi" panose="020E0802020502020306" pitchFamily="34" charset="0"/>
              </a:rPr>
              <a:t>encapai </a:t>
            </a:r>
            <a:r>
              <a:rPr lang="en-US" sz="2400">
                <a:solidFill>
                  <a:srgbClr val="000000"/>
                </a:solidFill>
                <a:latin typeface="Berlin Sans FB Demi" panose="020E0802020502020306" pitchFamily="34" charset="0"/>
              </a:rPr>
              <a:t>a</a:t>
            </a:r>
            <a:r>
              <a:rPr lang="id-ID" sz="2400">
                <a:solidFill>
                  <a:srgbClr val="000000"/>
                </a:solidFill>
                <a:latin typeface="Berlin Sans FB Demi" panose="020E0802020502020306" pitchFamily="34" charset="0"/>
              </a:rPr>
              <a:t>ngka kredit  kumulatif yang ditentukan </a:t>
            </a:r>
            <a:endParaRPr lang="en-US" sz="2400">
              <a:solidFill>
                <a:srgbClr val="000000"/>
              </a:solidFill>
              <a:latin typeface="Berlin Sans FB Demi" panose="020E0802020502020306" pitchFamily="34" charset="0"/>
            </a:endParaRPr>
          </a:p>
          <a:p>
            <a:pPr algn="ctr" eaLnBrk="1" hangingPunct="1">
              <a:buClr>
                <a:srgbClr val="FF0000"/>
              </a:buClr>
            </a:pPr>
            <a:r>
              <a:rPr lang="en-US" sz="2400">
                <a:solidFill>
                  <a:srgbClr val="000000"/>
                </a:solidFill>
                <a:latin typeface="Berlin Sans FB Demi" panose="020E0802020502020306" pitchFamily="34" charset="0"/>
              </a:rPr>
              <a:t>     </a:t>
            </a:r>
            <a:r>
              <a:rPr lang="id-ID" sz="2400">
                <a:solidFill>
                  <a:srgbClr val="000000"/>
                </a:solidFill>
                <a:latin typeface="Berlin Sans FB Demi" panose="020E0802020502020306" pitchFamily="34" charset="0"/>
              </a:rPr>
              <a:t>dan syarat lain yang</a:t>
            </a:r>
            <a:r>
              <a:rPr lang="en-US" sz="2400">
                <a:solidFill>
                  <a:srgbClr val="000000"/>
                </a:solidFill>
                <a:latin typeface="Berlin Sans FB Demi" panose="020E0802020502020306" pitchFamily="34" charset="0"/>
              </a:rPr>
              <a:t> </a:t>
            </a:r>
            <a:r>
              <a:rPr lang="id-ID" sz="2400">
                <a:solidFill>
                  <a:srgbClr val="000000"/>
                </a:solidFill>
                <a:latin typeface="Berlin Sans FB Demi" panose="020E0802020502020306" pitchFamily="34" charset="0"/>
              </a:rPr>
              <a:t>ditentukan</a:t>
            </a:r>
          </a:p>
        </p:txBody>
      </p:sp>
      <p:sp>
        <p:nvSpPr>
          <p:cNvPr id="11" name="Text Box 8"/>
          <p:cNvSpPr txBox="1">
            <a:spLocks noChangeArrowheads="1"/>
          </p:cNvSpPr>
          <p:nvPr/>
        </p:nvSpPr>
        <p:spPr bwMode="auto">
          <a:xfrm>
            <a:off x="87313" y="3048000"/>
            <a:ext cx="8675687"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FF0000"/>
              </a:buClr>
            </a:pPr>
            <a:endParaRPr lang="en-US" sz="2400">
              <a:solidFill>
                <a:srgbClr val="000000"/>
              </a:solidFill>
              <a:latin typeface="Berlin Sans FB Demi" panose="020E0802020502020306" pitchFamily="34" charset="0"/>
            </a:endParaRPr>
          </a:p>
          <a:p>
            <a:pPr algn="ctr" eaLnBrk="1" hangingPunct="1">
              <a:buClr>
                <a:srgbClr val="FF0000"/>
              </a:buClr>
              <a:buFontTx/>
              <a:buChar char="o"/>
            </a:pPr>
            <a:r>
              <a:rPr lang="en-US" sz="2400">
                <a:solidFill>
                  <a:srgbClr val="000000"/>
                </a:solidFill>
                <a:latin typeface="Berlin Sans FB Demi" panose="020E0802020502020306" pitchFamily="34" charset="0"/>
              </a:rPr>
              <a:t>Kenaikan  pangkat dlm jenjang jab yang lebih tinggi dapat dipertimbangkan  apabila kenaikan </a:t>
            </a:r>
            <a:r>
              <a:rPr lang="en-US" sz="2400">
                <a:solidFill>
                  <a:srgbClr val="FF0000"/>
                </a:solidFill>
                <a:latin typeface="Berlin Sans FB Demi" panose="020E0802020502020306" pitchFamily="34" charset="0"/>
              </a:rPr>
              <a:t>jabatannya </a:t>
            </a:r>
            <a:r>
              <a:rPr lang="en-US" sz="2400">
                <a:solidFill>
                  <a:srgbClr val="000000"/>
                </a:solidFill>
                <a:latin typeface="Berlin Sans FB Demi" panose="020E0802020502020306" pitchFamily="34" charset="0"/>
              </a:rPr>
              <a:t>telah  ditetapkan oleh pejabat yang berwenang  </a:t>
            </a:r>
            <a:endParaRPr lang="id-ID" sz="2400">
              <a:solidFill>
                <a:srgbClr val="000000"/>
              </a:solidFill>
              <a:latin typeface="Berlin Sans FB Demi" panose="020E0802020502020306" pitchFamily="34" charset="0"/>
            </a:endParaRPr>
          </a:p>
        </p:txBody>
      </p:sp>
      <p:sp>
        <p:nvSpPr>
          <p:cNvPr id="12" name="Rectangle 11"/>
          <p:cNvSpPr/>
          <p:nvPr/>
        </p:nvSpPr>
        <p:spPr>
          <a:xfrm>
            <a:off x="1269791" y="247471"/>
            <a:ext cx="6867714" cy="107721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kern="10" dirty="0">
                <a:ln w="11430"/>
                <a:solidFill>
                  <a:srgbClr val="FF0000"/>
                </a:solidFill>
                <a:effectLst>
                  <a:outerShdw blurRad="38100" dist="38100" dir="2700000" algn="tl">
                    <a:srgbClr val="000000">
                      <a:alpha val="43137"/>
                    </a:srgbClr>
                  </a:outerShdw>
                </a:effectLst>
                <a:latin typeface="Rockwell" pitchFamily="18" charset="0"/>
              </a:rPr>
              <a:t>KENAIKAN PANGKAT /JABATAN</a:t>
            </a:r>
          </a:p>
          <a:p>
            <a:pPr algn="ctr">
              <a:defRPr/>
            </a:pPr>
            <a:r>
              <a:rPr lang="en-US" sz="3200" b="1" kern="10" dirty="0">
                <a:ln w="11430"/>
                <a:solidFill>
                  <a:srgbClr val="FF0000"/>
                </a:solidFill>
                <a:effectLst>
                  <a:outerShdw blurRad="38100" dist="38100" dir="2700000" algn="tl">
                    <a:srgbClr val="000000">
                      <a:alpha val="43137"/>
                    </a:srgbClr>
                  </a:outerShdw>
                </a:effectLst>
                <a:latin typeface="Rockwell" pitchFamily="18" charset="0"/>
              </a:rPr>
              <a:t>FUNGSIONAL  </a:t>
            </a:r>
            <a:endParaRPr lang="en-US" sz="3200" b="1" dirty="0">
              <a:ln w="11430"/>
              <a:solidFill>
                <a:srgbClr val="FF0000"/>
              </a:solidFill>
              <a:effectLst>
                <a:outerShdw blurRad="38100" dist="38100" dir="2700000" algn="tl">
                  <a:srgbClr val="000000">
                    <a:alpha val="43137"/>
                  </a:srgbClr>
                </a:outerShdw>
              </a:effectLst>
              <a:latin typeface="Rockwell" pitchFamily="18" charset="0"/>
            </a:endParaRPr>
          </a:p>
        </p:txBody>
      </p:sp>
      <p:sp>
        <p:nvSpPr>
          <p:cNvPr id="39941" name="Slide Number Placeholder 1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2631B8-C208-47D6-ABFE-CBF8DD55708B}" type="slidenum">
              <a:rPr lang="en-US"/>
              <a:pPr eaLnBrk="1" hangingPunct="1"/>
              <a:t>94</a:t>
            </a:fld>
            <a:endParaRPr lang="en-US"/>
          </a:p>
        </p:txBody>
      </p:sp>
      <p:pic>
        <p:nvPicPr>
          <p:cNvPr id="39942" name="Picture 7" descr="http://us.123rf.com/450wm/coramax/coramax1208/coramax120800580/14767183-3d-people--human-character-climb-the-staircase--stair-3d-render-illustration.jpg?ver=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10250" y="5105400"/>
            <a:ext cx="333375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77479880"/>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17F6BF-4F31-402D-9E18-326A1A612CB6}" type="slidenum">
              <a:rPr lang="en-US"/>
              <a:pPr eaLnBrk="1" hangingPunct="1"/>
              <a:t>95</a:t>
            </a:fld>
            <a:endParaRPr lang="en-US"/>
          </a:p>
        </p:txBody>
      </p:sp>
      <p:sp>
        <p:nvSpPr>
          <p:cNvPr id="4" name="Rectangle 3"/>
          <p:cNvSpPr>
            <a:spLocks noChangeArrowheads="1"/>
          </p:cNvSpPr>
          <p:nvPr/>
        </p:nvSpPr>
        <p:spPr bwMode="auto">
          <a:xfrm>
            <a:off x="547688" y="1524000"/>
            <a:ext cx="8215312"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2400">
              <a:latin typeface="Berlin Sans FB Demi" panose="020E0802020502020306" pitchFamily="34" charset="0"/>
            </a:endParaRPr>
          </a:p>
          <a:p>
            <a:pPr algn="ctr" eaLnBrk="1" hangingPunct="1"/>
            <a:r>
              <a:rPr lang="en-US" sz="2400">
                <a:latin typeface="Berlin Sans FB Demi" panose="020E0802020502020306" pitchFamily="34" charset="0"/>
              </a:rPr>
              <a:t>UNTUK MENINGKATKAN KOMPETENSI DAN PROFESIONALISME </a:t>
            </a:r>
            <a:r>
              <a:rPr lang="id-ID" sz="2400">
                <a:latin typeface="Berlin Sans FB Demi" panose="020E0802020502020306" pitchFamily="34" charset="0"/>
              </a:rPr>
              <a:t> </a:t>
            </a:r>
            <a:r>
              <a:rPr lang="en-US" sz="2400">
                <a:latin typeface="Berlin Sans FB Demi" panose="020E0802020502020306" pitchFamily="34" charset="0"/>
              </a:rPr>
              <a:t>PEJABAT FUNGSIONAL YANG AKAN </a:t>
            </a:r>
          </a:p>
          <a:p>
            <a:pPr algn="ctr" eaLnBrk="1" hangingPunct="1"/>
            <a:r>
              <a:rPr lang="en-US" sz="2400">
                <a:solidFill>
                  <a:srgbClr val="FF0000"/>
                </a:solidFill>
                <a:latin typeface="Berlin Sans FB Demi" panose="020E0802020502020306" pitchFamily="34" charset="0"/>
              </a:rPr>
              <a:t>NAIK JENJANG JABATAN LEBIH TINGGI, </a:t>
            </a:r>
            <a:endParaRPr lang="id-ID" sz="2400">
              <a:solidFill>
                <a:srgbClr val="FF0000"/>
              </a:solidFill>
              <a:latin typeface="Berlin Sans FB Demi" panose="020E0802020502020306" pitchFamily="34" charset="0"/>
            </a:endParaRPr>
          </a:p>
          <a:p>
            <a:pPr algn="ctr" eaLnBrk="1" hangingPunct="1"/>
            <a:r>
              <a:rPr lang="en-US" sz="2400">
                <a:latin typeface="Berlin Sans FB Demi" panose="020E0802020502020306" pitchFamily="34" charset="0"/>
              </a:rPr>
              <a:t>HARUS MENGIKUTI DAN LULUS </a:t>
            </a:r>
            <a:endParaRPr lang="id-ID" sz="2400">
              <a:latin typeface="Berlin Sans FB Demi" panose="020E0802020502020306" pitchFamily="34" charset="0"/>
            </a:endParaRPr>
          </a:p>
          <a:p>
            <a:pPr algn="ctr" eaLnBrk="1" hangingPunct="1"/>
            <a:r>
              <a:rPr lang="en-US" sz="2400">
                <a:solidFill>
                  <a:srgbClr val="FF0000"/>
                </a:solidFill>
                <a:latin typeface="Berlin Sans FB Demi" panose="020E0802020502020306" pitchFamily="34" charset="0"/>
              </a:rPr>
              <a:t>UJI KOMPETENSI </a:t>
            </a:r>
          </a:p>
        </p:txBody>
      </p:sp>
      <p:sp>
        <p:nvSpPr>
          <p:cNvPr id="5" name="Rectangle 4"/>
          <p:cNvSpPr/>
          <p:nvPr/>
        </p:nvSpPr>
        <p:spPr>
          <a:xfrm>
            <a:off x="1643063" y="533400"/>
            <a:ext cx="5734050" cy="954088"/>
          </a:xfrm>
          <a:prstGeom prst="rect">
            <a:avLst/>
          </a:prstGeom>
        </p:spPr>
        <p:txBody>
          <a:bodyPr wrap="none">
            <a:spAutoFit/>
          </a:bodyPr>
          <a:lstStyle/>
          <a:p>
            <a:pPr algn="ctr">
              <a:defRPr/>
            </a:pPr>
            <a:r>
              <a:rPr lang="en-US" sz="2800" b="1" dirty="0">
                <a:solidFill>
                  <a:srgbClr val="0000FF"/>
                </a:solidFill>
                <a:effectLst>
                  <a:outerShdw blurRad="38100" dist="38100" dir="2700000" algn="tl">
                    <a:srgbClr val="000000">
                      <a:alpha val="43137"/>
                    </a:srgbClr>
                  </a:outerShdw>
                </a:effectLst>
                <a:latin typeface="Rockwell" pitchFamily="18" charset="0"/>
              </a:rPr>
              <a:t>DIKLAT PENJENJANGAN DAN  </a:t>
            </a:r>
          </a:p>
          <a:p>
            <a:pPr algn="ctr">
              <a:defRPr/>
            </a:pPr>
            <a:r>
              <a:rPr lang="en-US" sz="2800" b="1" dirty="0">
                <a:solidFill>
                  <a:srgbClr val="0000FF"/>
                </a:solidFill>
                <a:effectLst>
                  <a:outerShdw blurRad="38100" dist="38100" dir="2700000" algn="tl">
                    <a:srgbClr val="000000">
                      <a:alpha val="43137"/>
                    </a:srgbClr>
                  </a:outerShdw>
                </a:effectLst>
                <a:latin typeface="Rockwell" pitchFamily="18" charset="0"/>
              </a:rPr>
              <a:t>UJI KOMPETENSI </a:t>
            </a:r>
            <a:endParaRPr lang="id-ID" sz="2800" b="1" dirty="0">
              <a:solidFill>
                <a:srgbClr val="0000FF"/>
              </a:solidFill>
              <a:effectLst>
                <a:outerShdw blurRad="38100" dist="38100" dir="2700000" algn="tl">
                  <a:srgbClr val="000000">
                    <a:alpha val="43137"/>
                  </a:srgbClr>
                </a:outerShdw>
              </a:effectLst>
              <a:latin typeface="Rockwell" pitchFamily="18" charset="0"/>
            </a:endParaRPr>
          </a:p>
        </p:txBody>
      </p:sp>
      <p:pic>
        <p:nvPicPr>
          <p:cNvPr id="38917" name="Picture 2" descr="Hasil gambar untuk 3D PEOPL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000500"/>
            <a:ext cx="2928938"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8" name="AutoShape 4" descr="Hasil gambar untuk 3D PEOPL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p>
        </p:txBody>
      </p:sp>
      <p:sp>
        <p:nvSpPr>
          <p:cNvPr id="38919" name="AutoShape 6" descr="Hasil gambar untuk 3D PEOPL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p>
        </p:txBody>
      </p:sp>
      <p:sp>
        <p:nvSpPr>
          <p:cNvPr id="38920" name="AutoShape 8" descr="Hasil gambar untuk 3D PEOPL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p>
        </p:txBody>
      </p:sp>
      <p:sp>
        <p:nvSpPr>
          <p:cNvPr id="10" name="Rectangle 9"/>
          <p:cNvSpPr/>
          <p:nvPr/>
        </p:nvSpPr>
        <p:spPr>
          <a:xfrm>
            <a:off x="0" y="6429375"/>
            <a:ext cx="4214813"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Rectangle 10"/>
          <p:cNvSpPr/>
          <p:nvPr/>
        </p:nvSpPr>
        <p:spPr>
          <a:xfrm>
            <a:off x="0" y="6572250"/>
            <a:ext cx="4429125"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extLst>
      <p:ext uri="{BB962C8B-B14F-4D97-AF65-F5344CB8AC3E}">
        <p14:creationId xmlns="" xmlns:p14="http://schemas.microsoft.com/office/powerpoint/2010/main" val="24944743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479325" y="1474404"/>
            <a:ext cx="1033611" cy="828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Bent-Up Arrow 15"/>
          <p:cNvSpPr/>
          <p:nvPr/>
        </p:nvSpPr>
        <p:spPr>
          <a:xfrm rot="16200000">
            <a:off x="2698658" y="3818051"/>
            <a:ext cx="2367671" cy="1093729"/>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230528" y="334851"/>
            <a:ext cx="2641462" cy="656820"/>
          </a:xfrm>
          <a:prstGeom prst="rect">
            <a:avLst/>
          </a:prstGeom>
          <a:solidFill>
            <a:srgbClr val="002060"/>
          </a:solidFill>
        </p:spPr>
        <p:txBody>
          <a:bodyPr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defRPr/>
            </a:pPr>
            <a:r>
              <a:rPr lang="en-US" sz="4000" b="1" dirty="0" smtClean="0">
                <a:solidFill>
                  <a:srgbClr val="FFFF00"/>
                </a:solidFill>
              </a:rPr>
              <a:t>PANGKAT</a:t>
            </a:r>
            <a:endParaRPr lang="en-US" sz="6000" b="1"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0139748">
            <a:off x="4384164" y="77472"/>
            <a:ext cx="1085850" cy="1171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000772" y="1013693"/>
            <a:ext cx="3206841" cy="1200329"/>
          </a:xfrm>
          <a:prstGeom prst="rect">
            <a:avLst/>
          </a:prstGeom>
          <a:solidFill>
            <a:srgbClr val="E0FEF5"/>
          </a:solidFill>
          <a:ln>
            <a:solidFill>
              <a:srgbClr val="00B050"/>
            </a:solidFill>
          </a:ln>
        </p:spPr>
        <p:txBody>
          <a:bodyPr wrap="square" rtlCol="0">
            <a:spAutoFit/>
          </a:bodyPr>
          <a:lstStyle/>
          <a:p>
            <a:pPr algn="ctr"/>
            <a:r>
              <a:rPr lang="en-US" b="1" dirty="0" smtClean="0"/>
              <a:t>UU 5 </a:t>
            </a:r>
            <a:r>
              <a:rPr lang="en-US" b="1" dirty="0" err="1" smtClean="0"/>
              <a:t>Th</a:t>
            </a:r>
            <a:r>
              <a:rPr lang="en-US" b="1" dirty="0" smtClean="0"/>
              <a:t> 2014 (UU ASN) – Ps 68 </a:t>
            </a:r>
            <a:r>
              <a:rPr lang="es-ES" dirty="0" smtClean="0">
                <a:solidFill>
                  <a:srgbClr val="002060"/>
                </a:solidFill>
              </a:rPr>
              <a:t>PNS </a:t>
            </a:r>
            <a:r>
              <a:rPr lang="es-ES" dirty="0" err="1">
                <a:solidFill>
                  <a:srgbClr val="002060"/>
                </a:solidFill>
              </a:rPr>
              <a:t>diangkat</a:t>
            </a:r>
            <a:r>
              <a:rPr lang="es-ES" dirty="0">
                <a:solidFill>
                  <a:srgbClr val="002060"/>
                </a:solidFill>
              </a:rPr>
              <a:t> </a:t>
            </a:r>
            <a:r>
              <a:rPr lang="es-ES" dirty="0" err="1">
                <a:solidFill>
                  <a:srgbClr val="002060"/>
                </a:solidFill>
              </a:rPr>
              <a:t>dalam</a:t>
            </a:r>
            <a:r>
              <a:rPr lang="es-ES" dirty="0">
                <a:solidFill>
                  <a:srgbClr val="002060"/>
                </a:solidFill>
              </a:rPr>
              <a:t> </a:t>
            </a:r>
            <a:r>
              <a:rPr lang="es-ES" b="1" dirty="0" err="1">
                <a:solidFill>
                  <a:srgbClr val="002060"/>
                </a:solidFill>
              </a:rPr>
              <a:t>pangkat</a:t>
            </a:r>
            <a:r>
              <a:rPr lang="es-ES" dirty="0">
                <a:solidFill>
                  <a:srgbClr val="002060"/>
                </a:solidFill>
              </a:rPr>
              <a:t> dan </a:t>
            </a:r>
            <a:r>
              <a:rPr lang="es-ES" b="1" dirty="0" err="1">
                <a:solidFill>
                  <a:srgbClr val="002060"/>
                </a:solidFill>
              </a:rPr>
              <a:t>jabatan</a:t>
            </a:r>
            <a:r>
              <a:rPr lang="es-ES" sz="1600" b="1" dirty="0">
                <a:solidFill>
                  <a:srgbClr val="002060"/>
                </a:solidFill>
              </a:rPr>
              <a:t> </a:t>
            </a:r>
            <a:r>
              <a:rPr lang="es-ES" dirty="0" err="1">
                <a:solidFill>
                  <a:srgbClr val="002060"/>
                </a:solidFill>
              </a:rPr>
              <a:t>tertentu</a:t>
            </a:r>
            <a:r>
              <a:rPr lang="es-ES" dirty="0">
                <a:solidFill>
                  <a:srgbClr val="002060"/>
                </a:solidFill>
              </a:rPr>
              <a:t> pada </a:t>
            </a:r>
            <a:r>
              <a:rPr lang="es-ES" dirty="0" err="1">
                <a:solidFill>
                  <a:srgbClr val="002060"/>
                </a:solidFill>
              </a:rPr>
              <a:t>Instansi</a:t>
            </a:r>
            <a:r>
              <a:rPr lang="id-ID" dirty="0">
                <a:solidFill>
                  <a:srgbClr val="002060"/>
                </a:solidFill>
              </a:rPr>
              <a:t> Pemerintah</a:t>
            </a:r>
            <a:r>
              <a:rPr lang="es-ES" dirty="0" smtClean="0">
                <a:solidFill>
                  <a:srgbClr val="002060"/>
                </a:solidFill>
              </a:rPr>
              <a:t>.</a:t>
            </a:r>
            <a:endParaRPr lang="id-ID" dirty="0">
              <a:solidFill>
                <a:srgbClr val="002060"/>
              </a:solidFill>
            </a:endParaRPr>
          </a:p>
        </p:txBody>
      </p:sp>
      <p:sp>
        <p:nvSpPr>
          <p:cNvPr id="6" name="Vertical Scroll 5"/>
          <p:cNvSpPr/>
          <p:nvPr/>
        </p:nvSpPr>
        <p:spPr>
          <a:xfrm rot="21011849">
            <a:off x="-400319" y="2505695"/>
            <a:ext cx="4348637" cy="4132263"/>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schemeClr val="tx1"/>
                </a:solidFill>
              </a:rPr>
              <a:t>PP 99 TH </a:t>
            </a:r>
            <a:r>
              <a:rPr lang="id-ID" b="1" dirty="0" smtClean="0">
                <a:solidFill>
                  <a:schemeClr val="tx1"/>
                </a:solidFill>
              </a:rPr>
              <a:t>2000</a:t>
            </a:r>
            <a:r>
              <a:rPr lang="en-US" b="1" dirty="0" smtClean="0">
                <a:solidFill>
                  <a:schemeClr val="tx1"/>
                </a:solidFill>
              </a:rPr>
              <a:t> </a:t>
            </a:r>
            <a:r>
              <a:rPr lang="en-US" b="1" dirty="0" err="1" smtClean="0">
                <a:solidFill>
                  <a:schemeClr val="tx1"/>
                </a:solidFill>
              </a:rPr>
              <a:t>jo</a:t>
            </a:r>
            <a:r>
              <a:rPr lang="en-US" b="1" dirty="0" smtClean="0">
                <a:solidFill>
                  <a:schemeClr val="tx1"/>
                </a:solidFill>
              </a:rPr>
              <a:t> PP 12 2002</a:t>
            </a:r>
            <a:endParaRPr lang="id-ID" b="1" dirty="0">
              <a:solidFill>
                <a:schemeClr val="tx1"/>
              </a:solidFill>
            </a:endParaRPr>
          </a:p>
          <a:p>
            <a:pPr algn="ctr">
              <a:defRPr/>
            </a:pPr>
            <a:r>
              <a:rPr lang="id-ID" b="1" dirty="0">
                <a:solidFill>
                  <a:srgbClr val="FF0000"/>
                </a:solidFill>
              </a:rPr>
              <a:t>PANGKAT : </a:t>
            </a:r>
            <a:r>
              <a:rPr lang="id-ID" b="1" dirty="0">
                <a:solidFill>
                  <a:schemeClr val="tx1"/>
                </a:solidFill>
              </a:rPr>
              <a:t>kedudukan yg mnjkn tingkat kedudukan seorang PNS bdsrkan jabatannya dlm rangkaian susunan kepegawaian &amp; digunakan sbg dasar penggajian</a:t>
            </a:r>
          </a:p>
          <a:p>
            <a:pPr algn="ctr">
              <a:defRPr/>
            </a:pPr>
            <a:r>
              <a:rPr lang="id-ID" b="1" dirty="0">
                <a:solidFill>
                  <a:schemeClr val="tx1"/>
                </a:solidFill>
              </a:rPr>
              <a:t>============</a:t>
            </a:r>
          </a:p>
          <a:p>
            <a:pPr algn="ctr">
              <a:defRPr/>
            </a:pPr>
            <a:r>
              <a:rPr lang="id-ID" b="1" dirty="0">
                <a:solidFill>
                  <a:schemeClr val="tx1"/>
                </a:solidFill>
              </a:rPr>
              <a:t>PANGKAT/GOLRU</a:t>
            </a:r>
          </a:p>
        </p:txBody>
      </p:sp>
      <p:sp>
        <p:nvSpPr>
          <p:cNvPr id="5" name="TextBox 4"/>
          <p:cNvSpPr txBox="1"/>
          <p:nvPr/>
        </p:nvSpPr>
        <p:spPr>
          <a:xfrm>
            <a:off x="632844" y="1855233"/>
            <a:ext cx="1608838" cy="369332"/>
          </a:xfrm>
          <a:prstGeom prst="rect">
            <a:avLst/>
          </a:prstGeom>
          <a:solidFill>
            <a:srgbClr val="FFFF00"/>
          </a:solidFill>
          <a:ln>
            <a:solidFill>
              <a:schemeClr val="accent1"/>
            </a:solidFill>
          </a:ln>
        </p:spPr>
        <p:txBody>
          <a:bodyPr wrap="none" rtlCol="0">
            <a:spAutoFit/>
          </a:bodyPr>
          <a:lstStyle/>
          <a:p>
            <a:r>
              <a:rPr lang="en-US" b="1" dirty="0" smtClean="0"/>
              <a:t>Ps 139 UU ASN</a:t>
            </a:r>
            <a:endParaRPr lang="en-US" b="1" dirty="0"/>
          </a:p>
        </p:txBody>
      </p:sp>
      <p:sp>
        <p:nvSpPr>
          <p:cNvPr id="8" name="Content Placeholder 2"/>
          <p:cNvSpPr txBox="1">
            <a:spLocks/>
          </p:cNvSpPr>
          <p:nvPr/>
        </p:nvSpPr>
        <p:spPr>
          <a:xfrm>
            <a:off x="360603" y="6062662"/>
            <a:ext cx="8306874" cy="795338"/>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fontAlgn="auto">
              <a:spcAft>
                <a:spcPts val="0"/>
              </a:spcAft>
              <a:buFont typeface="Wingdings 2"/>
              <a:buNone/>
              <a:defRPr/>
            </a:pPr>
            <a:r>
              <a:rPr lang="es-ES" sz="1800" b="1" dirty="0" smtClean="0">
                <a:solidFill>
                  <a:srgbClr val="FF0000"/>
                </a:solidFill>
              </a:rPr>
              <a:t>K</a:t>
            </a:r>
            <a:r>
              <a:rPr lang="id-ID" sz="1800" b="1" dirty="0" smtClean="0">
                <a:solidFill>
                  <a:srgbClr val="FF0000"/>
                </a:solidFill>
              </a:rPr>
              <a:t>ENAIKAN PANGKAT </a:t>
            </a:r>
            <a:r>
              <a:rPr lang="id-ID" sz="1800" b="1" dirty="0" smtClean="0">
                <a:solidFill>
                  <a:srgbClr val="002060"/>
                </a:solidFill>
              </a:rPr>
              <a:t>: Penghargaan atas prestasi kerja &amp; pengabdian PNS thd negara</a:t>
            </a:r>
          </a:p>
          <a:p>
            <a:pPr marL="457200" indent="-457200" algn="just" fontAlgn="auto">
              <a:spcAft>
                <a:spcPts val="0"/>
              </a:spcAft>
              <a:buFont typeface="+mj-lt"/>
              <a:buAutoNum type="arabicPeriod"/>
              <a:defRPr/>
            </a:pPr>
            <a:endParaRPr lang="id-ID" sz="700" dirty="0" smtClean="0">
              <a:solidFill>
                <a:srgbClr val="002060"/>
              </a:solidFill>
            </a:endParaRPr>
          </a:p>
        </p:txBody>
      </p:sp>
      <p:sp>
        <p:nvSpPr>
          <p:cNvPr id="9" name="Bent-Up Arrow 8"/>
          <p:cNvSpPr/>
          <p:nvPr/>
        </p:nvSpPr>
        <p:spPr>
          <a:xfrm rot="10800000">
            <a:off x="1262128" y="1264933"/>
            <a:ext cx="1738643" cy="577575"/>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 Arrow 9"/>
          <p:cNvSpPr/>
          <p:nvPr/>
        </p:nvSpPr>
        <p:spPr>
          <a:xfrm rot="5400000">
            <a:off x="6319600" y="1137061"/>
            <a:ext cx="965920" cy="1189894"/>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6651933" y="4928013"/>
            <a:ext cx="2479186" cy="923330"/>
          </a:xfrm>
          <a:prstGeom prst="rect">
            <a:avLst/>
          </a:prstGeom>
          <a:solidFill>
            <a:srgbClr val="FFFF00"/>
          </a:solidFill>
          <a:ln>
            <a:solidFill>
              <a:schemeClr val="accent1"/>
            </a:solidFill>
          </a:ln>
        </p:spPr>
        <p:txBody>
          <a:bodyPr wrap="square" rtlCol="0">
            <a:spAutoFit/>
          </a:bodyPr>
          <a:lstStyle/>
          <a:p>
            <a:pPr algn="ctr"/>
            <a:r>
              <a:rPr lang="en-US" b="1" dirty="0" err="1" smtClean="0"/>
              <a:t>Diatur</a:t>
            </a:r>
            <a:r>
              <a:rPr lang="en-US" b="1" dirty="0" smtClean="0"/>
              <a:t> dg PP </a:t>
            </a:r>
            <a:r>
              <a:rPr lang="en-US" b="1" dirty="0" err="1" smtClean="0"/>
              <a:t>ttg</a:t>
            </a:r>
            <a:r>
              <a:rPr lang="en-US" b="1" dirty="0" smtClean="0"/>
              <a:t> </a:t>
            </a:r>
            <a:r>
              <a:rPr lang="en-US" b="1" dirty="0" err="1" smtClean="0"/>
              <a:t>Gaji</a:t>
            </a:r>
            <a:r>
              <a:rPr lang="en-US" b="1" dirty="0" smtClean="0"/>
              <a:t>, </a:t>
            </a:r>
            <a:r>
              <a:rPr lang="en-US" b="1" dirty="0" err="1" smtClean="0"/>
              <a:t>Tunjangan</a:t>
            </a:r>
            <a:r>
              <a:rPr lang="en-US" b="1" dirty="0" smtClean="0"/>
              <a:t> &amp; </a:t>
            </a:r>
            <a:r>
              <a:rPr lang="en-US" b="1" dirty="0" err="1" smtClean="0"/>
              <a:t>Fasilitas</a:t>
            </a:r>
            <a:r>
              <a:rPr lang="en-US" b="1" dirty="0" smtClean="0"/>
              <a:t> PNS</a:t>
            </a:r>
            <a:endParaRPr lang="en-US" b="1" dirty="0"/>
          </a:p>
        </p:txBody>
      </p:sp>
      <p:sp>
        <p:nvSpPr>
          <p:cNvPr id="13" name="Down Arrow 12"/>
          <p:cNvSpPr/>
          <p:nvPr/>
        </p:nvSpPr>
        <p:spPr>
          <a:xfrm>
            <a:off x="7843234" y="4391697"/>
            <a:ext cx="669702" cy="52343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21239" y="4945487"/>
            <a:ext cx="2145732" cy="1117175"/>
          </a:xfrm>
          <a:prstGeom prst="ellipse">
            <a:avLst/>
          </a:prstGeom>
          <a:solidFill>
            <a:srgbClr val="F192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Ps </a:t>
            </a:r>
            <a:r>
              <a:rPr lang="id-ID" b="1" dirty="0" smtClean="0">
                <a:solidFill>
                  <a:schemeClr val="tx1"/>
                </a:solidFill>
              </a:rPr>
              <a:t>352+</a:t>
            </a:r>
            <a:r>
              <a:rPr lang="en-US" b="1" dirty="0" smtClean="0">
                <a:solidFill>
                  <a:schemeClr val="tx1"/>
                </a:solidFill>
              </a:rPr>
              <a:t>363</a:t>
            </a:r>
            <a:endParaRPr lang="en-US" b="1" dirty="0">
              <a:solidFill>
                <a:schemeClr val="tx1"/>
              </a:solidFill>
            </a:endParaRPr>
          </a:p>
          <a:p>
            <a:pPr algn="ctr"/>
            <a:r>
              <a:rPr lang="en-US" sz="1600" b="1" dirty="0">
                <a:solidFill>
                  <a:schemeClr val="tx1"/>
                </a:solidFill>
              </a:rPr>
              <a:t> PP 11 </a:t>
            </a:r>
            <a:r>
              <a:rPr lang="en-US" sz="1600" b="1" dirty="0" err="1">
                <a:solidFill>
                  <a:schemeClr val="tx1"/>
                </a:solidFill>
              </a:rPr>
              <a:t>Th</a:t>
            </a:r>
            <a:r>
              <a:rPr lang="en-US" sz="1600" b="1" dirty="0">
                <a:solidFill>
                  <a:schemeClr val="tx1"/>
                </a:solidFill>
              </a:rPr>
              <a:t> 2017</a:t>
            </a:r>
          </a:p>
        </p:txBody>
      </p:sp>
      <p:sp>
        <p:nvSpPr>
          <p:cNvPr id="15" name="Bent Arrow 14"/>
          <p:cNvSpPr/>
          <p:nvPr/>
        </p:nvSpPr>
        <p:spPr>
          <a:xfrm rot="10800000">
            <a:off x="5859886" y="4778062"/>
            <a:ext cx="717995" cy="953036"/>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lowchart: Document 6"/>
          <p:cNvSpPr/>
          <p:nvPr/>
        </p:nvSpPr>
        <p:spPr>
          <a:xfrm>
            <a:off x="4810256" y="2318198"/>
            <a:ext cx="3535254" cy="2627289"/>
          </a:xfrm>
          <a:prstGeom prst="flowChartDocumen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PP 11 TH 2017 (Ps 46)</a:t>
            </a:r>
          </a:p>
          <a:p>
            <a:pPr algn="ctr"/>
            <a:r>
              <a:rPr lang="en-US" b="1" dirty="0" smtClean="0">
                <a:solidFill>
                  <a:srgbClr val="C00000"/>
                </a:solidFill>
              </a:rPr>
              <a:t>PANGKAT:</a:t>
            </a:r>
            <a:r>
              <a:rPr lang="en-US" b="1" dirty="0" smtClean="0">
                <a:solidFill>
                  <a:schemeClr val="tx1"/>
                </a:solidFill>
              </a:rPr>
              <a:t> </a:t>
            </a:r>
            <a:r>
              <a:rPr lang="en-US" b="1" dirty="0" err="1" smtClean="0">
                <a:solidFill>
                  <a:schemeClr val="tx1"/>
                </a:solidFill>
              </a:rPr>
              <a:t>merupakan</a:t>
            </a:r>
            <a:r>
              <a:rPr lang="en-US" b="1" dirty="0" smtClean="0">
                <a:solidFill>
                  <a:schemeClr val="tx1"/>
                </a:solidFill>
              </a:rPr>
              <a:t> </a:t>
            </a:r>
            <a:r>
              <a:rPr lang="en-US" b="1" dirty="0" err="1" smtClean="0">
                <a:solidFill>
                  <a:schemeClr val="tx1"/>
                </a:solidFill>
              </a:rPr>
              <a:t>kedudukan</a:t>
            </a:r>
            <a:r>
              <a:rPr lang="en-US" b="1" dirty="0" smtClean="0">
                <a:solidFill>
                  <a:schemeClr val="tx1"/>
                </a:solidFill>
              </a:rPr>
              <a:t> yang </a:t>
            </a:r>
            <a:r>
              <a:rPr lang="en-US" b="1" dirty="0" err="1" smtClean="0">
                <a:solidFill>
                  <a:schemeClr val="tx1"/>
                </a:solidFill>
              </a:rPr>
              <a:t>menunjukkan</a:t>
            </a:r>
            <a:r>
              <a:rPr lang="en-US" b="1" dirty="0" smtClean="0">
                <a:solidFill>
                  <a:schemeClr val="tx1"/>
                </a:solidFill>
              </a:rPr>
              <a:t> </a:t>
            </a:r>
            <a:r>
              <a:rPr lang="en-US" b="1" dirty="0" err="1" smtClean="0">
                <a:solidFill>
                  <a:schemeClr val="tx1"/>
                </a:solidFill>
              </a:rPr>
              <a:t>tingkatan</a:t>
            </a:r>
            <a:r>
              <a:rPr lang="en-US" b="1" dirty="0" smtClean="0">
                <a:solidFill>
                  <a:schemeClr val="tx1"/>
                </a:solidFill>
              </a:rPr>
              <a:t> </a:t>
            </a:r>
            <a:r>
              <a:rPr lang="en-US" b="1" dirty="0" err="1" smtClean="0">
                <a:solidFill>
                  <a:schemeClr val="tx1"/>
                </a:solidFill>
              </a:rPr>
              <a:t>jabatan</a:t>
            </a:r>
            <a:r>
              <a:rPr lang="en-US" b="1" dirty="0" smtClean="0">
                <a:solidFill>
                  <a:schemeClr val="tx1"/>
                </a:solidFill>
              </a:rPr>
              <a:t> </a:t>
            </a:r>
            <a:r>
              <a:rPr lang="en-US" b="1" dirty="0" err="1" smtClean="0">
                <a:solidFill>
                  <a:schemeClr val="tx1"/>
                </a:solidFill>
              </a:rPr>
              <a:t>berdasarkan</a:t>
            </a:r>
            <a:r>
              <a:rPr lang="en-US" b="1" dirty="0" smtClean="0">
                <a:solidFill>
                  <a:schemeClr val="tx1"/>
                </a:solidFill>
              </a:rPr>
              <a:t> </a:t>
            </a:r>
            <a:r>
              <a:rPr lang="en-US" b="1" dirty="0" err="1" smtClean="0">
                <a:solidFill>
                  <a:schemeClr val="tx1"/>
                </a:solidFill>
              </a:rPr>
              <a:t>tingkat</a:t>
            </a:r>
            <a:r>
              <a:rPr lang="en-US" b="1" dirty="0" smtClean="0">
                <a:solidFill>
                  <a:schemeClr val="tx1"/>
                </a:solidFill>
              </a:rPr>
              <a:t> </a:t>
            </a:r>
            <a:r>
              <a:rPr lang="en-US" b="1" dirty="0" err="1" smtClean="0">
                <a:solidFill>
                  <a:schemeClr val="tx1"/>
                </a:solidFill>
              </a:rPr>
              <a:t>kesulitan</a:t>
            </a:r>
            <a:r>
              <a:rPr lang="en-US" b="1" dirty="0" smtClean="0">
                <a:solidFill>
                  <a:schemeClr val="tx1"/>
                </a:solidFill>
              </a:rPr>
              <a:t>, </a:t>
            </a:r>
            <a:r>
              <a:rPr lang="en-US" b="1" dirty="0" err="1" smtClean="0">
                <a:solidFill>
                  <a:schemeClr val="tx1"/>
                </a:solidFill>
              </a:rPr>
              <a:t>tanggung</a:t>
            </a:r>
            <a:r>
              <a:rPr lang="en-US" b="1" dirty="0" smtClean="0">
                <a:solidFill>
                  <a:schemeClr val="tx1"/>
                </a:solidFill>
              </a:rPr>
              <a:t> </a:t>
            </a:r>
            <a:r>
              <a:rPr lang="en-US" b="1" dirty="0" err="1" smtClean="0">
                <a:solidFill>
                  <a:schemeClr val="tx1"/>
                </a:solidFill>
              </a:rPr>
              <a:t>jawab</a:t>
            </a:r>
            <a:r>
              <a:rPr lang="en-US" b="1" dirty="0" smtClean="0">
                <a:solidFill>
                  <a:schemeClr val="tx1"/>
                </a:solidFill>
              </a:rPr>
              <a:t>, </a:t>
            </a:r>
            <a:r>
              <a:rPr lang="en-US" b="1" dirty="0" err="1" smtClean="0">
                <a:solidFill>
                  <a:schemeClr val="tx1"/>
                </a:solidFill>
              </a:rPr>
              <a:t>dampak</a:t>
            </a:r>
            <a:r>
              <a:rPr lang="en-US" b="1" dirty="0" smtClean="0">
                <a:solidFill>
                  <a:schemeClr val="tx1"/>
                </a:solidFill>
              </a:rPr>
              <a:t>, &amp; </a:t>
            </a:r>
            <a:r>
              <a:rPr lang="en-US" b="1" dirty="0" err="1" smtClean="0">
                <a:solidFill>
                  <a:schemeClr val="tx1"/>
                </a:solidFill>
              </a:rPr>
              <a:t>persyaratan</a:t>
            </a:r>
            <a:r>
              <a:rPr lang="en-US" b="1" dirty="0" smtClean="0">
                <a:solidFill>
                  <a:schemeClr val="tx1"/>
                </a:solidFill>
              </a:rPr>
              <a:t> </a:t>
            </a:r>
            <a:r>
              <a:rPr lang="en-US" b="1" dirty="0" err="1" smtClean="0">
                <a:solidFill>
                  <a:schemeClr val="tx1"/>
                </a:solidFill>
              </a:rPr>
              <a:t>kualifikasi</a:t>
            </a:r>
            <a:r>
              <a:rPr lang="en-US" b="1" dirty="0" smtClean="0">
                <a:solidFill>
                  <a:schemeClr val="tx1"/>
                </a:solidFill>
              </a:rPr>
              <a:t> </a:t>
            </a:r>
            <a:r>
              <a:rPr lang="en-US" b="1" dirty="0" err="1" smtClean="0">
                <a:solidFill>
                  <a:schemeClr val="tx1"/>
                </a:solidFill>
              </a:rPr>
              <a:t>pekerjaan</a:t>
            </a:r>
            <a:r>
              <a:rPr lang="en-US" b="1" dirty="0" smtClean="0">
                <a:solidFill>
                  <a:schemeClr val="tx1"/>
                </a:solidFill>
              </a:rPr>
              <a:t> yang </a:t>
            </a:r>
            <a:r>
              <a:rPr lang="en-US" b="1" dirty="0" err="1" smtClean="0">
                <a:solidFill>
                  <a:schemeClr val="tx1"/>
                </a:solidFill>
              </a:rPr>
              <a:t>digunakan</a:t>
            </a:r>
            <a:r>
              <a:rPr lang="en-US" b="1" dirty="0" smtClean="0">
                <a:solidFill>
                  <a:schemeClr val="tx1"/>
                </a:solidFill>
              </a:rPr>
              <a:t> </a:t>
            </a:r>
            <a:r>
              <a:rPr lang="en-US" b="1" dirty="0" err="1" smtClean="0">
                <a:solidFill>
                  <a:schemeClr val="tx1"/>
                </a:solidFill>
              </a:rPr>
              <a:t>sbg</a:t>
            </a:r>
            <a:r>
              <a:rPr lang="en-US" b="1" dirty="0" smtClean="0">
                <a:solidFill>
                  <a:schemeClr val="tx1"/>
                </a:solidFill>
              </a:rPr>
              <a:t> </a:t>
            </a:r>
            <a:r>
              <a:rPr lang="en-US" b="1" dirty="0" err="1" smtClean="0">
                <a:solidFill>
                  <a:schemeClr val="tx1"/>
                </a:solidFill>
              </a:rPr>
              <a:t>dasar</a:t>
            </a:r>
            <a:r>
              <a:rPr lang="en-US" b="1" dirty="0" smtClean="0">
                <a:solidFill>
                  <a:schemeClr val="tx1"/>
                </a:solidFill>
              </a:rPr>
              <a:t> </a:t>
            </a:r>
            <a:r>
              <a:rPr lang="en-US" b="1" dirty="0" err="1" smtClean="0">
                <a:solidFill>
                  <a:schemeClr val="tx1"/>
                </a:solidFill>
              </a:rPr>
              <a:t>penggajian</a:t>
            </a:r>
            <a:endParaRPr lang="en-US" b="1" dirty="0">
              <a:solidFill>
                <a:schemeClr val="tx1"/>
              </a:solidFill>
            </a:endParaRPr>
          </a:p>
        </p:txBody>
      </p:sp>
      <p:pic>
        <p:nvPicPr>
          <p:cNvPr id="18" name="Content Placeholder 9"/>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425652" y="145056"/>
            <a:ext cx="1504866" cy="131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Down Arrow 16"/>
          <p:cNvSpPr/>
          <p:nvPr/>
        </p:nvSpPr>
        <p:spPr>
          <a:xfrm>
            <a:off x="1223494" y="2238614"/>
            <a:ext cx="342069" cy="72029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21029241">
            <a:off x="-109478" y="3044404"/>
            <a:ext cx="3350084" cy="369332"/>
          </a:xfrm>
          <a:prstGeom prst="rect">
            <a:avLst/>
          </a:prstGeom>
          <a:noFill/>
        </p:spPr>
        <p:txBody>
          <a:bodyPr wrap="none" rtlCol="0">
            <a:spAutoFit/>
          </a:bodyPr>
          <a:lstStyle/>
          <a:p>
            <a:r>
              <a:rPr lang="en-US" dirty="0" err="1" smtClean="0">
                <a:solidFill>
                  <a:srgbClr val="C00000"/>
                </a:solidFill>
              </a:rPr>
              <a:t>Diatur</a:t>
            </a:r>
            <a:r>
              <a:rPr lang="en-US" dirty="0" smtClean="0">
                <a:solidFill>
                  <a:srgbClr val="C00000"/>
                </a:solidFill>
              </a:rPr>
              <a:t> dg PP </a:t>
            </a:r>
            <a:r>
              <a:rPr lang="en-US" dirty="0" err="1" smtClean="0">
                <a:solidFill>
                  <a:srgbClr val="C00000"/>
                </a:solidFill>
              </a:rPr>
              <a:t>ttg</a:t>
            </a:r>
            <a:r>
              <a:rPr lang="en-US" dirty="0" smtClean="0">
                <a:solidFill>
                  <a:srgbClr val="C00000"/>
                </a:solidFill>
              </a:rPr>
              <a:t> </a:t>
            </a:r>
            <a:r>
              <a:rPr lang="en-US" dirty="0" err="1" smtClean="0">
                <a:solidFill>
                  <a:srgbClr val="C00000"/>
                </a:solidFill>
              </a:rPr>
              <a:t>Kenaikan</a:t>
            </a:r>
            <a:r>
              <a:rPr lang="en-US" dirty="0" smtClean="0">
                <a:solidFill>
                  <a:srgbClr val="C00000"/>
                </a:solidFill>
              </a:rPr>
              <a:t> </a:t>
            </a:r>
            <a:r>
              <a:rPr lang="en-US" dirty="0" err="1" smtClean="0">
                <a:solidFill>
                  <a:srgbClr val="C00000"/>
                </a:solidFill>
              </a:rPr>
              <a:t>Pangkat</a:t>
            </a:r>
            <a:endParaRPr lang="en-US" dirty="0">
              <a:solidFill>
                <a:srgbClr val="C00000"/>
              </a:solidFill>
            </a:endParaRPr>
          </a:p>
        </p:txBody>
      </p:sp>
      <p:sp>
        <p:nvSpPr>
          <p:cNvPr id="21" name="Right Arrow 20"/>
          <p:cNvSpPr/>
          <p:nvPr/>
        </p:nvSpPr>
        <p:spPr>
          <a:xfrm>
            <a:off x="2871990" y="534469"/>
            <a:ext cx="1557368" cy="3284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99642694"/>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87575"/>
            <a:ext cx="8610600" cy="3451225"/>
          </a:xfrm>
        </p:spPr>
        <p:txBody>
          <a:bodyPr>
            <a:noAutofit/>
          </a:bodyPr>
          <a:lstStyle/>
          <a:p>
            <a:r>
              <a:rPr lang="id-ID" sz="2000" b="1" dirty="0" smtClean="0">
                <a:solidFill>
                  <a:schemeClr val="tx2">
                    <a:lumMod val="50000"/>
                  </a:schemeClr>
                </a:solidFill>
              </a:rPr>
              <a:t>Tidak terpenuhi AK Kumulatif</a:t>
            </a:r>
          </a:p>
          <a:p>
            <a:r>
              <a:rPr lang="id-ID" sz="2000" b="1" dirty="0" smtClean="0">
                <a:solidFill>
                  <a:schemeClr val="tx2">
                    <a:lumMod val="50000"/>
                  </a:schemeClr>
                </a:solidFill>
              </a:rPr>
              <a:t>Tidak terpenuhi AK Pengembangan Profesi / PKB</a:t>
            </a:r>
          </a:p>
          <a:p>
            <a:r>
              <a:rPr lang="id-ID" sz="2000" b="1" dirty="0" smtClean="0">
                <a:solidFill>
                  <a:schemeClr val="tx2">
                    <a:lumMod val="50000"/>
                  </a:schemeClr>
                </a:solidFill>
              </a:rPr>
              <a:t>Penilaian AK tidak mengacu pada ketentuan</a:t>
            </a:r>
          </a:p>
          <a:p>
            <a:r>
              <a:rPr lang="id-ID" sz="2000" b="1" dirty="0" smtClean="0">
                <a:solidFill>
                  <a:schemeClr val="tx2">
                    <a:lumMod val="50000"/>
                  </a:schemeClr>
                </a:solidFill>
              </a:rPr>
              <a:t>AK Penunjang &gt; 20%</a:t>
            </a:r>
          </a:p>
          <a:p>
            <a:r>
              <a:rPr lang="id-ID" sz="2000" b="1" dirty="0">
                <a:solidFill>
                  <a:schemeClr val="tx2">
                    <a:lumMod val="50000"/>
                  </a:schemeClr>
                </a:solidFill>
              </a:rPr>
              <a:t>AK tidak dikonversi 65% bagi yang alih kelompok Terampil ke Ahli </a:t>
            </a:r>
            <a:r>
              <a:rPr lang="id-ID" sz="2000" b="1" dirty="0" smtClean="0">
                <a:solidFill>
                  <a:schemeClr val="tx2">
                    <a:lumMod val="50000"/>
                  </a:schemeClr>
                </a:solidFill>
              </a:rPr>
              <a:t>(bagi JF yang menerapkan)</a:t>
            </a:r>
          </a:p>
          <a:p>
            <a:r>
              <a:rPr lang="id-ID" sz="2000" b="1" dirty="0" smtClean="0">
                <a:solidFill>
                  <a:schemeClr val="tx2">
                    <a:lumMod val="50000"/>
                  </a:schemeClr>
                </a:solidFill>
              </a:rPr>
              <a:t>Penilaian AK tidak dibreakdown per sub unsur keg (AK glondongan)</a:t>
            </a:r>
          </a:p>
          <a:p>
            <a:r>
              <a:rPr lang="id-ID" sz="2000" b="1" dirty="0" smtClean="0">
                <a:solidFill>
                  <a:schemeClr val="tx2">
                    <a:lumMod val="50000"/>
                  </a:schemeClr>
                </a:solidFill>
              </a:rPr>
              <a:t>PAK ditetapkan oleh Pejabat yang tidak berwenang sesuai jenjang</a:t>
            </a:r>
          </a:p>
          <a:p>
            <a:r>
              <a:rPr lang="id-ID" sz="2000" b="1" dirty="0" smtClean="0">
                <a:solidFill>
                  <a:schemeClr val="tx2">
                    <a:lumMod val="50000"/>
                  </a:schemeClr>
                </a:solidFill>
              </a:rPr>
              <a:t>PAK ditetapkan lewat bulan Januari / Juli</a:t>
            </a:r>
          </a:p>
          <a:p>
            <a:r>
              <a:rPr lang="id-ID" sz="2000" b="1" dirty="0" smtClean="0">
                <a:solidFill>
                  <a:schemeClr val="tx2">
                    <a:lumMod val="50000"/>
                  </a:schemeClr>
                </a:solidFill>
              </a:rPr>
              <a:t>PAK terakhir yang dilampirkan tidak asli (hanya FC)</a:t>
            </a:r>
          </a:p>
          <a:p>
            <a:r>
              <a:rPr lang="id-ID" sz="2000" b="1" dirty="0" smtClean="0">
                <a:solidFill>
                  <a:schemeClr val="tx2">
                    <a:lumMod val="50000"/>
                  </a:schemeClr>
                </a:solidFill>
              </a:rPr>
              <a:t>PAK tidak ditandatangani &amp; stempel basah</a:t>
            </a:r>
          </a:p>
          <a:p>
            <a:endParaRPr lang="id-ID" sz="2000" b="1" dirty="0" smtClean="0">
              <a:solidFill>
                <a:schemeClr val="tx2">
                  <a:lumMod val="50000"/>
                </a:schemeClr>
              </a:solidFill>
            </a:endParaRPr>
          </a:p>
          <a:p>
            <a:endParaRPr lang="id-ID" sz="2000" b="1" dirty="0">
              <a:solidFill>
                <a:schemeClr val="tx2">
                  <a:lumMod val="50000"/>
                </a:schemeClr>
              </a:solidFill>
            </a:endParaRPr>
          </a:p>
        </p:txBody>
      </p:sp>
      <p:sp>
        <p:nvSpPr>
          <p:cNvPr id="3" name="Title 2"/>
          <p:cNvSpPr>
            <a:spLocks noGrp="1"/>
          </p:cNvSpPr>
          <p:nvPr>
            <p:ph type="title"/>
          </p:nvPr>
        </p:nvSpPr>
        <p:spPr/>
        <p:txBody>
          <a:bodyPr>
            <a:normAutofit fontScale="90000"/>
          </a:bodyPr>
          <a:lstStyle/>
          <a:p>
            <a:r>
              <a:rPr lang="id-ID" sz="3600" b="1" dirty="0" smtClean="0">
                <a:solidFill>
                  <a:srgbClr val="C00000"/>
                </a:solidFill>
              </a:rPr>
              <a:t>PERMASALAHAN PAK </a:t>
            </a:r>
            <a:r>
              <a:rPr lang="en-US" sz="3600" b="1" dirty="0" smtClean="0">
                <a:solidFill>
                  <a:srgbClr val="C00000"/>
                </a:solidFill>
              </a:rPr>
              <a:t/>
            </a:r>
            <a:br>
              <a:rPr lang="en-US" sz="3600" b="1" dirty="0" smtClean="0">
                <a:solidFill>
                  <a:srgbClr val="C00000"/>
                </a:solidFill>
              </a:rPr>
            </a:br>
            <a:r>
              <a:rPr lang="id-ID" sz="3600" b="1" dirty="0" smtClean="0">
                <a:solidFill>
                  <a:srgbClr val="C00000"/>
                </a:solidFill>
              </a:rPr>
              <a:t>PADA USUL KENAIKAN PANGKAT</a:t>
            </a:r>
            <a:endParaRPr lang="id-ID" sz="3600" b="1" dirty="0">
              <a:solidFill>
                <a:srgbClr val="C00000"/>
              </a:solidFill>
            </a:endParaRPr>
          </a:p>
        </p:txBody>
      </p:sp>
    </p:spTree>
    <p:extLst>
      <p:ext uri="{BB962C8B-B14F-4D97-AF65-F5344CB8AC3E}">
        <p14:creationId xmlns="" xmlns:p14="http://schemas.microsoft.com/office/powerpoint/2010/main" val="25753448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382000" cy="546100"/>
          </a:xfrm>
          <a:solidFill>
            <a:srgbClr val="FFC000"/>
          </a:solidFill>
          <a:ln>
            <a:solidFill>
              <a:srgbClr val="FFC000"/>
            </a:solidFill>
          </a:ln>
        </p:spPr>
        <p:txBody>
          <a:bodyPr>
            <a:normAutofit fontScale="90000"/>
          </a:bodyPr>
          <a:lstStyle/>
          <a:p>
            <a:pPr>
              <a:defRPr/>
            </a:pPr>
            <a:r>
              <a:rPr lang="en-US" sz="3200" b="1" dirty="0" smtClean="0">
                <a:solidFill>
                  <a:srgbClr val="FF0000"/>
                </a:solidFill>
              </a:rPr>
              <a:t>1.</a:t>
            </a:r>
            <a:r>
              <a:rPr lang="en-US" sz="3200" b="1" dirty="0" smtClean="0">
                <a:solidFill>
                  <a:schemeClr val="bg1">
                    <a:lumMod val="75000"/>
                  </a:schemeClr>
                </a:solidFill>
              </a:rPr>
              <a:t> </a:t>
            </a:r>
            <a:r>
              <a:rPr lang="en-US" sz="3200" b="1" dirty="0" err="1" smtClean="0">
                <a:solidFill>
                  <a:srgbClr val="FF0000"/>
                </a:solidFill>
              </a:rPr>
              <a:t>Permasalahan</a:t>
            </a:r>
            <a:r>
              <a:rPr lang="en-US" sz="3200" b="1" dirty="0" smtClean="0">
                <a:solidFill>
                  <a:srgbClr val="FF0000"/>
                </a:solidFill>
              </a:rPr>
              <a:t> </a:t>
            </a:r>
            <a:r>
              <a:rPr lang="en-US" sz="3200" b="1" dirty="0" err="1" smtClean="0">
                <a:solidFill>
                  <a:srgbClr val="FF0000"/>
                </a:solidFill>
              </a:rPr>
              <a:t>Teknis</a:t>
            </a:r>
            <a:r>
              <a:rPr lang="en-US" sz="3200" b="1" dirty="0" smtClean="0">
                <a:solidFill>
                  <a:srgbClr val="FF0000"/>
                </a:solidFill>
              </a:rPr>
              <a:t> </a:t>
            </a:r>
            <a:r>
              <a:rPr lang="id-ID" sz="3200" b="1" dirty="0" smtClean="0">
                <a:solidFill>
                  <a:srgbClr val="FF0000"/>
                </a:solidFill>
              </a:rPr>
              <a:t>P</a:t>
            </a:r>
            <a:r>
              <a:rPr lang="en-US" sz="3200" b="1" dirty="0" smtClean="0">
                <a:solidFill>
                  <a:srgbClr val="FF0000"/>
                </a:solidFill>
              </a:rPr>
              <a:t>AK :</a:t>
            </a:r>
            <a:endParaRPr lang="en-US" sz="3200" dirty="0"/>
          </a:p>
        </p:txBody>
      </p:sp>
      <p:sp>
        <p:nvSpPr>
          <p:cNvPr id="3" name="Content Placeholder 2"/>
          <p:cNvSpPr>
            <a:spLocks noGrp="1"/>
          </p:cNvSpPr>
          <p:nvPr>
            <p:ph idx="1"/>
          </p:nvPr>
        </p:nvSpPr>
        <p:spPr>
          <a:xfrm>
            <a:off x="457200" y="914400"/>
            <a:ext cx="8382000" cy="5486400"/>
          </a:xfrm>
          <a:solidFill>
            <a:schemeClr val="accent2">
              <a:lumMod val="20000"/>
              <a:lumOff val="80000"/>
            </a:schemeClr>
          </a:solidFill>
        </p:spPr>
        <p:txBody>
          <a:bodyPr>
            <a:normAutofit fontScale="85000" lnSpcReduction="20000"/>
          </a:bodyPr>
          <a:lstStyle/>
          <a:p>
            <a:pPr>
              <a:buFontTx/>
              <a:buNone/>
              <a:defRPr/>
            </a:pPr>
            <a:endParaRPr lang="en-US" sz="2000" b="1" dirty="0" smtClean="0">
              <a:solidFill>
                <a:schemeClr val="bg1">
                  <a:lumMod val="75000"/>
                </a:schemeClr>
              </a:solidFill>
            </a:endParaRPr>
          </a:p>
          <a:p>
            <a:pPr marL="457200" indent="-457200" algn="just">
              <a:buFontTx/>
              <a:buAutoNum type="alphaLcPeriod"/>
              <a:defRPr/>
            </a:pPr>
            <a:r>
              <a:rPr lang="en-US" sz="2200" dirty="0" err="1" smtClean="0"/>
              <a:t>Angka</a:t>
            </a:r>
            <a:r>
              <a:rPr lang="en-US" sz="2200" dirty="0" smtClean="0"/>
              <a:t> </a:t>
            </a:r>
            <a:r>
              <a:rPr lang="en-US" sz="2200" dirty="0" err="1" smtClean="0"/>
              <a:t>Kredit</a:t>
            </a:r>
            <a:r>
              <a:rPr lang="en-US" sz="2200" dirty="0" smtClean="0"/>
              <a:t> (AK) </a:t>
            </a:r>
            <a:r>
              <a:rPr lang="en-US" sz="2200" dirty="0" err="1" smtClean="0"/>
              <a:t>dalam</a:t>
            </a:r>
            <a:r>
              <a:rPr lang="en-US" sz="2200" dirty="0" smtClean="0"/>
              <a:t> SK </a:t>
            </a:r>
            <a:r>
              <a:rPr lang="en-US" sz="2200" dirty="0" err="1" smtClean="0"/>
              <a:t>Jabatan</a:t>
            </a:r>
            <a:r>
              <a:rPr lang="en-US" sz="2200" dirty="0" smtClean="0"/>
              <a:t> </a:t>
            </a:r>
            <a:r>
              <a:rPr lang="en-US" sz="2200" dirty="0" err="1" smtClean="0"/>
              <a:t>tidak</a:t>
            </a:r>
            <a:r>
              <a:rPr lang="en-US" sz="2200" dirty="0" smtClean="0"/>
              <a:t> </a:t>
            </a:r>
            <a:r>
              <a:rPr lang="en-US" sz="2200" dirty="0" err="1" smtClean="0"/>
              <a:t>sama</a:t>
            </a:r>
            <a:r>
              <a:rPr lang="en-US" sz="2200" dirty="0" smtClean="0"/>
              <a:t> </a:t>
            </a:r>
            <a:r>
              <a:rPr lang="en-US" sz="2200" dirty="0" err="1" smtClean="0"/>
              <a:t>dengan</a:t>
            </a:r>
            <a:r>
              <a:rPr lang="en-US" sz="2200" dirty="0" smtClean="0"/>
              <a:t> AK </a:t>
            </a:r>
            <a:r>
              <a:rPr lang="en-US" sz="2200" dirty="0" err="1" smtClean="0"/>
              <a:t>dalam</a:t>
            </a:r>
            <a:r>
              <a:rPr lang="en-US" sz="2200" dirty="0" smtClean="0"/>
              <a:t> PAK.</a:t>
            </a:r>
          </a:p>
          <a:p>
            <a:pPr marL="457200" indent="-457200" algn="just">
              <a:buFontTx/>
              <a:buAutoNum type="alphaLcPeriod"/>
              <a:defRPr/>
            </a:pPr>
            <a:r>
              <a:rPr lang="en-US" sz="2200" dirty="0" err="1" smtClean="0"/>
              <a:t>Penuangan</a:t>
            </a:r>
            <a:r>
              <a:rPr lang="en-US" sz="2200" dirty="0" smtClean="0"/>
              <a:t> AK </a:t>
            </a:r>
            <a:r>
              <a:rPr lang="en-US" sz="2200" dirty="0" err="1" smtClean="0"/>
              <a:t>ke</a:t>
            </a:r>
            <a:r>
              <a:rPr lang="en-US" sz="2200" dirty="0" smtClean="0"/>
              <a:t> PAK </a:t>
            </a:r>
            <a:r>
              <a:rPr lang="en-US" sz="2200" dirty="0" err="1" smtClean="0"/>
              <a:t>berikutnya</a:t>
            </a:r>
            <a:r>
              <a:rPr lang="en-US" sz="2200" dirty="0" smtClean="0"/>
              <a:t> </a:t>
            </a:r>
            <a:r>
              <a:rPr lang="en-US" sz="2200" dirty="0" err="1" smtClean="0"/>
              <a:t>tidak</a:t>
            </a:r>
            <a:r>
              <a:rPr lang="en-US" sz="2200" dirty="0" smtClean="0"/>
              <a:t> </a:t>
            </a:r>
            <a:r>
              <a:rPr lang="en-US" sz="2200" dirty="0" err="1" smtClean="0"/>
              <a:t>sinkron</a:t>
            </a:r>
            <a:r>
              <a:rPr lang="en-US" sz="2200" dirty="0" smtClean="0"/>
              <a:t>/</a:t>
            </a:r>
            <a:r>
              <a:rPr lang="en-US" sz="2200" dirty="0" err="1" smtClean="0"/>
              <a:t>tidak</a:t>
            </a:r>
            <a:r>
              <a:rPr lang="en-US" sz="2200" dirty="0" smtClean="0"/>
              <a:t> </a:t>
            </a:r>
            <a:r>
              <a:rPr lang="en-US" sz="2200" dirty="0" err="1" smtClean="0"/>
              <a:t>konsisten</a:t>
            </a:r>
            <a:r>
              <a:rPr lang="en-US" sz="2200" dirty="0" smtClean="0"/>
              <a:t> (</a:t>
            </a:r>
            <a:r>
              <a:rPr lang="en-US" sz="2200" dirty="0" err="1" smtClean="0"/>
              <a:t>meskipun</a:t>
            </a:r>
            <a:r>
              <a:rPr lang="en-US" sz="2200" dirty="0" smtClean="0"/>
              <a:t> </a:t>
            </a:r>
            <a:r>
              <a:rPr lang="en-US" sz="2200" dirty="0" err="1" smtClean="0"/>
              <a:t>jumlahnya</a:t>
            </a:r>
            <a:r>
              <a:rPr lang="en-US" sz="2200" dirty="0" smtClean="0"/>
              <a:t> </a:t>
            </a:r>
            <a:r>
              <a:rPr lang="en-US" sz="2200" dirty="0" err="1" smtClean="0"/>
              <a:t>sama</a:t>
            </a:r>
            <a:r>
              <a:rPr lang="en-US" sz="2200" dirty="0" smtClean="0"/>
              <a:t> </a:t>
            </a:r>
            <a:r>
              <a:rPr lang="en-US" sz="2200" dirty="0" err="1" smtClean="0"/>
              <a:t>tetapi</a:t>
            </a:r>
            <a:r>
              <a:rPr lang="en-US" sz="2200" dirty="0" smtClean="0"/>
              <a:t> </a:t>
            </a:r>
            <a:r>
              <a:rPr lang="en-US" sz="2200" dirty="0" err="1" smtClean="0"/>
              <a:t>masing-masing</a:t>
            </a:r>
            <a:r>
              <a:rPr lang="en-US" sz="2200" dirty="0" smtClean="0"/>
              <a:t> sub </a:t>
            </a:r>
            <a:r>
              <a:rPr lang="en-US" sz="2200" dirty="0" err="1" smtClean="0"/>
              <a:t>unsur</a:t>
            </a:r>
            <a:r>
              <a:rPr lang="en-US" sz="2200" dirty="0" smtClean="0"/>
              <a:t> AK-</a:t>
            </a:r>
            <a:r>
              <a:rPr lang="en-US" sz="2200" dirty="0" err="1" smtClean="0"/>
              <a:t>nya</a:t>
            </a:r>
            <a:r>
              <a:rPr lang="en-US" sz="2200" dirty="0" smtClean="0"/>
              <a:t> </a:t>
            </a:r>
            <a:r>
              <a:rPr lang="en-US" sz="2200" dirty="0" err="1" smtClean="0"/>
              <a:t>berbeda</a:t>
            </a:r>
            <a:r>
              <a:rPr lang="en-US" sz="2200" dirty="0" smtClean="0"/>
              <a:t>).</a:t>
            </a:r>
          </a:p>
          <a:p>
            <a:pPr marL="457200" indent="-457200" algn="just">
              <a:buFontTx/>
              <a:buAutoNum type="alphaLcPeriod"/>
              <a:defRPr/>
            </a:pPr>
            <a:r>
              <a:rPr lang="en-US" sz="2200" dirty="0" err="1" smtClean="0"/>
              <a:t>Jumlah</a:t>
            </a:r>
            <a:r>
              <a:rPr lang="en-US" sz="2200" dirty="0" smtClean="0"/>
              <a:t> AK </a:t>
            </a:r>
            <a:r>
              <a:rPr lang="en-US" sz="2200" dirty="0" err="1" smtClean="0"/>
              <a:t>antara</a:t>
            </a:r>
            <a:r>
              <a:rPr lang="en-US" sz="2200" dirty="0" smtClean="0"/>
              <a:t> PAK </a:t>
            </a:r>
            <a:r>
              <a:rPr lang="en-US" sz="2200" dirty="0" err="1" smtClean="0"/>
              <a:t>satu</a:t>
            </a:r>
            <a:r>
              <a:rPr lang="en-US" sz="2200" dirty="0" smtClean="0"/>
              <a:t> </a:t>
            </a:r>
            <a:r>
              <a:rPr lang="en-US" sz="2200" dirty="0" err="1" smtClean="0"/>
              <a:t>dengan</a:t>
            </a:r>
            <a:r>
              <a:rPr lang="en-US" sz="2200" dirty="0" smtClean="0"/>
              <a:t> PAK </a:t>
            </a:r>
            <a:r>
              <a:rPr lang="en-US" sz="2200" dirty="0" err="1" smtClean="0"/>
              <a:t>lainnya</a:t>
            </a:r>
            <a:r>
              <a:rPr lang="en-US" sz="2200" dirty="0" smtClean="0"/>
              <a:t> </a:t>
            </a:r>
            <a:r>
              <a:rPr lang="en-US" sz="2200" dirty="0" err="1" smtClean="0"/>
              <a:t>tidak</a:t>
            </a:r>
            <a:r>
              <a:rPr lang="en-US" sz="2200" dirty="0" smtClean="0"/>
              <a:t> </a:t>
            </a:r>
            <a:r>
              <a:rPr lang="en-US" sz="2200" i="1" dirty="0" smtClean="0"/>
              <a:t>matching</a:t>
            </a:r>
            <a:r>
              <a:rPr lang="en-US" sz="2200" dirty="0" smtClean="0"/>
              <a:t>.</a:t>
            </a:r>
          </a:p>
          <a:p>
            <a:pPr marL="457200" indent="-457200" algn="just">
              <a:buFontTx/>
              <a:buAutoNum type="alphaLcPeriod"/>
              <a:defRPr/>
            </a:pPr>
            <a:r>
              <a:rPr lang="en-US" sz="2200" dirty="0" err="1" smtClean="0"/>
              <a:t>Masa</a:t>
            </a:r>
            <a:r>
              <a:rPr lang="en-US" sz="2200" dirty="0" smtClean="0"/>
              <a:t> </a:t>
            </a:r>
            <a:r>
              <a:rPr lang="en-US" sz="2200" dirty="0" err="1" smtClean="0"/>
              <a:t>Penilaian</a:t>
            </a:r>
            <a:r>
              <a:rPr lang="en-US" sz="2200" dirty="0" smtClean="0"/>
              <a:t> PAK </a:t>
            </a:r>
            <a:r>
              <a:rPr lang="en-US" sz="2200" dirty="0" err="1" smtClean="0"/>
              <a:t>tidak</a:t>
            </a:r>
            <a:r>
              <a:rPr lang="en-US" sz="2200" dirty="0" smtClean="0"/>
              <a:t> </a:t>
            </a:r>
            <a:r>
              <a:rPr lang="en-US" sz="2200" dirty="0" err="1" smtClean="0"/>
              <a:t>runtut</a:t>
            </a:r>
            <a:r>
              <a:rPr lang="en-US" sz="2200" dirty="0" smtClean="0"/>
              <a:t> </a:t>
            </a:r>
            <a:r>
              <a:rPr lang="en-US" sz="2200" dirty="0" err="1" smtClean="0"/>
              <a:t>secara</a:t>
            </a:r>
            <a:r>
              <a:rPr lang="en-US" sz="2200" dirty="0" smtClean="0"/>
              <a:t> </a:t>
            </a:r>
            <a:r>
              <a:rPr lang="en-US" sz="2200" dirty="0" err="1" smtClean="0"/>
              <a:t>kronologis</a:t>
            </a:r>
            <a:r>
              <a:rPr lang="en-US" sz="2200" dirty="0" smtClean="0"/>
              <a:t>.</a:t>
            </a:r>
          </a:p>
          <a:p>
            <a:pPr marL="457200" indent="-457200" algn="just">
              <a:buFontTx/>
              <a:buAutoNum type="alphaLcPeriod"/>
              <a:defRPr/>
            </a:pPr>
            <a:r>
              <a:rPr lang="en-US" sz="2200" dirty="0" err="1" smtClean="0"/>
              <a:t>Masa</a:t>
            </a:r>
            <a:r>
              <a:rPr lang="en-US" sz="2200" dirty="0" smtClean="0"/>
              <a:t> </a:t>
            </a:r>
            <a:r>
              <a:rPr lang="en-US" sz="2200" dirty="0" err="1" smtClean="0"/>
              <a:t>Penilaian</a:t>
            </a:r>
            <a:r>
              <a:rPr lang="en-US" sz="2200" dirty="0" smtClean="0"/>
              <a:t> PAK </a:t>
            </a:r>
            <a:r>
              <a:rPr lang="en-US" sz="2200" dirty="0" err="1" smtClean="0"/>
              <a:t>tidak</a:t>
            </a:r>
            <a:r>
              <a:rPr lang="en-US" sz="2200" dirty="0" smtClean="0"/>
              <a:t> </a:t>
            </a:r>
            <a:r>
              <a:rPr lang="en-US" sz="2200" dirty="0" err="1" smtClean="0"/>
              <a:t>ditulis</a:t>
            </a:r>
            <a:r>
              <a:rPr lang="en-US" sz="2200" dirty="0" smtClean="0"/>
              <a:t> </a:t>
            </a:r>
            <a:r>
              <a:rPr lang="en-US" sz="2200" dirty="0" err="1" smtClean="0"/>
              <a:t>jelas</a:t>
            </a:r>
            <a:r>
              <a:rPr lang="en-US" sz="2200" dirty="0" smtClean="0"/>
              <a:t> </a:t>
            </a:r>
            <a:r>
              <a:rPr lang="en-US" sz="2200" dirty="0" err="1" smtClean="0"/>
              <a:t>intervalnya</a:t>
            </a:r>
            <a:r>
              <a:rPr lang="en-US" sz="2200" dirty="0" smtClean="0"/>
              <a:t> (</a:t>
            </a:r>
            <a:r>
              <a:rPr lang="en-US" sz="2200" dirty="0" err="1" smtClean="0"/>
              <a:t>dari</a:t>
            </a:r>
            <a:r>
              <a:rPr lang="en-US" sz="2200" dirty="0" smtClean="0"/>
              <a:t> </a:t>
            </a:r>
            <a:r>
              <a:rPr lang="en-US" sz="2200" dirty="0" err="1" smtClean="0"/>
              <a:t>kapan</a:t>
            </a:r>
            <a:r>
              <a:rPr lang="en-US" sz="2200" dirty="0" smtClean="0"/>
              <a:t> </a:t>
            </a:r>
            <a:r>
              <a:rPr lang="en-US" sz="2200" dirty="0" err="1" smtClean="0"/>
              <a:t>sampai</a:t>
            </a:r>
            <a:r>
              <a:rPr lang="en-US" sz="2200" dirty="0" smtClean="0"/>
              <a:t> </a:t>
            </a:r>
            <a:r>
              <a:rPr lang="en-US" sz="2200" dirty="0" err="1" smtClean="0"/>
              <a:t>kapan</a:t>
            </a:r>
            <a:r>
              <a:rPr lang="en-US" sz="2200" dirty="0" smtClean="0"/>
              <a:t>).</a:t>
            </a:r>
          </a:p>
          <a:p>
            <a:pPr marL="457200" indent="-457200" algn="just">
              <a:buFontTx/>
              <a:buAutoNum type="alphaLcPeriod"/>
              <a:defRPr/>
            </a:pPr>
            <a:r>
              <a:rPr lang="en-US" sz="2200" dirty="0" err="1" smtClean="0"/>
              <a:t>Ralat</a:t>
            </a:r>
            <a:r>
              <a:rPr lang="en-US" sz="2200" dirty="0" smtClean="0"/>
              <a:t>/</a:t>
            </a:r>
            <a:r>
              <a:rPr lang="en-US" sz="2200" dirty="0" err="1" smtClean="0"/>
              <a:t>Perbaikan</a:t>
            </a:r>
            <a:r>
              <a:rPr lang="en-US" sz="2200" dirty="0" smtClean="0"/>
              <a:t> PAK </a:t>
            </a:r>
            <a:r>
              <a:rPr lang="en-US" sz="2200" dirty="0" err="1" smtClean="0"/>
              <a:t>tidak</a:t>
            </a:r>
            <a:r>
              <a:rPr lang="en-US" sz="2200" dirty="0" smtClean="0"/>
              <a:t> </a:t>
            </a:r>
            <a:r>
              <a:rPr lang="en-US" sz="2200" dirty="0" err="1" smtClean="0"/>
              <a:t>menggunakan</a:t>
            </a:r>
            <a:r>
              <a:rPr lang="en-US" sz="2200" dirty="0" smtClean="0"/>
              <a:t> </a:t>
            </a:r>
            <a:r>
              <a:rPr lang="en-US" sz="2200" dirty="0" err="1" smtClean="0"/>
              <a:t>prosedur</a:t>
            </a:r>
            <a:r>
              <a:rPr lang="en-US" sz="2200" dirty="0" smtClean="0"/>
              <a:t> </a:t>
            </a:r>
            <a:r>
              <a:rPr lang="en-US" sz="2200" dirty="0" err="1" smtClean="0"/>
              <a:t>mekanisme</a:t>
            </a:r>
            <a:r>
              <a:rPr lang="en-US" sz="2200" dirty="0" smtClean="0"/>
              <a:t> </a:t>
            </a:r>
            <a:r>
              <a:rPr lang="en-US" sz="2200" dirty="0" err="1" smtClean="0"/>
              <a:t>ralat</a:t>
            </a:r>
            <a:r>
              <a:rPr lang="en-US" sz="2200" dirty="0" smtClean="0"/>
              <a:t> </a:t>
            </a:r>
            <a:r>
              <a:rPr lang="en-US" sz="2200" dirty="0" err="1" smtClean="0"/>
              <a:t>sehingga</a:t>
            </a:r>
            <a:r>
              <a:rPr lang="en-US" sz="2200" dirty="0" smtClean="0"/>
              <a:t> </a:t>
            </a:r>
            <a:r>
              <a:rPr lang="en-US" sz="2200" dirty="0" err="1" smtClean="0"/>
              <a:t>memunculkan</a:t>
            </a:r>
            <a:r>
              <a:rPr lang="en-US" sz="2200" dirty="0" smtClean="0"/>
              <a:t> </a:t>
            </a:r>
            <a:r>
              <a:rPr lang="en-US" sz="2200" dirty="0" err="1" smtClean="0"/>
              <a:t>duplikasi</a:t>
            </a:r>
            <a:r>
              <a:rPr lang="en-US" sz="2200" dirty="0" smtClean="0"/>
              <a:t> PAK.</a:t>
            </a:r>
          </a:p>
          <a:p>
            <a:pPr marL="457200" indent="-457200" algn="just">
              <a:buFontTx/>
              <a:buAutoNum type="alphaLcPeriod"/>
              <a:defRPr/>
            </a:pPr>
            <a:r>
              <a:rPr lang="en-US" sz="2200" dirty="0" smtClean="0"/>
              <a:t>Total </a:t>
            </a:r>
            <a:r>
              <a:rPr lang="en-US" sz="2200" dirty="0" err="1" smtClean="0"/>
              <a:t>jumlah</a:t>
            </a:r>
            <a:r>
              <a:rPr lang="en-US" sz="2200" dirty="0" smtClean="0"/>
              <a:t> AK </a:t>
            </a:r>
            <a:r>
              <a:rPr lang="en-US" sz="2200" dirty="0" err="1" smtClean="0"/>
              <a:t>tidak</a:t>
            </a:r>
            <a:r>
              <a:rPr lang="en-US" sz="2200" dirty="0" smtClean="0"/>
              <a:t> </a:t>
            </a:r>
            <a:r>
              <a:rPr lang="en-US" sz="2200" dirty="0" err="1" smtClean="0"/>
              <a:t>di</a:t>
            </a:r>
            <a:r>
              <a:rPr lang="en-US" sz="2200" dirty="0" smtClean="0"/>
              <a:t>-</a:t>
            </a:r>
            <a:r>
              <a:rPr lang="en-US" sz="2200" i="1" dirty="0" smtClean="0"/>
              <a:t>breakdown </a:t>
            </a:r>
            <a:r>
              <a:rPr lang="en-US" sz="2200" dirty="0" err="1" smtClean="0"/>
              <a:t>sesuai</a:t>
            </a:r>
            <a:r>
              <a:rPr lang="en-US" sz="2200" dirty="0" smtClean="0"/>
              <a:t> </a:t>
            </a:r>
            <a:r>
              <a:rPr lang="en-US" sz="2200" dirty="0" err="1" smtClean="0"/>
              <a:t>dengan</a:t>
            </a:r>
            <a:r>
              <a:rPr lang="en-US" sz="2200" dirty="0" smtClean="0"/>
              <a:t> sub </a:t>
            </a:r>
            <a:r>
              <a:rPr lang="en-US" sz="2200" dirty="0" err="1" smtClean="0"/>
              <a:t>unsur</a:t>
            </a:r>
            <a:r>
              <a:rPr lang="en-US" sz="2200" dirty="0" smtClean="0"/>
              <a:t> / </a:t>
            </a:r>
            <a:r>
              <a:rPr lang="en-US" sz="2200" dirty="0" err="1" smtClean="0"/>
              <a:t>Pemindahan</a:t>
            </a:r>
            <a:r>
              <a:rPr lang="en-US" sz="2200" dirty="0" smtClean="0"/>
              <a:t> </a:t>
            </a:r>
            <a:r>
              <a:rPr lang="en-US" sz="2200" dirty="0" err="1" smtClean="0"/>
              <a:t>nilai</a:t>
            </a:r>
            <a:r>
              <a:rPr lang="en-US" sz="2200" dirty="0" smtClean="0"/>
              <a:t> </a:t>
            </a:r>
            <a:r>
              <a:rPr lang="en-US" sz="2200" dirty="0" err="1" smtClean="0"/>
              <a:t>pada</a:t>
            </a:r>
            <a:r>
              <a:rPr lang="en-US" sz="2200" dirty="0" smtClean="0"/>
              <a:t> </a:t>
            </a:r>
            <a:r>
              <a:rPr lang="en-US" sz="2200" dirty="0" err="1" smtClean="0"/>
              <a:t>kolom</a:t>
            </a:r>
            <a:r>
              <a:rPr lang="en-US" sz="2200" dirty="0" smtClean="0"/>
              <a:t> </a:t>
            </a:r>
            <a:r>
              <a:rPr lang="en-US" sz="2200" dirty="0" err="1" smtClean="0"/>
              <a:t>jumlah</a:t>
            </a:r>
            <a:r>
              <a:rPr lang="en-US" sz="2200" dirty="0" smtClean="0"/>
              <a:t> PAK lama </a:t>
            </a:r>
            <a:r>
              <a:rPr lang="en-US" sz="2200" dirty="0" err="1" smtClean="0"/>
              <a:t>ke</a:t>
            </a:r>
            <a:r>
              <a:rPr lang="en-US" sz="2200" dirty="0" smtClean="0"/>
              <a:t> </a:t>
            </a:r>
            <a:r>
              <a:rPr lang="en-US" sz="2200" dirty="0" err="1" smtClean="0"/>
              <a:t>kolom</a:t>
            </a:r>
            <a:r>
              <a:rPr lang="en-US" sz="2200" dirty="0" smtClean="0"/>
              <a:t> lama </a:t>
            </a:r>
            <a:r>
              <a:rPr lang="en-US" sz="2200" dirty="0" err="1" smtClean="0"/>
              <a:t>pada</a:t>
            </a:r>
            <a:r>
              <a:rPr lang="en-US" sz="2200" dirty="0" smtClean="0"/>
              <a:t> PAK </a:t>
            </a:r>
            <a:r>
              <a:rPr lang="en-US" sz="2200" dirty="0" err="1" smtClean="0"/>
              <a:t>berikutnya</a:t>
            </a:r>
            <a:r>
              <a:rPr lang="en-US" sz="2200" dirty="0" smtClean="0"/>
              <a:t> </a:t>
            </a:r>
            <a:r>
              <a:rPr lang="en-US" sz="2200" dirty="0" err="1" smtClean="0"/>
              <a:t>tidak</a:t>
            </a:r>
            <a:r>
              <a:rPr lang="en-US" sz="2200" dirty="0" smtClean="0"/>
              <a:t> </a:t>
            </a:r>
            <a:r>
              <a:rPr lang="en-US" sz="2200" dirty="0" err="1" smtClean="0"/>
              <a:t>dituangkan</a:t>
            </a:r>
            <a:r>
              <a:rPr lang="en-US" sz="2200" dirty="0" smtClean="0"/>
              <a:t> </a:t>
            </a:r>
            <a:r>
              <a:rPr lang="en-US" sz="2200" dirty="0" err="1" smtClean="0"/>
              <a:t>sesuai</a:t>
            </a:r>
            <a:r>
              <a:rPr lang="en-US" sz="2200" dirty="0" smtClean="0"/>
              <a:t> </a:t>
            </a:r>
            <a:r>
              <a:rPr lang="en-US" sz="2200" dirty="0" err="1" smtClean="0"/>
              <a:t>nilai</a:t>
            </a:r>
            <a:r>
              <a:rPr lang="en-US" sz="2200" dirty="0" smtClean="0"/>
              <a:t> </a:t>
            </a:r>
            <a:r>
              <a:rPr lang="en-US" sz="2200" dirty="0" err="1" smtClean="0"/>
              <a:t>masing-masing</a:t>
            </a:r>
            <a:r>
              <a:rPr lang="en-US" sz="2200" dirty="0" smtClean="0"/>
              <a:t> sub </a:t>
            </a:r>
            <a:r>
              <a:rPr lang="en-US" sz="2200" dirty="0" err="1" smtClean="0"/>
              <a:t>unsur</a:t>
            </a:r>
            <a:r>
              <a:rPr lang="en-US" sz="2200" dirty="0" smtClean="0"/>
              <a:t> (</a:t>
            </a:r>
            <a:r>
              <a:rPr lang="en-US" sz="2200" dirty="0" err="1" smtClean="0"/>
              <a:t>diakumulasikan</a:t>
            </a:r>
            <a:r>
              <a:rPr lang="en-US" sz="2200" dirty="0" smtClean="0"/>
              <a:t> </a:t>
            </a:r>
            <a:r>
              <a:rPr lang="en-US" sz="2200" dirty="0" err="1" smtClean="0"/>
              <a:t>menjadi</a:t>
            </a:r>
            <a:r>
              <a:rPr lang="en-US" sz="2200" dirty="0" smtClean="0"/>
              <a:t> </a:t>
            </a:r>
            <a:r>
              <a:rPr lang="en-US" sz="2200" dirty="0" err="1" smtClean="0"/>
              <a:t>satu</a:t>
            </a:r>
            <a:r>
              <a:rPr lang="en-US" sz="2200" dirty="0" smtClean="0"/>
              <a:t>) </a:t>
            </a:r>
            <a:r>
              <a:rPr lang="en-US" sz="2200" dirty="0" err="1" smtClean="0"/>
              <a:t>sehingga</a:t>
            </a:r>
            <a:r>
              <a:rPr lang="en-US" sz="2200" dirty="0" smtClean="0"/>
              <a:t> </a:t>
            </a:r>
            <a:r>
              <a:rPr lang="en-US" sz="2200" dirty="0" err="1" smtClean="0"/>
              <a:t>tidak</a:t>
            </a:r>
            <a:r>
              <a:rPr lang="en-US" sz="2200" dirty="0" smtClean="0"/>
              <a:t> </a:t>
            </a:r>
            <a:r>
              <a:rPr lang="en-US" sz="2200" dirty="0" err="1" smtClean="0"/>
              <a:t>bisa</a:t>
            </a:r>
            <a:r>
              <a:rPr lang="en-US" sz="2200" dirty="0" smtClean="0"/>
              <a:t> </a:t>
            </a:r>
            <a:r>
              <a:rPr lang="en-US" sz="2200" dirty="0" err="1" smtClean="0"/>
              <a:t>terbaca</a:t>
            </a:r>
            <a:r>
              <a:rPr lang="en-US" sz="2200" dirty="0" smtClean="0"/>
              <a:t> </a:t>
            </a:r>
            <a:r>
              <a:rPr lang="en-US" sz="2200" dirty="0" err="1" smtClean="0"/>
              <a:t>nilai</a:t>
            </a:r>
            <a:r>
              <a:rPr lang="en-US" sz="2200" dirty="0" smtClean="0"/>
              <a:t> </a:t>
            </a:r>
            <a:r>
              <a:rPr lang="en-US" sz="2200" dirty="0" err="1" smtClean="0"/>
              <a:t>dari</a:t>
            </a:r>
            <a:r>
              <a:rPr lang="en-US" sz="2200" dirty="0" smtClean="0"/>
              <a:t> </a:t>
            </a:r>
            <a:r>
              <a:rPr lang="en-US" sz="2200" dirty="0" err="1" smtClean="0"/>
              <a:t>masing-masing</a:t>
            </a:r>
            <a:r>
              <a:rPr lang="en-US" sz="2200" dirty="0" smtClean="0"/>
              <a:t> sub </a:t>
            </a:r>
            <a:r>
              <a:rPr lang="en-US" sz="2200" dirty="0" err="1" smtClean="0"/>
              <a:t>unsur</a:t>
            </a:r>
            <a:r>
              <a:rPr lang="en-US" sz="2200" dirty="0" smtClean="0"/>
              <a:t>. (</a:t>
            </a:r>
            <a:r>
              <a:rPr lang="en-US" sz="2200" dirty="0" err="1" smtClean="0"/>
              <a:t>Efeknya</a:t>
            </a:r>
            <a:r>
              <a:rPr lang="en-US" sz="2200" dirty="0" smtClean="0"/>
              <a:t> </a:t>
            </a:r>
            <a:r>
              <a:rPr lang="en-US" sz="2200" dirty="0" err="1" smtClean="0"/>
              <a:t>akan</a:t>
            </a:r>
            <a:r>
              <a:rPr lang="en-US" sz="2200" dirty="0" smtClean="0"/>
              <a:t> </a:t>
            </a:r>
            <a:r>
              <a:rPr lang="en-US" sz="2200" dirty="0" err="1" smtClean="0"/>
              <a:t>menyulitkan</a:t>
            </a:r>
            <a:r>
              <a:rPr lang="en-US" sz="2200" dirty="0" smtClean="0"/>
              <a:t> </a:t>
            </a:r>
            <a:r>
              <a:rPr lang="en-US" sz="2200" dirty="0" err="1" smtClean="0"/>
              <a:t>ketika</a:t>
            </a:r>
            <a:r>
              <a:rPr lang="en-US" sz="2200" dirty="0" smtClean="0"/>
              <a:t> </a:t>
            </a:r>
            <a:r>
              <a:rPr lang="en-US" sz="2200" dirty="0" err="1" smtClean="0"/>
              <a:t>akan</a:t>
            </a:r>
            <a:r>
              <a:rPr lang="en-US" sz="2200" dirty="0" smtClean="0"/>
              <a:t> </a:t>
            </a:r>
            <a:r>
              <a:rPr lang="en-US" sz="2200" dirty="0" err="1" smtClean="0"/>
              <a:t>peralihan</a:t>
            </a:r>
            <a:r>
              <a:rPr lang="en-US" sz="2200" dirty="0" smtClean="0"/>
              <a:t>/</a:t>
            </a:r>
            <a:r>
              <a:rPr lang="en-US" sz="2200" dirty="0" err="1" smtClean="0"/>
              <a:t>peningkatan</a:t>
            </a:r>
            <a:r>
              <a:rPr lang="en-US" sz="2200" dirty="0" smtClean="0"/>
              <a:t> </a:t>
            </a:r>
            <a:r>
              <a:rPr lang="en-US" sz="2200" dirty="0" err="1" smtClean="0"/>
              <a:t>jenjang</a:t>
            </a:r>
            <a:r>
              <a:rPr lang="en-US" sz="2200" dirty="0" smtClean="0"/>
              <a:t> </a:t>
            </a:r>
            <a:r>
              <a:rPr lang="en-US" sz="2200" dirty="0" err="1" smtClean="0"/>
              <a:t>jabatan</a:t>
            </a:r>
            <a:r>
              <a:rPr lang="en-US" sz="2200" dirty="0" smtClean="0"/>
              <a:t> </a:t>
            </a:r>
            <a:r>
              <a:rPr lang="en-US" sz="2200" dirty="0" err="1" smtClean="0"/>
              <a:t>dari</a:t>
            </a:r>
            <a:r>
              <a:rPr lang="en-US" sz="2200" dirty="0" smtClean="0"/>
              <a:t> </a:t>
            </a:r>
            <a:r>
              <a:rPr lang="en-US" sz="2200" dirty="0" err="1" smtClean="0"/>
              <a:t>Trampil</a:t>
            </a:r>
            <a:r>
              <a:rPr lang="en-US" sz="2200" dirty="0" smtClean="0"/>
              <a:t> </a:t>
            </a:r>
            <a:r>
              <a:rPr lang="en-US" sz="2200" dirty="0" err="1" smtClean="0"/>
              <a:t>ke</a:t>
            </a:r>
            <a:r>
              <a:rPr lang="en-US" sz="2200" dirty="0" smtClean="0"/>
              <a:t> </a:t>
            </a:r>
            <a:r>
              <a:rPr lang="en-US" sz="2200" dirty="0" err="1" smtClean="0"/>
              <a:t>Ahli</a:t>
            </a:r>
            <a:r>
              <a:rPr lang="en-US" sz="2200" dirty="0" smtClean="0"/>
              <a:t> </a:t>
            </a:r>
            <a:r>
              <a:rPr lang="en-US" sz="2200" dirty="0" err="1" smtClean="0"/>
              <a:t>terutama</a:t>
            </a:r>
            <a:r>
              <a:rPr lang="en-US" sz="2200" dirty="0" smtClean="0"/>
              <a:t> </a:t>
            </a:r>
            <a:r>
              <a:rPr lang="en-US" sz="2200" dirty="0" err="1" smtClean="0"/>
              <a:t>untuk</a:t>
            </a:r>
            <a:r>
              <a:rPr lang="en-US" sz="2200" dirty="0" smtClean="0"/>
              <a:t> </a:t>
            </a:r>
            <a:r>
              <a:rPr lang="en-US" sz="2200" dirty="0" err="1" smtClean="0"/>
              <a:t>jabatan</a:t>
            </a:r>
            <a:r>
              <a:rPr lang="en-US" sz="2200" dirty="0" smtClean="0"/>
              <a:t> </a:t>
            </a:r>
            <a:r>
              <a:rPr lang="en-US" sz="2200" dirty="0" err="1" smtClean="0"/>
              <a:t>tertentu</a:t>
            </a:r>
            <a:r>
              <a:rPr lang="en-US" sz="2200" dirty="0" smtClean="0"/>
              <a:t> </a:t>
            </a:r>
            <a:r>
              <a:rPr lang="en-US" sz="2200" dirty="0" err="1" smtClean="0"/>
              <a:t>seperti</a:t>
            </a:r>
            <a:r>
              <a:rPr lang="en-US" sz="2200" dirty="0" smtClean="0"/>
              <a:t>  </a:t>
            </a:r>
            <a:r>
              <a:rPr lang="en-US" sz="2200" dirty="0" err="1" smtClean="0"/>
              <a:t>Bidan</a:t>
            </a:r>
            <a:r>
              <a:rPr lang="en-US" sz="2200" dirty="0" smtClean="0"/>
              <a:t>, </a:t>
            </a:r>
            <a:r>
              <a:rPr lang="en-US" sz="2200" dirty="0" err="1" smtClean="0"/>
              <a:t>Penyuluh</a:t>
            </a:r>
            <a:r>
              <a:rPr lang="en-US" sz="2200" dirty="0" smtClean="0"/>
              <a:t> </a:t>
            </a:r>
            <a:r>
              <a:rPr lang="en-US" sz="2200" dirty="0" err="1" smtClean="0"/>
              <a:t>Pertanian</a:t>
            </a:r>
            <a:r>
              <a:rPr lang="en-US" sz="2200" dirty="0" smtClean="0"/>
              <a:t>, d</a:t>
            </a:r>
            <a:r>
              <a:rPr lang="id-ID" sz="2200" dirty="0" smtClean="0"/>
              <a:t>an sebagainya</a:t>
            </a:r>
            <a:r>
              <a:rPr lang="en-US" sz="2200" dirty="0" smtClean="0"/>
              <a:t>).</a:t>
            </a:r>
          </a:p>
          <a:p>
            <a:pPr marL="457200" indent="-457200" algn="just">
              <a:buFontTx/>
              <a:buAutoNum type="alphaLcPeriod"/>
              <a:defRPr/>
            </a:pPr>
            <a:r>
              <a:rPr lang="en-US" sz="2400" dirty="0" err="1" smtClean="0"/>
              <a:t>Tanggal</a:t>
            </a:r>
            <a:r>
              <a:rPr lang="en-US" sz="2400" dirty="0" smtClean="0"/>
              <a:t> </a:t>
            </a:r>
            <a:r>
              <a:rPr lang="en-US" sz="2400" dirty="0" err="1" smtClean="0"/>
              <a:t>penetapan</a:t>
            </a:r>
            <a:r>
              <a:rPr lang="en-US" sz="2400" dirty="0" smtClean="0"/>
              <a:t> SK </a:t>
            </a:r>
            <a:r>
              <a:rPr lang="en-US" sz="2400" dirty="0" err="1" smtClean="0"/>
              <a:t>Jabatan</a:t>
            </a:r>
            <a:r>
              <a:rPr lang="en-US" sz="2400" dirty="0" smtClean="0"/>
              <a:t> </a:t>
            </a:r>
            <a:r>
              <a:rPr lang="en-US" sz="2400" dirty="0" err="1" smtClean="0"/>
              <a:t>mendahului</a:t>
            </a:r>
            <a:r>
              <a:rPr lang="en-US" sz="2400" dirty="0" smtClean="0"/>
              <a:t> </a:t>
            </a:r>
            <a:r>
              <a:rPr lang="en-US" sz="2400" dirty="0" err="1" smtClean="0"/>
              <a:t>tanggal</a:t>
            </a:r>
            <a:r>
              <a:rPr lang="en-US" sz="2400" dirty="0" smtClean="0"/>
              <a:t> </a:t>
            </a:r>
            <a:r>
              <a:rPr lang="en-US" sz="2400" dirty="0" err="1" smtClean="0"/>
              <a:t>penetapan</a:t>
            </a:r>
            <a:r>
              <a:rPr lang="en-US" sz="2400" dirty="0" smtClean="0"/>
              <a:t> PAK.</a:t>
            </a:r>
          </a:p>
          <a:p>
            <a:pPr marL="457200" indent="-457200" algn="just">
              <a:buFontTx/>
              <a:buAutoNum type="alphaLcPeriod"/>
              <a:defRPr/>
            </a:pPr>
            <a:r>
              <a:rPr lang="en-US" sz="2400" dirty="0" err="1" smtClean="0"/>
              <a:t>Kesalahan</a:t>
            </a:r>
            <a:r>
              <a:rPr lang="en-US" sz="2400" dirty="0" smtClean="0"/>
              <a:t> </a:t>
            </a:r>
            <a:r>
              <a:rPr lang="en-US" sz="2400" dirty="0" err="1" smtClean="0"/>
              <a:t>penjumlahan</a:t>
            </a:r>
            <a:r>
              <a:rPr lang="en-US" sz="2400" dirty="0" smtClean="0"/>
              <a:t> AK </a:t>
            </a:r>
            <a:r>
              <a:rPr lang="en-US" sz="2400" dirty="0" err="1" smtClean="0"/>
              <a:t>berakibat</a:t>
            </a:r>
            <a:r>
              <a:rPr lang="en-US" sz="2400" dirty="0" smtClean="0"/>
              <a:t> PAK </a:t>
            </a:r>
            <a:r>
              <a:rPr lang="en-US" sz="2400" dirty="0" err="1" smtClean="0"/>
              <a:t>berikutnya</a:t>
            </a:r>
            <a:r>
              <a:rPr lang="en-US" sz="2400" dirty="0" smtClean="0"/>
              <a:t> </a:t>
            </a:r>
            <a:r>
              <a:rPr lang="en-US" sz="2400" dirty="0" err="1" smtClean="0"/>
              <a:t>dan</a:t>
            </a:r>
            <a:r>
              <a:rPr lang="en-US" sz="2400" dirty="0" smtClean="0"/>
              <a:t> AK </a:t>
            </a:r>
            <a:r>
              <a:rPr lang="en-US" sz="2400" dirty="0" err="1" smtClean="0"/>
              <a:t>pada</a:t>
            </a:r>
            <a:r>
              <a:rPr lang="en-US" sz="2400" dirty="0" smtClean="0"/>
              <a:t> SK </a:t>
            </a:r>
            <a:r>
              <a:rPr lang="en-US" sz="2400" dirty="0" err="1" smtClean="0"/>
              <a:t>Jabatan</a:t>
            </a:r>
            <a:r>
              <a:rPr lang="en-US" sz="2400" dirty="0" smtClean="0"/>
              <a:t> </a:t>
            </a:r>
            <a:r>
              <a:rPr lang="en-US" sz="2400" dirty="0" err="1" smtClean="0"/>
              <a:t>dan</a:t>
            </a:r>
            <a:r>
              <a:rPr lang="en-US" sz="2400" dirty="0" smtClean="0"/>
              <a:t> SK KP </a:t>
            </a:r>
            <a:r>
              <a:rPr lang="en-US" sz="2400" dirty="0" err="1" smtClean="0"/>
              <a:t>terakhir</a:t>
            </a:r>
            <a:r>
              <a:rPr lang="en-US" sz="2400" dirty="0" smtClean="0"/>
              <a:t> </a:t>
            </a:r>
            <a:r>
              <a:rPr lang="en-US" sz="2400" dirty="0" err="1" smtClean="0"/>
              <a:t>juga</a:t>
            </a:r>
            <a:r>
              <a:rPr lang="en-US" sz="2400" dirty="0" smtClean="0"/>
              <a:t> </a:t>
            </a:r>
            <a:r>
              <a:rPr lang="en-US" sz="2400" dirty="0" err="1" smtClean="0"/>
              <a:t>salah</a:t>
            </a:r>
            <a:r>
              <a:rPr lang="en-US" sz="2400" dirty="0" smtClean="0"/>
              <a:t>.</a:t>
            </a:r>
          </a:p>
          <a:p>
            <a:pPr marL="457200" indent="-457200" algn="just">
              <a:buFontTx/>
              <a:buAutoNum type="alphaLcPeriod"/>
              <a:defRPr/>
            </a:pPr>
            <a:endParaRPr lang="en-US" sz="2200" b="1" u="sng" dirty="0" smtClean="0"/>
          </a:p>
          <a:p>
            <a:pPr>
              <a:buFontTx/>
              <a:buNone/>
              <a:defRPr/>
            </a:pPr>
            <a:endParaRPr lang="en-US" sz="2400" dirty="0" smtClean="0"/>
          </a:p>
        </p:txBody>
      </p:sp>
    </p:spTree>
    <p:extLst>
      <p:ext uri="{BB962C8B-B14F-4D97-AF65-F5344CB8AC3E}">
        <p14:creationId xmlns="" xmlns:p14="http://schemas.microsoft.com/office/powerpoint/2010/main" val="7540095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079500"/>
          </a:xfrm>
          <a:solidFill>
            <a:srgbClr val="FFC000"/>
          </a:solidFill>
        </p:spPr>
        <p:txBody>
          <a:bodyPr/>
          <a:lstStyle/>
          <a:p>
            <a:pPr>
              <a:defRPr/>
            </a:pPr>
            <a:r>
              <a:rPr lang="en-US" sz="2400" b="1" dirty="0" smtClean="0">
                <a:solidFill>
                  <a:srgbClr val="FFFF00"/>
                </a:solidFill>
              </a:rPr>
              <a:t>     </a:t>
            </a:r>
            <a:r>
              <a:rPr lang="en-US" sz="2400" b="1" dirty="0" smtClean="0">
                <a:solidFill>
                  <a:srgbClr val="ED17D4"/>
                </a:solidFill>
              </a:rPr>
              <a:t>2.  </a:t>
            </a:r>
            <a:r>
              <a:rPr lang="en-US" sz="2400" b="1" dirty="0" err="1" smtClean="0">
                <a:solidFill>
                  <a:srgbClr val="ED17D4"/>
                </a:solidFill>
              </a:rPr>
              <a:t>Permasalahan</a:t>
            </a:r>
            <a:r>
              <a:rPr lang="en-US" sz="2400" b="1" dirty="0" smtClean="0">
                <a:solidFill>
                  <a:srgbClr val="ED17D4"/>
                </a:solidFill>
              </a:rPr>
              <a:t> </a:t>
            </a:r>
            <a:r>
              <a:rPr lang="en-US" sz="2400" b="1" dirty="0" err="1" smtClean="0">
                <a:solidFill>
                  <a:srgbClr val="ED17D4"/>
                </a:solidFill>
              </a:rPr>
              <a:t>Peningkatan</a:t>
            </a:r>
            <a:r>
              <a:rPr lang="en-US" sz="2400" b="1" dirty="0" smtClean="0">
                <a:solidFill>
                  <a:srgbClr val="ED17D4"/>
                </a:solidFill>
              </a:rPr>
              <a:t> </a:t>
            </a:r>
            <a:r>
              <a:rPr lang="en-US" sz="2400" b="1" dirty="0" err="1" smtClean="0">
                <a:solidFill>
                  <a:srgbClr val="ED17D4"/>
                </a:solidFill>
              </a:rPr>
              <a:t>Pendidikan</a:t>
            </a:r>
            <a:r>
              <a:rPr lang="en-US" sz="2400" b="1" dirty="0" smtClean="0">
                <a:solidFill>
                  <a:srgbClr val="ED17D4"/>
                </a:solidFill>
              </a:rPr>
              <a:t> </a:t>
            </a:r>
            <a:r>
              <a:rPr lang="en-US" sz="2400" b="1" dirty="0" err="1" smtClean="0">
                <a:solidFill>
                  <a:srgbClr val="ED17D4"/>
                </a:solidFill>
              </a:rPr>
              <a:t>dan</a:t>
            </a:r>
            <a:r>
              <a:rPr lang="en-US" sz="2400" b="1" dirty="0" smtClean="0">
                <a:solidFill>
                  <a:srgbClr val="ED17D4"/>
                </a:solidFill>
              </a:rPr>
              <a:t>    	</a:t>
            </a:r>
            <a:r>
              <a:rPr lang="en-US" sz="2400" b="1" dirty="0" err="1" smtClean="0">
                <a:solidFill>
                  <a:srgbClr val="ED17D4"/>
                </a:solidFill>
              </a:rPr>
              <a:t>Peralihan</a:t>
            </a:r>
            <a:r>
              <a:rPr lang="en-US" sz="2400" b="1" dirty="0" smtClean="0">
                <a:solidFill>
                  <a:srgbClr val="ED17D4"/>
                </a:solidFill>
              </a:rPr>
              <a:t> </a:t>
            </a:r>
            <a:r>
              <a:rPr lang="en-US" sz="2400" b="1" dirty="0" err="1" smtClean="0">
                <a:solidFill>
                  <a:srgbClr val="ED17D4"/>
                </a:solidFill>
              </a:rPr>
              <a:t>Jenjang</a:t>
            </a:r>
            <a:r>
              <a:rPr lang="en-US" sz="2400" b="1" dirty="0" smtClean="0">
                <a:solidFill>
                  <a:srgbClr val="ED17D4"/>
                </a:solidFill>
              </a:rPr>
              <a:t> JFT </a:t>
            </a:r>
            <a:r>
              <a:rPr lang="en-US" sz="2400" b="1" dirty="0" err="1" smtClean="0">
                <a:solidFill>
                  <a:srgbClr val="ED17D4"/>
                </a:solidFill>
              </a:rPr>
              <a:t>dari</a:t>
            </a:r>
            <a:r>
              <a:rPr lang="en-US" sz="2400" b="1" dirty="0" smtClean="0">
                <a:solidFill>
                  <a:srgbClr val="ED17D4"/>
                </a:solidFill>
              </a:rPr>
              <a:t> </a:t>
            </a:r>
            <a:r>
              <a:rPr lang="en-US" sz="2400" b="1" dirty="0" err="1" smtClean="0">
                <a:solidFill>
                  <a:srgbClr val="ED17D4"/>
                </a:solidFill>
              </a:rPr>
              <a:t>Trampil</a:t>
            </a:r>
            <a:r>
              <a:rPr lang="en-US" sz="2400" b="1" dirty="0" smtClean="0">
                <a:solidFill>
                  <a:srgbClr val="ED17D4"/>
                </a:solidFill>
              </a:rPr>
              <a:t> </a:t>
            </a:r>
            <a:r>
              <a:rPr lang="en-US" sz="2400" b="1" dirty="0" err="1" smtClean="0">
                <a:solidFill>
                  <a:srgbClr val="ED17D4"/>
                </a:solidFill>
              </a:rPr>
              <a:t>ke</a:t>
            </a:r>
            <a:r>
              <a:rPr lang="en-US" sz="2400" b="1" dirty="0" smtClean="0">
                <a:solidFill>
                  <a:srgbClr val="ED17D4"/>
                </a:solidFill>
              </a:rPr>
              <a:t> </a:t>
            </a:r>
            <a:r>
              <a:rPr lang="en-US" sz="2400" b="1" dirty="0" err="1" smtClean="0">
                <a:solidFill>
                  <a:srgbClr val="ED17D4"/>
                </a:solidFill>
              </a:rPr>
              <a:t>Ahli</a:t>
            </a:r>
            <a:r>
              <a:rPr lang="en-US" sz="2400" b="1" dirty="0" smtClean="0">
                <a:solidFill>
                  <a:srgbClr val="ED17D4"/>
                </a:solidFill>
              </a:rPr>
              <a:t> :</a:t>
            </a:r>
            <a:endParaRPr lang="en-US" sz="2400" dirty="0">
              <a:solidFill>
                <a:srgbClr val="ED17D4"/>
              </a:solidFill>
            </a:endParaRPr>
          </a:p>
        </p:txBody>
      </p:sp>
      <p:sp>
        <p:nvSpPr>
          <p:cNvPr id="3" name="Content Placeholder 2"/>
          <p:cNvSpPr>
            <a:spLocks noGrp="1"/>
          </p:cNvSpPr>
          <p:nvPr>
            <p:ph idx="1"/>
          </p:nvPr>
        </p:nvSpPr>
        <p:spPr>
          <a:xfrm>
            <a:off x="457200" y="1524000"/>
            <a:ext cx="8382000" cy="4800600"/>
          </a:xfrm>
          <a:solidFill>
            <a:schemeClr val="accent2">
              <a:lumMod val="20000"/>
              <a:lumOff val="80000"/>
            </a:schemeClr>
          </a:solidFill>
          <a:ln>
            <a:solidFill>
              <a:schemeClr val="accent1"/>
            </a:solidFill>
          </a:ln>
        </p:spPr>
        <p:txBody>
          <a:bodyPr/>
          <a:lstStyle/>
          <a:p>
            <a:pPr algn="just">
              <a:defRPr/>
            </a:pPr>
            <a:endParaRPr lang="en-US" sz="2000" dirty="0" smtClean="0">
              <a:solidFill>
                <a:schemeClr val="bg1">
                  <a:lumMod val="75000"/>
                </a:schemeClr>
              </a:solidFill>
            </a:endParaRPr>
          </a:p>
          <a:p>
            <a:pPr algn="just">
              <a:buFontTx/>
              <a:buNone/>
              <a:defRPr/>
            </a:pPr>
            <a:r>
              <a:rPr lang="en-US" sz="2000" dirty="0" smtClean="0"/>
              <a:t>a. </a:t>
            </a:r>
            <a:r>
              <a:rPr lang="en-US" sz="2000" dirty="0" err="1" smtClean="0"/>
              <a:t>Peningkatan</a:t>
            </a:r>
            <a:r>
              <a:rPr lang="en-US" sz="2000" dirty="0" smtClean="0"/>
              <a:t> </a:t>
            </a:r>
            <a:r>
              <a:rPr lang="en-US" sz="2000" dirty="0" err="1" smtClean="0"/>
              <a:t>Pendidikan</a:t>
            </a:r>
            <a:r>
              <a:rPr lang="en-US" sz="2000" dirty="0" smtClean="0"/>
              <a:t> </a:t>
            </a:r>
            <a:r>
              <a:rPr lang="en-US" sz="2000" dirty="0" err="1" smtClean="0"/>
              <a:t>dan</a:t>
            </a:r>
            <a:r>
              <a:rPr lang="en-US" sz="2000" dirty="0" smtClean="0"/>
              <a:t>/</a:t>
            </a:r>
            <a:r>
              <a:rPr lang="en-US" sz="2000" dirty="0" err="1" smtClean="0"/>
              <a:t>atau</a:t>
            </a:r>
            <a:r>
              <a:rPr lang="en-US" sz="2000" dirty="0" smtClean="0"/>
              <a:t> </a:t>
            </a:r>
            <a:r>
              <a:rPr lang="en-US" sz="2000" dirty="0" err="1" smtClean="0"/>
              <a:t>peralihan</a:t>
            </a:r>
            <a:r>
              <a:rPr lang="en-US" sz="2000" dirty="0" smtClean="0"/>
              <a:t> </a:t>
            </a:r>
            <a:r>
              <a:rPr lang="en-US" sz="2000" dirty="0" err="1" smtClean="0"/>
              <a:t>jenjang</a:t>
            </a:r>
            <a:r>
              <a:rPr lang="en-US" sz="2000" dirty="0" smtClean="0"/>
              <a:t> </a:t>
            </a:r>
            <a:r>
              <a:rPr lang="en-US" sz="2000" dirty="0" err="1" smtClean="0"/>
              <a:t>jabatan</a:t>
            </a:r>
            <a:r>
              <a:rPr lang="en-US" sz="2000" dirty="0" smtClean="0"/>
              <a:t> </a:t>
            </a:r>
            <a:r>
              <a:rPr lang="en-US" sz="2000" dirty="0" err="1" smtClean="0"/>
              <a:t>dari</a:t>
            </a:r>
            <a:r>
              <a:rPr lang="en-US" sz="2000" dirty="0" smtClean="0"/>
              <a:t> </a:t>
            </a:r>
            <a:r>
              <a:rPr lang="en-US" sz="2000" dirty="0" err="1" smtClean="0"/>
              <a:t>Trampil</a:t>
            </a:r>
            <a:r>
              <a:rPr lang="en-US" sz="2000" dirty="0" smtClean="0"/>
              <a:t> </a:t>
            </a:r>
            <a:r>
              <a:rPr lang="en-US" sz="2000" dirty="0" err="1" smtClean="0"/>
              <a:t>ke</a:t>
            </a:r>
            <a:r>
              <a:rPr lang="en-US" sz="2000" dirty="0" smtClean="0"/>
              <a:t> </a:t>
            </a:r>
            <a:r>
              <a:rPr lang="en-US" sz="2000" dirty="0" err="1" smtClean="0"/>
              <a:t>Ahli</a:t>
            </a:r>
            <a:r>
              <a:rPr lang="en-US" sz="2000" dirty="0" smtClean="0"/>
              <a:t> </a:t>
            </a:r>
            <a:r>
              <a:rPr lang="en-US" sz="2000" dirty="0" err="1" smtClean="0"/>
              <a:t>menggunakan</a:t>
            </a:r>
            <a:r>
              <a:rPr lang="en-US" sz="2000" dirty="0" smtClean="0"/>
              <a:t> </a:t>
            </a:r>
            <a:r>
              <a:rPr lang="en-US" sz="2000" dirty="0" err="1" smtClean="0"/>
              <a:t>ijazah</a:t>
            </a:r>
            <a:r>
              <a:rPr lang="en-US" sz="2000" dirty="0" smtClean="0"/>
              <a:t> yang </a:t>
            </a:r>
            <a:r>
              <a:rPr lang="en-US" sz="2000" dirty="0" err="1" smtClean="0"/>
              <a:t>tidak</a:t>
            </a:r>
            <a:r>
              <a:rPr lang="en-US" sz="2000" dirty="0" smtClean="0"/>
              <a:t> </a:t>
            </a:r>
            <a:r>
              <a:rPr lang="en-US" sz="2000" dirty="0" err="1" smtClean="0"/>
              <a:t>relevan</a:t>
            </a:r>
            <a:r>
              <a:rPr lang="en-US" sz="2000" dirty="0" smtClean="0"/>
              <a:t>/ </a:t>
            </a:r>
            <a:r>
              <a:rPr lang="en-US" sz="2000" dirty="0" err="1" smtClean="0"/>
              <a:t>tidak</a:t>
            </a:r>
            <a:r>
              <a:rPr lang="en-US" sz="2000" dirty="0" smtClean="0"/>
              <a:t> linier.</a:t>
            </a:r>
          </a:p>
          <a:p>
            <a:pPr algn="just">
              <a:buFontTx/>
              <a:buNone/>
              <a:defRPr/>
            </a:pPr>
            <a:endParaRPr lang="en-US" sz="2000" dirty="0" smtClean="0"/>
          </a:p>
          <a:p>
            <a:pPr algn="just">
              <a:buFontTx/>
              <a:buNone/>
              <a:defRPr/>
            </a:pPr>
            <a:r>
              <a:rPr lang="en-US" sz="2000" dirty="0" smtClean="0"/>
              <a:t>b. </a:t>
            </a:r>
            <a:r>
              <a:rPr lang="en-US" sz="2000" dirty="0" err="1" smtClean="0"/>
              <a:t>Nilai</a:t>
            </a:r>
            <a:r>
              <a:rPr lang="en-US" sz="2000" dirty="0" smtClean="0"/>
              <a:t> </a:t>
            </a:r>
            <a:r>
              <a:rPr lang="en-US" sz="2000" dirty="0" err="1" smtClean="0"/>
              <a:t>pendidikan</a:t>
            </a:r>
            <a:r>
              <a:rPr lang="en-US" sz="2000" dirty="0" smtClean="0"/>
              <a:t> S1 </a:t>
            </a:r>
            <a:r>
              <a:rPr lang="en-US" sz="2000" dirty="0" err="1" smtClean="0"/>
              <a:t>dimasukkan</a:t>
            </a:r>
            <a:r>
              <a:rPr lang="en-US" sz="2000" dirty="0" smtClean="0"/>
              <a:t> </a:t>
            </a:r>
            <a:r>
              <a:rPr lang="en-US" sz="2000" dirty="0" err="1" smtClean="0"/>
              <a:t>setelah</a:t>
            </a:r>
            <a:r>
              <a:rPr lang="en-US" sz="2000" dirty="0" smtClean="0"/>
              <a:t> </a:t>
            </a:r>
            <a:r>
              <a:rPr lang="en-US" sz="2000" dirty="0" err="1" smtClean="0"/>
              <a:t>ditetapkan</a:t>
            </a:r>
            <a:r>
              <a:rPr lang="en-US" sz="2000" dirty="0" smtClean="0"/>
              <a:t> PAK </a:t>
            </a:r>
            <a:r>
              <a:rPr lang="en-US" sz="2000" dirty="0" err="1" smtClean="0"/>
              <a:t>peralihan</a:t>
            </a:r>
            <a:r>
              <a:rPr lang="en-US" sz="2000" dirty="0" smtClean="0"/>
              <a:t> </a:t>
            </a:r>
            <a:r>
              <a:rPr lang="en-US" sz="2000" dirty="0" err="1" smtClean="0"/>
              <a:t>jenjang</a:t>
            </a:r>
            <a:r>
              <a:rPr lang="en-US" sz="2000" dirty="0" smtClean="0"/>
              <a:t> </a:t>
            </a:r>
            <a:r>
              <a:rPr lang="en-US" sz="2000" dirty="0" err="1" smtClean="0"/>
              <a:t>jabatannya</a:t>
            </a:r>
            <a:r>
              <a:rPr lang="en-US" sz="2000" dirty="0" smtClean="0"/>
              <a:t>, </a:t>
            </a:r>
            <a:r>
              <a:rPr lang="en-US" sz="2000" dirty="0" err="1" smtClean="0"/>
              <a:t>tidak</a:t>
            </a:r>
            <a:r>
              <a:rPr lang="en-US" sz="2000" dirty="0" smtClean="0"/>
              <a:t> </a:t>
            </a:r>
            <a:r>
              <a:rPr lang="en-US" sz="2000" dirty="0" err="1" smtClean="0"/>
              <a:t>dimasukkan</a:t>
            </a:r>
            <a:r>
              <a:rPr lang="en-US" sz="2000" dirty="0" smtClean="0"/>
              <a:t> </a:t>
            </a:r>
            <a:r>
              <a:rPr lang="en-US" sz="2000" dirty="0" err="1" smtClean="0"/>
              <a:t>pada</a:t>
            </a:r>
            <a:r>
              <a:rPr lang="en-US" sz="2000" dirty="0" smtClean="0"/>
              <a:t> PAK </a:t>
            </a:r>
            <a:r>
              <a:rPr lang="en-US" sz="2000" dirty="0" err="1" smtClean="0"/>
              <a:t>peralihan</a:t>
            </a:r>
            <a:r>
              <a:rPr lang="en-US" sz="2000" dirty="0" smtClean="0"/>
              <a:t> </a:t>
            </a:r>
            <a:r>
              <a:rPr lang="en-US" sz="2000" dirty="0" err="1" smtClean="0"/>
              <a:t>jenjang</a:t>
            </a:r>
            <a:r>
              <a:rPr lang="en-US" sz="2000" dirty="0" smtClean="0"/>
              <a:t> </a:t>
            </a:r>
            <a:r>
              <a:rPr lang="en-US" sz="2000" dirty="0" err="1" smtClean="0"/>
              <a:t>jabatan</a:t>
            </a:r>
            <a:r>
              <a:rPr lang="en-US" sz="2000" dirty="0" smtClean="0"/>
              <a:t> </a:t>
            </a:r>
            <a:r>
              <a:rPr lang="en-US" sz="2000" dirty="0" err="1" smtClean="0"/>
              <a:t>tersebut</a:t>
            </a:r>
            <a:r>
              <a:rPr lang="en-US" sz="2000" dirty="0" smtClean="0"/>
              <a:t> (SK </a:t>
            </a:r>
            <a:r>
              <a:rPr lang="en-US" sz="2000" dirty="0" err="1" smtClean="0"/>
              <a:t>Jabatan</a:t>
            </a:r>
            <a:r>
              <a:rPr lang="en-US" sz="2000" dirty="0" smtClean="0"/>
              <a:t> </a:t>
            </a:r>
            <a:r>
              <a:rPr lang="en-US" sz="2000" dirty="0" err="1" smtClean="0"/>
              <a:t>jenjang</a:t>
            </a:r>
            <a:r>
              <a:rPr lang="en-US" sz="2000" dirty="0" smtClean="0"/>
              <a:t> </a:t>
            </a:r>
            <a:r>
              <a:rPr lang="en-US" sz="2000" dirty="0" err="1" smtClean="0"/>
              <a:t>Ahli</a:t>
            </a:r>
            <a:r>
              <a:rPr lang="en-US" sz="2000" dirty="0" smtClean="0"/>
              <a:t> </a:t>
            </a:r>
            <a:r>
              <a:rPr lang="en-US" sz="2000" dirty="0" err="1" smtClean="0"/>
              <a:t>didasarkan</a:t>
            </a:r>
            <a:r>
              <a:rPr lang="en-US" sz="2000" dirty="0" smtClean="0"/>
              <a:t> </a:t>
            </a:r>
            <a:r>
              <a:rPr lang="en-US" sz="2000" dirty="0" err="1" smtClean="0"/>
              <a:t>pada</a:t>
            </a:r>
            <a:r>
              <a:rPr lang="en-US" sz="2000" dirty="0" smtClean="0"/>
              <a:t> PAK </a:t>
            </a:r>
            <a:r>
              <a:rPr lang="en-US" sz="2000" dirty="0" err="1" smtClean="0"/>
              <a:t>di</a:t>
            </a:r>
            <a:r>
              <a:rPr lang="en-US" sz="2000" dirty="0" smtClean="0"/>
              <a:t> </a:t>
            </a:r>
            <a:r>
              <a:rPr lang="en-US" sz="2000" dirty="0" err="1" smtClean="0"/>
              <a:t>mana</a:t>
            </a:r>
            <a:r>
              <a:rPr lang="en-US" sz="2000" dirty="0" smtClean="0"/>
              <a:t> </a:t>
            </a:r>
            <a:r>
              <a:rPr lang="en-US" sz="2000" dirty="0" err="1" smtClean="0"/>
              <a:t>nilai</a:t>
            </a:r>
            <a:r>
              <a:rPr lang="en-US" sz="2000" dirty="0" smtClean="0"/>
              <a:t> </a:t>
            </a:r>
            <a:r>
              <a:rPr lang="en-US" sz="2000" dirty="0" err="1" smtClean="0"/>
              <a:t>pendidikan</a:t>
            </a:r>
            <a:r>
              <a:rPr lang="en-US" sz="2000" dirty="0" smtClean="0"/>
              <a:t> S1 </a:t>
            </a:r>
            <a:r>
              <a:rPr lang="en-US" sz="2000" dirty="0" err="1" smtClean="0"/>
              <a:t>belum</a:t>
            </a:r>
            <a:r>
              <a:rPr lang="en-US" sz="2000" dirty="0" smtClean="0"/>
              <a:t> </a:t>
            </a:r>
            <a:r>
              <a:rPr lang="en-US" sz="2000" dirty="0" err="1" smtClean="0"/>
              <a:t>dimasukkan</a:t>
            </a:r>
            <a:r>
              <a:rPr lang="en-US" sz="2000" dirty="0" smtClean="0"/>
              <a:t> </a:t>
            </a:r>
            <a:r>
              <a:rPr lang="en-US" sz="2000" dirty="0" err="1" smtClean="0"/>
              <a:t>dalam</a:t>
            </a:r>
            <a:r>
              <a:rPr lang="en-US" sz="2000" dirty="0" smtClean="0"/>
              <a:t> PAK </a:t>
            </a:r>
            <a:r>
              <a:rPr lang="en-US" sz="2000" dirty="0" err="1" smtClean="0"/>
              <a:t>tersebut</a:t>
            </a:r>
            <a:r>
              <a:rPr lang="en-US" sz="2000" dirty="0" smtClean="0"/>
              <a:t>).</a:t>
            </a:r>
          </a:p>
          <a:p>
            <a:pPr algn="just">
              <a:buFontTx/>
              <a:buNone/>
              <a:defRPr/>
            </a:pPr>
            <a:endParaRPr lang="en-US" sz="2000" dirty="0" smtClean="0"/>
          </a:p>
          <a:p>
            <a:pPr algn="just">
              <a:buFontTx/>
              <a:buNone/>
              <a:defRPr/>
            </a:pPr>
            <a:r>
              <a:rPr lang="en-US" sz="2000" dirty="0" smtClean="0"/>
              <a:t>c. </a:t>
            </a:r>
            <a:r>
              <a:rPr lang="en-US" sz="2000" dirty="0" err="1" smtClean="0"/>
              <a:t>Tidak</a:t>
            </a:r>
            <a:r>
              <a:rPr lang="en-US" sz="2000" dirty="0" smtClean="0"/>
              <a:t> </a:t>
            </a:r>
            <a:r>
              <a:rPr lang="en-US" sz="2000" dirty="0" err="1" smtClean="0"/>
              <a:t>dilampirkan</a:t>
            </a:r>
            <a:r>
              <a:rPr lang="en-US" sz="2000" dirty="0" smtClean="0"/>
              <a:t> SK </a:t>
            </a:r>
            <a:r>
              <a:rPr lang="en-US" sz="2000" dirty="0" err="1" smtClean="0"/>
              <a:t>kenaikan</a:t>
            </a:r>
            <a:r>
              <a:rPr lang="en-US" sz="2000" dirty="0" smtClean="0"/>
              <a:t>/</a:t>
            </a:r>
            <a:r>
              <a:rPr lang="en-US" sz="2000" dirty="0" err="1" smtClean="0"/>
              <a:t>peralihan</a:t>
            </a:r>
            <a:r>
              <a:rPr lang="en-US" sz="2000" dirty="0" smtClean="0"/>
              <a:t> </a:t>
            </a:r>
            <a:r>
              <a:rPr lang="en-US" sz="2000" dirty="0" err="1" smtClean="0"/>
              <a:t>jenjang</a:t>
            </a:r>
            <a:r>
              <a:rPr lang="en-US" sz="2000" dirty="0" smtClean="0"/>
              <a:t> </a:t>
            </a:r>
            <a:r>
              <a:rPr lang="en-US" sz="2000" dirty="0" err="1" smtClean="0"/>
              <a:t>jabatan</a:t>
            </a:r>
            <a:r>
              <a:rPr lang="en-US" sz="2000" dirty="0" smtClean="0"/>
              <a:t>.</a:t>
            </a:r>
          </a:p>
          <a:p>
            <a:pPr>
              <a:defRPr/>
            </a:pPr>
            <a:endParaRPr lang="en-US" sz="2000" dirty="0"/>
          </a:p>
        </p:txBody>
      </p:sp>
    </p:spTree>
    <p:extLst>
      <p:ext uri="{BB962C8B-B14F-4D97-AF65-F5344CB8AC3E}">
        <p14:creationId xmlns="" xmlns:p14="http://schemas.microsoft.com/office/powerpoint/2010/main" val="42564860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5.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6.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TotalTime>
  <Words>7691</Words>
  <Application>Microsoft Office PowerPoint</Application>
  <PresentationFormat>On-screen Show (4:3)</PresentationFormat>
  <Paragraphs>1387</Paragraphs>
  <Slides>106</Slides>
  <Notes>16</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    PENGANGKATAN, PENILAIAN PAK &amp; KENAIKAN PANGKAT  JABATAN FUNGSIONAL PNS   </vt:lpstr>
      <vt:lpstr>CURICULUM VITAE</vt:lpstr>
      <vt:lpstr>Slide 3</vt:lpstr>
      <vt:lpstr>REGULASI JABATAN FUNGSIONAL</vt:lpstr>
      <vt:lpstr>Slide 5</vt:lpstr>
      <vt:lpstr>Slide 6</vt:lpstr>
      <vt:lpstr>Slide 7</vt:lpstr>
      <vt:lpstr>Slide 8</vt:lpstr>
      <vt:lpstr>TUGAS &amp; FUNGSI JF AHLI</vt:lpstr>
      <vt:lpstr>TUGAS &amp; FUNGSI JF TERAMPIL </vt:lpstr>
      <vt:lpstr>JF ditetapkan dengan kriteria sbb:</vt:lpstr>
      <vt:lpstr>Setiap pejabat fungsional harus menjamin Akuntabilitas Jabatan</vt:lpstr>
      <vt:lpstr>KLASIFIKASI JABATAN FUNGSIONAL</vt:lpstr>
      <vt:lpstr>Penetapan Jabatan Fungsional</vt:lpstr>
      <vt:lpstr>Slide 15</vt:lpstr>
      <vt:lpstr> Pengangkatan ke dalam JF tertentu  </vt:lpstr>
      <vt:lpstr>Pengangkatan PNS dalam JF (keahlian/keterampilan)</vt:lpstr>
      <vt:lpstr>Slide 18</vt:lpstr>
      <vt:lpstr> SYARAT PENGANGKATAN PERTAMA (PP 11/2017) untuk mengisi lowongan kebutuhan JF yang telah ditetapkan melalui pengadaan PNS.  </vt:lpstr>
      <vt:lpstr>Slide 20</vt:lpstr>
      <vt:lpstr> SYARAT PENGANGKATAN PERPINDAHAN DARI JABATAN LAIN (PP 11/2017) harus mempertimbangkan ketersediaan lowongan kebutuhan untuk JF yang akan diduduki.  </vt:lpstr>
      <vt:lpstr>Slide 22</vt:lpstr>
      <vt:lpstr>Slide 23</vt:lpstr>
      <vt:lpstr> SYARAT PENGANGKATAN MELALUI PENYESUAIAN / INPASSING (PP 11/2017)  </vt:lpstr>
      <vt:lpstr> PENGANGKATAN MELALUI PENYESUAIAN / INPASSING</vt:lpstr>
      <vt:lpstr>Slide 26</vt:lpstr>
      <vt:lpstr>Slide 27</vt:lpstr>
      <vt:lpstr>Slide 28</vt:lpstr>
      <vt:lpstr>Slide 29</vt:lpstr>
      <vt:lpstr>Slide 30</vt:lpstr>
      <vt:lpstr>Slide 31</vt:lpstr>
      <vt:lpstr>TATA CARA PENYESUAIAN/INPASSING JF -1</vt:lpstr>
      <vt:lpstr>TATA CARA PENYESUAIAN/INPASSING JF - 2</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 SYARAT PROMOSI harus mempertimbangkan ketersediaan lowongan kebutuhan untuk JF yang akan diduduki.  </vt:lpstr>
      <vt:lpstr>TATA CARA  PENGANGKATAN PERTAMA</vt:lpstr>
      <vt:lpstr>TATA CARA PENGANGKATAN JF PERPINDAHAN DARI JAB LAIN</vt:lpstr>
      <vt:lpstr>TATA CARA PENGANGKATAN MELALUI PENYESUAIAN/IMPASSING</vt:lpstr>
      <vt:lpstr>TATA CARA PENGANGKATAN JF MELALUI PROMOSI</vt:lpstr>
      <vt:lpstr>Pendelegasian Pengangkatan dalam Jabatan Fungsional </vt:lpstr>
      <vt:lpstr>Pelantikan dan Pengambilan Sumpah/Janji</vt:lpstr>
      <vt:lpstr>SUMPAH/JANJI JABATAN</vt:lpstr>
      <vt:lpstr>Slide 64</vt:lpstr>
      <vt:lpstr>PEJABAT PENGAMBIL  SUMPAH/JANJI JABATAN</vt:lpstr>
      <vt:lpstr>TATA CARA SUMPAH/JANJI JABATAN</vt:lpstr>
      <vt:lpstr>Slide 67</vt:lpstr>
      <vt:lpstr>Slide 68</vt:lpstr>
      <vt:lpstr>Pemberhentian dari  Jabatan Fungsional</vt:lpstr>
      <vt:lpstr>TATA CARA PEMBERHENTIAN DARI JF</vt:lpstr>
      <vt:lpstr>Slide 71</vt:lpstr>
      <vt:lpstr>RANGKAP JABATAN</vt:lpstr>
      <vt:lpstr>INSTANSI PEMBINA</vt:lpstr>
      <vt:lpstr>TUGAS INSTANSI PEMBINA</vt:lpstr>
      <vt:lpstr>UJI KOMPETENSI</vt:lpstr>
      <vt:lpstr>Slide 76</vt:lpstr>
      <vt:lpstr>TUGAS / KINERJA JABATAN FUNGSIONAL</vt:lpstr>
      <vt:lpstr>PROSES DUPAK  PAK</vt:lpstr>
      <vt:lpstr>PENGELOLAAN ANGKA KREDIT</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PENILAIAN AK  YG SUDAH DITETAPKAN SK PAK</vt:lpstr>
      <vt:lpstr>Slide 93</vt:lpstr>
      <vt:lpstr>Slide 94</vt:lpstr>
      <vt:lpstr>Slide 95</vt:lpstr>
      <vt:lpstr>Slide 96</vt:lpstr>
      <vt:lpstr>PERMASALAHAN PAK  PADA USUL KENAIKAN PANGKAT</vt:lpstr>
      <vt:lpstr>1. Permasalahan Teknis PAK :</vt:lpstr>
      <vt:lpstr>     2.  Permasalahan Peningkatan Pendidikan dan     Peralihan Jenjang JFT dari Trampil ke Ahli :</vt:lpstr>
      <vt:lpstr>Lanjutan permasalahan Peningkatan Pendidikan dan Peralihan Jenjang JFT dari Trampil ke Ahli :  </vt:lpstr>
      <vt:lpstr>PERMASALAHAN  PAK DI ATAS HARUS DIATASI MAKA DAPAT KAMI REKOMENDASIKAN SBB :</vt:lpstr>
      <vt:lpstr> 4. Penilaian akumulasi global :  </vt:lpstr>
      <vt:lpstr>  5. Tanggal penetapan PAK : </vt:lpstr>
      <vt:lpstr> Lanjutan Rekomendasi Permasalahan PAK</vt:lpstr>
      <vt:lpstr> Permasalahan lain Jabfung</vt:lpstr>
      <vt:lpstr>Slide 106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PENYUSUNAN DUPAK JABATAN FUNGSIONAL</dc:title>
  <dc:creator>BKN 12</dc:creator>
  <cp:lastModifiedBy>BKN 12</cp:lastModifiedBy>
  <cp:revision>150</cp:revision>
  <cp:lastPrinted>2016-09-19T03:42:08Z</cp:lastPrinted>
  <dcterms:created xsi:type="dcterms:W3CDTF">2016-03-31T06:47:53Z</dcterms:created>
  <dcterms:modified xsi:type="dcterms:W3CDTF">2017-05-17T02:42:41Z</dcterms:modified>
</cp:coreProperties>
</file>