
<file path=[Content_Types].xml><?xml version="1.0" encoding="utf-8"?>
<Types xmlns="http://schemas.openxmlformats.org/package/2006/content-types">
  <Default Extension="jpeg" ContentType="image/jpe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79" r:id="rId5"/>
    <p:sldId id="285" r:id="rId6"/>
    <p:sldId id="287" r:id="rId7"/>
    <p:sldId id="289" r:id="rId8"/>
    <p:sldId id="291" r:id="rId9"/>
    <p:sldId id="265" r:id="rId10"/>
    <p:sldId id="267" r:id="rId11"/>
    <p:sldId id="264" r:id="rId12"/>
    <p:sldId id="259" r:id="rId13"/>
    <p:sldId id="293" r:id="rId14"/>
    <p:sldId id="295" r:id="rId15"/>
    <p:sldId id="27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B15BC7-1568-4868-89F3-344DF9DA5A0D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5FDE1-B5E5-4EC7-B164-6106854D572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5FDE1-B5E5-4EC7-B164-6106854D572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5FDE1-B5E5-4EC7-B164-6106854D572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5FDE1-B5E5-4EC7-B164-6106854D572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5FDE1-B5E5-4EC7-B164-6106854D572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5FDE1-B5E5-4EC7-B164-6106854D572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D9799C-2BE5-46D8-B875-757AB870F8E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8882CB8-745A-41F4-A08B-CB88E6C55171}" type="slidenum">
              <a:rPr lang="en-US" smtClean="0"/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anose="05000000000000000000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anose="05000000000000000000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799C-2BE5-46D8-B875-757AB870F8E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2CB8-745A-41F4-A08B-CB88E6C55171}" type="slidenum">
              <a:rPr lang="en-US" smtClean="0"/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anose="05000000000000000000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anose="05000000000000000000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799C-2BE5-46D8-B875-757AB870F8E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2CB8-745A-41F4-A08B-CB88E6C55171}" type="slidenum">
              <a:rPr lang="en-US" smtClean="0"/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anose="05000000000000000000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anose="05000000000000000000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799C-2BE5-46D8-B875-757AB870F8E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2CB8-745A-41F4-A08B-CB88E6C55171}" type="slidenum">
              <a:rPr lang="en-US" smtClean="0"/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anose="05000000000000000000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anose="05000000000000000000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anose="05000000000000000000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anose="05000000000000000000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799C-2BE5-46D8-B875-757AB870F8E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2CB8-745A-41F4-A08B-CB88E6C5517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799C-2BE5-46D8-B875-757AB870F8E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2CB8-745A-41F4-A08B-CB88E6C55171}" type="slidenum">
              <a:rPr lang="en-US" smtClean="0"/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anose="05000000000000000000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anose="05000000000000000000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799C-2BE5-46D8-B875-757AB870F8E5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2CB8-745A-41F4-A08B-CB88E6C55171}" type="slidenum">
              <a:rPr lang="en-US" smtClean="0"/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anose="05000000000000000000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anose="05000000000000000000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799C-2BE5-46D8-B875-757AB870F8E5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2CB8-745A-41F4-A08B-CB88E6C55171}" type="slidenum">
              <a:rPr lang="en-US" smtClean="0"/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anose="05000000000000000000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anose="05000000000000000000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799C-2BE5-46D8-B875-757AB870F8E5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2CB8-745A-41F4-A08B-CB88E6C5517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799C-2BE5-46D8-B875-757AB870F8E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2CB8-745A-41F4-A08B-CB88E6C5517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799C-2BE5-46D8-B875-757AB870F8E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2CB8-745A-41F4-A08B-CB88E6C5517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1D9799C-2BE5-46D8-B875-757AB870F8E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8882CB8-745A-41F4-A08B-CB88E6C55171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anose="05000000000000000000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anose="05000000000000000000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anose="05000000000000000000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anose="05000000000000000000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2785" y="1387475"/>
            <a:ext cx="7702550" cy="1732280"/>
          </a:xfrm>
        </p:spPr>
        <p:txBody>
          <a:bodyPr/>
          <a:lstStyle/>
          <a:p>
            <a:r>
              <a:rPr lang="en-ID" altLang="en-US" sz="2400" dirty="0"/>
              <a:t> PENCATATAN KEHADIRAN PEGAWAI SECARA ELEKTRONIK DI LINGKUNGAN PEMERINTAH KABUPATEN REMBANG</a:t>
            </a:r>
            <a:br>
              <a:rPr lang="en-ID" altLang="en-US" sz="2400" dirty="0"/>
            </a:br>
            <a:r>
              <a:rPr lang="en-ID" altLang="en-US" sz="2400" dirty="0"/>
              <a:t>(Finger Print)</a:t>
            </a:r>
            <a:endParaRPr lang="en-ID" altLang="en-US" sz="24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355" y="548640"/>
            <a:ext cx="746125" cy="838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68045" y="4497705"/>
            <a:ext cx="7527290" cy="1381760"/>
          </a:xfrm>
        </p:spPr>
        <p:txBody>
          <a:bodyPr>
            <a:normAutofit/>
          </a:bodyPr>
          <a:p>
            <a:pPr algn="ctr">
              <a:buFont typeface="+mj-lt"/>
            </a:pPr>
            <a:r>
              <a:rPr lang="en-ID" altLang="en-US" dirty="0" smtClean="0"/>
              <a:t>Oleh :</a:t>
            </a:r>
            <a:endParaRPr lang="en-ID" altLang="en-US" dirty="0" smtClean="0"/>
          </a:p>
          <a:p>
            <a:pPr algn="ctr">
              <a:buFont typeface="+mj-lt"/>
            </a:pPr>
            <a:r>
              <a:rPr lang="en-ID" altLang="en-US" dirty="0" smtClean="0"/>
              <a:t>Sub Bidang Informasi Kepegawaian</a:t>
            </a:r>
            <a:endParaRPr lang="en-ID" altLang="en-US" dirty="0" smtClean="0"/>
          </a:p>
          <a:p>
            <a:pPr algn="ctr">
              <a:buFont typeface="+mj-lt"/>
            </a:pPr>
            <a:r>
              <a:rPr lang="en-ID" altLang="en-US" dirty="0" smtClean="0"/>
              <a:t>Badan Kepegawaian Daerah Kabupaten Rembang</a:t>
            </a:r>
            <a:endParaRPr lang="en-ID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135" y="1984375"/>
            <a:ext cx="7745730" cy="4618990"/>
          </a:xfrm>
        </p:spPr>
        <p:txBody>
          <a:bodyPr/>
          <a:lstStyle/>
          <a:p>
            <a:pPr marL="457200" indent="-457200" algn="just">
              <a:buClr>
                <a:srgbClr val="000000"/>
              </a:buClr>
              <a:buFont typeface="+mj-lt"/>
              <a:buAutoNum type="arabicPeriod" startAt="9"/>
            </a:pPr>
            <a:r>
              <a:rPr lang="en-ID" altLang="en-US" sz="2000" dirty="0" smtClean="0"/>
              <a:t>Apabila hanya melakukan fingerprint sebanyak 1 kali maka dianggap tidak hadir; </a:t>
            </a:r>
            <a:endParaRPr lang="en-ID" altLang="en-US" sz="2000" dirty="0" smtClean="0"/>
          </a:p>
          <a:p>
            <a:pPr marL="457200" indent="-457200" algn="just">
              <a:buClr>
                <a:srgbClr val="000000"/>
              </a:buClr>
              <a:buFont typeface="+mj-lt"/>
              <a:buAutoNum type="arabicPeriod" startAt="9"/>
            </a:pPr>
            <a:r>
              <a:rPr lang="en-ID" altLang="en-US" sz="2000" dirty="0" smtClean="0"/>
              <a:t>Karena ada alasan penting (anak sakit, takziyah kerabat &amp; tetangga dekat, dan lain-lain) sehingga baru bisa masuk dan fingerprint setelah keperluan selesai, maka dihitung sebagai keterlambatan;</a:t>
            </a:r>
            <a:endParaRPr lang="en-ID" altLang="en-US" sz="2000" dirty="0" smtClean="0"/>
          </a:p>
          <a:p>
            <a:pPr marL="457200" indent="-457200" algn="just">
              <a:buClr>
                <a:srgbClr val="000000"/>
              </a:buClr>
              <a:buFont typeface="+mj-lt"/>
              <a:buAutoNum type="arabicPeriod" startAt="9"/>
            </a:pPr>
            <a:r>
              <a:rPr lang="en-ID" altLang="en-US" sz="2000" dirty="0" smtClean="0"/>
              <a:t>Penjaga kantor/penjaga malam pada hari libur/minggu tetap melakukan fingerprint;</a:t>
            </a:r>
            <a:endParaRPr lang="en-ID" altLang="en-US" sz="2000" dirty="0" smtClean="0"/>
          </a:p>
          <a:p>
            <a:pPr marL="457200" indent="-457200" algn="just">
              <a:buClr>
                <a:srgbClr val="000000"/>
              </a:buClr>
              <a:buFont typeface="+mj-lt"/>
              <a:buAutoNum type="arabicPeriod" startAt="9"/>
            </a:pPr>
            <a:r>
              <a:rPr lang="en-ID" altLang="en-US" sz="2000" dirty="0" smtClean="0"/>
              <a:t>Hasil cetak rekapitulasi kehadiran PNS yang sah adalah hasil cetak yang dikeluarkan oleh masing-masing OPD setelah melalui proses verifikasi Admin BKD;</a:t>
            </a:r>
            <a:endParaRPr lang="en-ID" altLang="en-US" sz="2000" dirty="0" smtClean="0"/>
          </a:p>
          <a:p>
            <a:pPr marL="457200" indent="-457200" algn="just">
              <a:buClr>
                <a:srgbClr val="000000"/>
              </a:buClr>
              <a:buFont typeface="+mj-lt"/>
              <a:buAutoNum type="arabicPeriod" startAt="9"/>
            </a:pPr>
            <a:r>
              <a:rPr lang="en-ID" altLang="en-US" sz="2000" dirty="0" smtClean="0"/>
              <a:t>Rekonsiliasi terhadap hasil cetak rekapitulasi pencatatan kehadiran PNS diberikan waktu paling lambat 7 hari pada bulan berikutnya.</a:t>
            </a:r>
            <a:endParaRPr lang="en-ID" altLang="en-US" sz="2000" dirty="0" smtClean="0"/>
          </a:p>
          <a:p>
            <a:pPr marL="457200" indent="-457200" algn="just">
              <a:buClr>
                <a:srgbClr val="000000"/>
              </a:buClr>
              <a:buFont typeface="+mj-lt"/>
              <a:buAutoNum type="arabicPeriod" startAt="9"/>
            </a:pPr>
            <a:endParaRPr lang="en-ID" altLang="en-US" sz="2000" dirty="0" smtClean="0"/>
          </a:p>
        </p:txBody>
      </p:sp>
      <p:sp>
        <p:nvSpPr>
          <p:cNvPr id="5" name="Title 2"/>
          <p:cNvSpPr>
            <a:spLocks noGrp="1"/>
          </p:cNvSpPr>
          <p:nvPr/>
        </p:nvSpPr>
        <p:spPr>
          <a:xfrm>
            <a:off x="688340" y="927735"/>
            <a:ext cx="7756525" cy="6965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en-ID" altLang="en-US" sz="3200" dirty="0"/>
              <a:t>PELAKSANAAN </a:t>
            </a:r>
            <a:endParaRPr lang="en-ID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135" y="1054100"/>
            <a:ext cx="7745730" cy="5072380"/>
          </a:xfrm>
        </p:spPr>
        <p:txBody>
          <a:bodyPr/>
          <a:lstStyle/>
          <a:p>
            <a:pPr>
              <a:buNone/>
            </a:pPr>
            <a:r>
              <a:rPr lang="id-ID" sz="3200" dirty="0" smtClean="0">
                <a:solidFill>
                  <a:schemeClr val="bg2">
                    <a:lumMod val="50000"/>
                  </a:schemeClr>
                </a:solidFill>
              </a:rPr>
              <a:t>MANFAAT</a:t>
            </a:r>
            <a:endParaRPr lang="id-ID" sz="32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id-ID" dirty="0" smtClean="0"/>
          </a:p>
          <a:p>
            <a:pPr marL="514350" indent="-514350">
              <a:lnSpc>
                <a:spcPct val="150000"/>
              </a:lnSpc>
              <a:buNone/>
            </a:pPr>
            <a:r>
              <a:rPr lang="id-ID" sz="2800" dirty="0" smtClean="0"/>
              <a:t>1. Akurasi Pencatatan Kehadiran Pegawai</a:t>
            </a:r>
            <a:endParaRPr lang="id-ID" sz="2800" dirty="0" smtClean="0"/>
          </a:p>
          <a:p>
            <a:pPr marL="514350" indent="-514350">
              <a:lnSpc>
                <a:spcPct val="150000"/>
              </a:lnSpc>
              <a:buNone/>
            </a:pPr>
            <a:r>
              <a:rPr lang="id-ID" sz="2800" dirty="0" smtClean="0"/>
              <a:t>2. Peningkatan Disiplin Pegawai </a:t>
            </a:r>
            <a:endParaRPr lang="id-ID" sz="2800" dirty="0" smtClean="0"/>
          </a:p>
          <a:p>
            <a:pPr marL="514350" indent="-514350">
              <a:lnSpc>
                <a:spcPct val="150000"/>
              </a:lnSpc>
              <a:buNone/>
            </a:pPr>
            <a:r>
              <a:rPr lang="id-ID" sz="2800" dirty="0" smtClean="0"/>
              <a:t>3. Peningkatan Kinerja Pegawai </a:t>
            </a:r>
            <a:endParaRPr lang="id-ID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5292" y="1054547"/>
            <a:ext cx="7745505" cy="387781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d-ID" sz="3200" dirty="0" smtClean="0">
                <a:solidFill>
                  <a:schemeClr val="bg2">
                    <a:lumMod val="50000"/>
                  </a:schemeClr>
                </a:solidFill>
              </a:rPr>
              <a:t>PENUTUP</a:t>
            </a:r>
            <a:endParaRPr lang="id-ID" sz="32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id-ID" dirty="0" smtClean="0"/>
          </a:p>
          <a:p>
            <a:pPr marL="514350" indent="-514350" algn="just">
              <a:lnSpc>
                <a:spcPct val="15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800" dirty="0" smtClean="0"/>
              <a:t>Finger Print (sarpras beserta regulasinya) perlu dievaluasi secara rutin/berkala</a:t>
            </a:r>
            <a:endParaRPr lang="id-ID" sz="2800" dirty="0" smtClean="0"/>
          </a:p>
          <a:p>
            <a:pPr marL="514350" indent="-514350" algn="just">
              <a:lnSpc>
                <a:spcPct val="15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800" dirty="0" smtClean="0"/>
              <a:t>Disiplin dimulai dari “sekarang” dan </a:t>
            </a:r>
            <a:r>
              <a:rPr lang="en-ID" altLang="id-ID" sz="2800" dirty="0" smtClean="0"/>
              <a:t>dari </a:t>
            </a:r>
            <a:r>
              <a:rPr lang="id-ID" sz="2800" dirty="0" smtClean="0"/>
              <a:t>diri sendiri</a:t>
            </a:r>
            <a:endParaRPr lang="id-ID" sz="2800" dirty="0" smtClean="0"/>
          </a:p>
          <a:p>
            <a:pPr marL="514350" indent="-514350">
              <a:lnSpc>
                <a:spcPct val="150000"/>
              </a:lnSpc>
              <a:buClr>
                <a:srgbClr val="000000"/>
              </a:buClr>
              <a:buFont typeface="+mj-lt"/>
              <a:buAutoNum type="arabicPeriod"/>
            </a:pPr>
            <a:endParaRPr lang="id-ID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WordArt 4"/>
          <p:cNvSpPr>
            <a:spLocks noTextEdit="1"/>
          </p:cNvSpPr>
          <p:nvPr/>
        </p:nvSpPr>
        <p:spPr>
          <a:xfrm>
            <a:off x="2286000" y="3124200"/>
            <a:ext cx="4800600" cy="2133600"/>
          </a:xfrm>
          <a:prstGeom prst="rect">
            <a:avLst/>
          </a:prstGeom>
        </p:spPr>
        <p:txBody>
          <a:bodyPr wrap="none" fromWordArt="1">
            <a:prstTxWarp prst="textCurveDown">
              <a:avLst>
                <a:gd name="adj" fmla="val 43477"/>
              </a:avLst>
            </a:prstTxWarp>
            <a:normAutofit/>
          </a:bodyPr>
          <a:p>
            <a:pPr algn="ctr"/>
            <a:r>
              <a:rPr lang="en-ID" altLang="en-US" sz="3600" b="1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FFFF"/>
                </a:solidFill>
                <a:latin typeface="Impact" panose="020B0806030902050204" charset="0"/>
                <a:ea typeface="Impact" panose="020B0806030902050204" charset="0"/>
              </a:rPr>
              <a:t>Sekian &amp; Terima Kasih</a:t>
            </a:r>
            <a:endParaRPr lang="en-ID" altLang="en-US" sz="3600" b="1"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FFFFFF"/>
              </a:solidFill>
              <a:latin typeface="Impact" panose="020B0806030902050204" charset="0"/>
              <a:ea typeface="Impact" panose="020B0806030902050204" charset="0"/>
            </a:endParaRPr>
          </a:p>
        </p:txBody>
      </p:sp>
      <p:pic>
        <p:nvPicPr>
          <p:cNvPr id="14338" name="Picture 2" descr="ag00373_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19400" y="762000"/>
            <a:ext cx="3200400" cy="20605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135" y="1134745"/>
            <a:ext cx="7745730" cy="4991735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id-ID" sz="12800" u="sng" dirty="0" smtClean="0"/>
              <a:t>LATAR BELAKANG</a:t>
            </a:r>
            <a:endParaRPr lang="id-ID" sz="12800" u="sng" dirty="0" smtClean="0"/>
          </a:p>
          <a:p>
            <a:pPr>
              <a:buNone/>
            </a:pPr>
            <a:r>
              <a:rPr lang="id-ID" sz="8600" dirty="0" smtClean="0"/>
              <a:t> </a:t>
            </a:r>
            <a:endParaRPr lang="id-ID" sz="8600" dirty="0" smtClean="0"/>
          </a:p>
          <a:p>
            <a:pPr marL="514350" indent="-514350">
              <a:lnSpc>
                <a:spcPct val="160000"/>
              </a:lnSpc>
              <a:buNone/>
            </a:pPr>
            <a:r>
              <a:rPr lang="id-ID" sz="11200" dirty="0" smtClean="0"/>
              <a:t>1.   PP Nomor 53 Tahun 2010 Tentang  Disiplin PNS </a:t>
            </a:r>
            <a:endParaRPr lang="id-ID" sz="11200" dirty="0" smtClean="0"/>
          </a:p>
          <a:p>
            <a:pPr marL="514350" indent="-514350">
              <a:lnSpc>
                <a:spcPct val="160000"/>
              </a:lnSpc>
              <a:buNone/>
            </a:pPr>
            <a:r>
              <a:rPr lang="id-ID" sz="11200" dirty="0" smtClean="0"/>
              <a:t>    	&gt; </a:t>
            </a:r>
            <a:r>
              <a:rPr lang="id-ID" sz="11200" dirty="0" smtClean="0">
                <a:solidFill>
                  <a:srgbClr val="FF0000"/>
                </a:solidFill>
              </a:rPr>
              <a:t>Pasal 3 angka 11 : Setiap PNS wajib</a:t>
            </a:r>
            <a:endParaRPr lang="id-ID" sz="11200" dirty="0" smtClean="0">
              <a:solidFill>
                <a:srgbClr val="FF0000"/>
              </a:solidFill>
            </a:endParaRPr>
          </a:p>
          <a:p>
            <a:pPr marL="514350" indent="-514350">
              <a:lnSpc>
                <a:spcPct val="160000"/>
              </a:lnSpc>
              <a:buNone/>
            </a:pPr>
            <a:r>
              <a:rPr lang="id-ID" sz="11200" dirty="0" smtClean="0">
                <a:solidFill>
                  <a:srgbClr val="FF0000"/>
                </a:solidFill>
              </a:rPr>
              <a:t>       masuk kerja dan mentaati ketentuan</a:t>
            </a:r>
            <a:endParaRPr lang="id-ID" sz="11200" dirty="0" smtClean="0">
              <a:solidFill>
                <a:srgbClr val="FF0000"/>
              </a:solidFill>
            </a:endParaRPr>
          </a:p>
          <a:p>
            <a:pPr marL="514350" indent="-514350">
              <a:lnSpc>
                <a:spcPct val="160000"/>
              </a:lnSpc>
              <a:buNone/>
            </a:pPr>
            <a:r>
              <a:rPr lang="id-ID" sz="11200" dirty="0" smtClean="0">
                <a:solidFill>
                  <a:srgbClr val="FF0000"/>
                </a:solidFill>
              </a:rPr>
              <a:t>       jam kerja</a:t>
            </a:r>
            <a:r>
              <a:rPr lang="id-ID" sz="11200" dirty="0" smtClean="0"/>
              <a:t> </a:t>
            </a:r>
            <a:endParaRPr lang="id-ID" sz="11200" dirty="0" smtClean="0"/>
          </a:p>
          <a:p>
            <a:pPr>
              <a:buNone/>
            </a:pPr>
            <a:r>
              <a:rPr lang="id-ID" dirty="0" smtClean="0"/>
              <a:t> 	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</a:t>
            </a: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135" y="1134745"/>
            <a:ext cx="7745730" cy="4991735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id-ID" sz="12800" u="sng" dirty="0" smtClean="0"/>
              <a:t>LATAR BELAKANG</a:t>
            </a:r>
            <a:endParaRPr lang="id-ID" sz="12800" u="sng" dirty="0" smtClean="0"/>
          </a:p>
          <a:p>
            <a:pPr>
              <a:buNone/>
            </a:pPr>
            <a:r>
              <a:rPr lang="id-ID" sz="8600" dirty="0" smtClean="0"/>
              <a:t> </a:t>
            </a:r>
            <a:endParaRPr lang="id-ID" sz="8600" dirty="0" smtClean="0"/>
          </a:p>
          <a:p>
            <a:pPr>
              <a:lnSpc>
                <a:spcPct val="150000"/>
              </a:lnSpc>
              <a:buNone/>
            </a:pPr>
            <a:r>
              <a:rPr lang="id-ID" sz="11200" dirty="0" smtClean="0">
                <a:sym typeface="+mn-ea"/>
              </a:rPr>
              <a:t>2. Perbup Nomor 46 Tahun 2017 Tentang</a:t>
            </a:r>
            <a:endParaRPr lang="id-ID" sz="11200" dirty="0" smtClean="0"/>
          </a:p>
          <a:p>
            <a:pPr>
              <a:lnSpc>
                <a:spcPct val="150000"/>
              </a:lnSpc>
              <a:buNone/>
            </a:pPr>
            <a:r>
              <a:rPr lang="id-ID" sz="11200" dirty="0" smtClean="0">
                <a:sym typeface="+mn-ea"/>
              </a:rPr>
              <a:t>    Hari dan Jam Kerja Di Lingkungan </a:t>
            </a:r>
            <a:endParaRPr lang="id-ID" sz="11200" dirty="0" smtClean="0"/>
          </a:p>
          <a:p>
            <a:pPr>
              <a:lnSpc>
                <a:spcPct val="150000"/>
              </a:lnSpc>
              <a:buNone/>
            </a:pPr>
            <a:r>
              <a:rPr lang="id-ID" sz="11200" dirty="0" smtClean="0">
                <a:sym typeface="+mn-ea"/>
              </a:rPr>
              <a:t>    Pemerintah Kabupaten Rembang</a:t>
            </a:r>
            <a:endParaRPr lang="id-ID" sz="11200" dirty="0" smtClean="0"/>
          </a:p>
          <a:p>
            <a:pPr>
              <a:lnSpc>
                <a:spcPct val="150000"/>
              </a:lnSpc>
              <a:buFont typeface="Wingdings" panose="05000000000000000000"/>
              <a:buChar char="Ø"/>
            </a:pPr>
            <a:endParaRPr lang="id-ID" sz="11200" dirty="0" smtClean="0"/>
          </a:p>
          <a:p>
            <a:pPr>
              <a:lnSpc>
                <a:spcPct val="150000"/>
              </a:lnSpc>
              <a:buNone/>
            </a:pPr>
            <a:r>
              <a:rPr lang="id-ID" sz="11200" dirty="0" smtClean="0">
                <a:sym typeface="+mn-ea"/>
              </a:rPr>
              <a:t>      </a:t>
            </a:r>
            <a:r>
              <a:rPr lang="id-ID" sz="11200" dirty="0" smtClean="0">
                <a:solidFill>
                  <a:srgbClr val="0070C0"/>
                </a:solidFill>
                <a:sym typeface="+mn-ea"/>
              </a:rPr>
              <a:t>&gt; Peningkatan Pelayanan</a:t>
            </a:r>
            <a:endParaRPr lang="id-ID" sz="11200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id-ID" sz="11200" dirty="0" smtClean="0">
                <a:solidFill>
                  <a:srgbClr val="0070C0"/>
                </a:solidFill>
                <a:sym typeface="+mn-ea"/>
              </a:rPr>
              <a:t>      &gt; 6 (enam hari kerja) = Senin sd Sabtu</a:t>
            </a:r>
            <a:endParaRPr lang="id-ID" sz="11200" dirty="0" smtClean="0"/>
          </a:p>
          <a:p>
            <a:pPr>
              <a:buNone/>
            </a:pPr>
            <a:r>
              <a:rPr lang="id-ID" dirty="0" smtClean="0"/>
              <a:t> 	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</a:t>
            </a:r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135" y="1134745"/>
            <a:ext cx="7745730" cy="4991735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id-ID" sz="12800" u="sng" dirty="0" smtClean="0"/>
              <a:t>LATAR BELAKANG</a:t>
            </a:r>
            <a:endParaRPr lang="id-ID" sz="12800" u="sng" dirty="0" smtClean="0"/>
          </a:p>
          <a:p>
            <a:pPr>
              <a:buNone/>
            </a:pPr>
            <a:r>
              <a:rPr lang="id-ID" sz="8600" dirty="0" smtClean="0"/>
              <a:t> </a:t>
            </a:r>
            <a:endParaRPr lang="id-ID" sz="8600" dirty="0" smtClean="0"/>
          </a:p>
          <a:p>
            <a:pPr>
              <a:lnSpc>
                <a:spcPct val="150000"/>
              </a:lnSpc>
              <a:buNone/>
            </a:pPr>
            <a:r>
              <a:rPr lang="id-ID" sz="11200" dirty="0" smtClean="0">
                <a:sym typeface="+mn-ea"/>
              </a:rPr>
              <a:t>3. Perbup Nomor 14 Tahun 2018 Tentang</a:t>
            </a:r>
            <a:endParaRPr lang="id-ID" sz="11200" dirty="0" smtClean="0"/>
          </a:p>
          <a:p>
            <a:pPr>
              <a:lnSpc>
                <a:spcPct val="150000"/>
              </a:lnSpc>
              <a:buNone/>
            </a:pPr>
            <a:r>
              <a:rPr lang="id-ID" sz="11200" dirty="0" smtClean="0">
                <a:sym typeface="+mn-ea"/>
              </a:rPr>
              <a:t>    Pencatatan Kehadiran PNS Secara</a:t>
            </a:r>
            <a:endParaRPr lang="id-ID" sz="11200" dirty="0" smtClean="0"/>
          </a:p>
          <a:p>
            <a:pPr>
              <a:lnSpc>
                <a:spcPct val="150000"/>
              </a:lnSpc>
              <a:buNone/>
            </a:pPr>
            <a:r>
              <a:rPr lang="id-ID" sz="11200" dirty="0" smtClean="0">
                <a:sym typeface="+mn-ea"/>
              </a:rPr>
              <a:t>    Elektronik Di Lingkungan Pemerintah</a:t>
            </a:r>
            <a:endParaRPr lang="id-ID" sz="11200" dirty="0" smtClean="0"/>
          </a:p>
          <a:p>
            <a:pPr>
              <a:lnSpc>
                <a:spcPct val="150000"/>
              </a:lnSpc>
              <a:buNone/>
            </a:pPr>
            <a:r>
              <a:rPr lang="id-ID" sz="11200" dirty="0" smtClean="0">
                <a:sym typeface="+mn-ea"/>
              </a:rPr>
              <a:t>    Kabupaten Rembang</a:t>
            </a:r>
            <a:endParaRPr lang="id-ID" sz="11200" dirty="0" smtClean="0"/>
          </a:p>
          <a:p>
            <a:pPr>
              <a:lnSpc>
                <a:spcPct val="150000"/>
              </a:lnSpc>
              <a:buNone/>
            </a:pPr>
            <a:r>
              <a:rPr lang="id-ID" sz="11200" dirty="0" smtClean="0">
                <a:sym typeface="+mn-ea"/>
              </a:rPr>
              <a:t>    &gt; </a:t>
            </a:r>
            <a:r>
              <a:rPr lang="id-ID" sz="11200" dirty="0" smtClean="0">
                <a:solidFill>
                  <a:srgbClr val="00B050"/>
                </a:solidFill>
                <a:sym typeface="+mn-ea"/>
              </a:rPr>
              <a:t>Untuk akurasi dalam pencatatan </a:t>
            </a:r>
            <a:endParaRPr lang="id-ID" sz="11200" dirty="0" smtClean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id-ID" sz="11200" dirty="0" smtClean="0">
                <a:solidFill>
                  <a:srgbClr val="00B050"/>
                </a:solidFill>
                <a:sym typeface="+mn-ea"/>
              </a:rPr>
              <a:t>       kehadiran dan kedisiplinan pegawai</a:t>
            </a:r>
            <a:endParaRPr lang="id-ID" sz="11200" dirty="0" smtClean="0">
              <a:solidFill>
                <a:srgbClr val="00B050"/>
              </a:solidFill>
              <a:sym typeface="+mn-ea"/>
            </a:endParaRPr>
          </a:p>
          <a:p>
            <a:pPr>
              <a:lnSpc>
                <a:spcPct val="150000"/>
              </a:lnSpc>
              <a:buNone/>
            </a:pPr>
            <a:r>
              <a:rPr lang="id-ID" sz="11200" dirty="0" smtClean="0">
                <a:solidFill>
                  <a:srgbClr val="00B050"/>
                </a:solidFill>
                <a:sym typeface="+mn-ea"/>
              </a:rPr>
              <a:t>    </a:t>
            </a:r>
            <a:endParaRPr lang="en-ID" altLang="id-ID" sz="11200" dirty="0" smtClean="0">
              <a:solidFill>
                <a:srgbClr val="00B050"/>
              </a:solidFill>
              <a:sym typeface="+mn-ea"/>
            </a:endParaRPr>
          </a:p>
          <a:p>
            <a:pPr>
              <a:lnSpc>
                <a:spcPct val="150000"/>
              </a:lnSpc>
              <a:buNone/>
            </a:pPr>
            <a:endParaRPr lang="id-ID" sz="11200" dirty="0" smtClean="0"/>
          </a:p>
          <a:p>
            <a:pPr>
              <a:buNone/>
            </a:pPr>
            <a:r>
              <a:rPr lang="id-ID" dirty="0" smtClean="0"/>
              <a:t> 	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</a:t>
            </a: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135" y="1134745"/>
            <a:ext cx="7745730" cy="4991735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id-ID" sz="12800" u="sng" dirty="0" smtClean="0"/>
              <a:t>LATAR BELAKANG</a:t>
            </a:r>
            <a:endParaRPr lang="id-ID" sz="12800" u="sng" dirty="0" smtClean="0"/>
          </a:p>
          <a:p>
            <a:pPr>
              <a:buNone/>
            </a:pPr>
            <a:r>
              <a:rPr lang="id-ID" sz="8600" dirty="0" smtClean="0"/>
              <a:t> </a:t>
            </a:r>
            <a:endParaRPr lang="id-ID" sz="8600" dirty="0" smtClean="0"/>
          </a:p>
          <a:p>
            <a:pPr algn="just">
              <a:lnSpc>
                <a:spcPct val="150000"/>
              </a:lnSpc>
              <a:buNone/>
            </a:pPr>
            <a:r>
              <a:rPr lang="id-ID" sz="11200" dirty="0" smtClean="0">
                <a:sym typeface="+mn-ea"/>
              </a:rPr>
              <a:t>4. SE Sekda Rembang Nomor 890/0638/2018 Tentang </a:t>
            </a:r>
            <a:r>
              <a:rPr lang="en-ID" altLang="id-ID" sz="11200" dirty="0" smtClean="0">
                <a:sym typeface="+mn-ea"/>
              </a:rPr>
              <a:t>Ketentuan Pelaksanaan Perbup Nomor 14 Tahun 2018 tentang </a:t>
            </a:r>
            <a:r>
              <a:rPr lang="id-ID" sz="11200" dirty="0" smtClean="0">
                <a:sym typeface="+mn-ea"/>
              </a:rPr>
              <a:t>Pencatatan Kehadiran PNS Secara Elektronik di Lingkungan Pemerintah Kabupaten Rembang</a:t>
            </a:r>
            <a:endParaRPr lang="id-ID" sz="11200" dirty="0" smtClean="0"/>
          </a:p>
          <a:p>
            <a:pPr algn="just">
              <a:lnSpc>
                <a:spcPct val="150000"/>
              </a:lnSpc>
              <a:buNone/>
            </a:pPr>
            <a:r>
              <a:rPr lang="id-ID" sz="11200" dirty="0" smtClean="0">
                <a:sym typeface="+mn-ea"/>
              </a:rPr>
              <a:t>		&gt; </a:t>
            </a:r>
            <a:r>
              <a:rPr lang="id-ID" sz="11200" dirty="0" smtClean="0">
                <a:solidFill>
                  <a:srgbClr val="7030A0"/>
                </a:solidFill>
                <a:sym typeface="+mn-ea"/>
              </a:rPr>
              <a:t>Tata cara pelaksanaan Finger Print</a:t>
            </a:r>
            <a:endParaRPr lang="id-ID" sz="11200" dirty="0">
              <a:solidFill>
                <a:srgbClr val="00B050"/>
              </a:solidFill>
            </a:endParaRPr>
          </a:p>
          <a:p>
            <a:pPr algn="just">
              <a:lnSpc>
                <a:spcPct val="150000"/>
              </a:lnSpc>
              <a:buNone/>
            </a:pPr>
            <a:endParaRPr lang="id-ID" sz="11200" dirty="0" smtClean="0"/>
          </a:p>
          <a:p>
            <a:pPr>
              <a:buNone/>
            </a:pPr>
            <a:r>
              <a:rPr lang="id-ID" dirty="0" smtClean="0"/>
              <a:t> 	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</a:t>
            </a: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135" y="1188085"/>
            <a:ext cx="7745730" cy="4938395"/>
          </a:xfrm>
        </p:spPr>
        <p:txBody>
          <a:bodyPr/>
          <a:lstStyle/>
          <a:p>
            <a:pPr>
              <a:buNone/>
            </a:pPr>
            <a:r>
              <a:rPr lang="id-ID" sz="3200" u="sng" dirty="0" smtClean="0"/>
              <a:t>PENGERTIAN</a:t>
            </a:r>
            <a:endParaRPr lang="id-ID" sz="3200" u="sng" dirty="0" smtClean="0"/>
          </a:p>
          <a:p>
            <a:pPr>
              <a:buNone/>
            </a:pPr>
            <a:endParaRPr lang="id-ID" sz="3200" dirty="0" smtClean="0"/>
          </a:p>
          <a:p>
            <a:pPr algn="just">
              <a:lnSpc>
                <a:spcPct val="150000"/>
              </a:lnSpc>
              <a:buNone/>
            </a:pPr>
            <a:r>
              <a:rPr lang="id-ID" dirty="0" smtClean="0"/>
              <a:t>  </a:t>
            </a:r>
            <a:r>
              <a:rPr lang="en-ID" altLang="id-ID" dirty="0" smtClean="0"/>
              <a:t>	</a:t>
            </a:r>
            <a:r>
              <a:rPr lang="id-ID" dirty="0" smtClean="0"/>
              <a:t>Finger Print adalah mesin </a:t>
            </a:r>
            <a:r>
              <a:rPr lang="id-ID" dirty="0" smtClean="0">
                <a:solidFill>
                  <a:srgbClr val="00B050"/>
                </a:solidFill>
              </a:rPr>
              <a:t>pencatat kehadiran </a:t>
            </a:r>
            <a:r>
              <a:rPr lang="id-ID" dirty="0" smtClean="0"/>
              <a:t>biometrik yang merekam kehadiran PNS dengan mendeteksi</a:t>
            </a:r>
            <a:r>
              <a:rPr lang="id-ID" dirty="0" smtClean="0">
                <a:solidFill>
                  <a:srgbClr val="00B050"/>
                </a:solidFill>
              </a:rPr>
              <a:t> sidik jari</a:t>
            </a:r>
            <a:endParaRPr lang="id-ID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ID" altLang="en-US" dirty="0"/>
              <a:t>Sasaran Fingerprint pada tahun 2018 adalah 47 Unit Kerja (26 OPD, 14 Kecamatan &amp; 7 Kelurahan);</a:t>
            </a:r>
            <a:endParaRPr lang="en-ID" altLang="en-US" dirty="0"/>
          </a:p>
          <a:p>
            <a:pPr marL="457200" indent="-457200" algn="just">
              <a:buFont typeface="+mj-lt"/>
              <a:buAutoNum type="arabicPeriod"/>
            </a:pPr>
            <a:r>
              <a:rPr lang="en-ID" altLang="en-US" dirty="0"/>
              <a:t>Pegawai yang masuk dalam data base fingerprint: CPNS/PNS, Tenaga Kontrak (APBD) dan Tenaga Honorer Kategori II;</a:t>
            </a:r>
            <a:endParaRPr lang="en-ID" altLang="en-US" dirty="0"/>
          </a:p>
          <a:p>
            <a:pPr marL="457200" indent="-457200" algn="just">
              <a:buFont typeface="+mj-lt"/>
              <a:buAutoNum type="arabicPeriod"/>
            </a:pPr>
            <a:r>
              <a:rPr lang="en-ID" altLang="en-US" dirty="0"/>
              <a:t>Fingerprint diberlakukan mulai 1 Maret 2018</a:t>
            </a:r>
            <a:endParaRPr lang="en-ID" altLang="en-US" dirty="0"/>
          </a:p>
          <a:p>
            <a:pPr marL="457200" indent="-457200" algn="just">
              <a:buFont typeface="+mj-lt"/>
              <a:buAutoNum type="arabicPeriod"/>
            </a:pPr>
            <a:endParaRPr lang="en-ID" altLang="en-US" dirty="0"/>
          </a:p>
          <a:p>
            <a:pPr marL="457200" indent="-457200" algn="just">
              <a:buFont typeface="+mj-lt"/>
              <a:buAutoNum type="arabicPeriod"/>
            </a:pPr>
            <a:endParaRPr lang="en-ID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798756"/>
            <a:ext cx="7756263" cy="1054250"/>
          </a:xfrm>
        </p:spPr>
        <p:txBody>
          <a:bodyPr/>
          <a:lstStyle/>
          <a:p>
            <a:pPr algn="just"/>
            <a:r>
              <a:rPr lang="en-ID" altLang="en-US" sz="3200" i="1" dirty="0"/>
              <a:t>SASARAN </a:t>
            </a:r>
            <a:endParaRPr lang="en-ID" altLang="en-US" sz="3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135" y="2060575"/>
            <a:ext cx="7745730" cy="4542155"/>
          </a:xfrm>
        </p:spPr>
        <p:txBody>
          <a:bodyPr/>
          <a:lstStyle/>
          <a:p>
            <a:pPr marL="342900" indent="-342900" algn="just">
              <a:buClr>
                <a:srgbClr val="000000"/>
              </a:buClr>
              <a:buFont typeface="+mj-lt"/>
              <a:buAutoNum type="arabicPeriod"/>
            </a:pPr>
            <a:r>
              <a:rPr lang="en-ID" altLang="en-US" sz="2000" dirty="0" smtClean="0"/>
              <a:t>Fingerprint untuk pelaksanaan jam kerja reguler dibuka 30 menit sebelum jam masuk (pukul 06.30 WIB) dan ditutup 120 menit setelah jam pulang;</a:t>
            </a:r>
            <a:endParaRPr lang="en-ID" altLang="en-US" sz="2000" dirty="0" smtClean="0"/>
          </a:p>
          <a:p>
            <a:pPr marL="342900" indent="-342900" algn="just">
              <a:buClr>
                <a:srgbClr val="000000"/>
              </a:buClr>
              <a:buFont typeface="+mj-lt"/>
              <a:buAutoNum type="arabicPeriod"/>
            </a:pPr>
            <a:r>
              <a:rPr lang="en-ID" altLang="en-US" sz="2000" dirty="0" smtClean="0"/>
              <a:t>Kedatangan mulai dihitung sebagai keterlambatan apabila fingerprint setelah pukul 07.00 WIB, dan dihitung sebagai pulang lebih awal apabila fingerprint sebelum jam pulang;</a:t>
            </a:r>
            <a:endParaRPr lang="en-ID" altLang="en-US" sz="2000" dirty="0" smtClean="0"/>
          </a:p>
          <a:p>
            <a:pPr marL="342900" indent="-342900" algn="just">
              <a:buClr>
                <a:srgbClr val="000000"/>
              </a:buClr>
              <a:buFont typeface="+mj-lt"/>
              <a:buAutoNum type="arabicPeriod"/>
            </a:pPr>
            <a:r>
              <a:rPr lang="en-ID" altLang="en-US" sz="2000" dirty="0" smtClean="0"/>
              <a:t>Akumulasi keterlambatan dan pulang lebih awal akan dihitung sebagai ketidakhadiran 1 hari setelah mencapai 420 menit (7 jam);</a:t>
            </a:r>
            <a:endParaRPr lang="en-ID" altLang="en-US" sz="2000" dirty="0" smtClean="0"/>
          </a:p>
          <a:p>
            <a:pPr marL="342900" indent="-342900" algn="just">
              <a:buClr>
                <a:srgbClr val="000000"/>
              </a:buClr>
              <a:buFont typeface="+mj-lt"/>
              <a:buAutoNum type="arabicPeriod"/>
            </a:pPr>
            <a:r>
              <a:rPr lang="en-ID" altLang="en-US" sz="2000" dirty="0" smtClean="0"/>
              <a:t>Jam kerja khusus bagi pegawai-pegawai tertentu (shift, jaga malam, penjaga kantor, pasukan satpol, petugas damkar, dan lain-lain) diunggah melalui aplikasi</a:t>
            </a:r>
            <a:r>
              <a:rPr lang="en-ID" altLang="en-US" sz="2000" b="1" dirty="0" smtClean="0"/>
              <a:t> sim.rembangkab.go.id</a:t>
            </a:r>
            <a:r>
              <a:rPr lang="en-ID" altLang="en-US" sz="2000" dirty="0" smtClean="0"/>
              <a:t>. (</a:t>
            </a:r>
            <a:r>
              <a:rPr lang="en-ID" altLang="en-US" sz="2000" b="1" i="1" dirty="0" smtClean="0"/>
              <a:t>E Presensi</a:t>
            </a:r>
            <a:r>
              <a:rPr lang="en-ID" altLang="en-US" sz="2000" dirty="0" smtClean="0"/>
              <a:t>), sebelum hari H pelaksanaan jam kerja dimaksud;</a:t>
            </a:r>
            <a:endParaRPr lang="en-ID" altLang="en-US" sz="2000" dirty="0" smtClean="0"/>
          </a:p>
          <a:p>
            <a:pPr marL="342900" indent="-342900" algn="just">
              <a:buFont typeface="+mj-lt"/>
              <a:buAutoNum type="arabicPeriod"/>
            </a:pPr>
            <a:endParaRPr lang="en-ID" altLang="en-US" sz="1800" dirty="0" smtClean="0"/>
          </a:p>
          <a:p>
            <a:pPr marL="342900" indent="-342900" algn="just">
              <a:buFont typeface="+mj-lt"/>
              <a:buAutoNum type="arabicPeriod"/>
            </a:pPr>
            <a:endParaRPr lang="en-ID" altLang="en-US" sz="1800" dirty="0" smtClean="0"/>
          </a:p>
          <a:p>
            <a:pPr marL="0" indent="0" algn="just">
              <a:buNone/>
            </a:pPr>
            <a:endParaRPr lang="en-US" b="1" dirty="0" smtClean="0"/>
          </a:p>
          <a:p>
            <a:pPr marL="0" indent="0" algn="just">
              <a:buNone/>
            </a:pP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340" y="927735"/>
            <a:ext cx="7756525" cy="696595"/>
          </a:xfrm>
        </p:spPr>
        <p:txBody>
          <a:bodyPr/>
          <a:lstStyle/>
          <a:p>
            <a:pPr algn="just"/>
            <a:r>
              <a:rPr lang="en-ID" altLang="en-US" sz="3200" dirty="0"/>
              <a:t>PELAKSANAAN </a:t>
            </a:r>
            <a:endParaRPr lang="en-ID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135" y="1988820"/>
            <a:ext cx="7745730" cy="4853305"/>
          </a:xfrm>
        </p:spPr>
        <p:txBody>
          <a:bodyPr>
            <a:normAutofit fontScale="60000"/>
          </a:bodyPr>
          <a:lstStyle/>
          <a:p>
            <a:pPr marL="457200" indent="-457200" algn="just">
              <a:buClr>
                <a:srgbClr val="000000"/>
              </a:buClr>
              <a:buFont typeface="+mj-lt"/>
              <a:buAutoNum type="arabicPeriod" startAt="5"/>
            </a:pPr>
            <a:r>
              <a:rPr lang="en-ID" altLang="en-US" sz="2800" dirty="0"/>
              <a:t>Perekaman data bagi pegawai lapangan/pegawai yang bekerja di luar unit kerja induk, dilakukan di unit kerja induk sedangkan fingerprint dilakukan pada unit kerja terdekat pegawai dimaksud bekerja;</a:t>
            </a:r>
            <a:endParaRPr lang="en-ID" altLang="en-US" sz="2800" dirty="0"/>
          </a:p>
          <a:p>
            <a:pPr marL="457200" indent="-457200" algn="just">
              <a:buClr>
                <a:srgbClr val="000000"/>
              </a:buClr>
              <a:buFont typeface="+mj-lt"/>
              <a:buAutoNum type="arabicPeriod" startAt="5"/>
            </a:pPr>
            <a:r>
              <a:rPr lang="en-ID" altLang="en-US" sz="2800" dirty="0"/>
              <a:t>Bagi pegawai yang melaksanakan Dinas Luar atau Cuti, diberikan toleransi penyampaian bukti Dinas Luar/Cuti terhitung mulai hari H yang bersangkutan dinyatakan Dinas Luar/Cuti sampai dengan hari ke 7 pelaksanaan Dinas Luar/Cuti;</a:t>
            </a:r>
            <a:endParaRPr lang="en-ID" altLang="en-US" sz="2800" dirty="0"/>
          </a:p>
          <a:p>
            <a:pPr marL="457200" indent="-457200" algn="just">
              <a:buClr>
                <a:srgbClr val="000000"/>
              </a:buClr>
              <a:buFont typeface="+mj-lt"/>
              <a:buAutoNum type="arabicPeriod" startAt="5"/>
            </a:pPr>
            <a:r>
              <a:rPr lang="en-ID" altLang="en-US" sz="2800" dirty="0"/>
              <a:t>Bukti Dinas Luar atau Cuti dinyatakan sah apabila telah disetujui/disahkan oleh pejabat yang berwenang dan disetujui oleh Admin BKD;</a:t>
            </a:r>
            <a:endParaRPr lang="en-ID" altLang="en-US" sz="2800" dirty="0"/>
          </a:p>
          <a:p>
            <a:pPr marL="457200" indent="-457200" algn="just">
              <a:buClr>
                <a:srgbClr val="000000"/>
              </a:buClr>
              <a:buFont typeface="+mj-lt"/>
              <a:buAutoNum type="arabicPeriod" startAt="5"/>
            </a:pPr>
            <a:r>
              <a:rPr lang="en-ID" altLang="en-US" sz="2800" dirty="0"/>
              <a:t>Apabila karena keperluan dinas sehingga pagi tidak finger tetapi siang finger (atau sebaliknya), dibuktikan dengan surat tugas, surat undangan dan/atau surat keterangan . Bukti surat tugas, surat undangan dan/atau surat keterangan diunggah melalui aplikasi </a:t>
            </a:r>
            <a:r>
              <a:rPr lang="en-ID" altLang="en-US" sz="2800" b="1" dirty="0"/>
              <a:t>sim.rembangkab.go.id. </a:t>
            </a:r>
            <a:r>
              <a:rPr lang="en-ID" altLang="en-US" sz="2800" b="1" dirty="0" smtClean="0">
                <a:sym typeface="+mn-ea"/>
              </a:rPr>
              <a:t>(</a:t>
            </a:r>
            <a:r>
              <a:rPr lang="en-ID" altLang="en-US" sz="2800" b="1" i="1" dirty="0" smtClean="0">
                <a:sym typeface="+mn-ea"/>
              </a:rPr>
              <a:t>E Presensi</a:t>
            </a:r>
            <a:r>
              <a:rPr lang="en-ID" altLang="en-US" sz="2800" b="1" dirty="0" smtClean="0">
                <a:sym typeface="+mn-ea"/>
              </a:rPr>
              <a:t>)</a:t>
            </a:r>
            <a:r>
              <a:rPr lang="en-ID" altLang="en-US" sz="2800" dirty="0" smtClean="0">
                <a:sym typeface="+mn-ea"/>
              </a:rPr>
              <a:t>, </a:t>
            </a:r>
            <a:r>
              <a:rPr lang="en-ID" altLang="en-US" sz="2800" dirty="0"/>
              <a:t>paling lambat hari ke 7 pelaksanaan keperluan dinas;</a:t>
            </a:r>
            <a:endParaRPr lang="en-ID" altLang="en-US" sz="2800" dirty="0"/>
          </a:p>
          <a:p>
            <a:pPr marL="457200" indent="-457200" algn="just">
              <a:buFont typeface="+mj-lt"/>
              <a:buAutoNum type="arabicPeriod" startAt="5"/>
            </a:pPr>
            <a:endParaRPr lang="en-ID" altLang="en-US" sz="1800" dirty="0"/>
          </a:p>
        </p:txBody>
      </p:sp>
      <p:sp>
        <p:nvSpPr>
          <p:cNvPr id="5" name="Title 2"/>
          <p:cNvSpPr>
            <a:spLocks noGrp="1"/>
          </p:cNvSpPr>
          <p:nvPr/>
        </p:nvSpPr>
        <p:spPr>
          <a:xfrm>
            <a:off x="688340" y="927735"/>
            <a:ext cx="7756525" cy="6965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en-ID" altLang="en-US" sz="3200" dirty="0"/>
              <a:t>PELAKSANAAN </a:t>
            </a:r>
            <a:endParaRPr lang="en-ID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Hardcover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0</TotalTime>
  <Words>3923</Words>
  <Application>WPS Presentation</Application>
  <PresentationFormat>On-screen Show (4:3)</PresentationFormat>
  <Paragraphs>101</Paragraphs>
  <Slides>13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6" baseType="lpstr">
      <vt:lpstr>Arial</vt:lpstr>
      <vt:lpstr>SimSun</vt:lpstr>
      <vt:lpstr>Wingdings</vt:lpstr>
      <vt:lpstr>Impact</vt:lpstr>
      <vt:lpstr>Book Antiqua</vt:lpstr>
      <vt:lpstr>Microsoft YaHei</vt:lpstr>
      <vt:lpstr/>
      <vt:lpstr>Arial Unicode MS</vt:lpstr>
      <vt:lpstr>Calibri</vt:lpstr>
      <vt:lpstr>Segoe Print</vt:lpstr>
      <vt:lpstr>Wingdings</vt:lpstr>
      <vt:lpstr>Wingdings</vt:lpstr>
      <vt:lpstr>Hardcover</vt:lpstr>
      <vt:lpstr> PENCATATAN KEHADIRAN PEGAWAI SECARA ELEKTRONIK  (FINGER PRINT)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SASARAN FINGER PRINT</vt:lpstr>
      <vt:lpstr>KETENTUAN PELAKSANAAN  FINGER PRINT</vt:lpstr>
      <vt:lpstr>PELAKSANAAN </vt:lpstr>
      <vt:lpstr>KETENTUAN PELAKSANAAN FINGER PRINT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ARAH KEBIJAKAN PEMERINTAH KABUPATEN REMBANG DENGAN ADA</dc:title>
  <dc:creator>User</dc:creator>
  <cp:lastModifiedBy>USER</cp:lastModifiedBy>
  <cp:revision>38</cp:revision>
  <dcterms:created xsi:type="dcterms:W3CDTF">2013-05-24T01:24:00Z</dcterms:created>
  <dcterms:modified xsi:type="dcterms:W3CDTF">2018-04-05T18:52:27Z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1033-10.2.0.5965</vt:lpwstr>
  </property>
</Properties>
</file>